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267"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ACFE672-72B4-4592-8857-8E7E37732F0E}"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E5AC85E-E611-4A6D-817D-87E6BEB660A6}" type="slidenum">
              <a:rPr lang="en-IN" smtClean="0"/>
              <a:t>‹#›</a:t>
            </a:fld>
            <a:endParaRPr lang="en-IN"/>
          </a:p>
        </p:txBody>
      </p:sp>
    </p:spTree>
    <p:extLst>
      <p:ext uri="{BB962C8B-B14F-4D97-AF65-F5344CB8AC3E}">
        <p14:creationId xmlns:p14="http://schemas.microsoft.com/office/powerpoint/2010/main" val="4043897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5AC85E-E611-4A6D-817D-87E6BEB660A6}" type="slidenum">
              <a:rPr lang="en-IN" smtClean="0"/>
              <a:t>2</a:t>
            </a:fld>
            <a:endParaRPr lang="en-IN"/>
          </a:p>
        </p:txBody>
      </p:sp>
    </p:spTree>
    <p:extLst>
      <p:ext uri="{BB962C8B-B14F-4D97-AF65-F5344CB8AC3E}">
        <p14:creationId xmlns:p14="http://schemas.microsoft.com/office/powerpoint/2010/main" val="4101052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eneiljoshua/Text-Classification-for-Biomedical-Publications-with-CNN-and-LST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eneiljoshua/Text-Classification-for-Biomedical-Publications-with-CNN-and-LSTM"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340915"/>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14749" y="77559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8077200" y="5334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295275" y="2350182"/>
            <a:ext cx="11601450" cy="3540713"/>
          </a:xfrm>
          <a:prstGeom prst="rect">
            <a:avLst/>
          </a:prstGeom>
        </p:spPr>
        <p:txBody>
          <a:bodyPr vert="horz" wrap="square" lIns="0" tIns="16510" rIns="0" bIns="0" rtlCol="0">
            <a:spAutoFit/>
          </a:bodyPr>
          <a:lstStyle/>
          <a:p>
            <a:pPr marL="12700">
              <a:lnSpc>
                <a:spcPct val="100000"/>
              </a:lnSpc>
              <a:spcBef>
                <a:spcPts val="130"/>
              </a:spcBef>
            </a:pPr>
            <a:r>
              <a:rPr lang="en-US" sz="2800" b="1" dirty="0">
                <a:solidFill>
                  <a:schemeClr val="tx1"/>
                </a:solidFill>
                <a:latin typeface="Times New Roman" panose="02020603050405020304" pitchFamily="18" charset="0"/>
                <a:cs typeface="Times New Roman" panose="02020603050405020304" pitchFamily="18" charset="0"/>
              </a:rPr>
              <a:t>PRESENTED BY</a:t>
            </a:r>
            <a:r>
              <a:rPr lang="en-US" sz="2800" dirty="0">
                <a:solidFill>
                  <a:schemeClr val="tx1"/>
                </a:solidFill>
                <a:latin typeface="Times New Roman" panose="02020603050405020304" pitchFamily="18" charset="0"/>
                <a:cs typeface="Times New Roman" panose="02020603050405020304" pitchFamily="18" charset="0"/>
              </a:rPr>
              <a:t>: RENEIL JOSHUA S</a:t>
            </a:r>
          </a:p>
          <a:p>
            <a:pPr marL="12700">
              <a:lnSpc>
                <a:spcPct val="100000"/>
              </a:lnSpc>
              <a:spcBef>
                <a:spcPts val="130"/>
              </a:spcBef>
            </a:pPr>
            <a:r>
              <a:rPr lang="en-US" sz="2800" b="1" dirty="0">
                <a:solidFill>
                  <a:schemeClr val="tx1"/>
                </a:solidFill>
                <a:latin typeface="Times New Roman" panose="02020603050405020304" pitchFamily="18" charset="0"/>
                <a:cs typeface="Times New Roman" panose="02020603050405020304" pitchFamily="18" charset="0"/>
              </a:rPr>
              <a:t>REGISTRATION NO</a:t>
            </a:r>
            <a:r>
              <a:rPr lang="en-US" sz="2800" dirty="0">
                <a:solidFill>
                  <a:schemeClr val="tx1"/>
                </a:solidFill>
                <a:latin typeface="Times New Roman" panose="02020603050405020304" pitchFamily="18" charset="0"/>
                <a:cs typeface="Times New Roman" panose="02020603050405020304" pitchFamily="18" charset="0"/>
              </a:rPr>
              <a:t>: 813821104075</a:t>
            </a:r>
          </a:p>
          <a:p>
            <a:pPr marL="12700">
              <a:lnSpc>
                <a:spcPct val="100000"/>
              </a:lnSpc>
              <a:spcBef>
                <a:spcPts val="130"/>
              </a:spcBef>
            </a:pPr>
            <a:r>
              <a:rPr lang="en-US" sz="2800" b="1" dirty="0">
                <a:solidFill>
                  <a:schemeClr val="tx1"/>
                </a:solidFill>
                <a:latin typeface="Times New Roman" panose="02020603050405020304" pitchFamily="18" charset="0"/>
                <a:cs typeface="Times New Roman" panose="02020603050405020304" pitchFamily="18" charset="0"/>
              </a:rPr>
              <a:t>DEPARTMENT</a:t>
            </a:r>
            <a:r>
              <a:rPr lang="en-US" sz="2800" dirty="0">
                <a:solidFill>
                  <a:schemeClr val="tx1"/>
                </a:solidFill>
                <a:latin typeface="Times New Roman" panose="02020603050405020304" pitchFamily="18" charset="0"/>
                <a:cs typeface="Times New Roman" panose="02020603050405020304" pitchFamily="18" charset="0"/>
              </a:rPr>
              <a:t>: COMPUTER SCIENCE AND ENGINEERING</a:t>
            </a:r>
          </a:p>
          <a:p>
            <a:pPr marL="12700">
              <a:lnSpc>
                <a:spcPct val="100000"/>
              </a:lnSpc>
              <a:spcBef>
                <a:spcPts val="130"/>
              </a:spcBef>
            </a:pPr>
            <a:r>
              <a:rPr lang="en-US" sz="2800" b="1" dirty="0">
                <a:solidFill>
                  <a:schemeClr val="tx1"/>
                </a:solidFill>
                <a:latin typeface="Times New Roman" panose="02020603050405020304" pitchFamily="18" charset="0"/>
                <a:cs typeface="Times New Roman" panose="02020603050405020304" pitchFamily="18" charset="0"/>
              </a:rPr>
              <a:t>PROJECT TITLE</a:t>
            </a:r>
            <a:r>
              <a:rPr lang="en-US" sz="2800" dirty="0">
                <a:solidFill>
                  <a:schemeClr val="tx1"/>
                </a:solidFill>
                <a:latin typeface="Times New Roman" panose="02020603050405020304" pitchFamily="18" charset="0"/>
                <a:cs typeface="Times New Roman" panose="02020603050405020304" pitchFamily="18" charset="0"/>
              </a:rPr>
              <a:t>: Text Classification for Biomedical Publications with CNN and LSTM</a:t>
            </a:r>
          </a:p>
          <a:p>
            <a:pPr marL="12700">
              <a:lnSpc>
                <a:spcPct val="100000"/>
              </a:lnSpc>
              <a:spcBef>
                <a:spcPts val="130"/>
              </a:spcBef>
            </a:pPr>
            <a:r>
              <a:rPr lang="en-US" sz="2800" b="1" dirty="0">
                <a:solidFill>
                  <a:schemeClr val="tx1"/>
                </a:solidFill>
                <a:latin typeface="Times New Roman" panose="02020603050405020304" pitchFamily="18" charset="0"/>
                <a:cs typeface="Times New Roman" panose="02020603050405020304" pitchFamily="18" charset="0"/>
              </a:rPr>
              <a:t>COLLEGE NAME</a:t>
            </a:r>
            <a:r>
              <a:rPr lang="en-US" sz="2800" dirty="0">
                <a:solidFill>
                  <a:schemeClr val="tx1"/>
                </a:solidFill>
                <a:latin typeface="Times New Roman" panose="02020603050405020304" pitchFamily="18" charset="0"/>
                <a:cs typeface="Times New Roman" panose="02020603050405020304" pitchFamily="18" charset="0"/>
              </a:rPr>
              <a:t>: SARNATHAN COLLEGE OF ENGINEERING</a:t>
            </a:r>
          </a:p>
          <a:p>
            <a:pPr marL="12700">
              <a:lnSpc>
                <a:spcPct val="100000"/>
              </a:lnSpc>
              <a:spcBef>
                <a:spcPts val="130"/>
              </a:spcBef>
            </a:pPr>
            <a:r>
              <a:rPr lang="en-US" sz="2800" b="1" dirty="0">
                <a:solidFill>
                  <a:schemeClr val="tx1"/>
                </a:solidFill>
                <a:latin typeface="Times New Roman" panose="02020603050405020304" pitchFamily="18" charset="0"/>
                <a:cs typeface="Times New Roman" panose="02020603050405020304" pitchFamily="18" charset="0"/>
              </a:rPr>
              <a:t>EMAIL ID</a:t>
            </a:r>
            <a:r>
              <a:rPr lang="en-US" sz="2800">
                <a:solidFill>
                  <a:schemeClr val="tx1"/>
                </a:solidFill>
                <a:latin typeface="Times New Roman" panose="02020603050405020304" pitchFamily="18" charset="0"/>
                <a:cs typeface="Times New Roman" panose="02020603050405020304" pitchFamily="18" charset="0"/>
              </a:rPr>
              <a:t>: reneiljoshua</a:t>
            </a:r>
            <a:r>
              <a:rPr lang="en-US" sz="2800" dirty="0">
                <a:solidFill>
                  <a:schemeClr val="tx1"/>
                </a:solidFill>
                <a:latin typeface="Times New Roman" panose="02020603050405020304" pitchFamily="18" charset="0"/>
                <a:cs typeface="Times New Roman" panose="02020603050405020304" pitchFamily="18" charset="0"/>
              </a:rPr>
              <a:t>@gmail.com</a:t>
            </a:r>
          </a:p>
          <a:p>
            <a:pPr marL="12700">
              <a:lnSpc>
                <a:spcPct val="100000"/>
              </a:lnSpc>
              <a:spcBef>
                <a:spcPts val="130"/>
              </a:spcBef>
            </a:pP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3" name="TextBox 12">
            <a:extLst>
              <a:ext uri="{FF2B5EF4-FFF2-40B4-BE49-F238E27FC236}">
                <a16:creationId xmlns:a16="http://schemas.microsoft.com/office/drawing/2014/main" id="{A96CEE9F-F173-9872-63E7-7B9BAA5D9110}"/>
              </a:ext>
            </a:extLst>
          </p:cNvPr>
          <p:cNvSpPr txBox="1"/>
          <p:nvPr/>
        </p:nvSpPr>
        <p:spPr>
          <a:xfrm>
            <a:off x="-39114" y="378057"/>
            <a:ext cx="12192000" cy="523220"/>
          </a:xfrm>
          <a:prstGeom prst="rect">
            <a:avLst/>
          </a:prstGeom>
          <a:noFill/>
        </p:spPr>
        <p:txBody>
          <a:bodyPr wrap="square" rtlCol="0">
            <a:spAutoFit/>
          </a:bodyPr>
          <a:lstStyle/>
          <a:p>
            <a:pPr algn="ctr"/>
            <a:endParaRPr lang="en-IN" sz="2800" b="1" dirty="0">
              <a:latin typeface="Times New Roman" panose="02020603050405020304" pitchFamily="18" charset="0"/>
              <a:cs typeface="Times New Roman" panose="02020603050405020304" pitchFamily="18" charset="0"/>
            </a:endParaRPr>
          </a:p>
        </p:txBody>
      </p:sp>
      <p:sp>
        <p:nvSpPr>
          <p:cNvPr id="15" name="object 6">
            <a:extLst>
              <a:ext uri="{FF2B5EF4-FFF2-40B4-BE49-F238E27FC236}">
                <a16:creationId xmlns:a16="http://schemas.microsoft.com/office/drawing/2014/main" id="{84AF3EC4-E2F6-F58E-B50B-2F01546C9388}"/>
              </a:ext>
            </a:extLst>
          </p:cNvPr>
          <p:cNvSpPr/>
          <p:nvPr/>
        </p:nvSpPr>
        <p:spPr>
          <a:xfrm>
            <a:off x="283783" y="144143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20" name="object 6">
            <a:extLst>
              <a:ext uri="{FF2B5EF4-FFF2-40B4-BE49-F238E27FC236}">
                <a16:creationId xmlns:a16="http://schemas.microsoft.com/office/drawing/2014/main" id="{8A2FF31B-298F-A14A-8A4B-7FFE9CC5FD55}"/>
              </a:ext>
            </a:extLst>
          </p:cNvPr>
          <p:cNvSpPr/>
          <p:nvPr/>
        </p:nvSpPr>
        <p:spPr>
          <a:xfrm>
            <a:off x="1103439" y="83079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25" name="TextBox 24">
            <a:extLst>
              <a:ext uri="{FF2B5EF4-FFF2-40B4-BE49-F238E27FC236}">
                <a16:creationId xmlns:a16="http://schemas.microsoft.com/office/drawing/2014/main" id="{AD6179E8-EEB0-5A9D-E983-3EE95D1F9973}"/>
              </a:ext>
            </a:extLst>
          </p:cNvPr>
          <p:cNvSpPr txBox="1"/>
          <p:nvPr/>
        </p:nvSpPr>
        <p:spPr>
          <a:xfrm>
            <a:off x="381000" y="6027203"/>
            <a:ext cx="6118698" cy="369332"/>
          </a:xfrm>
          <a:prstGeom prst="rect">
            <a:avLst/>
          </a:prstGeom>
          <a:noFill/>
        </p:spPr>
        <p:txBody>
          <a:bodyPr wrap="square">
            <a:spAutoFit/>
          </a:bodyPr>
          <a:lstStyle/>
          <a:p>
            <a:pPr marL="12700">
              <a:lnSpc>
                <a:spcPct val="100000"/>
              </a:lnSpc>
              <a:spcBef>
                <a:spcPts val="130"/>
              </a:spcBef>
            </a:pPr>
            <a:r>
              <a:rPr lang="en-IN" sz="1800" dirty="0">
                <a:latin typeface="Trebuchet MS"/>
                <a:cs typeface="Trebuchet MS"/>
                <a:hlinkClick r:id="rId3"/>
              </a:rPr>
              <a:t>Project Link</a:t>
            </a:r>
            <a:endParaRPr lang="en-IN" sz="18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3" name="Picture 12">
            <a:extLst>
              <a:ext uri="{FF2B5EF4-FFF2-40B4-BE49-F238E27FC236}">
                <a16:creationId xmlns:a16="http://schemas.microsoft.com/office/drawing/2014/main" id="{43FC0839-02CB-A2C4-F79C-1E14E4301F8A}"/>
              </a:ext>
            </a:extLst>
          </p:cNvPr>
          <p:cNvPicPr>
            <a:picLocks noChangeAspect="1"/>
          </p:cNvPicPr>
          <p:nvPr/>
        </p:nvPicPr>
        <p:blipFill>
          <a:blip r:embed="rId3"/>
          <a:stretch>
            <a:fillRect/>
          </a:stretch>
        </p:blipFill>
        <p:spPr>
          <a:xfrm>
            <a:off x="533401" y="1474763"/>
            <a:ext cx="4001228" cy="3021037"/>
          </a:xfrm>
          <a:prstGeom prst="rect">
            <a:avLst/>
          </a:prstGeom>
        </p:spPr>
      </p:pic>
      <p:pic>
        <p:nvPicPr>
          <p:cNvPr id="15" name="Picture 14">
            <a:extLst>
              <a:ext uri="{FF2B5EF4-FFF2-40B4-BE49-F238E27FC236}">
                <a16:creationId xmlns:a16="http://schemas.microsoft.com/office/drawing/2014/main" id="{C872B6B9-152C-9EB7-B1A7-EBECF7A0BBE0}"/>
              </a:ext>
            </a:extLst>
          </p:cNvPr>
          <p:cNvPicPr>
            <a:picLocks noChangeAspect="1"/>
          </p:cNvPicPr>
          <p:nvPr/>
        </p:nvPicPr>
        <p:blipFill>
          <a:blip r:embed="rId3"/>
          <a:stretch>
            <a:fillRect/>
          </a:stretch>
        </p:blipFill>
        <p:spPr>
          <a:xfrm>
            <a:off x="5105400" y="1474762"/>
            <a:ext cx="4001228" cy="3021037"/>
          </a:xfrm>
          <a:prstGeom prst="rect">
            <a:avLst/>
          </a:prstGeom>
        </p:spPr>
      </p:pic>
      <p:pic>
        <p:nvPicPr>
          <p:cNvPr id="17" name="Picture 16">
            <a:extLst>
              <a:ext uri="{FF2B5EF4-FFF2-40B4-BE49-F238E27FC236}">
                <a16:creationId xmlns:a16="http://schemas.microsoft.com/office/drawing/2014/main" id="{FF479BB9-94AF-D4E4-0E6A-0C5E1DE0D319}"/>
              </a:ext>
            </a:extLst>
          </p:cNvPr>
          <p:cNvPicPr>
            <a:picLocks noChangeAspect="1"/>
          </p:cNvPicPr>
          <p:nvPr/>
        </p:nvPicPr>
        <p:blipFill>
          <a:blip r:embed="rId4"/>
          <a:stretch>
            <a:fillRect/>
          </a:stretch>
        </p:blipFill>
        <p:spPr>
          <a:xfrm>
            <a:off x="2286000" y="4731838"/>
            <a:ext cx="4299213" cy="170655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a:hlinkClick r:id="rId3"/>
          </p:cNvPr>
          <p:cNvSpPr txBox="1"/>
          <p:nvPr/>
        </p:nvSpPr>
        <p:spPr>
          <a:xfrm>
            <a:off x="683258" y="6111875"/>
            <a:ext cx="1602741"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hlinkClick r:id="rId3"/>
              </a:rPr>
              <a:t>Project Link</a:t>
            </a:r>
            <a:endParaRPr lang="en-IN" sz="2000" dirty="0">
              <a:latin typeface="Trebuchet MS"/>
              <a:cs typeface="Trebuchet MS"/>
            </a:endParaRPr>
          </a:p>
        </p:txBody>
      </p:sp>
      <p:pic>
        <p:nvPicPr>
          <p:cNvPr id="11" name="Picture 10">
            <a:extLst>
              <a:ext uri="{FF2B5EF4-FFF2-40B4-BE49-F238E27FC236}">
                <a16:creationId xmlns:a16="http://schemas.microsoft.com/office/drawing/2014/main" id="{17E570C3-EC7D-2382-3C82-591571DCD428}"/>
              </a:ext>
            </a:extLst>
          </p:cNvPr>
          <p:cNvPicPr>
            <a:picLocks noChangeAspect="1"/>
          </p:cNvPicPr>
          <p:nvPr/>
        </p:nvPicPr>
        <p:blipFill>
          <a:blip r:embed="rId4"/>
          <a:stretch>
            <a:fillRect/>
          </a:stretch>
        </p:blipFill>
        <p:spPr>
          <a:xfrm>
            <a:off x="683258" y="1219200"/>
            <a:ext cx="3914775" cy="3138034"/>
          </a:xfrm>
          <a:prstGeom prst="rect">
            <a:avLst/>
          </a:prstGeom>
        </p:spPr>
      </p:pic>
      <p:pic>
        <p:nvPicPr>
          <p:cNvPr id="17" name="Picture 16">
            <a:extLst>
              <a:ext uri="{FF2B5EF4-FFF2-40B4-BE49-F238E27FC236}">
                <a16:creationId xmlns:a16="http://schemas.microsoft.com/office/drawing/2014/main" id="{8CEC8013-1A94-4643-57C5-BD471711340D}"/>
              </a:ext>
            </a:extLst>
          </p:cNvPr>
          <p:cNvPicPr>
            <a:picLocks noChangeAspect="1"/>
          </p:cNvPicPr>
          <p:nvPr/>
        </p:nvPicPr>
        <p:blipFill>
          <a:blip r:embed="rId5"/>
          <a:stretch>
            <a:fillRect/>
          </a:stretch>
        </p:blipFill>
        <p:spPr>
          <a:xfrm>
            <a:off x="4872899" y="1295400"/>
            <a:ext cx="4804501" cy="3867150"/>
          </a:xfrm>
          <a:prstGeom prst="rect">
            <a:avLst/>
          </a:prstGeom>
        </p:spPr>
      </p:pic>
    </p:spTree>
    <p:extLst>
      <p:ext uri="{BB962C8B-B14F-4D97-AF65-F5344CB8AC3E}">
        <p14:creationId xmlns:p14="http://schemas.microsoft.com/office/powerpoint/2010/main" val="3535448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4207-12E7-7A4F-5AD5-F00B0C8B36D6}"/>
              </a:ext>
            </a:extLst>
          </p:cNvPr>
          <p:cNvSpPr>
            <a:spLocks noGrp="1"/>
          </p:cNvSpPr>
          <p:nvPr>
            <p:ph type="title"/>
          </p:nvPr>
        </p:nvSpPr>
        <p:spPr>
          <a:xfrm>
            <a:off x="558165" y="385444"/>
            <a:ext cx="9764395" cy="1477328"/>
          </a:xfrm>
        </p:spPr>
        <p:txBody>
          <a:bodyPr/>
          <a:lstStyle/>
          <a:p>
            <a:r>
              <a:rPr lang="en-US" b="1" dirty="0">
                <a:effectLst/>
              </a:rPr>
              <a:t>Evaluation</a:t>
            </a:r>
            <a:br>
              <a:rPr lang="en-IN" dirty="0">
                <a:effectLst/>
              </a:rPr>
            </a:br>
            <a:endParaRPr lang="en-IN" dirty="0"/>
          </a:p>
        </p:txBody>
      </p:sp>
      <p:sp>
        <p:nvSpPr>
          <p:cNvPr id="4" name="TextBox 3">
            <a:extLst>
              <a:ext uri="{FF2B5EF4-FFF2-40B4-BE49-F238E27FC236}">
                <a16:creationId xmlns:a16="http://schemas.microsoft.com/office/drawing/2014/main" id="{532982B1-D19E-CC90-6898-957DCEA23BEF}"/>
              </a:ext>
            </a:extLst>
          </p:cNvPr>
          <p:cNvSpPr txBox="1"/>
          <p:nvPr/>
        </p:nvSpPr>
        <p:spPr>
          <a:xfrm>
            <a:off x="685800" y="1105436"/>
            <a:ext cx="10363200" cy="4801314"/>
          </a:xfrm>
          <a:prstGeom prst="rect">
            <a:avLst/>
          </a:prstGeom>
          <a:noFill/>
        </p:spPr>
        <p:txBody>
          <a:bodyPr wrap="square" rtlCol="0">
            <a:spAutoFit/>
          </a:bodyPr>
          <a:lstStyle/>
          <a:p>
            <a:pPr algn="just"/>
            <a:r>
              <a:rPr lang="en-IN" dirty="0">
                <a:effectLst/>
              </a:rPr>
              <a:t>1. </a:t>
            </a:r>
            <a:r>
              <a:rPr lang="en-IN" b="1" dirty="0">
                <a:effectLst/>
              </a:rPr>
              <a:t>Performance Metrics:</a:t>
            </a:r>
          </a:p>
          <a:p>
            <a:pPr algn="just"/>
            <a:r>
              <a:rPr lang="en-IN" dirty="0">
                <a:effectLst/>
              </a:rPr>
              <a:t>   	- Accuracy, precision, recall, and F1-score measure model effectiveness.  </a:t>
            </a:r>
          </a:p>
          <a:p>
            <a:pPr algn="just"/>
            <a:r>
              <a:rPr lang="en-IN" dirty="0">
                <a:effectLst/>
              </a:rPr>
              <a:t>2. </a:t>
            </a:r>
            <a:r>
              <a:rPr lang="en-IN" b="1" dirty="0">
                <a:effectLst/>
              </a:rPr>
              <a:t>Cross-Validation:</a:t>
            </a:r>
          </a:p>
          <a:p>
            <a:pPr algn="just"/>
            <a:r>
              <a:rPr lang="en-IN" dirty="0">
                <a:effectLst/>
              </a:rPr>
              <a:t> 	  - Assess model generalization across multiple data folds.</a:t>
            </a:r>
          </a:p>
          <a:p>
            <a:pPr algn="just"/>
            <a:r>
              <a:rPr lang="en-IN" dirty="0">
                <a:effectLst/>
              </a:rPr>
              <a:t>3. </a:t>
            </a:r>
            <a:r>
              <a:rPr lang="en-IN" b="1" dirty="0">
                <a:effectLst/>
              </a:rPr>
              <a:t>Confusion Matrix:</a:t>
            </a:r>
          </a:p>
          <a:p>
            <a:pPr algn="just"/>
            <a:r>
              <a:rPr lang="en-IN" dirty="0">
                <a:effectLst/>
              </a:rPr>
              <a:t> 	  - Visualize true positives, true negatives, false positives, and false negatives.</a:t>
            </a:r>
          </a:p>
          <a:p>
            <a:pPr algn="just"/>
            <a:r>
              <a:rPr lang="en-IN" dirty="0">
                <a:effectLst/>
              </a:rPr>
              <a:t>4. </a:t>
            </a:r>
            <a:r>
              <a:rPr lang="en-IN" b="1" dirty="0">
                <a:effectLst/>
              </a:rPr>
              <a:t>ROC Curve and AUC:</a:t>
            </a:r>
          </a:p>
          <a:p>
            <a:pPr algn="just"/>
            <a:r>
              <a:rPr lang="en-IN" dirty="0">
                <a:effectLst/>
              </a:rPr>
              <a:t> 	  - Evaluate model performance using true positive and false positive rates.</a:t>
            </a:r>
          </a:p>
          <a:p>
            <a:pPr algn="just"/>
            <a:r>
              <a:rPr lang="en-IN" dirty="0">
                <a:effectLst/>
              </a:rPr>
              <a:t>5. </a:t>
            </a:r>
            <a:r>
              <a:rPr lang="en-IN" b="1" dirty="0">
                <a:effectLst/>
              </a:rPr>
              <a:t>Model Interpretability:</a:t>
            </a:r>
          </a:p>
          <a:p>
            <a:pPr algn="just"/>
            <a:r>
              <a:rPr lang="en-IN" dirty="0">
                <a:effectLst/>
              </a:rPr>
              <a:t> 	  - </a:t>
            </a:r>
            <a:r>
              <a:rPr lang="en-IN" dirty="0" err="1">
                <a:effectLst/>
              </a:rPr>
              <a:t>Analyze</a:t>
            </a:r>
            <a:r>
              <a:rPr lang="en-IN" dirty="0">
                <a:effectLst/>
              </a:rPr>
              <a:t> feature importance and attention mechanisms for prediction insights.</a:t>
            </a:r>
          </a:p>
          <a:p>
            <a:pPr algn="just"/>
            <a:r>
              <a:rPr lang="en-IN" dirty="0">
                <a:effectLst/>
              </a:rPr>
              <a:t>6. </a:t>
            </a:r>
            <a:r>
              <a:rPr lang="en-IN" b="1" dirty="0">
                <a:effectLst/>
              </a:rPr>
              <a:t>Domain-Specific Metrics:</a:t>
            </a:r>
          </a:p>
          <a:p>
            <a:pPr algn="just"/>
            <a:r>
              <a:rPr lang="en-IN" dirty="0">
                <a:effectLst/>
              </a:rPr>
              <a:t> 	  - Define metrics tailored to cancer classification tasks, e.g., sensitivity, specificity.</a:t>
            </a:r>
          </a:p>
          <a:p>
            <a:pPr algn="just"/>
            <a:r>
              <a:rPr lang="en-IN" dirty="0">
                <a:effectLst/>
              </a:rPr>
              <a:t>7. </a:t>
            </a:r>
            <a:r>
              <a:rPr lang="en-IN" b="1" dirty="0">
                <a:effectLst/>
              </a:rPr>
              <a:t>Comparative Analysis:</a:t>
            </a:r>
          </a:p>
          <a:p>
            <a:pPr algn="just"/>
            <a:r>
              <a:rPr lang="en-IN" dirty="0">
                <a:effectLst/>
              </a:rPr>
              <a:t>  	 - Compare model variations for efficiency, scalability, and effectiveness.</a:t>
            </a:r>
          </a:p>
          <a:p>
            <a:pPr algn="just"/>
            <a:r>
              <a:rPr lang="en-IN" dirty="0">
                <a:effectLst/>
              </a:rPr>
              <a:t>8. </a:t>
            </a:r>
            <a:r>
              <a:rPr lang="en-IN" b="1" dirty="0">
                <a:effectLst/>
              </a:rPr>
              <a:t>Real-World Testing:</a:t>
            </a:r>
          </a:p>
          <a:p>
            <a:pPr algn="just"/>
            <a:r>
              <a:rPr lang="en-IN" dirty="0">
                <a:effectLst/>
              </a:rPr>
              <a:t> 	  - Deploy model in production environment, gather feedback for improvement.</a:t>
            </a:r>
          </a:p>
          <a:p>
            <a:pPr algn="just"/>
            <a:endParaRPr lang="en-IN" dirty="0">
              <a:effectLst/>
            </a:endParaRPr>
          </a:p>
        </p:txBody>
      </p:sp>
    </p:spTree>
    <p:extLst>
      <p:ext uri="{BB962C8B-B14F-4D97-AF65-F5344CB8AC3E}">
        <p14:creationId xmlns:p14="http://schemas.microsoft.com/office/powerpoint/2010/main" val="2726586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4DD51-6C1A-DCE9-1329-3D031BC6B58C}"/>
              </a:ext>
            </a:extLst>
          </p:cNvPr>
          <p:cNvSpPr>
            <a:spLocks noGrp="1"/>
          </p:cNvSpPr>
          <p:nvPr>
            <p:ph type="title"/>
          </p:nvPr>
        </p:nvSpPr>
        <p:spPr>
          <a:xfrm>
            <a:off x="304800" y="228600"/>
            <a:ext cx="9764395" cy="738664"/>
          </a:xfrm>
        </p:spPr>
        <p:txBody>
          <a:bodyPr/>
          <a:lstStyle/>
          <a:p>
            <a:r>
              <a:rPr lang="en-US" b="1" dirty="0"/>
              <a:t>Conclusion</a:t>
            </a:r>
            <a:endParaRPr lang="en-IN" dirty="0"/>
          </a:p>
        </p:txBody>
      </p:sp>
      <p:sp>
        <p:nvSpPr>
          <p:cNvPr id="3" name="TextBox 2">
            <a:extLst>
              <a:ext uri="{FF2B5EF4-FFF2-40B4-BE49-F238E27FC236}">
                <a16:creationId xmlns:a16="http://schemas.microsoft.com/office/drawing/2014/main" id="{05E9A591-F043-91B6-8235-AF2CF2A83147}"/>
              </a:ext>
            </a:extLst>
          </p:cNvPr>
          <p:cNvSpPr txBox="1"/>
          <p:nvPr/>
        </p:nvSpPr>
        <p:spPr>
          <a:xfrm>
            <a:off x="457200" y="967264"/>
            <a:ext cx="10591800" cy="5355312"/>
          </a:xfrm>
          <a:prstGeom prst="rect">
            <a:avLst/>
          </a:prstGeom>
          <a:noFill/>
        </p:spPr>
        <p:txBody>
          <a:bodyPr wrap="square" rtlCol="0">
            <a:spAutoFit/>
          </a:bodyPr>
          <a:lstStyle/>
          <a:p>
            <a:r>
              <a:rPr lang="en-US" dirty="0"/>
              <a:t>	In conclusion, the developed models, including Convolutional </a:t>
            </a:r>
            <a:r>
              <a:rPr lang="en-US" b="1" dirty="0"/>
              <a:t>Neural Networks (CNNs) </a:t>
            </a:r>
            <a:r>
              <a:rPr lang="en-US" dirty="0"/>
              <a:t>and </a:t>
            </a:r>
            <a:r>
              <a:rPr lang="en-US" b="1" dirty="0"/>
              <a:t>Long Short-Term Memory (LSTM) networks</a:t>
            </a:r>
            <a:r>
              <a:rPr lang="en-US" dirty="0"/>
              <a:t>, exhibit strong performance in classifying </a:t>
            </a:r>
            <a:r>
              <a:rPr lang="en-US" b="1" dirty="0"/>
              <a:t>biomedical text publications </a:t>
            </a:r>
            <a:r>
              <a:rPr lang="en-US" dirty="0"/>
              <a:t>pertaining to different cancer types. Through meticulous data </a:t>
            </a:r>
            <a:r>
              <a:rPr lang="en-US" b="1" dirty="0"/>
              <a:t>preprocessing</a:t>
            </a:r>
            <a:r>
              <a:rPr lang="en-US" dirty="0"/>
              <a:t>, </a:t>
            </a:r>
            <a:r>
              <a:rPr lang="en-US" b="1" dirty="0"/>
              <a:t>feature engineering</a:t>
            </a:r>
            <a:r>
              <a:rPr lang="en-US" dirty="0"/>
              <a:t>, and </a:t>
            </a:r>
            <a:r>
              <a:rPr lang="en-US" b="1" dirty="0"/>
              <a:t>model selection</a:t>
            </a:r>
            <a:r>
              <a:rPr lang="en-US" dirty="0"/>
              <a:t>, we have constructed robust frameworks capable of accurately categorizing diverse research articles into </a:t>
            </a:r>
            <a:r>
              <a:rPr lang="en-US" b="1" dirty="0"/>
              <a:t>specific cancer categories</a:t>
            </a:r>
            <a:r>
              <a:rPr lang="en-US" dirty="0"/>
              <a:t>.</a:t>
            </a:r>
          </a:p>
          <a:p>
            <a:endParaRPr lang="en-US" dirty="0"/>
          </a:p>
          <a:p>
            <a:r>
              <a:rPr lang="en-US" dirty="0"/>
              <a:t>	The evaluation process, employing metrics such as accuracy, precision, recall, and F1-score, validates the effectiveness of our models in accurately predicting cancer types from textual data. With high performance across various evaluation metrics, our models demonstrate their efficacy in real-world scenarios.</a:t>
            </a:r>
          </a:p>
          <a:p>
            <a:endParaRPr lang="en-US" dirty="0"/>
          </a:p>
          <a:p>
            <a:r>
              <a:rPr lang="en-US" dirty="0"/>
              <a:t>	Furthermore, the deployment of these models into a production environment enables </a:t>
            </a:r>
            <a:r>
              <a:rPr lang="en-US" b="1" dirty="0"/>
              <a:t>seamless integration </a:t>
            </a:r>
            <a:r>
              <a:rPr lang="en-US" dirty="0"/>
              <a:t>into existing workflows, providing users with access to efficient and </a:t>
            </a:r>
            <a:r>
              <a:rPr lang="en-US" b="1" dirty="0"/>
              <a:t>accurate cancer classification tools</a:t>
            </a:r>
            <a:r>
              <a:rPr lang="en-US" dirty="0"/>
              <a:t>. Continuous monitoring and refinement, guided by user feedback and real-world testing, ensure the models remain relevant and effective in evolving research landscapes.</a:t>
            </a:r>
          </a:p>
          <a:p>
            <a:endParaRPr lang="en-US" dirty="0"/>
          </a:p>
          <a:p>
            <a:r>
              <a:rPr lang="en-US" dirty="0"/>
              <a:t>	Overall, our technical approach, supported by rigorous experimentation and evaluation, underscores the potential of deep learning techniques in </a:t>
            </a:r>
            <a:r>
              <a:rPr lang="en-US" b="1" dirty="0"/>
              <a:t>advancing cancer research </a:t>
            </a:r>
            <a:r>
              <a:rPr lang="en-US" dirty="0"/>
              <a:t>and facilitating knowledge discovery in the biomedical domain.</a:t>
            </a:r>
            <a:endParaRPr lang="en-IN" dirty="0"/>
          </a:p>
        </p:txBody>
      </p:sp>
    </p:spTree>
    <p:extLst>
      <p:ext uri="{BB962C8B-B14F-4D97-AF65-F5344CB8AC3E}">
        <p14:creationId xmlns:p14="http://schemas.microsoft.com/office/powerpoint/2010/main" val="535521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945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6200" y="-431422"/>
            <a:ext cx="11887200" cy="1696297"/>
          </a:xfrm>
          <a:prstGeom prst="rect">
            <a:avLst/>
          </a:prstGeom>
        </p:spPr>
        <p:txBody>
          <a:bodyPr vert="horz" wrap="square" lIns="0" tIns="460692" rIns="0" bIns="0" rtlCol="0">
            <a:spAutoFit/>
          </a:bodyPr>
          <a:lstStyle/>
          <a:p>
            <a:pPr algn="ctr"/>
            <a:r>
              <a:rPr lang="en-US" sz="4000" b="1" u="sng" dirty="0">
                <a:latin typeface="Times New Roman" panose="02020603050405020304" pitchFamily="18" charset="0"/>
                <a:cs typeface="Times New Roman" panose="02020603050405020304" pitchFamily="18" charset="0"/>
              </a:rPr>
              <a:t>Advancing Cancer Research: Text Classification for Biomedical Publications with CNN and LSTM</a:t>
            </a:r>
            <a:endParaRPr lang="en-IN" sz="4000" b="1" u="sng"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TextBox 20">
            <a:extLst>
              <a:ext uri="{FF2B5EF4-FFF2-40B4-BE49-F238E27FC236}">
                <a16:creationId xmlns:a16="http://schemas.microsoft.com/office/drawing/2014/main" id="{8B1AE1BC-7793-3F62-B37E-C13DB85A7E38}"/>
              </a:ext>
            </a:extLst>
          </p:cNvPr>
          <p:cNvSpPr txBox="1"/>
          <p:nvPr/>
        </p:nvSpPr>
        <p:spPr>
          <a:xfrm>
            <a:off x="434593" y="1385175"/>
            <a:ext cx="10963275" cy="5355312"/>
          </a:xfrm>
          <a:prstGeom prst="rect">
            <a:avLst/>
          </a:prstGeom>
          <a:noFill/>
        </p:spPr>
        <p:txBody>
          <a:bodyPr wrap="square" rtlCol="0">
            <a:spAutoFit/>
          </a:bodyPr>
          <a:lstStyle/>
          <a:p>
            <a:pPr lvl="1" algn="l"/>
            <a:r>
              <a:rPr lang="en-US" dirty="0"/>
              <a:t>	Our project aims to develop a robust and efficient system for automatically classifying </a:t>
            </a:r>
            <a:r>
              <a:rPr lang="en-US" b="1" dirty="0"/>
              <a:t>biomedical text publications </a:t>
            </a:r>
            <a:r>
              <a:rPr lang="en-US" dirty="0"/>
              <a:t>based on their relevance to different types of cancer. With the ever-increasing volume of research in </a:t>
            </a:r>
            <a:r>
              <a:rPr lang="en-US" b="1" dirty="0"/>
              <a:t>oncology</a:t>
            </a:r>
            <a:r>
              <a:rPr lang="en-US" dirty="0"/>
              <a:t>, it has become challenging for researchers and clinicians to manually categorize and track the latest developments in cancer research. Therefore, our solution focuses on leveraging machine learning techniques to </a:t>
            </a:r>
            <a:r>
              <a:rPr lang="en-US" b="1" dirty="0"/>
              <a:t>automate this classification process</a:t>
            </a:r>
            <a:r>
              <a:rPr lang="en-US" dirty="0"/>
              <a:t>, thereby </a:t>
            </a:r>
            <a:r>
              <a:rPr lang="en-US" b="1" dirty="0"/>
              <a:t>accelerating knowledge discovery </a:t>
            </a:r>
            <a:r>
              <a:rPr lang="en-US" dirty="0"/>
              <a:t>and facilitating </a:t>
            </a:r>
            <a:r>
              <a:rPr lang="en-US" b="1" dirty="0"/>
              <a:t>evidence-based decision-making </a:t>
            </a:r>
            <a:r>
              <a:rPr lang="en-US" dirty="0"/>
              <a:t>in the field of oncology.</a:t>
            </a:r>
          </a:p>
          <a:p>
            <a:pPr algn="l"/>
            <a:r>
              <a:rPr lang="en-US" b="1" dirty="0"/>
              <a:t>The project involves several key components:</a:t>
            </a:r>
          </a:p>
          <a:p>
            <a:pPr algn="l">
              <a:buFont typeface="+mj-lt"/>
              <a:buAutoNum type="arabicPeriod"/>
            </a:pPr>
            <a:r>
              <a:rPr lang="en-US" b="1" dirty="0"/>
              <a:t>Data Collection and Preprocessing</a:t>
            </a:r>
            <a:r>
              <a:rPr lang="en-US" dirty="0"/>
              <a:t>: We gather a diverse set of biomedical text publications related to various aspects of cancer research from reputable sources. The data undergoes preprocessing steps, including cleaning, tokenization, and normalization, to ensure consistency and quality.</a:t>
            </a:r>
          </a:p>
          <a:p>
            <a:pPr algn="l">
              <a:buFont typeface="+mj-lt"/>
              <a:buAutoNum type="arabicPeriod"/>
            </a:pPr>
            <a:r>
              <a:rPr lang="en-US" b="1" dirty="0"/>
              <a:t>Model Development:</a:t>
            </a:r>
            <a:r>
              <a:rPr lang="en-US" dirty="0"/>
              <a:t> We design and implement machine learning models, including deep learning architectures such as Convolutional Neural Networks (CNNs) and Recurrent Neural Networks (RNNs), to classify the biomedical text publications. These models are trained on labeled datasets, where each publication is assigned a specific cancer type label.</a:t>
            </a:r>
          </a:p>
          <a:p>
            <a:pPr algn="l">
              <a:buFont typeface="+mj-lt"/>
              <a:buAutoNum type="arabicPeriod"/>
            </a:pPr>
            <a:r>
              <a:rPr lang="en-US" b="1" dirty="0"/>
              <a:t>Model Evaluation: </a:t>
            </a:r>
            <a:r>
              <a:rPr lang="en-US" dirty="0"/>
              <a:t>We rigorously evaluate the performance of our classification models using standard metrics such as accuracy, precision, recall, and F1-score. Additionally, we conduct cross-validation and fine-tuning experiments to optimize the models for maximum effectiveness.</a:t>
            </a: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770" y="-9828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898"/>
            <a:chOff x="47625" y="3819523"/>
            <a:chExt cx="4124325" cy="3009898"/>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151210" y="248462"/>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B8FBC313-4E9E-2980-D02E-87B805B6BCBB}"/>
              </a:ext>
            </a:extLst>
          </p:cNvPr>
          <p:cNvSpPr txBox="1"/>
          <p:nvPr/>
        </p:nvSpPr>
        <p:spPr>
          <a:xfrm>
            <a:off x="2819400" y="1316787"/>
            <a:ext cx="10515600" cy="2585323"/>
          </a:xfrm>
          <a:prstGeom prst="rect">
            <a:avLst/>
          </a:prstGeom>
          <a:noFill/>
        </p:spPr>
        <p:txBody>
          <a:bodyPr wrap="square" rtlCol="0">
            <a:spAutoFit/>
          </a:bodyPr>
          <a:lstStyle/>
          <a:p>
            <a:pPr algn="just"/>
            <a:r>
              <a:rPr lang="en-US" b="1" dirty="0"/>
              <a:t>1. Introduction</a:t>
            </a:r>
          </a:p>
          <a:p>
            <a:pPr algn="just"/>
            <a:r>
              <a:rPr lang="en-US" b="1" dirty="0"/>
              <a:t>2. Problem Statement</a:t>
            </a:r>
          </a:p>
          <a:p>
            <a:pPr algn="just"/>
            <a:r>
              <a:rPr lang="en-US" b="1" dirty="0"/>
              <a:t>3. Project Overview</a:t>
            </a:r>
          </a:p>
          <a:p>
            <a:pPr algn="just"/>
            <a:r>
              <a:rPr lang="en-US" b="1" dirty="0"/>
              <a:t>4. End Users</a:t>
            </a:r>
          </a:p>
          <a:p>
            <a:pPr algn="just"/>
            <a:r>
              <a:rPr lang="en-US" b="1" dirty="0"/>
              <a:t>5. Solution and Value Proposition</a:t>
            </a:r>
          </a:p>
          <a:p>
            <a:pPr algn="just"/>
            <a:r>
              <a:rPr lang="en-US" b="1" dirty="0"/>
              <a:t>6. Methodology</a:t>
            </a:r>
          </a:p>
          <a:p>
            <a:pPr algn="just"/>
            <a:r>
              <a:rPr lang="en-US" b="1" dirty="0"/>
              <a:t>7. Modelling</a:t>
            </a:r>
          </a:p>
          <a:p>
            <a:pPr algn="just"/>
            <a:r>
              <a:rPr lang="en-US" b="1" dirty="0"/>
              <a:t>8. Results and Evaluation</a:t>
            </a:r>
          </a:p>
          <a:p>
            <a:pPr algn="just"/>
            <a:r>
              <a:rPr lang="en-US" b="1" dirty="0"/>
              <a:t>9. Conclusion</a:t>
            </a:r>
            <a:endParaRPr lang="en-IN"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93554" y="3657600"/>
            <a:ext cx="2374446" cy="294308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272E4EEA-B219-257D-5DAD-393B24633C17}"/>
              </a:ext>
            </a:extLst>
          </p:cNvPr>
          <p:cNvSpPr txBox="1"/>
          <p:nvPr/>
        </p:nvSpPr>
        <p:spPr>
          <a:xfrm>
            <a:off x="457200" y="1392182"/>
            <a:ext cx="8991600" cy="3200876"/>
          </a:xfrm>
          <a:prstGeom prst="rect">
            <a:avLst/>
          </a:prstGeom>
          <a:noFill/>
        </p:spPr>
        <p:txBody>
          <a:bodyPr wrap="square" rtlCol="0">
            <a:spAutoFit/>
          </a:bodyPr>
          <a:lstStyle/>
          <a:p>
            <a:pPr algn="just"/>
            <a:r>
              <a:rPr lang="en-US" sz="2000" dirty="0"/>
              <a:t>	</a:t>
            </a:r>
            <a:r>
              <a:rPr lang="en-US" dirty="0"/>
              <a:t>In the field of </a:t>
            </a:r>
            <a:r>
              <a:rPr lang="en-US" b="1" dirty="0"/>
              <a:t>cancer research</a:t>
            </a:r>
            <a:r>
              <a:rPr lang="en-US" dirty="0"/>
              <a:t>, there's a huge amount of scientific articles published every day</a:t>
            </a:r>
            <a:r>
              <a:rPr lang="en-US" sz="2000" dirty="0"/>
              <a:t>. </a:t>
            </a:r>
            <a:r>
              <a:rPr lang="en-US" dirty="0"/>
              <a:t>the volume of </a:t>
            </a:r>
            <a:r>
              <a:rPr lang="en-US" b="1" dirty="0"/>
              <a:t>biomedical text publications </a:t>
            </a:r>
            <a:r>
              <a:rPr lang="en-US" dirty="0"/>
              <a:t>related to cancer research has grown exponentially in recent years. However, </a:t>
            </a:r>
            <a:r>
              <a:rPr lang="en-US" b="1" dirty="0"/>
              <a:t>manually categorizing </a:t>
            </a:r>
            <a:r>
              <a:rPr lang="en-US" dirty="0"/>
              <a:t>and tracking these publications based on their relevance to specific types of cancer is a </a:t>
            </a:r>
            <a:r>
              <a:rPr lang="en-US" b="1" dirty="0"/>
              <a:t>laborious and time-consuming task</a:t>
            </a:r>
            <a:r>
              <a:rPr lang="en-US" dirty="0"/>
              <a:t>. As a result, researchers and clinicians face challenges in staying updated on the latest developments in cancer research and identifying emerging trends in the field. Moreover, the sheer volume of publications makes it difficult to efficiently </a:t>
            </a:r>
            <a:r>
              <a:rPr lang="en-US" b="1" dirty="0"/>
              <a:t>extract actionable insights </a:t>
            </a:r>
            <a:r>
              <a:rPr lang="en-US" dirty="0"/>
              <a:t>and make informed decisions regarding </a:t>
            </a:r>
            <a:r>
              <a:rPr lang="en-US" b="1" dirty="0"/>
              <a:t>cancer diagnosis, treatment, and care</a:t>
            </a:r>
            <a:r>
              <a:rPr lang="en-US" dirty="0"/>
              <a:t>.</a:t>
            </a:r>
          </a:p>
          <a:p>
            <a:pPr algn="just"/>
            <a:endParaRPr lang="en-US" dirty="0"/>
          </a:p>
          <a:p>
            <a:pPr algn="just"/>
            <a:r>
              <a:rPr lang="en-US" dirty="0"/>
              <a:t>	</a:t>
            </a:r>
            <a:endParaRPr lang="en-IN" dirty="0"/>
          </a:p>
        </p:txBody>
      </p:sp>
      <p:sp>
        <p:nvSpPr>
          <p:cNvPr id="11" name="TextBox 10">
            <a:extLst>
              <a:ext uri="{FF2B5EF4-FFF2-40B4-BE49-F238E27FC236}">
                <a16:creationId xmlns:a16="http://schemas.microsoft.com/office/drawing/2014/main" id="{BBFDAFD7-8192-E856-3D07-2949FF8BC291}"/>
              </a:ext>
            </a:extLst>
          </p:cNvPr>
          <p:cNvSpPr txBox="1"/>
          <p:nvPr/>
        </p:nvSpPr>
        <p:spPr>
          <a:xfrm>
            <a:off x="466445" y="4125611"/>
            <a:ext cx="8010525" cy="1754326"/>
          </a:xfrm>
          <a:prstGeom prst="rect">
            <a:avLst/>
          </a:prstGeom>
          <a:noFill/>
        </p:spPr>
        <p:txBody>
          <a:bodyPr wrap="square" rtlCol="0">
            <a:spAutoFit/>
          </a:bodyPr>
          <a:lstStyle/>
          <a:p>
            <a:r>
              <a:rPr lang="en-US" dirty="0"/>
              <a:t>	Therefore, the problem at hand is the need for an automated solution that can effectively classify biomedical text publications into relevant </a:t>
            </a:r>
            <a:r>
              <a:rPr lang="en-US" b="1" dirty="0"/>
              <a:t>categories based on cancer type</a:t>
            </a:r>
            <a:r>
              <a:rPr lang="en-US" dirty="0"/>
              <a:t>. Such a solution would streamline the process of </a:t>
            </a:r>
            <a:r>
              <a:rPr lang="en-US" b="1" dirty="0"/>
              <a:t>knowledge discovery</a:t>
            </a:r>
            <a:r>
              <a:rPr lang="en-US" dirty="0"/>
              <a:t> in oncology, enabling researchers and clinicians to access timely and relevant information for </a:t>
            </a:r>
            <a:r>
              <a:rPr lang="en-US" b="1" dirty="0"/>
              <a:t>advancing cancer research</a:t>
            </a:r>
            <a:r>
              <a:rPr lang="en-US" dirty="0"/>
              <a:t> and </a:t>
            </a:r>
            <a:r>
              <a:rPr lang="en-US" b="1" dirty="0"/>
              <a:t>improving patient outcomes</a:t>
            </a:r>
            <a:r>
              <a:rPr lang="en-US" dirty="0"/>
              <a:t>.</a:t>
            </a:r>
            <a:endParaRPr lang="en-IN" dirty="0"/>
          </a:p>
        </p:txBody>
      </p:sp>
      <p:sp>
        <p:nvSpPr>
          <p:cNvPr id="13" name="Rectangle 2">
            <a:extLst>
              <a:ext uri="{FF2B5EF4-FFF2-40B4-BE49-F238E27FC236}">
                <a16:creationId xmlns:a16="http://schemas.microsoft.com/office/drawing/2014/main" id="{F734B627-3B9C-78B4-E78C-9F5D6032467C}"/>
              </a:ext>
            </a:extLst>
          </p:cNvPr>
          <p:cNvSpPr>
            <a:spLocks noChangeArrowheads="1"/>
          </p:cNvSpPr>
          <p:nvPr/>
        </p:nvSpPr>
        <p:spPr bwMode="auto">
          <a:xfrm>
            <a:off x="0" y="0"/>
            <a:ext cx="29003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1219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 y="293243"/>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E2AF167D-7AB8-1713-F2F3-F8C1E6BC4BD4}"/>
              </a:ext>
            </a:extLst>
          </p:cNvPr>
          <p:cNvSpPr txBox="1"/>
          <p:nvPr/>
        </p:nvSpPr>
        <p:spPr>
          <a:xfrm>
            <a:off x="378279" y="1219200"/>
            <a:ext cx="9429750" cy="5078313"/>
          </a:xfrm>
          <a:prstGeom prst="rect">
            <a:avLst/>
          </a:prstGeom>
          <a:noFill/>
        </p:spPr>
        <p:txBody>
          <a:bodyPr wrap="square" rtlCol="0">
            <a:spAutoFit/>
          </a:bodyPr>
          <a:lstStyle/>
          <a:p>
            <a:r>
              <a:rPr lang="en-US" dirty="0"/>
              <a:t>1. </a:t>
            </a:r>
            <a:r>
              <a:rPr lang="en-US" b="1" dirty="0"/>
              <a:t>Objective: </a:t>
            </a:r>
          </a:p>
          <a:p>
            <a:r>
              <a:rPr lang="en-US" dirty="0"/>
              <a:t>        - Develop an automated system for classifying biomedical text publications into specific cancer types.</a:t>
            </a:r>
          </a:p>
          <a:p>
            <a:r>
              <a:rPr lang="en-US" dirty="0"/>
              <a:t>2. </a:t>
            </a:r>
            <a:r>
              <a:rPr lang="en-US" b="1" dirty="0"/>
              <a:t>Approach:</a:t>
            </a:r>
          </a:p>
          <a:p>
            <a:r>
              <a:rPr lang="en-US" dirty="0"/>
              <a:t>   - Utilize machine learning techniques, including deep learning models, to analyze and categorize text data.</a:t>
            </a:r>
          </a:p>
          <a:p>
            <a:r>
              <a:rPr lang="en-US" dirty="0"/>
              <a:t>   - Train models on labeled datasets containing biomedical publications and corresponding cancer type labels.</a:t>
            </a:r>
          </a:p>
          <a:p>
            <a:r>
              <a:rPr lang="en-US" dirty="0"/>
              <a:t>3. </a:t>
            </a:r>
            <a:r>
              <a:rPr lang="en-US" b="1" dirty="0"/>
              <a:t>Components:</a:t>
            </a:r>
          </a:p>
          <a:p>
            <a:r>
              <a:rPr lang="en-US" dirty="0"/>
              <a:t>   - Data Collection and Preprocessing</a:t>
            </a:r>
          </a:p>
          <a:p>
            <a:r>
              <a:rPr lang="en-US" dirty="0"/>
              <a:t>   - Model Development</a:t>
            </a:r>
          </a:p>
          <a:p>
            <a:r>
              <a:rPr lang="en-US" dirty="0"/>
              <a:t>   - Model Evaluation</a:t>
            </a:r>
          </a:p>
          <a:p>
            <a:r>
              <a:rPr lang="en-US" dirty="0"/>
              <a:t>   - Deployment and Integration</a:t>
            </a:r>
          </a:p>
          <a:p>
            <a:r>
              <a:rPr lang="en-US" dirty="0"/>
              <a:t>4. </a:t>
            </a:r>
            <a:r>
              <a:rPr lang="en-US" b="1" dirty="0"/>
              <a:t>Outcome:</a:t>
            </a:r>
          </a:p>
          <a:p>
            <a:r>
              <a:rPr lang="en-US" dirty="0"/>
              <a:t>   - A user-friendly interface accessible to researchers and clinicians for inputting new publications and receiving instant classification results.</a:t>
            </a:r>
          </a:p>
          <a:p>
            <a:r>
              <a:rPr lang="en-US" dirty="0"/>
              <a:t>   - Accelerated knowledge discovery in oncology and improved decision-making processes in cancer diagnosis, treatment, and care.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a16="http://schemas.microsoft.com/office/drawing/2014/main" id="{EE5ADF90-BD57-B813-2AA5-9D31D86A70C1}"/>
              </a:ext>
            </a:extLst>
          </p:cNvPr>
          <p:cNvSpPr txBox="1"/>
          <p:nvPr/>
        </p:nvSpPr>
        <p:spPr>
          <a:xfrm>
            <a:off x="685800" y="1619216"/>
            <a:ext cx="10515600" cy="3970318"/>
          </a:xfrm>
          <a:prstGeom prst="rect">
            <a:avLst/>
          </a:prstGeom>
          <a:noFill/>
        </p:spPr>
        <p:txBody>
          <a:bodyPr wrap="square" rtlCol="0">
            <a:spAutoFit/>
          </a:bodyPr>
          <a:lstStyle/>
          <a:p>
            <a:endParaRPr lang="en-US" dirty="0"/>
          </a:p>
          <a:p>
            <a:r>
              <a:rPr lang="en-US" dirty="0"/>
              <a:t>1. </a:t>
            </a:r>
            <a:r>
              <a:rPr lang="en-US" b="1" dirty="0"/>
              <a:t>Researchers &amp; Scientists:</a:t>
            </a:r>
          </a:p>
          <a:p>
            <a:r>
              <a:rPr lang="en-US" dirty="0"/>
              <a:t>           	- Benefit: Access to organized publications accelerates discovery of new insights in cancer research.</a:t>
            </a:r>
          </a:p>
          <a:p>
            <a:endParaRPr lang="en-US" dirty="0"/>
          </a:p>
          <a:p>
            <a:r>
              <a:rPr lang="en-US" dirty="0"/>
              <a:t>2. </a:t>
            </a:r>
            <a:r>
              <a:rPr lang="en-US" b="1" dirty="0"/>
              <a:t>Clinicians &amp; Doctors:</a:t>
            </a:r>
          </a:p>
          <a:p>
            <a:r>
              <a:rPr lang="en-US" dirty="0"/>
              <a:t>         	  - Benefit: Quick access to latest evidence aids in informed decision-making for cancer treatment.</a:t>
            </a:r>
          </a:p>
          <a:p>
            <a:endParaRPr lang="en-US" dirty="0"/>
          </a:p>
          <a:p>
            <a:r>
              <a:rPr lang="en-US" dirty="0"/>
              <a:t>3. </a:t>
            </a:r>
            <a:r>
              <a:rPr lang="en-US" b="1" dirty="0"/>
              <a:t>Medical Students &amp; Educators:</a:t>
            </a:r>
            <a:endParaRPr lang="en-US" dirty="0"/>
          </a:p>
          <a:p>
            <a:r>
              <a:rPr lang="en-US" dirty="0"/>
              <a:t>          	 - Benefit: Curated resources support learning and teaching of cancer biology and treatment.</a:t>
            </a:r>
          </a:p>
          <a:p>
            <a:endParaRPr lang="en-US" dirty="0"/>
          </a:p>
          <a:p>
            <a:r>
              <a:rPr lang="en-US" dirty="0"/>
              <a:t>4. </a:t>
            </a:r>
            <a:r>
              <a:rPr lang="en-US" b="1" dirty="0"/>
              <a:t>Healthcare Administrators &amp; Policy Makers:</a:t>
            </a:r>
          </a:p>
          <a:p>
            <a:r>
              <a:rPr lang="en-US" dirty="0"/>
              <a:t>   	 - Benefit: Informed decisions on healthcare policies and resource allocation for cancer care.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47800"/>
            <a:ext cx="25431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62000" y="58924"/>
            <a:ext cx="9764395" cy="1044517"/>
          </a:xfrm>
          <a:prstGeom prst="rect">
            <a:avLst/>
          </a:prstGeom>
        </p:spPr>
        <p:txBody>
          <a:bodyPr vert="horz" wrap="square" lIns="0" tIns="485775" rIns="0" bIns="0" rtlCol="0">
            <a:spAutoFit/>
          </a:bodyPr>
          <a:lstStyle/>
          <a:p>
            <a:pPr marL="12700" algn="just">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8" name="TextBox 7">
            <a:extLst>
              <a:ext uri="{FF2B5EF4-FFF2-40B4-BE49-F238E27FC236}">
                <a16:creationId xmlns:a16="http://schemas.microsoft.com/office/drawing/2014/main" id="{F8948950-500D-66E6-EA46-4F1FE0AA5EE3}"/>
              </a:ext>
            </a:extLst>
          </p:cNvPr>
          <p:cNvSpPr txBox="1"/>
          <p:nvPr/>
        </p:nvSpPr>
        <p:spPr>
          <a:xfrm>
            <a:off x="2590609" y="958275"/>
            <a:ext cx="8915400" cy="5509200"/>
          </a:xfrm>
          <a:prstGeom prst="rect">
            <a:avLst/>
          </a:prstGeom>
          <a:noFill/>
        </p:spPr>
        <p:txBody>
          <a:bodyPr wrap="square" rtlCol="0">
            <a:spAutoFit/>
          </a:bodyPr>
          <a:lstStyle/>
          <a:p>
            <a:pPr algn="l"/>
            <a:endParaRPr lang="en-US" sz="1600" dirty="0"/>
          </a:p>
          <a:p>
            <a:pPr algn="l"/>
            <a:r>
              <a:rPr lang="en-US" sz="1600" dirty="0"/>
              <a:t>	Our solution automates the </a:t>
            </a:r>
            <a:r>
              <a:rPr lang="en-US" sz="1600" b="1" dirty="0"/>
              <a:t>classification of biomedical text publications </a:t>
            </a:r>
            <a:r>
              <a:rPr lang="en-US" sz="1600" dirty="0"/>
              <a:t>into specific cancer types using advanced machine learning techniques. By leveraging </a:t>
            </a:r>
            <a:r>
              <a:rPr lang="en-US" sz="1600" b="1" dirty="0"/>
              <a:t>deep learning models</a:t>
            </a:r>
            <a:r>
              <a:rPr lang="en-US" sz="1600" dirty="0"/>
              <a:t>, we streamline the process of sorting through vast amounts of </a:t>
            </a:r>
            <a:r>
              <a:rPr lang="en-US" sz="1600" b="1" dirty="0"/>
              <a:t>research literature</a:t>
            </a:r>
            <a:r>
              <a:rPr lang="en-US" sz="1600" dirty="0"/>
              <a:t>, making it easier for </a:t>
            </a:r>
            <a:r>
              <a:rPr lang="en-US" sz="1600" b="1" dirty="0"/>
              <a:t>researchers</a:t>
            </a:r>
            <a:r>
              <a:rPr lang="en-US" sz="1600" dirty="0"/>
              <a:t>, </a:t>
            </a:r>
            <a:r>
              <a:rPr lang="en-US" sz="1600" b="1" dirty="0"/>
              <a:t>clinicians</a:t>
            </a:r>
            <a:r>
              <a:rPr lang="en-US" sz="1600" dirty="0"/>
              <a:t>, and </a:t>
            </a:r>
            <a:r>
              <a:rPr lang="en-US" sz="1600" b="1" dirty="0"/>
              <a:t>educators</a:t>
            </a:r>
            <a:r>
              <a:rPr lang="en-US" sz="1600" dirty="0"/>
              <a:t> to find relevant information quickly and efficiently.</a:t>
            </a:r>
          </a:p>
          <a:p>
            <a:pPr algn="l"/>
            <a:endParaRPr lang="en-US" sz="1600" b="1" dirty="0"/>
          </a:p>
          <a:p>
            <a:pPr algn="l"/>
            <a:r>
              <a:rPr lang="en-US" sz="1600" b="1" dirty="0"/>
              <a:t>Value Proposition:</a:t>
            </a:r>
          </a:p>
          <a:p>
            <a:pPr algn="l">
              <a:buFont typeface="Arial" panose="020B0604020202020204" pitchFamily="34" charset="0"/>
              <a:buChar char="•"/>
            </a:pPr>
            <a:r>
              <a:rPr lang="en-US" sz="1600" b="1" dirty="0"/>
              <a:t>Time Savings</a:t>
            </a:r>
            <a:r>
              <a:rPr lang="en-US" sz="1600" dirty="0"/>
              <a:t>: Our automated system saves valuable time by eliminating the need for manual sorting and categorization of publications, allowing users to focus on analysis and interpretation.</a:t>
            </a:r>
          </a:p>
          <a:p>
            <a:pPr algn="l">
              <a:buFont typeface="Arial" panose="020B0604020202020204" pitchFamily="34" charset="0"/>
              <a:buChar char="•"/>
            </a:pPr>
            <a:r>
              <a:rPr lang="en-US" sz="1600" b="1" dirty="0"/>
              <a:t>Efficient Knowledge Discovery</a:t>
            </a:r>
            <a:r>
              <a:rPr lang="en-US" sz="1600" dirty="0"/>
              <a:t>: By organizing publications by cancer type, our solution accelerates knowledge discovery in oncology, enabling researchers to identify emerging trends and breakthroughs more effectively.</a:t>
            </a:r>
          </a:p>
          <a:p>
            <a:pPr algn="l">
              <a:buFont typeface="Arial" panose="020B0604020202020204" pitchFamily="34" charset="0"/>
              <a:buChar char="•"/>
            </a:pPr>
            <a:r>
              <a:rPr lang="en-US" sz="1600" b="1" dirty="0"/>
              <a:t>Informed Decision-Making</a:t>
            </a:r>
            <a:r>
              <a:rPr lang="en-US" sz="1600" dirty="0"/>
              <a:t>: Rapid access to curated and categorized publications empowers clinicians to make informed decisions about cancer diagnosis, treatment, and care, ultimately improving patient outcomes.</a:t>
            </a:r>
          </a:p>
          <a:p>
            <a:pPr algn="l">
              <a:buFont typeface="Arial" panose="020B0604020202020204" pitchFamily="34" charset="0"/>
              <a:buChar char="•"/>
            </a:pPr>
            <a:r>
              <a:rPr lang="en-US" sz="1600" b="1" dirty="0"/>
              <a:t>Enhanced Learning Experience</a:t>
            </a:r>
            <a:r>
              <a:rPr lang="en-US" sz="1600" dirty="0"/>
              <a:t>: Medical students and educators benefit from access to curated resources, supporting a deeper understanding of cancer biology and treatment modalities.</a:t>
            </a:r>
          </a:p>
          <a:p>
            <a:pPr algn="l">
              <a:buFont typeface="Arial" panose="020B0604020202020204" pitchFamily="34" charset="0"/>
              <a:buChar char="•"/>
            </a:pPr>
            <a:r>
              <a:rPr lang="en-US" sz="1600" b="1" dirty="0"/>
              <a:t>Data-Driven Policies</a:t>
            </a:r>
            <a:r>
              <a:rPr lang="en-US" sz="1600" dirty="0"/>
              <a:t>: Healthcare administrators and policy makers can make evidence-based decisions regarding healthcare policies and resource allocation for cancer prevention, screening, and treatment strategies.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28600" y="21684"/>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CEE85441-35D2-0491-85CF-FC89E30977E0}"/>
              </a:ext>
            </a:extLst>
          </p:cNvPr>
          <p:cNvSpPr txBox="1"/>
          <p:nvPr/>
        </p:nvSpPr>
        <p:spPr>
          <a:xfrm>
            <a:off x="2381250" y="1225689"/>
            <a:ext cx="9284970" cy="5632311"/>
          </a:xfrm>
          <a:prstGeom prst="rect">
            <a:avLst/>
          </a:prstGeom>
          <a:noFill/>
        </p:spPr>
        <p:txBody>
          <a:bodyPr wrap="square" rtlCol="0">
            <a:spAutoFit/>
          </a:bodyPr>
          <a:lstStyle/>
          <a:p>
            <a:r>
              <a:rPr lang="en-US" dirty="0"/>
              <a:t>1.</a:t>
            </a:r>
            <a:r>
              <a:rPr lang="en-US" b="1" dirty="0"/>
              <a:t>Cutting-Edge Algorithmic </a:t>
            </a:r>
            <a:r>
              <a:rPr lang="en-US" b="1" dirty="0" err="1"/>
              <a:t>Approaches:</a:t>
            </a:r>
            <a:r>
              <a:rPr lang="en-US" dirty="0" err="1"/>
              <a:t>Our</a:t>
            </a:r>
            <a:r>
              <a:rPr lang="en-US" dirty="0"/>
              <a:t> solution leverages state-of-the-art deep learning architectures, including Convolutional Neural Networks (CNNs) and Recurrent Neural Networks (RNNs), </a:t>
            </a:r>
            <a:r>
              <a:rPr lang="en-IN" dirty="0"/>
              <a:t>Long short-term memory (LSTM), </a:t>
            </a:r>
            <a:r>
              <a:rPr lang="en-US" dirty="0"/>
              <a:t>meticulously fine-tuned and optimized to achieve exceptional levels of accuracy and precision in classifying biomedical text publications.</a:t>
            </a:r>
          </a:p>
          <a:p>
            <a:endParaRPr lang="en-US" dirty="0"/>
          </a:p>
          <a:p>
            <a:r>
              <a:rPr lang="en-US" dirty="0"/>
              <a:t>2.</a:t>
            </a:r>
            <a:r>
              <a:rPr lang="en-US" b="1" dirty="0"/>
              <a:t>High-Performance Computing </a:t>
            </a:r>
            <a:r>
              <a:rPr lang="en-US" b="1" dirty="0" err="1"/>
              <a:t>Infrastructure:</a:t>
            </a:r>
            <a:r>
              <a:rPr lang="en-US" dirty="0" err="1"/>
              <a:t>Powered</a:t>
            </a:r>
            <a:r>
              <a:rPr lang="en-US" dirty="0"/>
              <a:t> by high-performance computing resources, our solution delivers blazingly fast processing speeds, enabling real-time classification of large-scale biomedical datasets with unparalleled efficiency and scalability.</a:t>
            </a:r>
          </a:p>
          <a:p>
            <a:endParaRPr lang="en-US" dirty="0"/>
          </a:p>
          <a:p>
            <a:r>
              <a:rPr lang="en-US" dirty="0"/>
              <a:t>3.</a:t>
            </a:r>
            <a:r>
              <a:rPr lang="en-US" b="1" dirty="0"/>
              <a:t>Dynamic Model Adaptation:</a:t>
            </a:r>
            <a:r>
              <a:rPr lang="en-US" dirty="0"/>
              <a:t> Through continuous monitoring and dynamic model adaptation techniques, our solution autonomously evolves and adapts to changing research landscapes, ensuring sustained accuracy and relevance over time, even in the face of evolving cancer research trends.</a:t>
            </a:r>
          </a:p>
          <a:p>
            <a:endParaRPr lang="en-US" dirty="0"/>
          </a:p>
          <a:p>
            <a:r>
              <a:rPr lang="en-US" dirty="0"/>
              <a:t>4.</a:t>
            </a:r>
            <a:r>
              <a:rPr lang="en-US" b="1" dirty="0"/>
              <a:t>Seamless Integration with Existing Workflows:</a:t>
            </a:r>
            <a:r>
              <a:rPr lang="en-US" dirty="0"/>
              <a:t> Engineered for seamless integration with existing research and clinical workflows, our solution seamlessly integrates into users' environments, augmenting their capabilities and enhancing productivity without disrupting established processes or workflows.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544285" y="910590"/>
            <a:ext cx="10985119" cy="6034985"/>
          </a:xfrm>
          <a:prstGeom prst="rect">
            <a:avLst/>
          </a:prstGeom>
        </p:spPr>
        <p:txBody>
          <a:bodyPr vert="horz" wrap="square" lIns="0" tIns="12700" rIns="0" bIns="0" rtlCol="0">
            <a:spAutoFit/>
          </a:bodyPr>
          <a:lstStyle/>
          <a:p>
            <a:pPr marL="12700" algn="just">
              <a:lnSpc>
                <a:spcPct val="100000"/>
              </a:lnSpc>
              <a:spcBef>
                <a:spcPts val="100"/>
              </a:spcBef>
            </a:pPr>
            <a:r>
              <a:rPr lang="en-US" sz="1800" dirty="0">
                <a:latin typeface="Trebuchet MS"/>
                <a:cs typeface="Trebuchet MS"/>
              </a:rPr>
              <a:t>1. </a:t>
            </a:r>
            <a:r>
              <a:rPr lang="en-US" sz="1800" b="1" dirty="0">
                <a:latin typeface="Trebuchet MS"/>
                <a:cs typeface="Trebuchet MS"/>
              </a:rPr>
              <a:t>Data Acquisition and Preparation:</a:t>
            </a:r>
          </a:p>
          <a:p>
            <a:pPr marL="12700" algn="just">
              <a:lnSpc>
                <a:spcPct val="100000"/>
              </a:lnSpc>
              <a:spcBef>
                <a:spcPts val="100"/>
              </a:spcBef>
            </a:pPr>
            <a:r>
              <a:rPr lang="en-US" sz="1800" dirty="0">
                <a:latin typeface="Trebuchet MS"/>
                <a:cs typeface="Trebuchet MS"/>
              </a:rPr>
              <a:t>    	 -</a:t>
            </a:r>
            <a:r>
              <a:rPr lang="en-US" sz="1800" b="1" dirty="0">
                <a:latin typeface="Trebuchet MS"/>
                <a:cs typeface="Trebuchet MS"/>
              </a:rPr>
              <a:t>Data Collection</a:t>
            </a:r>
            <a:r>
              <a:rPr lang="en-US" sz="1800" dirty="0">
                <a:latin typeface="Trebuchet MS"/>
                <a:cs typeface="Trebuchet MS"/>
              </a:rPr>
              <a:t>: Gather diverse biomedical text publications from reputable sources.</a:t>
            </a:r>
          </a:p>
          <a:p>
            <a:pPr marL="12700" algn="just">
              <a:lnSpc>
                <a:spcPct val="100000"/>
              </a:lnSpc>
              <a:spcBef>
                <a:spcPts val="100"/>
              </a:spcBef>
            </a:pPr>
            <a:r>
              <a:rPr lang="en-US" sz="1800" dirty="0">
                <a:latin typeface="Trebuchet MS"/>
                <a:cs typeface="Trebuchet MS"/>
              </a:rPr>
              <a:t>   	  -</a:t>
            </a:r>
            <a:r>
              <a:rPr lang="en-US" sz="1800" b="1" dirty="0">
                <a:latin typeface="Trebuchet MS"/>
                <a:cs typeface="Trebuchet MS"/>
              </a:rPr>
              <a:t>Data Preprocessing</a:t>
            </a:r>
            <a:r>
              <a:rPr lang="en-US" sz="1800" dirty="0">
                <a:latin typeface="Trebuchet MS"/>
                <a:cs typeface="Trebuchet MS"/>
              </a:rPr>
              <a:t>: Clean, tokenize, and normalize raw text data for consistency and quality.</a:t>
            </a:r>
          </a:p>
          <a:p>
            <a:pPr marL="12700" algn="just">
              <a:lnSpc>
                <a:spcPct val="100000"/>
              </a:lnSpc>
              <a:spcBef>
                <a:spcPts val="100"/>
              </a:spcBef>
            </a:pPr>
            <a:r>
              <a:rPr lang="en-US" sz="1800" dirty="0">
                <a:latin typeface="Trebuchet MS"/>
                <a:cs typeface="Trebuchet MS"/>
              </a:rPr>
              <a:t>2. </a:t>
            </a:r>
            <a:r>
              <a:rPr lang="en-US" sz="1800" b="1" dirty="0">
                <a:latin typeface="Trebuchet MS"/>
                <a:cs typeface="Trebuchet MS"/>
              </a:rPr>
              <a:t>Feature Engineering:</a:t>
            </a:r>
          </a:p>
          <a:p>
            <a:pPr marL="12700" algn="just">
              <a:lnSpc>
                <a:spcPct val="100000"/>
              </a:lnSpc>
              <a:spcBef>
                <a:spcPts val="100"/>
              </a:spcBef>
            </a:pPr>
            <a:r>
              <a:rPr lang="en-US" sz="1800" dirty="0">
                <a:latin typeface="Trebuchet MS"/>
                <a:cs typeface="Trebuchet MS"/>
              </a:rPr>
              <a:t>   	-</a:t>
            </a:r>
            <a:r>
              <a:rPr lang="en-US" sz="1800" b="1" dirty="0">
                <a:latin typeface="Trebuchet MS"/>
                <a:cs typeface="Trebuchet MS"/>
              </a:rPr>
              <a:t>Text </a:t>
            </a:r>
            <a:r>
              <a:rPr lang="en-US" sz="1800" b="1" dirty="0" err="1">
                <a:latin typeface="Trebuchet MS"/>
                <a:cs typeface="Trebuchet MS"/>
              </a:rPr>
              <a:t>Representation:</a:t>
            </a:r>
            <a:r>
              <a:rPr lang="en-US" sz="1800" dirty="0" err="1">
                <a:latin typeface="Trebuchet MS"/>
                <a:cs typeface="Trebuchet MS"/>
              </a:rPr>
              <a:t>Represent</a:t>
            </a:r>
            <a:r>
              <a:rPr lang="en-US" sz="1800" dirty="0">
                <a:latin typeface="Trebuchet MS"/>
                <a:cs typeface="Trebuchet MS"/>
              </a:rPr>
              <a:t> text using word embeddings to capture semantic relationships.</a:t>
            </a:r>
          </a:p>
          <a:p>
            <a:pPr marL="12700" algn="just">
              <a:lnSpc>
                <a:spcPct val="100000"/>
              </a:lnSpc>
              <a:spcBef>
                <a:spcPts val="100"/>
              </a:spcBef>
            </a:pPr>
            <a:r>
              <a:rPr lang="en-US" sz="1800" dirty="0">
                <a:latin typeface="Trebuchet MS"/>
                <a:cs typeface="Trebuchet MS"/>
              </a:rPr>
              <a:t>3. </a:t>
            </a:r>
            <a:r>
              <a:rPr lang="en-US" sz="1800" b="1" dirty="0">
                <a:latin typeface="Trebuchet MS"/>
                <a:cs typeface="Trebuchet MS"/>
              </a:rPr>
              <a:t>Model Selection:</a:t>
            </a:r>
            <a:endParaRPr lang="en-US" sz="1800" dirty="0">
              <a:latin typeface="Trebuchet MS"/>
              <a:cs typeface="Trebuchet MS"/>
            </a:endParaRPr>
          </a:p>
          <a:p>
            <a:pPr marL="12700" algn="just">
              <a:lnSpc>
                <a:spcPct val="100000"/>
              </a:lnSpc>
              <a:spcBef>
                <a:spcPts val="100"/>
              </a:spcBef>
            </a:pPr>
            <a:r>
              <a:rPr lang="en-US" sz="1800" dirty="0">
                <a:latin typeface="Trebuchet MS"/>
                <a:cs typeface="Trebuchet MS"/>
              </a:rPr>
              <a:t>  	 -</a:t>
            </a:r>
            <a:r>
              <a:rPr lang="en-US" sz="1800" b="1" dirty="0">
                <a:latin typeface="Trebuchet MS"/>
                <a:cs typeface="Trebuchet MS"/>
              </a:rPr>
              <a:t>Deep Learning Architectures</a:t>
            </a:r>
            <a:r>
              <a:rPr lang="en-US" sz="1800" dirty="0">
                <a:latin typeface="Trebuchet MS"/>
                <a:cs typeface="Trebuchet MS"/>
              </a:rPr>
              <a:t>: Experiment with CNNs, RNNs, and Transformer-based models to find the best fit.</a:t>
            </a:r>
          </a:p>
          <a:p>
            <a:pPr marL="12700" algn="just">
              <a:lnSpc>
                <a:spcPct val="100000"/>
              </a:lnSpc>
              <a:spcBef>
                <a:spcPts val="100"/>
              </a:spcBef>
            </a:pPr>
            <a:r>
              <a:rPr lang="en-US" sz="1800" dirty="0">
                <a:latin typeface="Trebuchet MS"/>
                <a:cs typeface="Trebuchet MS"/>
              </a:rPr>
              <a:t>4. </a:t>
            </a:r>
            <a:r>
              <a:rPr lang="en-US" sz="1800" b="1" dirty="0">
                <a:latin typeface="Trebuchet MS"/>
                <a:cs typeface="Trebuchet MS"/>
              </a:rPr>
              <a:t>Model Training:</a:t>
            </a:r>
          </a:p>
          <a:p>
            <a:pPr marL="12700" algn="just">
              <a:lnSpc>
                <a:spcPct val="100000"/>
              </a:lnSpc>
              <a:spcBef>
                <a:spcPts val="100"/>
              </a:spcBef>
            </a:pPr>
            <a:r>
              <a:rPr lang="en-US" sz="1800" dirty="0">
                <a:latin typeface="Trebuchet MS"/>
                <a:cs typeface="Trebuchet MS"/>
              </a:rPr>
              <a:t>   	-</a:t>
            </a:r>
            <a:r>
              <a:rPr lang="en-US" sz="1800" b="1" dirty="0">
                <a:latin typeface="Trebuchet MS"/>
                <a:cs typeface="Trebuchet MS"/>
              </a:rPr>
              <a:t>Training Pipeline</a:t>
            </a:r>
            <a:r>
              <a:rPr lang="en-US" sz="1800" dirty="0">
                <a:latin typeface="Trebuchet MS"/>
                <a:cs typeface="Trebuchet MS"/>
              </a:rPr>
              <a:t>: Train models on labeled datasets using efficient pipelines and techniques.</a:t>
            </a:r>
          </a:p>
          <a:p>
            <a:pPr marL="12700" algn="just">
              <a:lnSpc>
                <a:spcPct val="100000"/>
              </a:lnSpc>
              <a:spcBef>
                <a:spcPts val="100"/>
              </a:spcBef>
            </a:pPr>
            <a:r>
              <a:rPr lang="en-US" sz="1800" dirty="0">
                <a:latin typeface="Trebuchet MS"/>
                <a:cs typeface="Trebuchet MS"/>
              </a:rPr>
              <a:t>   	-</a:t>
            </a:r>
            <a:r>
              <a:rPr lang="en-US" sz="1800" b="1" dirty="0">
                <a:latin typeface="Trebuchet MS"/>
                <a:cs typeface="Trebuchet MS"/>
              </a:rPr>
              <a:t>Hyperparameter </a:t>
            </a:r>
            <a:r>
              <a:rPr lang="en-US" sz="1800" b="1" dirty="0" err="1">
                <a:latin typeface="Trebuchet MS"/>
                <a:cs typeface="Trebuchet MS"/>
              </a:rPr>
              <a:t>Tuning:</a:t>
            </a:r>
            <a:r>
              <a:rPr lang="en-US" sz="1800" dirty="0" err="1">
                <a:latin typeface="Trebuchet MS"/>
                <a:cs typeface="Trebuchet MS"/>
              </a:rPr>
              <a:t>Optimize</a:t>
            </a:r>
            <a:r>
              <a:rPr lang="en-US" sz="1800" dirty="0">
                <a:latin typeface="Trebuchet MS"/>
                <a:cs typeface="Trebuchet MS"/>
              </a:rPr>
              <a:t> model parameters for maximum performance.</a:t>
            </a:r>
          </a:p>
          <a:p>
            <a:pPr marL="12700" algn="just">
              <a:lnSpc>
                <a:spcPct val="100000"/>
              </a:lnSpc>
              <a:spcBef>
                <a:spcPts val="100"/>
              </a:spcBef>
            </a:pPr>
            <a:r>
              <a:rPr lang="en-US" sz="1800" dirty="0">
                <a:latin typeface="Trebuchet MS"/>
                <a:cs typeface="Trebuchet MS"/>
              </a:rPr>
              <a:t>5. </a:t>
            </a:r>
            <a:r>
              <a:rPr lang="en-US" sz="1800" b="1" dirty="0">
                <a:latin typeface="Trebuchet MS"/>
                <a:cs typeface="Trebuchet MS"/>
              </a:rPr>
              <a:t>Model Evaluation</a:t>
            </a:r>
            <a:r>
              <a:rPr lang="en-US" sz="1800" dirty="0">
                <a:latin typeface="Trebuchet MS"/>
                <a:cs typeface="Trebuchet MS"/>
              </a:rPr>
              <a:t>:</a:t>
            </a:r>
          </a:p>
          <a:p>
            <a:pPr marL="12700" algn="just">
              <a:lnSpc>
                <a:spcPct val="100000"/>
              </a:lnSpc>
              <a:spcBef>
                <a:spcPts val="100"/>
              </a:spcBef>
            </a:pPr>
            <a:r>
              <a:rPr lang="en-US" sz="1800" dirty="0">
                <a:latin typeface="Trebuchet MS"/>
                <a:cs typeface="Trebuchet MS"/>
              </a:rPr>
              <a:t>  	 -</a:t>
            </a:r>
            <a:r>
              <a:rPr lang="en-US" sz="1800" b="1" dirty="0">
                <a:latin typeface="Trebuchet MS"/>
                <a:cs typeface="Trebuchet MS"/>
              </a:rPr>
              <a:t>Performance Metrics:</a:t>
            </a:r>
            <a:r>
              <a:rPr lang="en-US" sz="1800" dirty="0">
                <a:latin typeface="Trebuchet MS"/>
                <a:cs typeface="Trebuchet MS"/>
              </a:rPr>
              <a:t> Assess accuracy, precision, recall, and F1-score to evaluate model effectiveness.</a:t>
            </a:r>
          </a:p>
          <a:p>
            <a:pPr marL="12700" algn="just">
              <a:lnSpc>
                <a:spcPct val="100000"/>
              </a:lnSpc>
              <a:spcBef>
                <a:spcPts val="100"/>
              </a:spcBef>
            </a:pPr>
            <a:r>
              <a:rPr lang="en-US" sz="1800" dirty="0">
                <a:latin typeface="Trebuchet MS"/>
                <a:cs typeface="Trebuchet MS"/>
              </a:rPr>
              <a:t>   	-</a:t>
            </a:r>
            <a:r>
              <a:rPr lang="en-US" sz="1800" b="1" dirty="0">
                <a:latin typeface="Trebuchet MS"/>
                <a:cs typeface="Trebuchet MS"/>
              </a:rPr>
              <a:t>Cross-Validation:</a:t>
            </a:r>
            <a:r>
              <a:rPr lang="en-US" sz="1800" dirty="0">
                <a:latin typeface="Trebuchet MS"/>
                <a:cs typeface="Trebuchet MS"/>
              </a:rPr>
              <a:t> Ensure robustness and generalization across different datasets.</a:t>
            </a:r>
          </a:p>
          <a:p>
            <a:pPr marL="12700" algn="just">
              <a:lnSpc>
                <a:spcPct val="100000"/>
              </a:lnSpc>
              <a:spcBef>
                <a:spcPts val="100"/>
              </a:spcBef>
            </a:pPr>
            <a:r>
              <a:rPr lang="en-US" sz="1800" dirty="0">
                <a:latin typeface="Trebuchet MS"/>
                <a:cs typeface="Trebuchet MS"/>
              </a:rPr>
              <a:t>6. </a:t>
            </a:r>
            <a:r>
              <a:rPr lang="en-US" sz="1800" b="1" dirty="0">
                <a:latin typeface="Trebuchet MS"/>
                <a:cs typeface="Trebuchet MS"/>
              </a:rPr>
              <a:t>Model Deployment</a:t>
            </a:r>
            <a:r>
              <a:rPr lang="en-US" sz="1800" dirty="0">
                <a:latin typeface="Trebuchet MS"/>
                <a:cs typeface="Trebuchet MS"/>
              </a:rPr>
              <a:t>:</a:t>
            </a:r>
          </a:p>
          <a:p>
            <a:pPr marL="12700" algn="just">
              <a:lnSpc>
                <a:spcPct val="100000"/>
              </a:lnSpc>
              <a:spcBef>
                <a:spcPts val="100"/>
              </a:spcBef>
            </a:pPr>
            <a:r>
              <a:rPr lang="en-US" sz="1800" dirty="0">
                <a:latin typeface="Trebuchet MS"/>
                <a:cs typeface="Trebuchet MS"/>
              </a:rPr>
              <a:t>   	-</a:t>
            </a:r>
            <a:r>
              <a:rPr lang="en-US" sz="1800" b="1" dirty="0">
                <a:latin typeface="Trebuchet MS"/>
                <a:cs typeface="Trebuchet MS"/>
              </a:rPr>
              <a:t>Integration</a:t>
            </a:r>
            <a:r>
              <a:rPr lang="en-US" sz="1800" dirty="0">
                <a:latin typeface="Trebuchet MS"/>
                <a:cs typeface="Trebuchet MS"/>
              </a:rPr>
              <a:t>: Deploy trained models into a production environment with a user-friendly interface.</a:t>
            </a:r>
          </a:p>
          <a:p>
            <a:pPr marL="12700" algn="just">
              <a:lnSpc>
                <a:spcPct val="100000"/>
              </a:lnSpc>
              <a:spcBef>
                <a:spcPts val="100"/>
              </a:spcBef>
            </a:pPr>
            <a:r>
              <a:rPr lang="en-US" sz="1800" dirty="0">
                <a:latin typeface="Trebuchet MS"/>
                <a:cs typeface="Trebuchet MS"/>
              </a:rPr>
              <a:t>   	-</a:t>
            </a:r>
            <a:r>
              <a:rPr lang="en-US" sz="1800" b="1" dirty="0">
                <a:latin typeface="Trebuchet MS"/>
                <a:cs typeface="Trebuchet MS"/>
              </a:rPr>
              <a:t>Scalability</a:t>
            </a:r>
            <a:r>
              <a:rPr lang="en-US" sz="1800" dirty="0">
                <a:latin typeface="Trebuchet MS"/>
                <a:cs typeface="Trebuchet MS"/>
              </a:rPr>
              <a:t>: Ensure models can handle large volumes of requests using containerization and orchestration technologies.</a:t>
            </a:r>
          </a:p>
          <a:p>
            <a:pPr marL="12700" algn="just">
              <a:lnSpc>
                <a:spcPct val="100000"/>
              </a:lnSpc>
              <a:spcBef>
                <a:spcPts val="100"/>
              </a:spcBef>
            </a:pPr>
            <a:endParaRPr lang="en-US"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685800" y="152400"/>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TotalTime>
  <Words>1737</Words>
  <Application>Microsoft Office PowerPoint</Application>
  <PresentationFormat>Widescreen</PresentationFormat>
  <Paragraphs>133</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Söhne</vt:lpstr>
      <vt:lpstr>Times New Roman</vt:lpstr>
      <vt:lpstr>Trebuchet MS</vt:lpstr>
      <vt:lpstr>Office Theme</vt:lpstr>
      <vt:lpstr>PowerPoint Presentation</vt:lpstr>
      <vt:lpstr>Advancing Cancer Research: Text Classification for Biomedical Publications with CNN and LSTM</vt:lpstr>
      <vt:lpstr>AGENDA</vt:lpstr>
      <vt:lpstr>PROBLEM STATEMENT</vt:lpstr>
      <vt:lpstr>PROJECT OVERVIEW</vt:lpstr>
      <vt:lpstr>WHO ARE THE END USERS?</vt:lpstr>
      <vt:lpstr>YOUR SOLUTION AND ITS VALUE PROPOSITION</vt:lpstr>
      <vt:lpstr>THE WOW IN YOUR SOLUTION</vt:lpstr>
      <vt:lpstr>MODELLING</vt:lpstr>
      <vt:lpstr>RESULTS</vt:lpstr>
      <vt:lpstr>RESULTS</vt:lpstr>
      <vt:lpstr>Evaluation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Reneil Joshua</dc:creator>
  <cp:lastModifiedBy>Reneil Joshua</cp:lastModifiedBy>
  <cp:revision>9</cp:revision>
  <dcterms:created xsi:type="dcterms:W3CDTF">2024-04-04T13:13:49Z</dcterms:created>
  <dcterms:modified xsi:type="dcterms:W3CDTF">2024-04-05T10:50:29Z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