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36"/>
  </p:notesMasterIdLst>
  <p:handoutMasterIdLst>
    <p:handoutMasterId r:id="rId37"/>
  </p:handoutMasterIdLst>
  <p:sldIdLst>
    <p:sldId id="281" r:id="rId5"/>
    <p:sldId id="284" r:id="rId6"/>
    <p:sldId id="280" r:id="rId7"/>
    <p:sldId id="293" r:id="rId8"/>
    <p:sldId id="314" r:id="rId9"/>
    <p:sldId id="294" r:id="rId10"/>
    <p:sldId id="295" r:id="rId11"/>
    <p:sldId id="261" r:id="rId12"/>
    <p:sldId id="296" r:id="rId13"/>
    <p:sldId id="297" r:id="rId14"/>
    <p:sldId id="298" r:id="rId15"/>
    <p:sldId id="312" r:id="rId16"/>
    <p:sldId id="273" r:id="rId17"/>
    <p:sldId id="299" r:id="rId18"/>
    <p:sldId id="300" r:id="rId19"/>
    <p:sldId id="301" r:id="rId20"/>
    <p:sldId id="302" r:id="rId21"/>
    <p:sldId id="309" r:id="rId22"/>
    <p:sldId id="313" r:id="rId23"/>
    <p:sldId id="316" r:id="rId24"/>
    <p:sldId id="315" r:id="rId25"/>
    <p:sldId id="279" r:id="rId26"/>
    <p:sldId id="303" r:id="rId27"/>
    <p:sldId id="305" r:id="rId28"/>
    <p:sldId id="306" r:id="rId29"/>
    <p:sldId id="304" r:id="rId30"/>
    <p:sldId id="307" r:id="rId31"/>
    <p:sldId id="308" r:id="rId32"/>
    <p:sldId id="310" r:id="rId33"/>
    <p:sldId id="31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1131A-E792-157B-A966-85133667E6AE}" v="25" dt="2024-04-04T13:19:41.064"/>
    <p1510:client id="{92B87BC7-88EE-4674-95E9-3F2D70786635}" v="457" dt="2024-04-04T23:38:24.753"/>
    <p1510:client id="{A7EA9F13-1A85-6E9C-FC02-7A57A22A9F32}" v="674" dt="2024-04-04T01:13:02.13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51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7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0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3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8155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2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98992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71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1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720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ursocompletodepedagogia.com/relacao-familia-e-escola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amazoniareal.com.br/o-apito-do-tre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archive.ics.uci.edu/dataset/697/predict+students+dropout+and+academic+succes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pexels.com/pt-br/video/analise-pesquisa-analytics-analitico-7579954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47" y="2286000"/>
            <a:ext cx="3832086" cy="2286000"/>
          </a:xfrm>
        </p:spPr>
        <p:txBody>
          <a:bodyPr anchor="ctr">
            <a:normAutofit/>
          </a:bodyPr>
          <a:lstStyle/>
          <a:p>
            <a:r>
              <a:rPr lang="en-US"/>
              <a:t>Mineração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0BF3B2-B8C5-EA6A-4751-9FA76D54078F}"/>
              </a:ext>
            </a:extLst>
          </p:cNvPr>
          <p:cNvSpPr txBox="1"/>
          <p:nvPr/>
        </p:nvSpPr>
        <p:spPr>
          <a:xfrm>
            <a:off x="484632" y="5568696"/>
            <a:ext cx="3005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Gustavo Frederico de Toledo </a:t>
            </a:r>
          </a:p>
          <a:p>
            <a:r>
              <a:rPr lang="pt-BR" dirty="0">
                <a:solidFill>
                  <a:schemeClr val="bg1"/>
                </a:solidFill>
              </a:rPr>
              <a:t>Leonardo Reneres dos Santos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67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A0576E0-5926-1DD1-EE18-6D4E9799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3" y="643466"/>
            <a:ext cx="10640176" cy="56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D14AA7-8898-B851-C15F-4EBA3A66A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000" r="17730" b="-2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68BDBD-6EBB-4405-3F20-FEEA8C31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pt-BR"/>
              <a:t>Correlações entre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98CCA-A364-F6E2-EA6F-EE47AEF81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000"/>
          </a:p>
          <a:p>
            <a:r>
              <a:rPr lang="pt-BR" sz="2000"/>
              <a:t>Existe uma relação entre os alunos que tiveram experiência internacional e os alunos que vieram de outro país</a:t>
            </a:r>
          </a:p>
          <a:p>
            <a:r>
              <a:rPr lang="pt-BR" sz="2000"/>
              <a:t>Entre o estado civil e o modo de aplicação e a idade de inscrição</a:t>
            </a:r>
          </a:p>
          <a:p>
            <a:r>
              <a:rPr lang="pt-BR" sz="2000"/>
              <a:t>Entre a nota de admissão e a qualificação anterior</a:t>
            </a:r>
          </a:p>
          <a:p>
            <a:r>
              <a:rPr lang="pt-BR" sz="2000"/>
              <a:t>As maiores correlações (fora com o Target) estão no número de unidades curriculares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5B290E-713F-38C6-DF7E-325669A883D2}"/>
              </a:ext>
            </a:extLst>
          </p:cNvPr>
          <p:cNvSpPr txBox="1"/>
          <p:nvPr/>
        </p:nvSpPr>
        <p:spPr>
          <a:xfrm>
            <a:off x="9682980" y="6657945"/>
            <a:ext cx="25090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4" tooltip="https://cursocompletodepedagogia.com/relacao-familia-e-escol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2453EB82-AA0B-4AB7-BE68-038A3035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Gráfico de mapa de árvore&#10;&#10;Descrição gerada automaticamente com confiança baixa">
            <a:extLst>
              <a:ext uri="{FF2B5EF4-FFF2-40B4-BE49-F238E27FC236}">
                <a16:creationId xmlns:a16="http://schemas.microsoft.com/office/drawing/2014/main" id="{1FF38E54-9E55-4423-E218-5A53A143B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2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F0F42738-AE74-4433-8657-EDE5C5C6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9AFDDD77-88E3-A906-8789-B3FE3CCA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0" b="56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r">
              <a:lnSpc>
                <a:spcPct val="90000"/>
              </a:lnSpc>
            </a:pPr>
            <a:r>
              <a:rPr lang="en-US" sz="3000"/>
              <a:t>Apresentação do PCA (Gráfico dos principais componentes);</a:t>
            </a:r>
          </a:p>
          <a:p>
            <a:pPr algn="r">
              <a:lnSpc>
                <a:spcPct val="90000"/>
              </a:lnSpc>
            </a:pP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6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A9CCD3-E41F-C9B1-B43C-467FCF56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69" y="643467"/>
            <a:ext cx="5599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453EB82-AA0B-4AB7-BE68-038A3035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0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Gráfico, Gráfico de dispersão">
            <a:extLst>
              <a:ext uri="{FF2B5EF4-FFF2-40B4-BE49-F238E27FC236}">
                <a16:creationId xmlns:a16="http://schemas.microsoft.com/office/drawing/2014/main" id="{C069505C-1160-A37B-C3CB-B99391E30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" r="1" b="120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0F42738-AE74-4433-8657-EDE5C5C6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453EB82-AA0B-4AB7-BE68-038A3035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5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79F012-D0ED-35AB-BCB9-AD0813FAD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22" r="1" b="1754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0F42738-AE74-4433-8657-EDE5C5C6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9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EAB89E-FBC8-4AD7-9FDA-2166226C2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710" y="643467"/>
            <a:ext cx="69205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6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9AFDDD77-88E3-A906-8789-B3FE3CCA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857" b="55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/>
              <a:t>Análise descritiva: medidas e gráficos.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21187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048933-B650-44B9-08E3-F4E0D3F44744}"/>
              </a:ext>
            </a:extLst>
          </p:cNvPr>
          <p:cNvSpPr txBox="1"/>
          <p:nvPr/>
        </p:nvSpPr>
        <p:spPr>
          <a:xfrm>
            <a:off x="4130675" y="5666648"/>
            <a:ext cx="7413623" cy="83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latin typeface="+mj-lt"/>
                <a:ea typeface="+mj-ea"/>
                <a:cs typeface="+mj-cs"/>
              </a:rPr>
              <a:t>Gráfico de contagem do Target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7E9EE2-F894-F569-46D5-3AF362695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7" r="1" b="1"/>
          <a:stretch/>
        </p:blipFill>
        <p:spPr>
          <a:xfrm>
            <a:off x="1144673" y="341643"/>
            <a:ext cx="10501227" cy="52291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0714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Conteúdo da apresentação</a:t>
            </a:r>
          </a:p>
        </p:txBody>
      </p:sp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79938" y="639099"/>
            <a:ext cx="6591346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/>
              <a:t>Base de dados, objetivo, principais colunas, atributos (Independentes e Dependentes) ;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/>
              <a:t>Pré-Processamento: Descrever problemas da base e estratégias adotadas;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/>
              <a:t>Redução, discretização e transformação de dados (Foi necessário alterar atributos categóricos para numérico?);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/>
              <a:t>Apresentação do PCA (Gráfico dos principais componentes);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/>
              <a:t>Análise descritiva: medidas e gráficos.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FEDD9B-F8FB-AEB9-66C4-87F669687D04}"/>
              </a:ext>
            </a:extLst>
          </p:cNvPr>
          <p:cNvSpPr txBox="1"/>
          <p:nvPr/>
        </p:nvSpPr>
        <p:spPr>
          <a:xfrm>
            <a:off x="9799999" y="6657945"/>
            <a:ext cx="239200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desconhecido está licenciada sob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048933-B650-44B9-08E3-F4E0D3F44744}"/>
              </a:ext>
            </a:extLst>
          </p:cNvPr>
          <p:cNvSpPr txBox="1"/>
          <p:nvPr/>
        </p:nvSpPr>
        <p:spPr>
          <a:xfrm>
            <a:off x="4232277" y="5306724"/>
            <a:ext cx="7413623" cy="83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latin typeface="+mj-lt"/>
                <a:ea typeface="+mj-ea"/>
                <a:cs typeface="+mj-cs"/>
              </a:rPr>
              <a:t>Gráfico de </a:t>
            </a:r>
            <a:r>
              <a:rPr lang="en-US" sz="440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Medida</a:t>
            </a:r>
            <a:r>
              <a:rPr lang="en-US" sz="4400">
                <a:ln w="3175" cmpd="sng">
                  <a:noFill/>
                </a:ln>
                <a:latin typeface="+mj-lt"/>
                <a:ea typeface="+mj-ea"/>
                <a:cs typeface="+mj-cs"/>
              </a:rPr>
              <a:t> Central </a:t>
            </a:r>
            <a:r>
              <a:rPr lang="en-US" sz="440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Idades</a:t>
            </a:r>
            <a:r>
              <a:rPr lang="en-US" sz="4400">
                <a:ln w="3175" cmpd="sng">
                  <a:noFill/>
                </a:ln>
                <a:latin typeface="+mj-lt"/>
                <a:ea typeface="+mj-ea"/>
                <a:cs typeface="+mj-cs"/>
              </a:rPr>
              <a:t> de Matrícula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290637-F4F0-2782-B0C0-5D8E83B70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3" r="1" b="2201"/>
          <a:stretch/>
        </p:blipFill>
        <p:spPr>
          <a:xfrm>
            <a:off x="2440066" y="275195"/>
            <a:ext cx="9230388" cy="45962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86137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048933-B650-44B9-08E3-F4E0D3F44744}"/>
              </a:ext>
            </a:extLst>
          </p:cNvPr>
          <p:cNvSpPr txBox="1"/>
          <p:nvPr/>
        </p:nvSpPr>
        <p:spPr>
          <a:xfrm>
            <a:off x="8041742" y="648930"/>
            <a:ext cx="3461281" cy="3347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n w="3175" cmpd="sng">
                  <a:noFill/>
                </a:ln>
                <a:latin typeface="+mj-lt"/>
                <a:ea typeface="+mj-ea"/>
                <a:cs typeface="+mj-cs"/>
              </a:rPr>
              <a:t>Gráfico de contagem dos Alunos Bolsistas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0C5216-FA65-DFCF-3AE5-14AEC7D0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57" y="1011765"/>
            <a:ext cx="610296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03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Notas x Target</a:t>
            </a: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Espaço Reservado para Conteúdo 9" descr="Gráfico, Histograma&#10;&#10;Descrição gerada automaticamente">
            <a:extLst>
              <a:ext uri="{FF2B5EF4-FFF2-40B4-BE49-F238E27FC236}">
                <a16:creationId xmlns:a16="http://schemas.microsoft.com/office/drawing/2014/main" id="{1D110BDE-7F98-0EBF-8F9D-A26EAE5457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881929" y="1261437"/>
            <a:ext cx="8420582" cy="5046561"/>
          </a:xfrm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Notas x Target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6" descr="Gráfico, Histograma&#10;&#10;Descrição gerada automaticamente">
            <a:extLst>
              <a:ext uri="{FF2B5EF4-FFF2-40B4-BE49-F238E27FC236}">
                <a16:creationId xmlns:a16="http://schemas.microsoft.com/office/drawing/2014/main" id="{63002EB9-696B-E64A-01DD-7D9007BA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0" y="1280726"/>
            <a:ext cx="8381999" cy="50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0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Ocupação da Mãe x Target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7C463B-7FD5-7594-6F1D-F0ECEBA13D8D}"/>
              </a:ext>
            </a:extLst>
          </p:cNvPr>
          <p:cNvSpPr txBox="1"/>
          <p:nvPr/>
        </p:nvSpPr>
        <p:spPr>
          <a:xfrm>
            <a:off x="7630159" y="1717040"/>
            <a:ext cx="338328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1-Ensino Médio</a:t>
            </a:r>
          </a:p>
          <a:p>
            <a:endParaRPr lang="pt-BR" b="1"/>
          </a:p>
          <a:p>
            <a:r>
              <a:rPr lang="pt-BR" b="1"/>
              <a:t>2-Ensino Superior - Licenciatura</a:t>
            </a:r>
          </a:p>
          <a:p>
            <a:endParaRPr lang="pt-BR" b="1"/>
          </a:p>
          <a:p>
            <a:r>
              <a:rPr lang="pt-BR" b="1"/>
              <a:t>3-Ensino Superior - Graduação</a:t>
            </a:r>
          </a:p>
          <a:p>
            <a:endParaRPr lang="pt-BR" b="1"/>
          </a:p>
          <a:p>
            <a:r>
              <a:rPr lang="pt-BR" b="1"/>
              <a:t>19-Ensino Fundamental (9º ano)</a:t>
            </a:r>
          </a:p>
          <a:p>
            <a:endParaRPr lang="pt-BR" b="1"/>
          </a:p>
          <a:p>
            <a:r>
              <a:rPr lang="pt-BR" b="1"/>
              <a:t>37-Ensino Fundamental (7º ano)</a:t>
            </a:r>
          </a:p>
          <a:p>
            <a:endParaRPr lang="pt-BR" b="1"/>
          </a:p>
          <a:p>
            <a:r>
              <a:rPr lang="pt-BR" b="1"/>
              <a:t>38-Ensino Fundamental</a:t>
            </a:r>
          </a:p>
        </p:txBody>
      </p:sp>
      <p:pic>
        <p:nvPicPr>
          <p:cNvPr id="4" name="Imagem 3" descr="Gráfico, Gráfico de pizza&#10;&#10;Descrição gerada automaticamente">
            <a:extLst>
              <a:ext uri="{FF2B5EF4-FFF2-40B4-BE49-F238E27FC236}">
                <a16:creationId xmlns:a16="http://schemas.microsoft.com/office/drawing/2014/main" id="{7A968884-5D0F-3744-9B34-5BC54377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10" y="1505268"/>
            <a:ext cx="5468620" cy="47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4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Ocupação da Mãe x Target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7C463B-7FD5-7594-6F1D-F0ECEBA13D8D}"/>
              </a:ext>
            </a:extLst>
          </p:cNvPr>
          <p:cNvSpPr txBox="1"/>
          <p:nvPr/>
        </p:nvSpPr>
        <p:spPr>
          <a:xfrm>
            <a:off x="7630159" y="1717040"/>
            <a:ext cx="346456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1-Ensino Médio</a:t>
            </a:r>
          </a:p>
          <a:p>
            <a:endParaRPr lang="pt-BR" b="1"/>
          </a:p>
          <a:p>
            <a:r>
              <a:rPr lang="pt-BR" b="1"/>
              <a:t>2-Ensino Superior - Licenciatura</a:t>
            </a:r>
            <a:endParaRPr lang="pt-BR"/>
          </a:p>
          <a:p>
            <a:endParaRPr lang="pt-BR" b="1"/>
          </a:p>
          <a:p>
            <a:r>
              <a:rPr lang="pt-BR" b="1"/>
              <a:t>3-Ensino Superior - Graduação</a:t>
            </a:r>
          </a:p>
          <a:p>
            <a:endParaRPr lang="pt-BR" b="1"/>
          </a:p>
          <a:p>
            <a:r>
              <a:rPr lang="pt-BR" b="1"/>
              <a:t>19-Ensino Fundamental (9º ano)</a:t>
            </a:r>
          </a:p>
          <a:p>
            <a:endParaRPr lang="pt-BR" b="1"/>
          </a:p>
          <a:p>
            <a:r>
              <a:rPr lang="pt-BR" b="1"/>
              <a:t>37-Ensino Fundamental (7º ano)</a:t>
            </a:r>
          </a:p>
          <a:p>
            <a:endParaRPr lang="pt-BR" b="1"/>
          </a:p>
          <a:p>
            <a:r>
              <a:rPr lang="pt-BR" b="1"/>
              <a:t>38-Ensino Fundamental</a:t>
            </a:r>
          </a:p>
        </p:txBody>
      </p:sp>
      <p:pic>
        <p:nvPicPr>
          <p:cNvPr id="3" name="Imagem 2" descr="Gráfico, Gráfico de pizza&#10;&#10;Descrição gerada automaticamente">
            <a:extLst>
              <a:ext uri="{FF2B5EF4-FFF2-40B4-BE49-F238E27FC236}">
                <a16:creationId xmlns:a16="http://schemas.microsoft.com/office/drawing/2014/main" id="{96DB4E56-4FFC-006F-2354-D96E7919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57" y="1361440"/>
            <a:ext cx="524700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6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Ocupação da Mãe x Target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Gráfico, Gráfico de pizza&#10;&#10;Descrição gerada automaticamente">
            <a:extLst>
              <a:ext uri="{FF2B5EF4-FFF2-40B4-BE49-F238E27FC236}">
                <a16:creationId xmlns:a16="http://schemas.microsoft.com/office/drawing/2014/main" id="{288F5A7C-67CD-FF67-ACBB-3F812E8AD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592" y="1444625"/>
            <a:ext cx="5200015" cy="48526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F7C463B-7FD5-7594-6F1D-F0ECEBA13D8D}"/>
              </a:ext>
            </a:extLst>
          </p:cNvPr>
          <p:cNvSpPr txBox="1"/>
          <p:nvPr/>
        </p:nvSpPr>
        <p:spPr>
          <a:xfrm>
            <a:off x="7630159" y="1717040"/>
            <a:ext cx="349504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1-Ensino Médio</a:t>
            </a:r>
          </a:p>
          <a:p>
            <a:endParaRPr lang="pt-BR" b="1"/>
          </a:p>
          <a:p>
            <a:r>
              <a:rPr lang="pt-BR" b="1"/>
              <a:t>2-Ensino Superior - Licenciatura</a:t>
            </a:r>
            <a:endParaRPr lang="pt-BR"/>
          </a:p>
          <a:p>
            <a:endParaRPr lang="pt-BR" b="1"/>
          </a:p>
          <a:p>
            <a:r>
              <a:rPr lang="pt-BR" b="1"/>
              <a:t>3-Ensino Superior - Graduação</a:t>
            </a:r>
          </a:p>
          <a:p>
            <a:endParaRPr lang="pt-BR" b="1"/>
          </a:p>
          <a:p>
            <a:r>
              <a:rPr lang="pt-BR" b="1"/>
              <a:t>19-Ensino Fundamental (9º ano)</a:t>
            </a:r>
          </a:p>
          <a:p>
            <a:endParaRPr lang="pt-BR" b="1"/>
          </a:p>
          <a:p>
            <a:r>
              <a:rPr lang="pt-BR" b="1"/>
              <a:t>34-Desconhecido</a:t>
            </a:r>
          </a:p>
          <a:p>
            <a:endParaRPr lang="pt-BR" b="1"/>
          </a:p>
          <a:p>
            <a:r>
              <a:rPr lang="pt-BR" b="1"/>
              <a:t>37-Ensino Fundamental (7º ano)</a:t>
            </a:r>
          </a:p>
          <a:p>
            <a:endParaRPr lang="pt-BR" b="1"/>
          </a:p>
          <a:p>
            <a:r>
              <a:rPr lang="pt-BR" b="1"/>
              <a:t>38-Ensino Fundamental</a:t>
            </a:r>
          </a:p>
        </p:txBody>
      </p:sp>
    </p:spTree>
    <p:extLst>
      <p:ext uri="{BB962C8B-B14F-4D97-AF65-F5344CB8AC3E}">
        <p14:creationId xmlns:p14="http://schemas.microsoft.com/office/powerpoint/2010/main" val="262257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Alunos Bolsistas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Gráfico, Gráfico de pizza&#10;&#10;Descrição gerada automaticamente">
            <a:extLst>
              <a:ext uri="{FF2B5EF4-FFF2-40B4-BE49-F238E27FC236}">
                <a16:creationId xmlns:a16="http://schemas.microsoft.com/office/drawing/2014/main" id="{142D24C8-73D1-30B9-05D2-13ABDE057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1300480"/>
            <a:ext cx="666496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16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Alunos Bolsistas x Target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Gráfico, Gráfico de pizza&#10;&#10;Descrição gerada automaticamente">
            <a:extLst>
              <a:ext uri="{FF2B5EF4-FFF2-40B4-BE49-F238E27FC236}">
                <a16:creationId xmlns:a16="http://schemas.microsoft.com/office/drawing/2014/main" id="{E190CF0B-17B2-96DF-09C1-84A5CBB2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97" y="1360170"/>
            <a:ext cx="5018405" cy="49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52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Alunos Bolsistas x Target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Gráfico, Gráfico de pizza&#10;&#10;Descrição gerada automaticamente">
            <a:extLst>
              <a:ext uri="{FF2B5EF4-FFF2-40B4-BE49-F238E27FC236}">
                <a16:creationId xmlns:a16="http://schemas.microsoft.com/office/drawing/2014/main" id="{A85DF7F0-733B-ED54-7460-6A6C570A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37" y="1333182"/>
            <a:ext cx="4327525" cy="49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1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7061" r="9093" b="6237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43070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>
                <a:solidFill>
                  <a:schemeClr val="bg1"/>
                </a:solidFill>
              </a:rPr>
              <a:t>BASE DE DADOS: OBJETIVO</a:t>
            </a:r>
            <a:br>
              <a:rPr lang="en-US" sz="3000">
                <a:solidFill>
                  <a:schemeClr val="bg1"/>
                </a:solidFill>
              </a:rPr>
            </a:br>
            <a:r>
              <a:rPr lang="en-US" sz="3000">
                <a:solidFill>
                  <a:schemeClr val="bg1"/>
                </a:solidFill>
              </a:rPr>
              <a:t> PRINCIPAIS COLUNAS</a:t>
            </a:r>
            <a:br>
              <a:rPr lang="en-US" sz="3000">
                <a:solidFill>
                  <a:schemeClr val="bg1"/>
                </a:solidFill>
              </a:rPr>
            </a:br>
            <a:r>
              <a:rPr lang="en-US" sz="3000">
                <a:solidFill>
                  <a:schemeClr val="bg1"/>
                </a:solidFill>
              </a:rPr>
              <a:t>ATRIBUTOS (INDEPENDENTES E DEPENDENTES) 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Alunos Bolsistas x Target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Gráfico, Gráfico de pizza&#10;&#10;Descrição gerada automaticamente">
            <a:extLst>
              <a:ext uri="{FF2B5EF4-FFF2-40B4-BE49-F238E27FC236}">
                <a16:creationId xmlns:a16="http://schemas.microsoft.com/office/drawing/2014/main" id="{996E488D-6F0A-5F46-B9D9-15590669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55" y="1296352"/>
            <a:ext cx="5307330" cy="50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68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1824551"/>
            <a:ext cx="9467127" cy="2527911"/>
          </a:xfrm>
        </p:spPr>
        <p:txBody>
          <a:bodyPr/>
          <a:lstStyle/>
          <a:p>
            <a:r>
              <a:rPr lang="en-US"/>
              <a:t>OBRIGADO!</a:t>
            </a:r>
            <a:br>
              <a:rPr lang="en-US"/>
            </a:br>
            <a:br>
              <a:rPr lang="en-US"/>
            </a:br>
            <a:r>
              <a:rPr lang="en-US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B2B13113-5AFE-303D-03DA-E63F246A8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0" r="31487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3BED498-A019-D125-1FBF-DFE3DC02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900"/>
              <a:t>BASE DE DADOS: OBJETIVO</a:t>
            </a:r>
            <a:br>
              <a:rPr lang="en-US" sz="1900"/>
            </a:br>
            <a:r>
              <a:rPr lang="en-US" sz="1900"/>
              <a:t> PRINCIPAIS COLUNAS</a:t>
            </a:r>
            <a:br>
              <a:rPr lang="en-US" sz="1900"/>
            </a:br>
            <a:r>
              <a:rPr lang="en-US" sz="1900"/>
              <a:t>ATRIBUTOS (INDEPENDENTES E DEPENDENTES)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0B4B37-7F57-DA59-D6BE-C31DC06A493E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hlinkClick r:id="rId4"/>
              </a:rPr>
              <a:t>https://archive.ics.uci.edu/dataset/697/predict+students+dropout+and+academic+success</a:t>
            </a:r>
            <a:endParaRPr lang="en-US" sz="20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Predict Students' Dropout and Academic Success;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1023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B2B13113-5AFE-303D-03DA-E63F246A8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BED498-A019-D125-1FBF-DFE3DC02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04824"/>
            <a:ext cx="10018713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BASE DE DADOS: OBJETIVO</a:t>
            </a:r>
            <a:br>
              <a:rPr lang="en-US" sz="3400"/>
            </a:br>
            <a:r>
              <a:rPr lang="en-US" sz="3400"/>
              <a:t> PRINCIPAIS COLUNAS</a:t>
            </a:r>
            <a:br>
              <a:rPr lang="en-US" sz="3400"/>
            </a:br>
            <a:r>
              <a:rPr lang="en-US" sz="3400"/>
              <a:t>ATRIBUTOS (INDEPENDENTES E DEPENDENTES)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0B4B37-7F57-DA59-D6BE-C31DC06A493E}"/>
              </a:ext>
            </a:extLst>
          </p:cNvPr>
          <p:cNvSpPr txBox="1"/>
          <p:nvPr/>
        </p:nvSpPr>
        <p:spPr>
          <a:xfrm>
            <a:off x="1269402" y="2666999"/>
            <a:ext cx="10233621" cy="39088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/>
              <a:t>Conjunto de dados criado a partir de uma instituição de ensino superior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4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/>
              <a:t>relacionado à alunos matriculados em diferentes cursos de graduação.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4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/>
              <a:t>O conjunto de dados inclui informações conhecidas no momento da matrícula dos alunos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4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/>
              <a:t>Os dados são usados para construir modelos de classificação para prever o abandono e o sucesso acadêmico dos alunos. O problema é formulado como uma tarefa de classificação de três categorias.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3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B2B13113-5AFE-303D-03DA-E63F246A8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BED498-A019-D125-1FBF-DFE3DC02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/>
              <a:t>BASE DE DADOS: OBJETIVO</a:t>
            </a:r>
            <a:br>
              <a:rPr lang="en-US" sz="3400"/>
            </a:br>
            <a:r>
              <a:rPr lang="en-US" sz="3400"/>
              <a:t> PRINCIPAIS COLUNAS</a:t>
            </a:r>
            <a:br>
              <a:rPr lang="en-US" sz="3400"/>
            </a:br>
            <a:r>
              <a:rPr lang="en-US" sz="3400"/>
              <a:t>ATRIBUTOS (INDEPENDENTES E DEPENDENTES)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0B4B37-7F57-DA59-D6BE-C31DC06A493E}"/>
              </a:ext>
            </a:extLst>
          </p:cNvPr>
          <p:cNvSpPr txBox="1"/>
          <p:nvPr/>
        </p:nvSpPr>
        <p:spPr>
          <a:xfrm>
            <a:off x="1269402" y="2666999"/>
            <a:ext cx="10233621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/>
              <a:t>Colunas: 37</a:t>
            </a:r>
            <a:endParaRPr lang="pt-BR" sz="2000" b="1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/>
              <a:t>As colunas se resumem em informações do momento de inscrição no curso superior e informações fornecias após o primeiro ano no curso.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/>
              <a:t>Na primeira metade sao fornecidas informaçoes pessoais, socioeconomicas e demograficas, por exemplo: Estado civil, tipo de matricula, preferencia de curso, informação sobre os pais, formações e nota de grade.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endParaRPr lang="en-US" sz="200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/>
              <a:t>Atributos: Aprovado, Matriculado(além do ano de conclusão comum), Desistente.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endParaRPr lang="en-US" sz="200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/>
              <a:t>Linhas : 4424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sz="130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30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33620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3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>
            <a:extLst>
              <a:ext uri="{FF2B5EF4-FFF2-40B4-BE49-F238E27FC236}">
                <a16:creationId xmlns:a16="http://schemas.microsoft.com/office/drawing/2014/main" id="{B2B13113-5AFE-303D-03DA-E63F246A8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-3050"/>
            <a:ext cx="12191980" cy="685799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0B4B37-7F57-DA59-D6BE-C31DC06A493E}"/>
              </a:ext>
            </a:extLst>
          </p:cNvPr>
          <p:cNvSpPr txBox="1"/>
          <p:nvPr/>
        </p:nvSpPr>
        <p:spPr>
          <a:xfrm>
            <a:off x="585216" y="2075689"/>
            <a:ext cx="10917807" cy="37155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/>
              <a:t>Colunas de média entre as notas apresentavam valor em formato cientifico ex: 1,66e^10.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/>
              <a:t>Depois de analisar foi identificado que eram dizimas periodicas onde representavam um valor finito, entao o mesmo foi truncado e adaptado para a base de dados.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/>
              <a:t>ex: 1,66666e^10  -&gt;  16,6.</a:t>
            </a:r>
            <a:endParaRPr lang="en-US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endParaRPr lang="en-US" sz="2000" b="1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/>
              <a:t>Os atributos em formato de texto impossibilitavam algumas manipulações como o PCA, entao eles foram adaptados para valores inteiros invés de texto, assumindo o novo formato: Aprovado = 2, Matriculado(além do ano de conclusão comum) = 1, Desistente = -1.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endParaRPr lang="en-US" sz="2000" b="1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600" b="1">
                <a:solidFill>
                  <a:srgbClr val="FFFF00"/>
                </a:solidFill>
              </a:rPr>
              <a:t>Base Desbalaceada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</a:pPr>
            <a:endParaRPr lang="en-US" sz="130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endParaRPr lang="en-US" sz="130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5C80DC9-72B0-FB35-E510-EF170F76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PROBLEMAS COM 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201490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/>
              <a:t>Redução</a:t>
            </a:r>
            <a:br>
              <a:rPr lang="en-US" sz="2800"/>
            </a:br>
            <a:r>
              <a:rPr lang="en-US" sz="2800"/>
              <a:t>Discretização e transformação de dados (Foi necessário alterar atributos categóricos para numérico?);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9402" y="2666999"/>
            <a:ext cx="10233621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000"/>
              <a:t>Não houve redução nem discretização de dados de dados, mesmo que a quantidade de colunas seja alta, a quantidade geral de dados não é tão grande assim (cerca de 4200 linhas)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en-US" sz="20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pt-BR" sz="2000"/>
              <a:t>Não f</a:t>
            </a:r>
            <a:r>
              <a:rPr lang="pt-BR" sz="2000" b="0" i="0">
                <a:effectLst/>
              </a:rPr>
              <a:t>oi necessária alteração de atributos categóricos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endParaRPr lang="pt-BR" sz="20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pt-BR" sz="2000"/>
              <a:t>A transformação utilizada foi Min-Max devido aos melhores resultados de classificação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3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53" r="1" b="14573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Correlações entre atributos</a:t>
            </a:r>
          </a:p>
        </p:txBody>
      </p:sp>
      <p:grpSp>
        <p:nvGrpSpPr>
          <p:cNvPr id="64" name="Group 44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54667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744</Words>
  <Application>Microsoft Office PowerPoint</Application>
  <PresentationFormat>Widescreen</PresentationFormat>
  <Paragraphs>118</Paragraphs>
  <Slides>31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Corbel</vt:lpstr>
      <vt:lpstr>Wingdings</vt:lpstr>
      <vt:lpstr>Parallax</vt:lpstr>
      <vt:lpstr>Mineração de dados</vt:lpstr>
      <vt:lpstr>Conteúdo da apresentação</vt:lpstr>
      <vt:lpstr>BASE DE DADOS: OBJETIVO  PRINCIPAIS COLUNAS ATRIBUTOS (INDEPENDENTES E DEPENDENTES) </vt:lpstr>
      <vt:lpstr>BASE DE DADOS: OBJETIVO  PRINCIPAIS COLUNAS ATRIBUTOS (INDEPENDENTES E DEPENDENTES)</vt:lpstr>
      <vt:lpstr>BASE DE DADOS: OBJETIVO  PRINCIPAIS COLUNAS ATRIBUTOS (INDEPENDENTES E DEPENDENTES)</vt:lpstr>
      <vt:lpstr>BASE DE DADOS: OBJETIVO  PRINCIPAIS COLUNAS ATRIBUTOS (INDEPENDENTES E DEPENDENTES)</vt:lpstr>
      <vt:lpstr>PROBLEMAS COM A BASE DE DADOS</vt:lpstr>
      <vt:lpstr>Redução Discretização e transformação de dados (Foi necessário alterar atributos categóricos para numérico?);</vt:lpstr>
      <vt:lpstr>Correlações entre atributos</vt:lpstr>
      <vt:lpstr>Apresentação do PowerPoint</vt:lpstr>
      <vt:lpstr>Correlações entre atributos</vt:lpstr>
      <vt:lpstr>Apresentação do PowerPoint</vt:lpstr>
      <vt:lpstr>Apresentação do PCA (Gráfico dos principais componentes); </vt:lpstr>
      <vt:lpstr>Apresentação do PowerPoint</vt:lpstr>
      <vt:lpstr>Apresentação do PowerPoint</vt:lpstr>
      <vt:lpstr>Apresentação do PowerPoint</vt:lpstr>
      <vt:lpstr>Apresentação do PowerPoint</vt:lpstr>
      <vt:lpstr>Análise descritiva: medidas e gráficos.</vt:lpstr>
      <vt:lpstr>Apresentação do PowerPoint</vt:lpstr>
      <vt:lpstr>Apresentação do PowerPoint</vt:lpstr>
      <vt:lpstr>Apresentação do PowerPoint</vt:lpstr>
      <vt:lpstr>Notas x Target</vt:lpstr>
      <vt:lpstr>Notas x Target</vt:lpstr>
      <vt:lpstr>Ocupação da Mãe x Target</vt:lpstr>
      <vt:lpstr>Ocupação da Mãe x Target</vt:lpstr>
      <vt:lpstr>Ocupação da Mãe x Target</vt:lpstr>
      <vt:lpstr>Alunos Bolsistas</vt:lpstr>
      <vt:lpstr>Alunos Bolsistas x Target</vt:lpstr>
      <vt:lpstr>Alunos Bolsistas x Target</vt:lpstr>
      <vt:lpstr>Alunos Bolsistas x Target</vt:lpstr>
      <vt:lpstr>OBRIGADO!  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Leonardo Reneres</dc:creator>
  <cp:lastModifiedBy>Leonardo Reneres dos Santos</cp:lastModifiedBy>
  <cp:revision>2</cp:revision>
  <dcterms:created xsi:type="dcterms:W3CDTF">2024-03-28T12:42:39Z</dcterms:created>
  <dcterms:modified xsi:type="dcterms:W3CDTF">2024-04-04T23:38:24Z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