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60" r:id="rId3"/>
    <p:sldId id="258" r:id="rId4"/>
    <p:sldId id="307" r:id="rId5"/>
    <p:sldId id="257" r:id="rId6"/>
    <p:sldId id="300" r:id="rId7"/>
    <p:sldId id="302" r:id="rId8"/>
    <p:sldId id="261" r:id="rId9"/>
    <p:sldId id="259" r:id="rId10"/>
    <p:sldId id="266" r:id="rId11"/>
    <p:sldId id="273" r:id="rId12"/>
    <p:sldId id="263" r:id="rId13"/>
    <p:sldId id="265" r:id="rId14"/>
    <p:sldId id="303" r:id="rId15"/>
    <p:sldId id="304" r:id="rId16"/>
    <p:sldId id="267" r:id="rId17"/>
    <p:sldId id="264" r:id="rId18"/>
    <p:sldId id="272" r:id="rId19"/>
    <p:sldId id="271" r:id="rId20"/>
    <p:sldId id="269" r:id="rId21"/>
    <p:sldId id="305" r:id="rId22"/>
    <p:sldId id="306" r:id="rId23"/>
    <p:sldId id="308" r:id="rId24"/>
    <p:sldId id="309" r:id="rId25"/>
    <p:sldId id="310" r:id="rId26"/>
    <p:sldId id="270" r:id="rId27"/>
    <p:sldId id="312" r:id="rId28"/>
    <p:sldId id="311" r:id="rId29"/>
  </p:sldIdLst>
  <p:sldSz cx="9144000" cy="5143500" type="screen16x9"/>
  <p:notesSz cx="6858000" cy="9144000"/>
  <p:embeddedFontLst>
    <p:embeddedFont>
      <p:font typeface="Bebas Neue" panose="020B0606020202050201" pitchFamily="34" charset="0"/>
      <p:regular r:id="rId31"/>
    </p:embeddedFont>
    <p:embeddedFont>
      <p:font typeface="Calibri" panose="020F0502020204030204" pitchFamily="34" charset="0"/>
      <p:regular r:id="rId32"/>
      <p:bold r:id="rId33"/>
      <p:italic r:id="rId34"/>
      <p:boldItalic r:id="rId35"/>
    </p:embeddedFont>
    <p:embeddedFont>
      <p:font typeface="Mandali" panose="020B0604020202020204" charset="0"/>
      <p:regular r:id="rId36"/>
    </p:embeddedFont>
    <p:embeddedFont>
      <p:font typeface="Spinnaker"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A616A-35E8-4749-BA16-326999D3E6EC}">
  <a:tblStyle styleId="{F92A616A-35E8-4749-BA16-326999D3E6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83F2BD-D637-4077-B173-A16E5624199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9" autoAdjust="0"/>
    <p:restoredTop sz="91628" autoAdjust="0"/>
  </p:normalViewPr>
  <p:slideViewPr>
    <p:cSldViewPr snapToGrid="0" showGuides="1">
      <p:cViewPr varScale="1">
        <p:scale>
          <a:sx n="68" d="100"/>
          <a:sy n="68" d="100"/>
        </p:scale>
        <p:origin x="1112" y="3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727fc0f3ef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727fc0f3ef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727fc0f3e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727fc0f3e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05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76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727fc0f3ef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727fc0f3ef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727fc0f3ef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727fc0f3ef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70c8aa450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70c8aa450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64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71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93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50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35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727fc0f3e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727fc0f3e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845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90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80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43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5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00"/>
        <p:cNvGrpSpPr/>
        <p:nvPr/>
      </p:nvGrpSpPr>
      <p:grpSpPr>
        <a:xfrm>
          <a:off x="0" y="0"/>
          <a:ext cx="0" cy="0"/>
          <a:chOff x="0" y="0"/>
          <a:chExt cx="0" cy="0"/>
        </a:xfrm>
      </p:grpSpPr>
      <p:grpSp>
        <p:nvGrpSpPr>
          <p:cNvPr id="201" name="Google Shape;201;p15"/>
          <p:cNvGrpSpPr/>
          <p:nvPr/>
        </p:nvGrpSpPr>
        <p:grpSpPr>
          <a:xfrm>
            <a:off x="-1114800" y="-1968754"/>
            <a:ext cx="12236825" cy="7898544"/>
            <a:chOff x="-1114800" y="-1968754"/>
            <a:chExt cx="12236825" cy="7898544"/>
          </a:xfrm>
        </p:grpSpPr>
        <p:sp>
          <p:nvSpPr>
            <p:cNvPr id="202" name="Google Shape;202;p15"/>
            <p:cNvSpPr/>
            <p:nvPr/>
          </p:nvSpPr>
          <p:spPr>
            <a:xfrm rot="5400000">
              <a:off x="987349"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rot="10800000" flipH="1">
              <a:off x="-1114800"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rot="-3190281">
              <a:off x="7091536"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05" name="Google Shape;205;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2" name="Google Shape;212;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213"/>
        <p:cNvGrpSpPr/>
        <p:nvPr/>
      </p:nvGrpSpPr>
      <p:grpSpPr>
        <a:xfrm>
          <a:off x="0" y="0"/>
          <a:ext cx="0" cy="0"/>
          <a:chOff x="0" y="0"/>
          <a:chExt cx="0" cy="0"/>
        </a:xfrm>
      </p:grpSpPr>
      <p:grpSp>
        <p:nvGrpSpPr>
          <p:cNvPr id="214" name="Google Shape;214;p17"/>
          <p:cNvGrpSpPr/>
          <p:nvPr/>
        </p:nvGrpSpPr>
        <p:grpSpPr>
          <a:xfrm>
            <a:off x="-1876800" y="-1968754"/>
            <a:ext cx="12236825" cy="7898544"/>
            <a:chOff x="-1876800" y="-1968754"/>
            <a:chExt cx="12236825" cy="7898544"/>
          </a:xfrm>
        </p:grpSpPr>
        <p:sp>
          <p:nvSpPr>
            <p:cNvPr id="215" name="Google Shape;215;p17"/>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9" name="Google Shape;219;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76"/>
        <p:cNvGrpSpPr/>
        <p:nvPr/>
      </p:nvGrpSpPr>
      <p:grpSpPr>
        <a:xfrm>
          <a:off x="0" y="0"/>
          <a:ext cx="0" cy="0"/>
          <a:chOff x="0" y="0"/>
          <a:chExt cx="0" cy="0"/>
        </a:xfrm>
      </p:grpSpPr>
      <p:grpSp>
        <p:nvGrpSpPr>
          <p:cNvPr id="277" name="Google Shape;277;p22"/>
          <p:cNvGrpSpPr/>
          <p:nvPr/>
        </p:nvGrpSpPr>
        <p:grpSpPr>
          <a:xfrm>
            <a:off x="-127067" y="-1061060"/>
            <a:ext cx="12085315" cy="7045983"/>
            <a:chOff x="-127067" y="-1061060"/>
            <a:chExt cx="12085315" cy="7045983"/>
          </a:xfrm>
        </p:grpSpPr>
        <p:sp>
          <p:nvSpPr>
            <p:cNvPr id="278" name="Google Shape;278;p22"/>
            <p:cNvSpPr/>
            <p:nvPr/>
          </p:nvSpPr>
          <p:spPr>
            <a:xfrm flipH="1">
              <a:off x="-127067" y="-1061060"/>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2"/>
            <p:cNvGrpSpPr/>
            <p:nvPr/>
          </p:nvGrpSpPr>
          <p:grpSpPr>
            <a:xfrm>
              <a:off x="5758075" y="-579587"/>
              <a:ext cx="6200173" cy="6564510"/>
              <a:chOff x="5758075" y="-579587"/>
              <a:chExt cx="6200173" cy="6564510"/>
            </a:xfrm>
          </p:grpSpPr>
          <p:sp>
            <p:nvSpPr>
              <p:cNvPr id="280" name="Google Shape;280;p22"/>
              <p:cNvSpPr/>
              <p:nvPr/>
            </p:nvSpPr>
            <p:spPr>
              <a:xfrm rot="-1799996">
                <a:off x="8372067" y="-393309"/>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rot="8827893" flipH="1">
                <a:off x="6669069" y="1093017"/>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
            <p:nvSpPr>
              <p:cNvPr id="282" name="Google Shape;282;p22"/>
              <p:cNvSpPr/>
              <p:nvPr/>
            </p:nvSpPr>
            <p:spPr>
              <a:xfrm rot="10800000">
                <a:off x="5758075" y="2182698"/>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2"/>
            <p:cNvGrpSpPr/>
            <p:nvPr/>
          </p:nvGrpSpPr>
          <p:grpSpPr>
            <a:xfrm>
              <a:off x="271345" y="239505"/>
              <a:ext cx="883759" cy="600001"/>
              <a:chOff x="-3966800" y="-2580100"/>
              <a:chExt cx="1127675" cy="765600"/>
            </a:xfrm>
          </p:grpSpPr>
          <p:cxnSp>
            <p:nvCxnSpPr>
              <p:cNvPr id="284" name="Google Shape;284;p2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2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86" name="Google Shape;286;p2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87" name="Google Shape;28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288" name="Google Shape;288;p22"/>
          <p:cNvSpPr txBox="1">
            <a:spLocks noGrp="1"/>
          </p:cNvSpPr>
          <p:nvPr>
            <p:ph type="subTitle" idx="1"/>
          </p:nvPr>
        </p:nvSpPr>
        <p:spPr>
          <a:xfrm>
            <a:off x="3015000" y="1505788"/>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89" name="Google Shape;289;p22"/>
          <p:cNvSpPr txBox="1">
            <a:spLocks noGrp="1"/>
          </p:cNvSpPr>
          <p:nvPr>
            <p:ph type="subTitle" idx="2"/>
          </p:nvPr>
        </p:nvSpPr>
        <p:spPr>
          <a:xfrm>
            <a:off x="3015000" y="1798313"/>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2"/>
          <p:cNvSpPr txBox="1">
            <a:spLocks noGrp="1"/>
          </p:cNvSpPr>
          <p:nvPr>
            <p:ph type="subTitle" idx="3"/>
          </p:nvPr>
        </p:nvSpPr>
        <p:spPr>
          <a:xfrm>
            <a:off x="3015000" y="2906856"/>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subTitle" idx="4"/>
          </p:nvPr>
        </p:nvSpPr>
        <p:spPr>
          <a:xfrm>
            <a:off x="3015000" y="4015400"/>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2"/>
          <p:cNvSpPr txBox="1">
            <a:spLocks noGrp="1"/>
          </p:cNvSpPr>
          <p:nvPr>
            <p:ph type="subTitle" idx="5"/>
          </p:nvPr>
        </p:nvSpPr>
        <p:spPr>
          <a:xfrm>
            <a:off x="3015000" y="2614330"/>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93" name="Google Shape;293;p22"/>
          <p:cNvSpPr txBox="1">
            <a:spLocks noGrp="1"/>
          </p:cNvSpPr>
          <p:nvPr>
            <p:ph type="subTitle" idx="6"/>
          </p:nvPr>
        </p:nvSpPr>
        <p:spPr>
          <a:xfrm>
            <a:off x="3015000" y="3722873"/>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7">
    <p:spTree>
      <p:nvGrpSpPr>
        <p:cNvPr id="1" name="Shape 294"/>
        <p:cNvGrpSpPr/>
        <p:nvPr/>
      </p:nvGrpSpPr>
      <p:grpSpPr>
        <a:xfrm>
          <a:off x="0" y="0"/>
          <a:ext cx="0" cy="0"/>
          <a:chOff x="0" y="0"/>
          <a:chExt cx="0" cy="0"/>
        </a:xfrm>
      </p:grpSpPr>
      <p:grpSp>
        <p:nvGrpSpPr>
          <p:cNvPr id="295" name="Google Shape;295;p23"/>
          <p:cNvGrpSpPr/>
          <p:nvPr/>
        </p:nvGrpSpPr>
        <p:grpSpPr>
          <a:xfrm>
            <a:off x="-1413735" y="-1329850"/>
            <a:ext cx="11615385" cy="8636425"/>
            <a:chOff x="-1413735" y="-1329850"/>
            <a:chExt cx="11615385" cy="8636425"/>
          </a:xfrm>
        </p:grpSpPr>
        <p:sp>
          <p:nvSpPr>
            <p:cNvPr id="296" name="Google Shape;296;p23"/>
            <p:cNvSpPr/>
            <p:nvPr/>
          </p:nvSpPr>
          <p:spPr>
            <a:xfrm flipH="1">
              <a:off x="-1254108" y="361698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rot="8999956">
              <a:off x="-1276015" y="-58139"/>
              <a:ext cx="3566547" cy="150654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rot="10800000">
              <a:off x="-361690" y="-132985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rot="10800000">
              <a:off x="5369725" y="39671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3"/>
            <p:cNvGrpSpPr/>
            <p:nvPr/>
          </p:nvGrpSpPr>
          <p:grpSpPr>
            <a:xfrm rot="10800000">
              <a:off x="151088" y="4415804"/>
              <a:ext cx="883759" cy="600001"/>
              <a:chOff x="-4089094" y="-2437424"/>
              <a:chExt cx="1127675" cy="765600"/>
            </a:xfrm>
          </p:grpSpPr>
          <p:cxnSp>
            <p:nvCxnSpPr>
              <p:cNvPr id="301" name="Google Shape;301;p23"/>
              <p:cNvCxnSpPr/>
              <p:nvPr/>
            </p:nvCxnSpPr>
            <p:spPr>
              <a:xfrm>
                <a:off x="-3915594" y="-2437424"/>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23"/>
              <p:cNvCxnSpPr/>
              <p:nvPr/>
            </p:nvCxnSpPr>
            <p:spPr>
              <a:xfrm>
                <a:off x="-3481919" y="-2314874"/>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03" name="Google Shape;303;p23"/>
              <p:cNvCxnSpPr/>
              <p:nvPr/>
            </p:nvCxnSpPr>
            <p:spPr>
              <a:xfrm>
                <a:off x="-4089094" y="-2314874"/>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304" name="Google Shape;30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5" name="Google Shape;305;p23"/>
          <p:cNvSpPr txBox="1">
            <a:spLocks noGrp="1"/>
          </p:cNvSpPr>
          <p:nvPr>
            <p:ph type="subTitle" idx="1"/>
          </p:nvPr>
        </p:nvSpPr>
        <p:spPr>
          <a:xfrm>
            <a:off x="8201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23"/>
          <p:cNvSpPr txBox="1">
            <a:spLocks noGrp="1"/>
          </p:cNvSpPr>
          <p:nvPr>
            <p:ph type="subTitle" idx="2"/>
          </p:nvPr>
        </p:nvSpPr>
        <p:spPr>
          <a:xfrm>
            <a:off x="8201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3"/>
          <p:cNvSpPr txBox="1">
            <a:spLocks noGrp="1"/>
          </p:cNvSpPr>
          <p:nvPr>
            <p:ph type="subTitle" idx="3"/>
          </p:nvPr>
        </p:nvSpPr>
        <p:spPr>
          <a:xfrm>
            <a:off x="3409200"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3"/>
          <p:cNvSpPr txBox="1">
            <a:spLocks noGrp="1"/>
          </p:cNvSpPr>
          <p:nvPr>
            <p:ph type="subTitle" idx="4"/>
          </p:nvPr>
        </p:nvSpPr>
        <p:spPr>
          <a:xfrm>
            <a:off x="59913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3"/>
          <p:cNvSpPr txBox="1">
            <a:spLocks noGrp="1"/>
          </p:cNvSpPr>
          <p:nvPr>
            <p:ph type="subTitle" idx="5"/>
          </p:nvPr>
        </p:nvSpPr>
        <p:spPr>
          <a:xfrm>
            <a:off x="3409200"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0" name="Google Shape;310;p23"/>
          <p:cNvSpPr txBox="1">
            <a:spLocks noGrp="1"/>
          </p:cNvSpPr>
          <p:nvPr>
            <p:ph type="subTitle" idx="6"/>
          </p:nvPr>
        </p:nvSpPr>
        <p:spPr>
          <a:xfrm>
            <a:off x="59913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1" name="Google Shape;311;p23"/>
          <p:cNvSpPr/>
          <p:nvPr/>
        </p:nvSpPr>
        <p:spPr>
          <a:xfrm>
            <a:off x="6463750" y="-115620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12"/>
        <p:cNvGrpSpPr/>
        <p:nvPr/>
      </p:nvGrpSpPr>
      <p:grpSpPr>
        <a:xfrm>
          <a:off x="0" y="0"/>
          <a:ext cx="0" cy="0"/>
          <a:chOff x="0" y="0"/>
          <a:chExt cx="0" cy="0"/>
        </a:xfrm>
      </p:grpSpPr>
      <p:grpSp>
        <p:nvGrpSpPr>
          <p:cNvPr id="313" name="Google Shape;313;p24"/>
          <p:cNvGrpSpPr/>
          <p:nvPr/>
        </p:nvGrpSpPr>
        <p:grpSpPr>
          <a:xfrm>
            <a:off x="-1121350" y="-2168050"/>
            <a:ext cx="11551600" cy="9319425"/>
            <a:chOff x="-1121350" y="-2168050"/>
            <a:chExt cx="11551600" cy="9319425"/>
          </a:xfrm>
        </p:grpSpPr>
        <p:sp>
          <p:nvSpPr>
            <p:cNvPr id="314" name="Google Shape;314;p24"/>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646775" y="4299725"/>
              <a:ext cx="3566625" cy="1506575"/>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71690" y="4227575"/>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21350" y="-21680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4"/>
            <p:cNvGrpSpPr/>
            <p:nvPr/>
          </p:nvGrpSpPr>
          <p:grpSpPr>
            <a:xfrm>
              <a:off x="8141295" y="391905"/>
              <a:ext cx="883759" cy="600001"/>
              <a:chOff x="-3966800" y="-2580100"/>
              <a:chExt cx="1127675" cy="765600"/>
            </a:xfrm>
          </p:grpSpPr>
          <p:cxnSp>
            <p:nvCxnSpPr>
              <p:cNvPr id="319" name="Google Shape;319;p2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2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21" name="Google Shape;321;p2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322" name="Google Shape;322;p24"/>
            <p:cNvSpPr/>
            <p:nvPr/>
          </p:nvSpPr>
          <p:spPr>
            <a:xfrm>
              <a:off x="-291200" y="12563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23" name="Google Shape;323;p24"/>
            <p:cNvSpPr/>
            <p:nvPr/>
          </p:nvSpPr>
          <p:spPr>
            <a:xfrm flipH="1">
              <a:off x="7440088" y="16484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24" name="Google Shape;324;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325" name="Google Shape;325;p24"/>
          <p:cNvSpPr txBox="1">
            <a:spLocks noGrp="1"/>
          </p:cNvSpPr>
          <p:nvPr>
            <p:ph type="subTitle" idx="1"/>
          </p:nvPr>
        </p:nvSpPr>
        <p:spPr>
          <a:xfrm>
            <a:off x="16762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26" name="Google Shape;326;p24"/>
          <p:cNvSpPr txBox="1">
            <a:spLocks noGrp="1"/>
          </p:cNvSpPr>
          <p:nvPr>
            <p:ph type="subTitle" idx="2"/>
          </p:nvPr>
        </p:nvSpPr>
        <p:spPr>
          <a:xfrm>
            <a:off x="1676250"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3"/>
          </p:nvPr>
        </p:nvSpPr>
        <p:spPr>
          <a:xfrm>
            <a:off x="4981452"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4"/>
          <p:cNvSpPr txBox="1">
            <a:spLocks noGrp="1"/>
          </p:cNvSpPr>
          <p:nvPr>
            <p:ph type="subTitle" idx="4"/>
          </p:nvPr>
        </p:nvSpPr>
        <p:spPr>
          <a:xfrm>
            <a:off x="1676250"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5"/>
          </p:nvPr>
        </p:nvSpPr>
        <p:spPr>
          <a:xfrm>
            <a:off x="4981452"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4"/>
          <p:cNvSpPr txBox="1">
            <a:spLocks noGrp="1"/>
          </p:cNvSpPr>
          <p:nvPr>
            <p:ph type="subTitle" idx="6"/>
          </p:nvPr>
        </p:nvSpPr>
        <p:spPr>
          <a:xfrm>
            <a:off x="16762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1" name="Google Shape;331;p24"/>
          <p:cNvSpPr txBox="1">
            <a:spLocks noGrp="1"/>
          </p:cNvSpPr>
          <p:nvPr>
            <p:ph type="subTitle" idx="7"/>
          </p:nvPr>
        </p:nvSpPr>
        <p:spPr>
          <a:xfrm>
            <a:off x="49814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2" name="Google Shape;332;p24"/>
          <p:cNvSpPr txBox="1">
            <a:spLocks noGrp="1"/>
          </p:cNvSpPr>
          <p:nvPr>
            <p:ph type="subTitle" idx="8"/>
          </p:nvPr>
        </p:nvSpPr>
        <p:spPr>
          <a:xfrm>
            <a:off x="49814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33"/>
        <p:cNvGrpSpPr/>
        <p:nvPr/>
      </p:nvGrpSpPr>
      <p:grpSpPr>
        <a:xfrm>
          <a:off x="0" y="0"/>
          <a:ext cx="0" cy="0"/>
          <a:chOff x="0" y="0"/>
          <a:chExt cx="0" cy="0"/>
        </a:xfrm>
      </p:grpSpPr>
      <p:grpSp>
        <p:nvGrpSpPr>
          <p:cNvPr id="334" name="Google Shape;334;p25"/>
          <p:cNvGrpSpPr/>
          <p:nvPr/>
        </p:nvGrpSpPr>
        <p:grpSpPr>
          <a:xfrm rot="10800000" flipH="1">
            <a:off x="-1851212" y="-920322"/>
            <a:ext cx="12236825" cy="8584344"/>
            <a:chOff x="-1876800" y="-2654554"/>
            <a:chExt cx="12236825" cy="8584344"/>
          </a:xfrm>
        </p:grpSpPr>
        <p:sp>
          <p:nvSpPr>
            <p:cNvPr id="335" name="Google Shape;335;p25"/>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3190281" flipH="1">
              <a:off x="-132395" y="-28417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39" name="Google Shape;339;p25"/>
          <p:cNvSpPr txBox="1">
            <a:spLocks noGrp="1"/>
          </p:cNvSpPr>
          <p:nvPr>
            <p:ph type="subTitle" idx="1"/>
          </p:nvPr>
        </p:nvSpPr>
        <p:spPr>
          <a:xfrm>
            <a:off x="1824900" y="1825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5"/>
          <p:cNvSpPr txBox="1">
            <a:spLocks noGrp="1"/>
          </p:cNvSpPr>
          <p:nvPr>
            <p:ph type="subTitle" idx="2"/>
          </p:nvPr>
        </p:nvSpPr>
        <p:spPr>
          <a:xfrm>
            <a:off x="5257800" y="1825425"/>
            <a:ext cx="20613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5"/>
          <p:cNvSpPr txBox="1">
            <a:spLocks noGrp="1"/>
          </p:cNvSpPr>
          <p:nvPr>
            <p:ph type="subTitle" idx="3"/>
          </p:nvPr>
        </p:nvSpPr>
        <p:spPr>
          <a:xfrm>
            <a:off x="5257800" y="2929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5"/>
          <p:cNvSpPr txBox="1">
            <a:spLocks noGrp="1"/>
          </p:cNvSpPr>
          <p:nvPr>
            <p:ph type="subTitle" idx="4"/>
          </p:nvPr>
        </p:nvSpPr>
        <p:spPr>
          <a:xfrm>
            <a:off x="1824900" y="2929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5"/>
          <p:cNvSpPr txBox="1">
            <a:spLocks noGrp="1"/>
          </p:cNvSpPr>
          <p:nvPr>
            <p:ph type="subTitle" idx="5"/>
          </p:nvPr>
        </p:nvSpPr>
        <p:spPr>
          <a:xfrm>
            <a:off x="1824900" y="4033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6"/>
          </p:nvPr>
        </p:nvSpPr>
        <p:spPr>
          <a:xfrm>
            <a:off x="5257800" y="4033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5"/>
          <p:cNvSpPr txBox="1">
            <a:spLocks noGrp="1"/>
          </p:cNvSpPr>
          <p:nvPr>
            <p:ph type="subTitle" idx="7"/>
          </p:nvPr>
        </p:nvSpPr>
        <p:spPr>
          <a:xfrm>
            <a:off x="1824900" y="1520848"/>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6" name="Google Shape;346;p25"/>
          <p:cNvSpPr txBox="1">
            <a:spLocks noGrp="1"/>
          </p:cNvSpPr>
          <p:nvPr>
            <p:ph type="subTitle" idx="8"/>
          </p:nvPr>
        </p:nvSpPr>
        <p:spPr>
          <a:xfrm>
            <a:off x="5257800" y="1520848"/>
            <a:ext cx="20613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7" name="Google Shape;347;p25"/>
          <p:cNvSpPr txBox="1">
            <a:spLocks noGrp="1"/>
          </p:cNvSpPr>
          <p:nvPr>
            <p:ph type="subTitle" idx="9"/>
          </p:nvPr>
        </p:nvSpPr>
        <p:spPr>
          <a:xfrm>
            <a:off x="5257800" y="2627273"/>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8" name="Google Shape;348;p25"/>
          <p:cNvSpPr txBox="1">
            <a:spLocks noGrp="1"/>
          </p:cNvSpPr>
          <p:nvPr>
            <p:ph type="subTitle" idx="13"/>
          </p:nvPr>
        </p:nvSpPr>
        <p:spPr>
          <a:xfrm>
            <a:off x="1824900" y="2627273"/>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9" name="Google Shape;349;p25"/>
          <p:cNvSpPr txBox="1">
            <a:spLocks noGrp="1"/>
          </p:cNvSpPr>
          <p:nvPr>
            <p:ph type="subTitle" idx="14"/>
          </p:nvPr>
        </p:nvSpPr>
        <p:spPr>
          <a:xfrm>
            <a:off x="1824900" y="3733699"/>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0" name="Google Shape;350;p25"/>
          <p:cNvSpPr txBox="1">
            <a:spLocks noGrp="1"/>
          </p:cNvSpPr>
          <p:nvPr>
            <p:ph type="subTitle" idx="15"/>
          </p:nvPr>
        </p:nvSpPr>
        <p:spPr>
          <a:xfrm>
            <a:off x="5257800" y="3733699"/>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1" name="Google Shape;351;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52" name="Google Shape;352;p25"/>
          <p:cNvSpPr/>
          <p:nvPr/>
        </p:nvSpPr>
        <p:spPr>
          <a:xfrm rot="8230091">
            <a:off x="6732172" y="-2019902"/>
            <a:ext cx="2286011" cy="5502556"/>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grpSp>
        <p:nvGrpSpPr>
          <p:cNvPr id="28" name="Google Shape;28;p3"/>
          <p:cNvGrpSpPr/>
          <p:nvPr/>
        </p:nvGrpSpPr>
        <p:grpSpPr>
          <a:xfrm>
            <a:off x="-2040622" y="-843250"/>
            <a:ext cx="12642739" cy="8720487"/>
            <a:chOff x="-2040622" y="-843250"/>
            <a:chExt cx="12642739" cy="8720487"/>
          </a:xfrm>
        </p:grpSpPr>
        <p:grpSp>
          <p:nvGrpSpPr>
            <p:cNvPr id="29" name="Google Shape;29;p3"/>
            <p:cNvGrpSpPr/>
            <p:nvPr/>
          </p:nvGrpSpPr>
          <p:grpSpPr>
            <a:xfrm>
              <a:off x="-2040622" y="-843250"/>
              <a:ext cx="12642739" cy="8720487"/>
              <a:chOff x="-2040622" y="-843250"/>
              <a:chExt cx="12642739" cy="8720487"/>
            </a:xfrm>
          </p:grpSpPr>
          <p:sp>
            <p:nvSpPr>
              <p:cNvPr id="30" name="Google Shape;30;p3"/>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426400" y="-108756"/>
                <a:ext cx="3847825" cy="5844088"/>
                <a:chOff x="-426400" y="-108756"/>
                <a:chExt cx="3847825" cy="5844088"/>
              </a:xfrm>
            </p:grpSpPr>
            <p:sp>
              <p:nvSpPr>
                <p:cNvPr id="32" name="Google Shape;32;p3"/>
                <p:cNvSpPr/>
                <p:nvPr/>
              </p:nvSpPr>
              <p:spPr>
                <a:xfrm rot="10800000" flipH="1">
                  <a:off x="-4264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6" name="Google Shape;36;p3"/>
              <p:cNvSpPr/>
              <p:nvPr/>
            </p:nvSpPr>
            <p:spPr>
              <a:xfrm rot="4615608">
                <a:off x="6046461" y="349693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7" name="Google Shape;37;p3"/>
            <p:cNvGrpSpPr/>
            <p:nvPr/>
          </p:nvGrpSpPr>
          <p:grpSpPr>
            <a:xfrm>
              <a:off x="7988895" y="4308580"/>
              <a:ext cx="883759" cy="600001"/>
              <a:chOff x="-3966800" y="-2580100"/>
              <a:chExt cx="1127675" cy="765600"/>
            </a:xfrm>
          </p:grpSpPr>
          <p:cxnSp>
            <p:nvCxnSpPr>
              <p:cNvPr id="38" name="Google Shape;38;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41" name="Google Shape;41;p3"/>
            <p:cNvGrpSpPr/>
            <p:nvPr/>
          </p:nvGrpSpPr>
          <p:grpSpPr>
            <a:xfrm>
              <a:off x="8141295" y="391905"/>
              <a:ext cx="883759" cy="600001"/>
              <a:chOff x="-3966800" y="-2580100"/>
              <a:chExt cx="1127675" cy="765600"/>
            </a:xfrm>
          </p:grpSpPr>
          <p:cxnSp>
            <p:nvCxnSpPr>
              <p:cNvPr id="42" name="Google Shape;42;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43" name="Google Shape;43;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4" name="Google Shape;44;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45" name="Google Shape;45;p3"/>
          <p:cNvSpPr txBox="1">
            <a:spLocks noGrp="1"/>
          </p:cNvSpPr>
          <p:nvPr>
            <p:ph type="ctrTitle"/>
          </p:nvPr>
        </p:nvSpPr>
        <p:spPr>
          <a:xfrm>
            <a:off x="2254800" y="2706450"/>
            <a:ext cx="4634400" cy="7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b="1">
                <a:solidFill>
                  <a:schemeClr val="dk2"/>
                </a:solidFill>
                <a:latin typeface="Spinnaker"/>
                <a:ea typeface="Spinnaker"/>
                <a:cs typeface="Spinnaker"/>
                <a:sym typeface="Spinnaker"/>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3"/>
          <p:cNvSpPr txBox="1">
            <a:spLocks noGrp="1"/>
          </p:cNvSpPr>
          <p:nvPr>
            <p:ph type="subTitle" idx="1"/>
          </p:nvPr>
        </p:nvSpPr>
        <p:spPr>
          <a:xfrm>
            <a:off x="2254800" y="3442650"/>
            <a:ext cx="46344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Mandali"/>
                <a:ea typeface="Mandali"/>
                <a:cs typeface="Mandali"/>
                <a:sym typeface="Mandali"/>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3"/>
          <p:cNvSpPr txBox="1">
            <a:spLocks noGrp="1"/>
          </p:cNvSpPr>
          <p:nvPr>
            <p:ph type="title" idx="2" hasCustomPrompt="1"/>
          </p:nvPr>
        </p:nvSpPr>
        <p:spPr>
          <a:xfrm>
            <a:off x="3891150" y="1316850"/>
            <a:ext cx="1361700" cy="93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grpSp>
        <p:nvGrpSpPr>
          <p:cNvPr id="69" name="Google Shape;69;p6"/>
          <p:cNvGrpSpPr/>
          <p:nvPr/>
        </p:nvGrpSpPr>
        <p:grpSpPr>
          <a:xfrm>
            <a:off x="-2110966" y="-579587"/>
            <a:ext cx="11999749" cy="6564510"/>
            <a:chOff x="-2110966" y="-579587"/>
            <a:chExt cx="11999749" cy="6564510"/>
          </a:xfrm>
        </p:grpSpPr>
        <p:sp>
          <p:nvSpPr>
            <p:cNvPr id="70" name="Google Shape;70;p6"/>
            <p:cNvSpPr/>
            <p:nvPr/>
          </p:nvSpPr>
          <p:spPr>
            <a:xfrm rot="1972107">
              <a:off x="-1578406" y="1224244"/>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71" name="Google Shape;71;p6"/>
            <p:cNvGrpSpPr/>
            <p:nvPr/>
          </p:nvGrpSpPr>
          <p:grpSpPr>
            <a:xfrm>
              <a:off x="5758075" y="-579587"/>
              <a:ext cx="4130708" cy="6564510"/>
              <a:chOff x="5758075" y="-579587"/>
              <a:chExt cx="4130708" cy="6564510"/>
            </a:xfrm>
          </p:grpSpPr>
          <p:sp>
            <p:nvSpPr>
              <p:cNvPr id="72" name="Google Shape;72;p6"/>
              <p:cNvSpPr/>
              <p:nvPr/>
            </p:nvSpPr>
            <p:spPr>
              <a:xfrm flipH="1">
                <a:off x="5758075" y="-579587"/>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000004" flipH="1">
                <a:off x="8372067" y="4155551"/>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grpSp>
        <p:nvGrpSpPr>
          <p:cNvPr id="87" name="Google Shape;87;p8"/>
          <p:cNvGrpSpPr/>
          <p:nvPr/>
        </p:nvGrpSpPr>
        <p:grpSpPr>
          <a:xfrm>
            <a:off x="-1480925" y="-1164855"/>
            <a:ext cx="12672282" cy="8039446"/>
            <a:chOff x="-1480925" y="-1164855"/>
            <a:chExt cx="12672282" cy="8039446"/>
          </a:xfrm>
        </p:grpSpPr>
        <p:sp>
          <p:nvSpPr>
            <p:cNvPr id="88" name="Google Shape;88;p8"/>
            <p:cNvSpPr/>
            <p:nvPr/>
          </p:nvSpPr>
          <p:spPr>
            <a:xfrm flipH="1">
              <a:off x="-1480925" y="2356627"/>
              <a:ext cx="4388289" cy="408153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10800000" flipH="1">
              <a:off x="5600713" y="-84325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279750" y="-843256"/>
              <a:ext cx="9647350" cy="6354156"/>
              <a:chOff x="-279750" y="-843256"/>
              <a:chExt cx="9647350" cy="6354156"/>
            </a:xfrm>
          </p:grpSpPr>
          <p:sp>
            <p:nvSpPr>
              <p:cNvPr id="91" name="Google Shape;91;p8"/>
              <p:cNvSpPr/>
              <p:nvPr/>
            </p:nvSpPr>
            <p:spPr>
              <a:xfrm rot="5400000" flipH="1">
                <a:off x="5571616" y="1714916"/>
                <a:ext cx="4339043"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9750" y="-8432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rot="-1231472">
              <a:off x="-254139" y="1145658"/>
              <a:ext cx="2286121" cy="550282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94" name="Google Shape;94;p8"/>
            <p:cNvSpPr/>
            <p:nvPr/>
          </p:nvSpPr>
          <p:spPr>
            <a:xfrm rot="997806">
              <a:off x="6052347" y="-554559"/>
              <a:ext cx="4756862" cy="3365797"/>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95" name="Google Shape;95;p8"/>
            <p:cNvGrpSpPr/>
            <p:nvPr/>
          </p:nvGrpSpPr>
          <p:grpSpPr>
            <a:xfrm>
              <a:off x="7988895" y="3911730"/>
              <a:ext cx="883759" cy="600001"/>
              <a:chOff x="-3966800" y="-2580100"/>
              <a:chExt cx="1127675" cy="765600"/>
            </a:xfrm>
          </p:grpSpPr>
          <p:cxnSp>
            <p:nvCxnSpPr>
              <p:cNvPr id="96" name="Google Shape;96;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97" name="Google Shape;97;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8"/>
            <p:cNvGrpSpPr/>
            <p:nvPr/>
          </p:nvGrpSpPr>
          <p:grpSpPr>
            <a:xfrm>
              <a:off x="7988895" y="239505"/>
              <a:ext cx="883759" cy="600001"/>
              <a:chOff x="-3966800" y="-2580100"/>
              <a:chExt cx="1127675" cy="765600"/>
            </a:xfrm>
          </p:grpSpPr>
          <p:cxnSp>
            <p:nvCxnSpPr>
              <p:cNvPr id="100" name="Google Shape;100;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02" name="Google Shape;102;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03" name="Google Shape;103;p8"/>
          <p:cNvSpPr txBox="1">
            <a:spLocks noGrp="1"/>
          </p:cNvSpPr>
          <p:nvPr>
            <p:ph type="title"/>
          </p:nvPr>
        </p:nvSpPr>
        <p:spPr>
          <a:xfrm>
            <a:off x="1737475" y="1535100"/>
            <a:ext cx="5669100" cy="2073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a:off x="-1901713" y="-1677934"/>
            <a:ext cx="13122188" cy="7840598"/>
            <a:chOff x="-1901713" y="-1677934"/>
            <a:chExt cx="13122188" cy="7840598"/>
          </a:xfrm>
        </p:grpSpPr>
        <p:grpSp>
          <p:nvGrpSpPr>
            <p:cNvPr id="106" name="Google Shape;106;p9"/>
            <p:cNvGrpSpPr/>
            <p:nvPr/>
          </p:nvGrpSpPr>
          <p:grpSpPr>
            <a:xfrm>
              <a:off x="-1901713" y="-1677934"/>
              <a:ext cx="5739597" cy="7445834"/>
              <a:chOff x="-1901713" y="-1677934"/>
              <a:chExt cx="5739597" cy="7445834"/>
            </a:xfrm>
          </p:grpSpPr>
          <p:sp>
            <p:nvSpPr>
              <p:cNvPr id="107" name="Google Shape;107;p9"/>
              <p:cNvSpPr/>
              <p:nvPr/>
            </p:nvSpPr>
            <p:spPr>
              <a:xfrm flipH="1">
                <a:off x="-487642" y="3449265"/>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flipH="1">
                <a:off x="-1087375" y="-1078219"/>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nvGrpSpPr>
            <p:cNvPr id="110" name="Google Shape;110;p9"/>
            <p:cNvGrpSpPr/>
            <p:nvPr/>
          </p:nvGrpSpPr>
          <p:grpSpPr>
            <a:xfrm>
              <a:off x="4371275" y="-1442525"/>
              <a:ext cx="6849200" cy="7605188"/>
              <a:chOff x="4371275" y="-1442525"/>
              <a:chExt cx="6849200" cy="7605188"/>
            </a:xfrm>
          </p:grpSpPr>
          <p:sp>
            <p:nvSpPr>
              <p:cNvPr id="111" name="Google Shape;111;p9"/>
              <p:cNvSpPr/>
              <p:nvPr/>
            </p:nvSpPr>
            <p:spPr>
              <a:xfrm>
                <a:off x="4371275" y="9812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114" name="Google Shape;114;p9"/>
          <p:cNvSpPr txBox="1">
            <a:spLocks noGrp="1"/>
          </p:cNvSpPr>
          <p:nvPr>
            <p:ph type="title"/>
          </p:nvPr>
        </p:nvSpPr>
        <p:spPr>
          <a:xfrm>
            <a:off x="2144550" y="1766850"/>
            <a:ext cx="4854900" cy="724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2144550" y="2426850"/>
            <a:ext cx="4854900" cy="110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6" name="Google Shape;116;p9"/>
          <p:cNvGrpSpPr/>
          <p:nvPr/>
        </p:nvGrpSpPr>
        <p:grpSpPr>
          <a:xfrm>
            <a:off x="7988894" y="4308581"/>
            <a:ext cx="883759" cy="600001"/>
            <a:chOff x="-3966800" y="-2580100"/>
            <a:chExt cx="1127675" cy="765600"/>
          </a:xfrm>
        </p:grpSpPr>
        <p:cxnSp>
          <p:nvCxnSpPr>
            <p:cNvPr id="117" name="Google Shape;117;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9"/>
          <p:cNvGrpSpPr/>
          <p:nvPr/>
        </p:nvGrpSpPr>
        <p:grpSpPr>
          <a:xfrm>
            <a:off x="7988895" y="239505"/>
            <a:ext cx="883759" cy="600001"/>
            <a:chOff x="-3966800" y="-2580100"/>
            <a:chExt cx="1127675" cy="765600"/>
          </a:xfrm>
        </p:grpSpPr>
        <p:cxnSp>
          <p:nvCxnSpPr>
            <p:cNvPr id="121" name="Google Shape;121;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23" name="Google Shape;123;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grpSp>
        <p:nvGrpSpPr>
          <p:cNvPr id="135" name="Google Shape;135;p11"/>
          <p:cNvGrpSpPr/>
          <p:nvPr/>
        </p:nvGrpSpPr>
        <p:grpSpPr>
          <a:xfrm>
            <a:off x="-1241314" y="-1178648"/>
            <a:ext cx="12681632" cy="7011223"/>
            <a:chOff x="-1241314" y="-1178648"/>
            <a:chExt cx="12681632" cy="7011223"/>
          </a:xfrm>
        </p:grpSpPr>
        <p:grpSp>
          <p:nvGrpSpPr>
            <p:cNvPr id="136" name="Google Shape;136;p11"/>
            <p:cNvGrpSpPr/>
            <p:nvPr/>
          </p:nvGrpSpPr>
          <p:grpSpPr>
            <a:xfrm flipH="1">
              <a:off x="-1241314" y="-1178648"/>
              <a:ext cx="12681632" cy="7011223"/>
              <a:chOff x="-2040622" y="-1178648"/>
              <a:chExt cx="12681632" cy="7011223"/>
            </a:xfrm>
          </p:grpSpPr>
          <p:sp>
            <p:nvSpPr>
              <p:cNvPr id="137" name="Google Shape;137;p11"/>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a:off x="-159250" y="-108756"/>
                <a:ext cx="3580675" cy="5844088"/>
                <a:chOff x="-159250" y="-108756"/>
                <a:chExt cx="3580675" cy="5844088"/>
              </a:xfrm>
            </p:grpSpPr>
            <p:sp>
              <p:nvSpPr>
                <p:cNvPr id="139" name="Google Shape;139;p11"/>
                <p:cNvSpPr/>
                <p:nvPr/>
              </p:nvSpPr>
              <p:spPr>
                <a:xfrm rot="10800000" flipH="1">
                  <a:off x="-1216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3" name="Google Shape;143;p11"/>
              <p:cNvSpPr/>
              <p:nvPr/>
            </p:nvSpPr>
            <p:spPr>
              <a:xfrm rot="-549993">
                <a:off x="5646721"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44" name="Google Shape;144;p11"/>
            <p:cNvGrpSpPr/>
            <p:nvPr/>
          </p:nvGrpSpPr>
          <p:grpSpPr>
            <a:xfrm>
              <a:off x="271342" y="4308580"/>
              <a:ext cx="883759" cy="600001"/>
              <a:chOff x="-3966800" y="-2580100"/>
              <a:chExt cx="1127675" cy="765600"/>
            </a:xfrm>
          </p:grpSpPr>
          <p:cxnSp>
            <p:nvCxnSpPr>
              <p:cNvPr id="145" name="Google Shape;145;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46" name="Google Shape;146;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48" name="Google Shape;148;p11"/>
            <p:cNvGrpSpPr/>
            <p:nvPr/>
          </p:nvGrpSpPr>
          <p:grpSpPr>
            <a:xfrm>
              <a:off x="195142" y="239505"/>
              <a:ext cx="883759" cy="600001"/>
              <a:chOff x="-3966800" y="-2580100"/>
              <a:chExt cx="1127675" cy="765600"/>
            </a:xfrm>
          </p:grpSpPr>
          <p:cxnSp>
            <p:nvCxnSpPr>
              <p:cNvPr id="149" name="Google Shape;149;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51" name="Google Shape;151;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52" name="Google Shape;152;p11"/>
          <p:cNvSpPr txBox="1">
            <a:spLocks noGrp="1"/>
          </p:cNvSpPr>
          <p:nvPr>
            <p:ph type="title" hasCustomPrompt="1"/>
          </p:nvPr>
        </p:nvSpPr>
        <p:spPr>
          <a:xfrm>
            <a:off x="1784088" y="1383450"/>
            <a:ext cx="5575800" cy="182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2100"/>
              <a:buNone/>
              <a:defRPr sz="12000"/>
            </a:lvl1pPr>
            <a:lvl2pPr lvl="1" algn="ctr" rtl="0">
              <a:spcBef>
                <a:spcPts val="0"/>
              </a:spcBef>
              <a:spcAft>
                <a:spcPts val="0"/>
              </a:spcAft>
              <a:buSzPts val="12000"/>
              <a:buFont typeface="Spinnaker"/>
              <a:buNone/>
              <a:defRPr sz="12000" b="1">
                <a:latin typeface="Spinnaker"/>
                <a:ea typeface="Spinnaker"/>
                <a:cs typeface="Spinnaker"/>
                <a:sym typeface="Spinnaker"/>
              </a:defRPr>
            </a:lvl2pPr>
            <a:lvl3pPr lvl="2" algn="ctr" rtl="0">
              <a:spcBef>
                <a:spcPts val="0"/>
              </a:spcBef>
              <a:spcAft>
                <a:spcPts val="0"/>
              </a:spcAft>
              <a:buSzPts val="12000"/>
              <a:buFont typeface="Spinnaker"/>
              <a:buNone/>
              <a:defRPr sz="12000" b="1">
                <a:latin typeface="Spinnaker"/>
                <a:ea typeface="Spinnaker"/>
                <a:cs typeface="Spinnaker"/>
                <a:sym typeface="Spinnaker"/>
              </a:defRPr>
            </a:lvl3pPr>
            <a:lvl4pPr lvl="3" algn="ctr" rtl="0">
              <a:spcBef>
                <a:spcPts val="0"/>
              </a:spcBef>
              <a:spcAft>
                <a:spcPts val="0"/>
              </a:spcAft>
              <a:buSzPts val="12000"/>
              <a:buFont typeface="Spinnaker"/>
              <a:buNone/>
              <a:defRPr sz="12000" b="1">
                <a:latin typeface="Spinnaker"/>
                <a:ea typeface="Spinnaker"/>
                <a:cs typeface="Spinnaker"/>
                <a:sym typeface="Spinnaker"/>
              </a:defRPr>
            </a:lvl4pPr>
            <a:lvl5pPr lvl="4" algn="ctr" rtl="0">
              <a:spcBef>
                <a:spcPts val="0"/>
              </a:spcBef>
              <a:spcAft>
                <a:spcPts val="0"/>
              </a:spcAft>
              <a:buSzPts val="12000"/>
              <a:buFont typeface="Spinnaker"/>
              <a:buNone/>
              <a:defRPr sz="12000" b="1">
                <a:latin typeface="Spinnaker"/>
                <a:ea typeface="Spinnaker"/>
                <a:cs typeface="Spinnaker"/>
                <a:sym typeface="Spinnaker"/>
              </a:defRPr>
            </a:lvl5pPr>
            <a:lvl6pPr lvl="5" algn="ctr" rtl="0">
              <a:spcBef>
                <a:spcPts val="0"/>
              </a:spcBef>
              <a:spcAft>
                <a:spcPts val="0"/>
              </a:spcAft>
              <a:buSzPts val="12000"/>
              <a:buFont typeface="Spinnaker"/>
              <a:buNone/>
              <a:defRPr sz="12000" b="1">
                <a:latin typeface="Spinnaker"/>
                <a:ea typeface="Spinnaker"/>
                <a:cs typeface="Spinnaker"/>
                <a:sym typeface="Spinnaker"/>
              </a:defRPr>
            </a:lvl6pPr>
            <a:lvl7pPr lvl="6" algn="ctr" rtl="0">
              <a:spcBef>
                <a:spcPts val="0"/>
              </a:spcBef>
              <a:spcAft>
                <a:spcPts val="0"/>
              </a:spcAft>
              <a:buSzPts val="12000"/>
              <a:buFont typeface="Spinnaker"/>
              <a:buNone/>
              <a:defRPr sz="12000" b="1">
                <a:latin typeface="Spinnaker"/>
                <a:ea typeface="Spinnaker"/>
                <a:cs typeface="Spinnaker"/>
                <a:sym typeface="Spinnaker"/>
              </a:defRPr>
            </a:lvl7pPr>
            <a:lvl8pPr lvl="7" algn="ctr" rtl="0">
              <a:spcBef>
                <a:spcPts val="0"/>
              </a:spcBef>
              <a:spcAft>
                <a:spcPts val="0"/>
              </a:spcAft>
              <a:buSzPts val="12000"/>
              <a:buFont typeface="Spinnaker"/>
              <a:buNone/>
              <a:defRPr sz="12000" b="1">
                <a:latin typeface="Spinnaker"/>
                <a:ea typeface="Spinnaker"/>
                <a:cs typeface="Spinnaker"/>
                <a:sym typeface="Spinnaker"/>
              </a:defRPr>
            </a:lvl8pPr>
            <a:lvl9pPr lvl="8" algn="ctr" rtl="0">
              <a:spcBef>
                <a:spcPts val="0"/>
              </a:spcBef>
              <a:spcAft>
                <a:spcPts val="0"/>
              </a:spcAft>
              <a:buSzPts val="12000"/>
              <a:buFont typeface="Spinnaker"/>
              <a:buNone/>
              <a:defRPr sz="12000" b="1">
                <a:latin typeface="Spinnaker"/>
                <a:ea typeface="Spinnaker"/>
                <a:cs typeface="Spinnaker"/>
                <a:sym typeface="Spinnaker"/>
              </a:defRPr>
            </a:lvl9pPr>
          </a:lstStyle>
          <a:p>
            <a:r>
              <a:t>xx%</a:t>
            </a:r>
          </a:p>
        </p:txBody>
      </p:sp>
      <p:sp>
        <p:nvSpPr>
          <p:cNvPr id="153" name="Google Shape;153;p11"/>
          <p:cNvSpPr txBox="1">
            <a:spLocks noGrp="1"/>
          </p:cNvSpPr>
          <p:nvPr>
            <p:ph type="subTitle" idx="1"/>
          </p:nvPr>
        </p:nvSpPr>
        <p:spPr>
          <a:xfrm>
            <a:off x="1784113" y="3357150"/>
            <a:ext cx="5575800" cy="402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5"/>
        <p:cNvGrpSpPr/>
        <p:nvPr/>
      </p:nvGrpSpPr>
      <p:grpSpPr>
        <a:xfrm>
          <a:off x="0" y="0"/>
          <a:ext cx="0" cy="0"/>
          <a:chOff x="0" y="0"/>
          <a:chExt cx="0" cy="0"/>
        </a:xfrm>
      </p:grpSpPr>
      <p:grpSp>
        <p:nvGrpSpPr>
          <p:cNvPr id="156" name="Google Shape;156;p13"/>
          <p:cNvGrpSpPr/>
          <p:nvPr/>
        </p:nvGrpSpPr>
        <p:grpSpPr>
          <a:xfrm>
            <a:off x="-1665150" y="-290950"/>
            <a:ext cx="12102225" cy="5961100"/>
            <a:chOff x="-1665150" y="-290950"/>
            <a:chExt cx="12102225" cy="5961100"/>
          </a:xfrm>
        </p:grpSpPr>
        <p:grpSp>
          <p:nvGrpSpPr>
            <p:cNvPr id="157" name="Google Shape;157;p13"/>
            <p:cNvGrpSpPr/>
            <p:nvPr/>
          </p:nvGrpSpPr>
          <p:grpSpPr>
            <a:xfrm>
              <a:off x="-1665150" y="-290950"/>
              <a:ext cx="12102225" cy="5961100"/>
              <a:chOff x="-1665150" y="-290950"/>
              <a:chExt cx="12102225" cy="5961100"/>
            </a:xfrm>
          </p:grpSpPr>
          <p:grpSp>
            <p:nvGrpSpPr>
              <p:cNvPr id="158" name="Google Shape;158;p13"/>
              <p:cNvGrpSpPr/>
              <p:nvPr/>
            </p:nvGrpSpPr>
            <p:grpSpPr>
              <a:xfrm>
                <a:off x="-1665150" y="2304450"/>
                <a:ext cx="4756725" cy="3365700"/>
                <a:chOff x="-1665150" y="2304450"/>
                <a:chExt cx="4756725" cy="3365700"/>
              </a:xfrm>
            </p:grpSpPr>
            <p:sp>
              <p:nvSpPr>
                <p:cNvPr id="159" name="Google Shape;159;p13"/>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61" name="Google Shape;161;p13"/>
              <p:cNvGrpSpPr/>
              <p:nvPr/>
            </p:nvGrpSpPr>
            <p:grpSpPr>
              <a:xfrm>
                <a:off x="5605150" y="-290950"/>
                <a:ext cx="4831925" cy="5709350"/>
                <a:chOff x="5605150" y="-290950"/>
                <a:chExt cx="4831925" cy="5709350"/>
              </a:xfrm>
            </p:grpSpPr>
            <p:sp>
              <p:nvSpPr>
                <p:cNvPr id="162" name="Google Shape;162;p13"/>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165" name="Google Shape;165;p13"/>
            <p:cNvGrpSpPr/>
            <p:nvPr/>
          </p:nvGrpSpPr>
          <p:grpSpPr>
            <a:xfrm>
              <a:off x="7988894" y="4308581"/>
              <a:ext cx="883759" cy="600001"/>
              <a:chOff x="-3966800" y="-2580100"/>
              <a:chExt cx="1127675" cy="765600"/>
            </a:xfrm>
          </p:grpSpPr>
          <p:cxnSp>
            <p:nvCxnSpPr>
              <p:cNvPr id="166" name="Google Shape;166;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67" name="Google Shape;167;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13"/>
            <p:cNvGrpSpPr/>
            <p:nvPr/>
          </p:nvGrpSpPr>
          <p:grpSpPr>
            <a:xfrm>
              <a:off x="7988895" y="239505"/>
              <a:ext cx="883759" cy="600001"/>
              <a:chOff x="-3966800" y="-2580100"/>
              <a:chExt cx="1127675" cy="765600"/>
            </a:xfrm>
          </p:grpSpPr>
          <p:cxnSp>
            <p:nvCxnSpPr>
              <p:cNvPr id="170" name="Google Shape;170;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72" name="Google Shape;172;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73" name="Google Shape;17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4" name="Google Shape;174;p13"/>
          <p:cNvSpPr txBox="1">
            <a:spLocks noGrp="1"/>
          </p:cNvSpPr>
          <p:nvPr>
            <p:ph type="subTitle" idx="1"/>
          </p:nvPr>
        </p:nvSpPr>
        <p:spPr>
          <a:xfrm>
            <a:off x="1024800"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subTitle" idx="2"/>
          </p:nvPr>
        </p:nvSpPr>
        <p:spPr>
          <a:xfrm>
            <a:off x="4172925"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subTitle" idx="3"/>
          </p:nvPr>
        </p:nvSpPr>
        <p:spPr>
          <a:xfrm>
            <a:off x="1024800"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subTitle" idx="4"/>
          </p:nvPr>
        </p:nvSpPr>
        <p:spPr>
          <a:xfrm>
            <a:off x="4172925"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3"/>
          <p:cNvSpPr txBox="1">
            <a:spLocks noGrp="1"/>
          </p:cNvSpPr>
          <p:nvPr>
            <p:ph type="title" idx="5" hasCustomPrompt="1"/>
          </p:nvPr>
        </p:nvSpPr>
        <p:spPr>
          <a:xfrm>
            <a:off x="1024800"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79" name="Google Shape;179;p13"/>
          <p:cNvSpPr txBox="1">
            <a:spLocks noGrp="1"/>
          </p:cNvSpPr>
          <p:nvPr>
            <p:ph type="title" idx="6" hasCustomPrompt="1"/>
          </p:nvPr>
        </p:nvSpPr>
        <p:spPr>
          <a:xfrm>
            <a:off x="1024800"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0" name="Google Shape;180;p13"/>
          <p:cNvSpPr txBox="1">
            <a:spLocks noGrp="1"/>
          </p:cNvSpPr>
          <p:nvPr>
            <p:ph type="title" idx="7" hasCustomPrompt="1"/>
          </p:nvPr>
        </p:nvSpPr>
        <p:spPr>
          <a:xfrm>
            <a:off x="4172927"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1" name="Google Shape;181;p13"/>
          <p:cNvSpPr txBox="1">
            <a:spLocks noGrp="1"/>
          </p:cNvSpPr>
          <p:nvPr>
            <p:ph type="title" idx="8" hasCustomPrompt="1"/>
          </p:nvPr>
        </p:nvSpPr>
        <p:spPr>
          <a:xfrm>
            <a:off x="4172927"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2" name="Google Shape;182;p13"/>
          <p:cNvSpPr txBox="1">
            <a:spLocks noGrp="1"/>
          </p:cNvSpPr>
          <p:nvPr>
            <p:ph type="subTitle" idx="9"/>
          </p:nvPr>
        </p:nvSpPr>
        <p:spPr>
          <a:xfrm>
            <a:off x="1024800"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3" name="Google Shape;183;p13"/>
          <p:cNvSpPr txBox="1">
            <a:spLocks noGrp="1"/>
          </p:cNvSpPr>
          <p:nvPr>
            <p:ph type="subTitle" idx="13"/>
          </p:nvPr>
        </p:nvSpPr>
        <p:spPr>
          <a:xfrm>
            <a:off x="4172927"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4" name="Google Shape;184;p13"/>
          <p:cNvSpPr txBox="1">
            <a:spLocks noGrp="1"/>
          </p:cNvSpPr>
          <p:nvPr>
            <p:ph type="subTitle" idx="14"/>
          </p:nvPr>
        </p:nvSpPr>
        <p:spPr>
          <a:xfrm>
            <a:off x="1024800"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5" name="Google Shape;185;p13"/>
          <p:cNvSpPr txBox="1">
            <a:spLocks noGrp="1"/>
          </p:cNvSpPr>
          <p:nvPr>
            <p:ph type="subTitle" idx="15"/>
          </p:nvPr>
        </p:nvSpPr>
        <p:spPr>
          <a:xfrm>
            <a:off x="4172927"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6"/>
        <p:cNvGrpSpPr/>
        <p:nvPr/>
      </p:nvGrpSpPr>
      <p:grpSpPr>
        <a:xfrm>
          <a:off x="0" y="0"/>
          <a:ext cx="0" cy="0"/>
          <a:chOff x="0" y="0"/>
          <a:chExt cx="0" cy="0"/>
        </a:xfrm>
      </p:grpSpPr>
      <p:grpSp>
        <p:nvGrpSpPr>
          <p:cNvPr id="187" name="Google Shape;187;p14"/>
          <p:cNvGrpSpPr/>
          <p:nvPr/>
        </p:nvGrpSpPr>
        <p:grpSpPr>
          <a:xfrm>
            <a:off x="-1901713" y="-2013025"/>
            <a:ext cx="12274806" cy="10233025"/>
            <a:chOff x="-1901713" y="-2013025"/>
            <a:chExt cx="12274806" cy="10233025"/>
          </a:xfrm>
        </p:grpSpPr>
        <p:grpSp>
          <p:nvGrpSpPr>
            <p:cNvPr id="188" name="Google Shape;188;p14"/>
            <p:cNvGrpSpPr/>
            <p:nvPr/>
          </p:nvGrpSpPr>
          <p:grpSpPr>
            <a:xfrm>
              <a:off x="-1901713" y="-2013025"/>
              <a:ext cx="11201838" cy="10233025"/>
              <a:chOff x="-1901713" y="-2013025"/>
              <a:chExt cx="11201838" cy="10233025"/>
            </a:xfrm>
          </p:grpSpPr>
          <p:sp>
            <p:nvSpPr>
              <p:cNvPr id="189" name="Google Shape;189;p14"/>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706338" y="442972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flipH="1">
                <a:off x="4468200" y="-20130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a:off x="7988895" y="239505"/>
                <a:ext cx="883759" cy="600001"/>
                <a:chOff x="-3966800" y="-2580100"/>
                <a:chExt cx="1127675" cy="765600"/>
              </a:xfrm>
            </p:grpSpPr>
            <p:cxnSp>
              <p:nvCxnSpPr>
                <p:cNvPr id="193" name="Google Shape;193;p1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1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196" name="Google Shape;196;p14"/>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197" name="Google Shape;197;p14"/>
            <p:cNvSpPr/>
            <p:nvPr/>
          </p:nvSpPr>
          <p:spPr>
            <a:xfrm rot="4615608">
              <a:off x="5817436" y="204698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sp>
        <p:nvSpPr>
          <p:cNvPr id="198" name="Google Shape;198;p14"/>
          <p:cNvSpPr txBox="1">
            <a:spLocks noGrp="1"/>
          </p:cNvSpPr>
          <p:nvPr>
            <p:ph type="subTitle" idx="1"/>
          </p:nvPr>
        </p:nvSpPr>
        <p:spPr>
          <a:xfrm>
            <a:off x="1094563" y="1760125"/>
            <a:ext cx="6954900" cy="149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7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9" name="Google Shape;199;p14"/>
          <p:cNvSpPr txBox="1">
            <a:spLocks noGrp="1"/>
          </p:cNvSpPr>
          <p:nvPr>
            <p:ph type="title"/>
          </p:nvPr>
        </p:nvSpPr>
        <p:spPr>
          <a:xfrm>
            <a:off x="1094538" y="3256175"/>
            <a:ext cx="6954900" cy="4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8" r:id="rId13"/>
    <p:sldLayoutId id="2147483669" r:id="rId14"/>
    <p:sldLayoutId id="2147483670" r:id="rId15"/>
    <p:sldLayoutId id="2147483671"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1018025" y="674390"/>
            <a:ext cx="5719205" cy="1438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Calibri" panose="020F0502020204030204" pitchFamily="34" charset="0"/>
                <a:cs typeface="Calibri" panose="020F0502020204030204" pitchFamily="34" charset="0"/>
              </a:rPr>
              <a:t>BODY SIGNALS OF </a:t>
            </a:r>
            <a:r>
              <a:rPr lang="en-US" sz="4000" dirty="0">
                <a:solidFill>
                  <a:schemeClr val="tx1"/>
                </a:solidFill>
                <a:latin typeface="Calibri" panose="020F0502020204030204" pitchFamily="34" charset="0"/>
                <a:cs typeface="Calibri" panose="020F0502020204030204" pitchFamily="34" charset="0"/>
              </a:rPr>
              <a:t>SMOKING</a:t>
            </a:r>
            <a:endParaRPr lang="en-US" dirty="0">
              <a:solidFill>
                <a:schemeClr val="tx1"/>
              </a:solidFill>
              <a:latin typeface="Calibri" panose="020F0502020204030204" pitchFamily="34" charset="0"/>
              <a:cs typeface="Calibri" panose="020F0502020204030204" pitchFamily="34" charset="0"/>
            </a:endParaRPr>
          </a:p>
        </p:txBody>
      </p:sp>
      <p:sp>
        <p:nvSpPr>
          <p:cNvPr id="411" name="Google Shape;411;p32"/>
          <p:cNvSpPr txBox="1">
            <a:spLocks noGrp="1"/>
          </p:cNvSpPr>
          <p:nvPr>
            <p:ph type="subTitle" idx="1"/>
          </p:nvPr>
        </p:nvSpPr>
        <p:spPr>
          <a:xfrm>
            <a:off x="923134" y="2571750"/>
            <a:ext cx="3838200" cy="1764607"/>
          </a:xfrm>
          <a:prstGeom prst="rect">
            <a:avLst/>
          </a:prstGeom>
        </p:spPr>
        <p:txBody>
          <a:bodyPr spcFirstLastPara="1" wrap="square" lIns="91425" tIns="91425" rIns="91425" bIns="91425" anchor="t" anchorCtr="0">
            <a:noAutofit/>
          </a:bodyPr>
          <a:lstStyle/>
          <a:p>
            <a:r>
              <a:rPr lang="en-US" sz="1800" b="1" u="sng" dirty="0">
                <a:latin typeface="Calibri" panose="020F0502020204030204" pitchFamily="34" charset="0"/>
                <a:cs typeface="Calibri" panose="020F0502020204030204" pitchFamily="34" charset="0"/>
              </a:rPr>
              <a:t>Team  Members</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Purvi Jain                           </a:t>
            </a:r>
          </a:p>
          <a:p>
            <a:r>
              <a:rPr lang="en-US" sz="1800" dirty="0">
                <a:latin typeface="Calibri" panose="020F0502020204030204" pitchFamily="34" charset="0"/>
                <a:cs typeface="Calibri" panose="020F0502020204030204" pitchFamily="34" charset="0"/>
              </a:rPr>
              <a:t>Renganathan Laxmanan</a:t>
            </a:r>
          </a:p>
          <a:p>
            <a:r>
              <a:rPr lang="en-US" sz="1800" dirty="0">
                <a:latin typeface="Calibri" panose="020F0502020204030204" pitchFamily="34" charset="0"/>
                <a:cs typeface="Calibri" panose="020F0502020204030204" pitchFamily="34" charset="0"/>
              </a:rPr>
              <a:t>Sai Charith Govardhanam                               </a:t>
            </a:r>
          </a:p>
          <a:p>
            <a:r>
              <a:rPr lang="en-US" sz="1800" dirty="0">
                <a:latin typeface="Calibri" panose="020F0502020204030204" pitchFamily="34" charset="0"/>
                <a:cs typeface="Calibri" panose="020F0502020204030204" pitchFamily="34" charset="0"/>
              </a:rPr>
              <a:t>Ore Asaba</a:t>
            </a:r>
          </a:p>
          <a:p>
            <a:pPr marL="0" lvl="0" indent="0" algn="l" rtl="0">
              <a:spcBef>
                <a:spcPts val="0"/>
              </a:spcBef>
              <a:spcAft>
                <a:spcPts val="0"/>
              </a:spcAft>
              <a:buNone/>
            </a:pPr>
            <a:endParaRPr dirty="0"/>
          </a:p>
        </p:txBody>
      </p:sp>
      <p:pic>
        <p:nvPicPr>
          <p:cNvPr id="1026" name="Picture 2" descr="Smoking Icon Images – Browse 429,983 Stock Photos, Vectors ...">
            <a:extLst>
              <a:ext uri="{FF2B5EF4-FFF2-40B4-BE49-F238E27FC236}">
                <a16:creationId xmlns:a16="http://schemas.microsoft.com/office/drawing/2014/main" id="{212B1A38-D444-762A-E748-694293E07A2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063040" y="2259597"/>
            <a:ext cx="2743200" cy="2219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2" name="Google Shape;566;p40">
            <a:extLst>
              <a:ext uri="{FF2B5EF4-FFF2-40B4-BE49-F238E27FC236}">
                <a16:creationId xmlns:a16="http://schemas.microsoft.com/office/drawing/2014/main" id="{5C3E226D-6AE0-E5C5-A648-CC5C5CDFDCBF}"/>
              </a:ext>
            </a:extLst>
          </p:cNvPr>
          <p:cNvSpPr txBox="1">
            <a:spLocks noGrp="1"/>
          </p:cNvSpPr>
          <p:nvPr>
            <p:ph type="title"/>
          </p:nvPr>
        </p:nvSpPr>
        <p:spPr>
          <a:xfrm>
            <a:off x="1711031" y="237297"/>
            <a:ext cx="55321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CORRELATION</a:t>
            </a:r>
            <a:r>
              <a:rPr lang="en-US" dirty="0">
                <a:solidFill>
                  <a:schemeClr val="dk1"/>
                </a:solidFill>
                <a:latin typeface="Calibri" panose="020F0502020204030204" pitchFamily="34" charset="0"/>
                <a:cs typeface="Calibri" panose="020F0502020204030204" pitchFamily="34" charset="0"/>
              </a:rPr>
              <a:t> PLOT</a:t>
            </a:r>
            <a:endParaRPr dirty="0">
              <a:solidFill>
                <a:schemeClr val="dk1"/>
              </a:solidFill>
              <a:latin typeface="Calibri" panose="020F0502020204030204" pitchFamily="34" charset="0"/>
              <a:cs typeface="Calibri" panose="020F0502020204030204" pitchFamily="34" charset="0"/>
            </a:endParaRPr>
          </a:p>
        </p:txBody>
      </p:sp>
      <p:pic>
        <p:nvPicPr>
          <p:cNvPr id="3" name="Picture 2" descr="Chart, treemap chart&#10;&#10;Description automatically generated">
            <a:extLst>
              <a:ext uri="{FF2B5EF4-FFF2-40B4-BE49-F238E27FC236}">
                <a16:creationId xmlns:a16="http://schemas.microsoft.com/office/drawing/2014/main" id="{3B6EE4BA-B9FB-B386-F272-480284ECD854}"/>
              </a:ext>
            </a:extLst>
          </p:cNvPr>
          <p:cNvPicPr>
            <a:picLocks noChangeAspect="1"/>
          </p:cNvPicPr>
          <p:nvPr/>
        </p:nvPicPr>
        <p:blipFill>
          <a:blip r:embed="rId3"/>
          <a:stretch>
            <a:fillRect/>
          </a:stretch>
        </p:blipFill>
        <p:spPr>
          <a:xfrm>
            <a:off x="1880364" y="978165"/>
            <a:ext cx="5609920" cy="3431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19C80275-6AB2-1EF7-E2BD-0C5CD07D19A3}"/>
              </a:ext>
            </a:extLst>
          </p:cNvPr>
          <p:cNvPicPr>
            <a:picLocks noChangeAspect="1"/>
          </p:cNvPicPr>
          <p:nvPr/>
        </p:nvPicPr>
        <p:blipFill>
          <a:blip r:embed="rId3"/>
          <a:stretch>
            <a:fillRect/>
          </a:stretch>
        </p:blipFill>
        <p:spPr>
          <a:xfrm>
            <a:off x="4985886" y="43915"/>
            <a:ext cx="3059356" cy="246254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FF0A4F20-1751-7CD4-18BC-B5F7238CF2E2}"/>
              </a:ext>
            </a:extLst>
          </p:cNvPr>
          <p:cNvPicPr>
            <a:picLocks noChangeAspect="1"/>
          </p:cNvPicPr>
          <p:nvPr/>
        </p:nvPicPr>
        <p:blipFill>
          <a:blip r:embed="rId4"/>
          <a:stretch>
            <a:fillRect/>
          </a:stretch>
        </p:blipFill>
        <p:spPr>
          <a:xfrm>
            <a:off x="1033535" y="43915"/>
            <a:ext cx="3044496" cy="2462539"/>
          </a:xfrm>
          <a:prstGeom prst="rect">
            <a:avLst/>
          </a:prstGeom>
        </p:spPr>
      </p:pic>
      <p:pic>
        <p:nvPicPr>
          <p:cNvPr id="4" name="Picture 3" descr="Chart, radar chart&#10;&#10;Description automatically generated">
            <a:extLst>
              <a:ext uri="{FF2B5EF4-FFF2-40B4-BE49-F238E27FC236}">
                <a16:creationId xmlns:a16="http://schemas.microsoft.com/office/drawing/2014/main" id="{B959179A-5A26-2CE2-675D-86D00E0EDFA6}"/>
              </a:ext>
            </a:extLst>
          </p:cNvPr>
          <p:cNvPicPr>
            <a:picLocks noChangeAspect="1"/>
          </p:cNvPicPr>
          <p:nvPr/>
        </p:nvPicPr>
        <p:blipFill>
          <a:blip r:embed="rId5"/>
          <a:stretch>
            <a:fillRect/>
          </a:stretch>
        </p:blipFill>
        <p:spPr>
          <a:xfrm>
            <a:off x="4985885" y="2758281"/>
            <a:ext cx="3059357" cy="2341303"/>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4A2915B6-5F15-3E00-912B-46AA96FB6414}"/>
              </a:ext>
            </a:extLst>
          </p:cNvPr>
          <p:cNvPicPr>
            <a:picLocks noChangeAspect="1"/>
          </p:cNvPicPr>
          <p:nvPr/>
        </p:nvPicPr>
        <p:blipFill>
          <a:blip r:embed="rId6"/>
          <a:stretch>
            <a:fillRect/>
          </a:stretch>
        </p:blipFill>
        <p:spPr>
          <a:xfrm>
            <a:off x="1033535" y="2680961"/>
            <a:ext cx="3044496" cy="2418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BD6B2075-AD18-41AC-AEA1-B281D1AECBB5}"/>
              </a:ext>
            </a:extLst>
          </p:cNvPr>
          <p:cNvPicPr>
            <a:picLocks noChangeAspect="1"/>
          </p:cNvPicPr>
          <p:nvPr/>
        </p:nvPicPr>
        <p:blipFill>
          <a:blip r:embed="rId3"/>
          <a:stretch>
            <a:fillRect/>
          </a:stretch>
        </p:blipFill>
        <p:spPr>
          <a:xfrm>
            <a:off x="706003" y="1372829"/>
            <a:ext cx="3355858" cy="2676487"/>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6EE5717E-894F-F82F-0EE8-32E9CB8F2700}"/>
              </a:ext>
            </a:extLst>
          </p:cNvPr>
          <p:cNvPicPr>
            <a:picLocks noChangeAspect="1"/>
          </p:cNvPicPr>
          <p:nvPr/>
        </p:nvPicPr>
        <p:blipFill>
          <a:blip r:embed="rId4"/>
          <a:stretch>
            <a:fillRect/>
          </a:stretch>
        </p:blipFill>
        <p:spPr>
          <a:xfrm>
            <a:off x="4610503" y="111669"/>
            <a:ext cx="3068728" cy="224787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7676D24-8933-FCDF-1A96-9A0C48F13C77}"/>
              </a:ext>
            </a:extLst>
          </p:cNvPr>
          <p:cNvPicPr>
            <a:picLocks noChangeAspect="1"/>
          </p:cNvPicPr>
          <p:nvPr/>
        </p:nvPicPr>
        <p:blipFill>
          <a:blip r:embed="rId5"/>
          <a:stretch>
            <a:fillRect/>
          </a:stretch>
        </p:blipFill>
        <p:spPr>
          <a:xfrm>
            <a:off x="4610503" y="2711073"/>
            <a:ext cx="3068728" cy="23207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462612" y="411158"/>
            <a:ext cx="7717500" cy="96382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SMART QESTION: </a:t>
            </a:r>
            <a:r>
              <a:rPr lang="en-US" dirty="0">
                <a:solidFill>
                  <a:schemeClr val="tx1"/>
                </a:solidFill>
                <a:latin typeface="Calibri" panose="020F0502020204030204" pitchFamily="34" charset="0"/>
                <a:cs typeface="Calibri" panose="020F0502020204030204" pitchFamily="34" charset="0"/>
              </a:rPr>
              <a:t>HOW TO ADDRESS THE DATA IMBALANCE ISSUE IN THE DATASET?​</a:t>
            </a:r>
          </a:p>
        </p:txBody>
      </p:sp>
      <p:sp>
        <p:nvSpPr>
          <p:cNvPr id="3" name="TextBox 2"/>
          <p:cNvSpPr txBox="1"/>
          <p:nvPr/>
        </p:nvSpPr>
        <p:spPr>
          <a:xfrm>
            <a:off x="839896" y="1564640"/>
            <a:ext cx="7687732" cy="3293209"/>
          </a:xfrm>
          <a:prstGeom prst="rect">
            <a:avLst/>
          </a:prstGeom>
          <a:noFill/>
        </p:spPr>
        <p:txBody>
          <a:bodyPr wrap="square" rtlCol="0">
            <a:spAutoFit/>
          </a:bodyPr>
          <a:lstStyle/>
          <a:p>
            <a:pPr fontAlgn="base"/>
            <a:r>
              <a:rPr lang="en-US" sz="1600" b="1" u="sng" dirty="0">
                <a:solidFill>
                  <a:schemeClr val="tx1"/>
                </a:solidFill>
                <a:latin typeface="Calibri" panose="020F0502020204030204" pitchFamily="34" charset="0"/>
                <a:cs typeface="Calibri" panose="020F0502020204030204" pitchFamily="34" charset="0"/>
              </a:rPr>
              <a:t>Balancing Technique used:​</a:t>
            </a:r>
          </a:p>
          <a:p>
            <a:pPr fontAlgn="base"/>
            <a:r>
              <a:rPr lang="en-US" sz="1600" dirty="0">
                <a:solidFill>
                  <a:schemeClr val="tx1"/>
                </a:solidFill>
                <a:latin typeface="Calibri" panose="020F0502020204030204" pitchFamily="34" charset="0"/>
                <a:cs typeface="Calibri" panose="020F0502020204030204" pitchFamily="34" charset="0"/>
              </a:rPr>
              <a:t>SMOTE-NC​</a:t>
            </a:r>
          </a:p>
          <a:p>
            <a:pPr fontAlgn="base"/>
            <a:r>
              <a:rPr lang="en-US" sz="18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 is a technique based on nearest neighbors judged by Euclidean Distance between data points in feature space.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We used the imbalanced-learn library's Synthetic Minority Over-sampling Technique for Nominal and Continuous features (SMOTE-NC), which generates synthetic data for categorical and quantitative features in the data set.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SMOTE-NC modifies the way a new sample is generated slightly by performing something particular for categorical features.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 essence, the categories of a newly created sample are determined by selecting the most frequent category among the nearest neighbors present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2311732" y="187431"/>
            <a:ext cx="38790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DATA</a:t>
            </a:r>
            <a:r>
              <a:rPr lang="en-US" dirty="0">
                <a:solidFill>
                  <a:schemeClr val="dk1"/>
                </a:solidFill>
                <a:latin typeface="Calibri" panose="020F0502020204030204" pitchFamily="34" charset="0"/>
                <a:cs typeface="Calibri" panose="020F0502020204030204" pitchFamily="34" charset="0"/>
              </a:rPr>
              <a:t> BALANCING</a:t>
            </a:r>
            <a:endParaRPr dirty="0">
              <a:solidFill>
                <a:schemeClr val="dk1"/>
              </a:solidFill>
              <a:latin typeface="Calibri" panose="020F0502020204030204" pitchFamily="34" charset="0"/>
              <a:cs typeface="Calibri" panose="020F0502020204030204" pitchFamily="34" charset="0"/>
            </a:endParaRPr>
          </a:p>
        </p:txBody>
      </p:sp>
      <p:sp>
        <p:nvSpPr>
          <p:cNvPr id="2" name="AutoShape 3" descr="data:image/png;base64,%20iVBORw0KGgoAAAANSUhEUgAAAgIAAAHNCAYAAABsExMwAAAAAXNSR0IArs4c6QAAAARnQU1BAACxjwv8YQUAAAAJcEhZcwAADsMAAA7DAcdvqGQAAFDaSURBVHhe7d0HvBTV2YDxlyIdVMQuitijEsSuWIg9osbeY+xdseSzp5nYu8ausSvYG9bYRcSCigULFsSG0rsC+81z3CHL9V7A5ILcO8/f33rZmdnZmTMz57ynzGyDUiYkSVLhNMg0LP9bkiQVkIGAJEkFZiAgSVKBGQhIklRgBgKSJBWYgYAkSQVmICBJUoEZCNRjtf2IiKrr8xEUUrF4zddPBgL1zHPPPRdbbrll3HbbbTwoojy1drC+q6++OnbYYYfo06dPen/55ZfH7rvvHs8//3x5qdr1zjvvxC677BIXXXRRTJkypTz1lzVy5Mg466yzYqmllopVVlkl7rvvvvKcmbv++utju+22iyeffLI85X9n5vzzvPTSS7HzzjvHtddeO8tp99Zbb8Wuu+4a5513XkycOLE8dXpjxoyJHj16xNFHHx1ffvlleersw3Zceuml0bFjx1h22WXj1ltvLc+Zfbjmb7zxxth8883j0UcfLU/975BG++23X/ztb3+LcePGlafOGVdeeWXstNNO6VyQgcBcj4v9kksuiV/96lexwAILxMILL5wu+m222SZdkGQ+lcaOHRuffPJJjBgxojxlxiho77///vj444/LU2Zs2LBh8dlnn027cPm+b7/9tsbMcVb98MMP8cQTT6RXZaYwadKkGDx4cHz33XflKb8sCg6CrDvuuCPWXXfdlOlzbKr64osv4p577onXX389pk6dWp76Y3oNHTr0f06vSmTOp5xySrRo0SLatWsXCy20UCy++OLpxb85b3idffbZtfq9P9eAAQPi3nvvTefPL4nz69NPP43hw4eXp8zc999/n87B0aNH1xg8cJxZJ9fenAhae/bsmQLxzp07x0knnRQdOnSIBx54IBVuXE+zC+fwN998ExMmTChP+e+QRuQno0aNmuPBbNV8rOgMBOoAIud55pkn1byPP/74VEOmgDzqqKNir732infffbe8ZMRGG20Ujz32WOy5557lKTPWr1+/uO6666Zbx4wccsghKTPv2rVrek8h1LBhw/T3f0FGS+F6++23p4wht/LKK8edd94ZxxxzTDRq1Kg89ZdDxkGBRmvAH//4x1SjWWaZZcpz/2PQoEFx1VVXxTPPPDNdoVBb6VVVt27d4oQTTogTTzwxHaN55503BQUHH3xwmnbsscemwKVx48blT8x5L7/8clxzzTXx/vvvl6f8MtZbb70UpB144IGzfBxm9bixzOw4vtV54403YsEFF0zHff/994/5558/XcsPPvhgyh9ml1lNi1kxp9KqqkMPPTTuvvvudC7IQKBOoJBccsklY++9905Nj0T/FJjnnntu9O/fPy644IJUK0fLli1TzWC++eabpSibi5BaYpMmTcpTZozMhm1p3rx5ecqPaiqkZzXSb9q0aarF8GrdunV56o/T27dvn2q0cwPSiUy2TZs2qUmW/a5u35lGjYn0JYirigywNm244YYpSCQ4pFBYbrnlUkvFH/7whzSNeSzzSwYC+Dnn2v9iRucdLSecU5zLPwfr5Hg2a9asPGXOq9wvzkOCPc5DcO1zztEy0apVqzQNM7sGZzS/sjWrqrkhMP9vsL9t27ZN+RjnwszSpwgMBOoATlQycE5aChUKSgpG+jm32mqrePPNN+OVV15Jy9IsSN8XtWgyLT5LC8H2228fyy+/fHTp0iUFErQy0K9P0+K///3v1IJA7YJCg6Z4+kIPO+ywVEtnHi0NL774Ytxyyy2xzz77pJYEsH4yHWp5hx9+eKywwgqxxx57pD5VsA00V9JyUdmn+PXXX6fC6YwzzkhBzJlnnpkidF4UYr/+9a/jrrvuig8++CDV3K644oppNevJkyfHzTffHBtssEFadt99901dHLnPP/88bftf//rX+Ne//hW/+c1vUl/+P//5z590pVRF0EU/PrVn1k3NIa/B0pzMvtMlQ42SDJh9HjJkSJqf+/DDD1OQRvqyDXTncJzoJqAQIYhi/5nHMdl6663TmItKBESk/SabbJJaHDimffv2Lc/9KQpXCoL8L+cL5wr/Jpiiu4jjvtZaa6Wupd1222269ZG29NWyv3R9MA6EfuB8uzjufHb11VdPx4JuBo5fZUsS6XDyySenAIT0Zpm8+f2RRx5J59qzzz6bWrQ414477rhpAWyO93S3sK10oeQ45qQpQQ7HmgKP40AXGWnItnF889YkzruHHnoopRvnCudXp06d4rLLLkvH5aCDDoqbbropLcs5/PDDD6ftWmmllWLVVVeNf/zjH9N9P8tw3MaPH58Cb75v7bXXTufozLoBSCNaadjONdZYI7WKsJ6a8F2M9WFf2Ra2iRYdjiH7xflFgHfDDTekdKVrgBY6zk3OMdJhscUWS5+j24/PEIDRWrD++uun8/r3v/99vP322+n7mM/n+D7SmPE4rJPjSxN6dTi3ON5//vOf0/qq9rfn+Q55B+cDLXuc75z31WEb8PTTT6dWNs4fPsM2VHYlkR+Qv3AukcdRoyeN6D6l26bSwIED0/WZn4+0jNFSx3eRL5Ber776anpP6x3nHdccfzlW7NNrr71WXtuP6PKjBWbFFVdMeSrXCtvI+VVTWtUFBgJ1BBcWr0rUaCjkyFTygpf+u48++mjaGIGnnnoqXaxfffVVyjTJyFn2vffeSwUCBfeiiy6ampYpcPlLwMFJzYXGCQ6mU/sgo2Y8Ad8DluXiJPOg35CM5oUXXpiukGBwHZ+pbPKnoKPAJjOhdkzGSkvG0ksvnTJkLnYyAgpmLl4y5TyzYIAUfeIUqgQDZOx0HdA6AjJmMs0LL7wwFQJkBBQ8ZO69e/dOy9SETJ7CjBYVMlcyWi58MhUK9I033jgVzGwrhSnpUln7ApkwgQzfSXqTsZFp0F9PoUygRXqRJtTSCTQoNPOAg31mH08//fSUvhw3jinBDWk7M3ktrvKcoaDjs2uuuWZsttlmKeM/7bTTpgV04NjS70xhQEbPvrEvZJqkAelNIMm6SCeOb14Isk8U7ARy7BOZ88UXXxznnHNOKrQ51yiYFllkkRTccK6RiVdtWSLApbWFY0mBlyOTJ9jlvCNdyaAp6NmmbbfdNtXwzj///DQILD83+QzbyH5yjnDsOBfYHs6pfNwJ1wqBHefY7373u1QIcHxYX164kB558EFAu9pqq6V0poAm0K0JBc2RRx6ZukUIBklPrkcKspr68dkuCnDSdNNNN00BR69evdI5z/XCeUgaUgAvscQSseOOO6bWQqaRfqQzBT3TSHe2k+uYAa58P9vBdh1xxBHpPADnHOc41wj7Q8DCOVxdyxUtAXSRUVngOFFJ4Hj86U9/mnYNkn+Qpnm+Q7oThLEN1Y1fInClckK3Bp9hv7l2OB/Zb4JwENBQGHOOcm1znpEvcdwZtJufj2wPQQDXO3kLgT35VJ5PEqBy/eVjBPj7+OOPx9///veUj3GukDakR34e8hnSMc9T8nOOIJl5MwsI52pZRqG5WJb5lHr06FHabrvtSlnNvzz1P7IaVikrMNMy2QVfymr3pewCKmXRf5qfFWql3/72t6Unn3yylGWQpSyzK2WFZCnL4NL8LJIuZYVp6dZbby1lteXSpEmT0ov1ZYVhKYui0/JZIZ6WzwqAUnbhl7LIPb3PaoelrLAq7brrrqWsIEvrzWo8paxGUcoKgbQM6+Y7sos6vUcWBJR23333Ula4lbICKK0/i8BLWaZWyoKUUhbcpOXY5yyDK2WFYnrPPN5nBWvpjTfeSMtlNfjSUkstVcpqtGkZ1p1lJKUsoyxlmVHa76xAKGUFYGnfffdNaVCdLHMsZYFMKavFpO/JMoe0f+3bt5+2L1lmlbYxqzGXBgwYUMoy81KWAaR5lbIMqJRlQKUs0y9lGXs6jhwfjkuWGZeyYCdtP9OzQr+U1TBKWYaSPpvV1EtZbbyUBVOlLANM25HVtkpZwVzKMu9Slumk5WqSZWRp+/baa69SlmmmaaQJx4dt4ThnNdlSltmXsow5bRcOOOCAUlYwp7RmebYtKxxKW2yxRSnLzEtZJp/S8t577y117NixlAWhKV2RZZClLLMtZQVWWj/Lse98RxZMpWU4d7LCv5QFmOkc49jl310pCybSccgy9/KUUikryNP3cRz4TFaYlLIMupQVjOnc4RzNasmlrbfeOm0nstpdSmvOFz7PcnyWc5e0zAr7tFxWCJayQKuUBQelLGhN5zDnfRYITjvPOdbrrLNOKStkS1lhlfaP7+FaIK1JL45TVstML7YLWe0yfX8WkE+7/jjnORc5ztUhXdgfXhxrtolzJAuw0rUEvovzNCvU03mErPArZQVYKSsA03nKMsgCl7QNWSGXzg2msw8cm/y64rNZcFPKAr1SVpNP6cv2Tp48Oc2vxPXdunXrlK9kwVnaXrYrKxxLp556aikrrFOakp7sA9tP2mcBWUovtgekWRZ4lbIAMn0Xn2N5znn2m1dW0KbjwHkFjgP7mAXj6fiyL1kwm47nQQcdlM5vZMFXKQvoSlmNPX03eQzrZb+QBTFpPeSfIH3Zp/333z9tA5/Jgo1SFoSl8xFcM1lglfJUvoe0JE2zgCAd0/y76xriAFsE6jhqmETt9BdWF5FynGkOZzmaialNUZvN++GZnjcnU7Pl36yPyJvaAy0OLE8tLVc+dxK+l/5WImhqUqy3e/fuqf+NiJpIeWZ9iayP7aDWxffzXXlNMf+uvDWASJ+aK7UMaiwsx+141B4YPEVtge2ntkXUTm2AfaOWxIumyZqa8KglUVuhxkTTH7Vx9oVmRQYI8r1sW76t/JuaTHW1JmqqLMNfWhf4yz6QXtRgqPGw/Uynxke65TUlmuNZJzVdBiWyHVkhlJq2aRmgpvhzUXPk+FBj5DhTi+P4UgvLMvK0DOcP30crC8uzbbRS8H10E9BcTFrS6kPLAscKWWac0p7t49ZV1s9yfIbjQE0MrI/0Yh6f5djlx7USx4k0Zl+phYPjTtrRSsRnSFNqu9wZwXHgHGW7+D5qlODcYZ+yQjC17rAcn638TpbhONHKQ1cPgyw5FqQPn83Tmn9nQURKA2rL7AP/5ryndYFaI/uWY52kHelCywovPsP1xzWVFTTT0qUq0on94UWrH9vE9/B50oR04JyoPA/BNLaB6UzjPftHqw/pnRXcqVWK6fybc5ztoyUE7CP7xDVD+vJ91V27pAPTSVfSguPI/pGGpAXXCdtFerIPbD/bQ5pyXudpWvU4sN0szznIfvPiHOJ45GnFZzjGtCaRjuwL1znnQhZMpHyLZdkvWr64hvhurjnWy34hz1dypCmtkewH28BnaEXgb34+0ZVC+rFNXEf8OwuS0+f4fF1mIFDHcVFyUnOBVV5YTAcXCxk9zYfcB80gQzLuHJ/NX7l8fWRaMxtQRd8tTZVkyLn8wiOzo2m1crsqVc0I8r/5tleHgpxMiO6MHE10XIxkaHkhT8bHhZoHFCBDIRPJC5eqaBIkE6aAzPE9ZAysN193nl4z2s6a9ofMlgyWJvIc28U0tovlCdzIyOgeoVCk+4ZMm+ZkAh0yvJ+LY0F3A4U86ySwoBmWJmGOIUhXjmWeWYJMkHOhMr3J2DneZNwg4ydtaDIlIGN7+Q7ON8av5AFOLk+bmpCpU+BT6OX9w4wLYLvygXHgjgzSiOZhvpM+YLY3T2++h3OxMq1R3fcT6NH1QnDGth9wwAGpGZn0AceNc4lzg2OVIwjmnMpqgymdcqQl20IgTPMx6yQQY78Yh0HQyTGpDtdFViuN//u//0vpyWcZR5KPA8qPF/vBK99f/ladxrIcH8Zm0D3FukgrCk/6tzluXKN8hv3jmsmPa01YN3lD5XXCOUFBS17DPoPuR7of6Ebhe+muIE1Jr5oQSNCtSBcU5zz7Xdl9Qdrw/Zx/XPcg6OD72VeWIbhlG9jPymM1I2wT+8T+5zh3yEfIL9kv8gfOpcrzifyRa4NtyNO8LjIQqOMoFDgBOWnJfLigK5HxM5CGAXVkLgyEYZBM3n9fHdbBusgQ+DsjLEsthAshx8XKe+aRgeaqBgRVt3VWcLGzTZWZLvg+5uWZJPOZVrkc/666TZXIDFh35T7zbzID1svnqu7Dz8X3sx2V28U6ebF+vodAgAyGAXsM4KKvlxd9y9yySNAzq/LvoTBizASZGAM3eZHRVk0zCoPKmi1pwvSqaULa5ttNAMNyZN5k9gxkY5AYBR4DEGlhwaweb9ZN6wJBH7U7CgcCAgppgjIwEI20oO+YVgjO77yGmNfO+D4CO45fTdh++sYZR8AYCloOSHNqzBQ0+bnCuvJzofLYsa3I0zDHetkOCiauQQIL0oZbgLkGGRPC9OoQADFOhbEIBAKkJ4E8BQ7rm9V0BHlD3rrH4DfGq3AucfwZg0JBzTnB8WNfSK/K/asO3086VJ4npA35Bd/Hv+l/Zx8Ym0HNmv2nFY+adNW0AuujVYVgjmeJ0OLEMWW8EMEp+5Dj+/nu/JwkrdlmpvNiXzhuMwtoKvE51le5T3k6sE+sk1fVvI5leD+zNJvb1e2tV4qwOYGpRYETuhIXA81oXGD5CFdqV/kI/vxiqg4X2MxwARAxV9ZSuXCYxkVDxsKFwroqMwAuVD5DxlZ5EbHcjL6XCJ/PVG2Ko/CkSTpvDkXVtMjVtH7WTYaTN5WDf1NzY70UkjWtsybVfVdN62A6aUamSOZM5s8AvPxpdby4U6SyRjIzpD1N1NQIKdwYwMc5QDBIUy7HId+ePO0rt5nWCtK7shWFtOfYcTz5LMtwnOlCIcNn4CbbzB0oDKYjQPi5qOWDIIC7GzgGrJ/vYZt5MiO1QIIjXnwfgQDzK8+zmo418nkUVgzCo1BkMBjpQ/DCfuWBAOco5wbbQYGQozYNzp3K48o1wDTOGa4/jl2eLvybIInWgeqwvxwzAgAG17E9tHxQiNbUmpWrevzYbs4natAEAvn5lG8HXV9cN+znjNKqEutkAHDldcI5QS2c840glrseqHjQysI+8L3U7vmuyvQD38s20uJBwEcAwN1E7DetStTUOQdrUpnu/JtKEeletSVqZqqmXY5jyfXPeqvmdZxrnAPs06ym39zIQKCO4OKrjERBgc6oWprh6ddD5UVRKe9TZaQ7mQJNzOAC5ESv9HNOaDJeIvnK2/fIAOgHzO/VJsPm4qm8MD///PNU8+FC4vsoANlH3vM3V3V/aO4jeGF0cj6PTJN+UJom+c488/65GIXNOiv3hX2jf5o+c16zum72Id++qsetJnlmTD8taUWzOu/JPPMX6V3TMa4On6fwogChOZiaIcEhTcLU2jj2leldFU3xZKo0neeoqfM+L5RIF2qrHBMKCLYx314Kw7yWNaOgsyoKfY41gS6j2MmEeQ8KHb6H7ySt8nShlYtmYc7pnyPfZoIPvgecv5yjOfaBc5PzobJJn3Tg+7mmKq8jlqWgJ70Z80EhSVpUpktN6U7BwjnD52mVIN1o+eCa5d81XZ/M4xzi/Mhrw6yHZnmuP4IqvrNyGyprzbN6XrEO9odjk18PnBO0rHCtU3Bz/rLuyjQl2GK5mhDMcxw4Twl62B9ahPjcrB5TCuT8PCdYzMcjzKrq0oB9JB0Z98T2cA7kyMO4jvjcjK6juZ2BQB1AJkRmRV8ZfcfcEsitOzS/0jdJBM3FXomLiMyI22q4J5tbeWj6pJuAkzlvQSBAoO+LW8LIsMhIib5rymyqYjm2j7EHND2zHm73YT0MJiKSZtsooLn1ilYJ7r2mlsAFTsbBhcY6yPToOyXjpzCmoMkLkfwCJeDhQudef5q7adk49dRTUwZDjZDMLc+cfi4GM1HYcJsT/encesS6qfkwiKi6oKkmBEBkDNQ22UYyYWqUM8os8nUz6I195Fj95S9/SfdWkyb0GTMtH6swK0gLCnMyVu475zzgFj9uvyKAmlHBAsYSkOZ8lloat+xxnCn0K/eFJlwKMGq6BKfsN+cet3DRlw/OAZZhG5hPJs05Wh2OI4U8z67gnKJbgEANnFOcv5yvHCuuB+5R55Y7sE8/B+ul4OL+ftKaa+umm25Kx6MyiOP4U1vnlkjODVoi2BfOO7oyKmut7BfnAP3yFJikC7e30TJDtwC3YxLoVYeuH859btvkljb+crsmff0U4DWdgxS4VAqoWfNdDG6jcKUliKCJW+G4ZjgebDfbxHWEn1uIca1yezHdC5zfdK2wfVwnpBldOBxrfs+BNOW8JX3ZLwr7Slzb7BPnBwEG5xpdPzz3gHEx5E+k/awEKpzvtOTQDUFgQisM105+3ua33/6c/c2/l64criOuHfIx8jyOC2OTyMdmNW+YGxkIzOXySJMMiKZLRsjT/ErmQAbGiUgTcp75ERHnNUAKUabzwKD8ccRkqjQzcqGAPkgKbKaTYZBJEVxQ6+JCrlqosl6m5817XLjUxFkP6yAoIVjh0baMrgWZENNZF02FbDPRNX3UFLL5uriHm0ieTJKWC+7hJ0NlGV58nguOi5sCivXQ30mGRxM0TY9gObaRZrzKi5N1ML2mwodMlH5nCiAKPfp0ad1g3YzyB+ujdsVrRhc+AQXHhaCLfmGOHTVWjifbUFlo5NtL2oI0YDvIVG/KCiSOG/tMwZfX5GaE76AAYBv5HvaLB+gwneNC5k1GTm2NtM/Tn+XZjspjTqbOffA0b5MBch6RrgQrFHT5spxD3EdOmpBebDP34rMdHDMwwpxnDDBIMe+mmFHzLYUr28b3ca6QwedIW9ZF4cK5RWDCNpFRsw9g3wmgK9MaHP/K9GZEPuMxqEFyrAgsOAeo2XLOIF+WfSAQIx3YP8Yn0O9OOpEW+bmRpwtdOTSL0+TNuZ8/CIj9ytOlKvaL9CPw5xxkEGY+PoJrOy+Y+B7SN/8urjOa/9lmHmDEvyn0CSyoDLBPBLism2uM6ybfBranMk1mhO+ltk96c62zjQRsdDfl40EIjggOSUvyGwIa9oH+/jxNOVfYft4TJBOIsyyte6yL+/O5o4b9Jk8C+5rnb5VYB9uVX9vkH1wzBAM8s4K0Jy3ytOP72N/83M/fV+YN/DvfPs4hurg4lkxnfZy/pC3TCabzdddFDbKNr7tbXwCc+DRFUaDkFxCZDpkwNT0K4coaHdEptWlOUC4gonSarxjBzLooFGh2JZMDh58mUD7DxUa/MRkwBSAXBs2TlaPIWRe1fWr5rIPtIrNlvUTu1PKZTqZT+Tm2ne+giZNCiCCGbSNYodCklsDFyEhjvoPghwuMZcmwyOBZLt9XmuMoWFkvBSfbnDdBUnCQQVFgsv15rY7lCVzY/8ptq4rvZ1m2h1oKy+eFEBkH6ybdmE7ttCYUGDQdk17sB4UImRWFAvuS9/UzjYKMdKPAy5GWpEfezEpGT02Ydc0IQRzrI23ZRtKWjJN9It1IJ0awkxYEihxL1s9nWI7P5GmZ43McB9KfII7aPpkkLRZ56xKZJRkvy5JOrINzlOXzJmj2ne3gXOMc4DypWkPMcf6R1mT8pB37X4lziXOK48T3UKhxTnE+cNw4rzk/2Vfe5/hu0jVPT3Ducqw4ZqyL0eO0WNDkz3uOAfuWpwvnCGlB4cY1CPaZ2j9o0aFLBZyP7DPbQ+HHtcv3su68xauqvOmd65nt5FrmGuZ84xzhc3RZkeac+3lwyDHhOPFdbB+tOfn2kV7sN8uQ5nTpsB3sE/tNWnIOcm7OqMbM8SVtWC/XPvkT1z/bwd8c256nKdtPmnIt8Jfv5VyjVYRt5xxkn/JrJt9v8iOuA9KSa5m0ZL9ZB2kM0pT0JS8gbfJjxPlDWvCd7A/bm9/izDbTisj3ss20jnFeMD/PG/PP5/kV1wrnGtPIHwlqmEaAzP7QejijfGVulZ0nDQwEVAic5mSM+nmqSzcKJLqlKCBpJp9ZYPJLqM3jXdfPHdNiev/tPhBwVA2QaOngzhi6gGglyisddUmWFgYCkmaM27moceUj+elXpimY28O41W5GtUepvqA1gvEGtKjQakZLA92TFKG0CnDraV1kICBpphh4RoZH8znNuVm2kcZm0E9KM7xUBHTDcB0wZoNuIAIDuii4FZPbHGvq4prbGQhImin6Thm4Rh8zA6Xo86fvmUxQKhLu/mEsDWMY6AZgnAJjmfLxIHWRgYAkSQVGHGDnniRJBWYgIElSgdk1kGFEdK9evVIfqCOgJUn1BeN6eFgTD83iGRZVOUagjEfe8pQwHvDCQChGh2ZJU54rSVLdwyBGHvHMA5F4xHR1v1xqIFB2xx13pGdQ8xjYyie7SZJUl/GbDTytkUeF86TGqogDbAfPZOmQ/lZ9frUkSXUZLdzIy7nqGAiU0TBi44gkqT6ZlXLNQECSpAIzEJAkqY7gx48qX7XRkm0gIEnSXIwCn58r52e2ebwxf/MX7/mZbH7/4L9lICBJ0lyKGv+oUaNSgT969OiYNGlSTJw4cdpr/Pjx6fdAhg0b9l8HA7V6+yAbNHDgwPjggw/Sv7kvf4011pj24yREL6+88kp88cUX05o0uJ2BHzCZd9550zL81vnLL7+cdmr55ZeP1VdfPVq0aJHmgXW/9tpraYc7d+6cfvShcePGaR6jI998881455130v2Ta6+9dnTo0CHNm5GePXvGc889l35SlR+QkCRpbsDdbPzyJz9ytMACC0STJk2mdQdwJwBlKYHCyJEjo23btj95aNDll1+eys2jjjoqOnbsWJ76H9w+2OgvmfL7/9lbb70VV111VfTu3Tv9m8KVAn2FFVaI1q1bx0svvRQnnXRSPPbYY/HZZ5+lQpsn+fHbzgQCRDz//Oc/48Ybb0zBQN++faNNmzbp8yz39ttvx/nnnx/33ntvmsf7JZZYIj0ECPxu+oUXXhhPPvlkPP/88+n3onkuQHVPU6pE4MD2EAQsuuii5amSJP2y+LljKrkU8lSKKfwpD3nl/+YnkAkYCBDyZXJUvimHqRhXVxb+NVOrXQNs0AYbbBBXXHFFKuwPOOCA9JeCGUQuFOqXXnppKqhffPHFOP3006N9+/Zp/t13350e7HPcccfFI488kmr7t956ayqocdttt8XXX38dl112WZpOEwkPAyISoiXhlltuSYnF44LPO++8eOONN9JvqUuSVBdRbjZq1Ci9akLZS8s4gQDL/1y1FgiwAauttlrsvffeqYZPhLLtttumpoghQ4akZdiRMWPGpJYCWg1oEaAwBwMhaEWgK2DLLbdM3Qm77LJL2il+A5rfAfj4449js802i3XWWSfV9Fk/3QwfffRRah2gO2KbbbZJ37nJJptE165d0xOVPvnkk/QdNcm7FiRJmptU1u5nhmV/zvK5WgsEqvty+iUo+PPm9pYtW6amfp59TI/ECSeckJr5KexpumDgw4ILLpj6QkBLAc0crINuAwKJdu3apXlgvVOmTEktAnyeAr1y/mKLLZZ+cIF5lehvefjhh+OGG26Ie+65J/7973+n5pf8eyVJKorZdtcAgxdoqqfgX3fdddM0+vKPPfbY1FxPkz4/gEA3AuMBQEBAYZwHFbQqUPhT06egptWhsrBmPijsGTxIIJBPA4MqmJ4/YjFHCwXbdu6558YZZ5yRghHWz/KSJBXJbAkEKHzzkYqMxGdcAKihcxcBNX2a7wkKGLzw3nvvpQKeQr+yf4MCnvcU8HkAUDmf1gDkAycIFPJp4N9Mr9q3QvfD7bffnsYevPrqq3HllVemrgiCAUmS5haUa7Pq5yxbqdYDAQpqfu2IQYIHH3xwdOvWrTznp7iTgNv8aD3gLzVy7pMkAABN+tTmaVXgtgnQTZDv7PDhw1NBT/cB62JZugly/Jt1Mm9G6JKQJGluQws5ZV5lJbiqmc2fmVoNBNiQO++8MzX777HHHrHjjjuW5/yIQp7Cm4KeDecWQJ4tQG2clgGeO8DAPwYFgtsNKdwXXnjh1IrQqlWrVIunj5/ugtdffz3ddrj44oun5wVQ82dwIPO4i4ABhIw54BZDSZLqGlrDad3m9kD+UnZWfTGPgfd5y/rPVasPFKJgP+SQQ9KAvQMPPDANDmT1K620Unpw0OOPPx79+vVLYwXoPuA2P4KA0047LXUfUPCfeeaZaRBgp06d4oEHHkh3Ihx//PFpnSx/zTXXpAcQsW5aHQg4aHkggc4+++x0W+Kmm26angvw7rvvpucWcAfBjMyuBwqVsm2aMmJ0TJ04KRo0nG3DMaRaV8qC+katWkSjNq2z6sLPH4X8S/g+u96+HjM6xv3wfTRq0DCyLLI8R5p7Ncj+m5xdbwu0aBELtmyVXW7TX29UnKkwU9hTGa46lo0KOJVsUJ5WPoAPs/JAoVoNBLj3/6KLLkq367HxvCiwjzjiiDjssMNSEMADf/r375+mc5vgoYceOu05AqBA5hkAbDi3Ah5zzDFpbAEo7Cm0eY4AiUKwwe2KedM/z1vmgUY8Y4CuBAKIrbfeeqa3U8yuQGDKyDEx/M7eMfGdD6Nhi+ZZ7lqeIc3Nsstl6pjx0XqjNaNN927RsFnT8oy52+BRI+L0px+Plz77NNo0a5ZVQsozpLkYxdPw8eNj/zXWiSPX7RrNGv/07jUqzjxGmNvsq6IIJzig9Ztytao5GgiwmpkVuHOr2RYIjBobI+97IiYOHBQNm//nbgZprpYCgaz20bVLtN68a50JBIaMHhnnPv909BsyONo0aWrcrTqBUnPExAmxd+c14qA1142mM3iuDbV/KsR5WUu5W92A+EqzEgjUWnt1XQ0CJEmqCyj0GQfAnXT53XT/zZiAquy4li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qxWA4FJkybFRx99FM8991w8/vjj8corr8TIkSPLc380bty46N+/fzz22GNp/pgxY8pzfjR8+PB46aWX0ufffvvttM5KQ4YMiWeeeSb+/e9/xyeffBJTpkwpz4mYPHlyfPDBB/Hkk0+mbfjmm2/KcyRJUnVqNRB4//3347zzzosjjzwyevToEUcccURcf/31MWzYsDSfQvvee++No446Kg4++OA49NBDo1evXjFhwoQ0f9SoUXHNNdfEIYcckuYfc8wxqcAvlUpp/qBBg+Lss89O8w466KD405/+FG+99VaaBwKIU045Jc0/8MAD46KLLoovv/yyPFeSJFVVq4HA+PHjY9VVV41rr702+vXrF3vvvXfccccd8cQTT6T5ffr0iRtuuCG6deuWCu0dd9wxbrzxxnj22WfT/LvvvjseeuihFABQo19qqaXSut577700/6abboqBAwfGlVdemZb99ttv07SxY8fGd999l5adZ5550jrOPffc1HJA4CFJkqpXa4EAtfZ11lknDj/88FhzzTWjVatWsccee8Ryyy0Xn376aVqGroAFF1wwdt5551h00UVjn332icUWWyzeeeed+P7771OXwRprrBG/+93von379unzTKe5f/DgwanFYauttoqNN944OnfuHNtvv32aznxaBuhm2GGHHWKllVaKbbfdNjbccMN4/fXX0zIz0rChQyUkScVUayVggwYNyv/6DwIAWgko9EEzfbt27WKhhRZK7+ebb770b8YRfPjhh6mPf+GFF46mTZum+R06dIgWLVrE6NGjY+jQodGoUaNpn8USSyyRPjNixIjUOtC4ceOfzP/hhx/SvEp8Hy0WjCUgOCGImDhxYvq8JElFMtuqwhSst99+eypcqeUzPoCggKZ7XiB4oNCfOnVqqs3zl3l5UNG8efNU+DPAkPm0OjRp0mS6+fybwp6WA76LaTnWzbyqAw7pXjjttNNit912Sy0IjGsgmGjWrFl5CUmSimG2BQIM+qO2/Yc//CFWXnnlVCDTBE9hng/+4y+FPyjwkc8D83jPvLy2ni8Pggvms9583ZV3EbBsPq8SXRjctcC4gs8//zxuu+221GrBWANJkopktgQCt956a/Ts2TP222+/2HrrrdM0atvzzjtvahWghg+CA2r61NzpEqCwpzCmuR/U0lmmTZs2Mf/886faP/PzYIG7DCjkWXfLli3TsnQj5JhPCwLjFWaE1gRJkoqo1gOBhx9+OK666qp0RwB3DVRafvnl07397777bnrP4L+vvvoqDRhccsklU2HPswHyW/5ee+211KzPuAL6+wkYeE5BHiAMGDAgFfLU5vk8QQHrpGBnGboAGIfA+iVJ0k/VaiBAwX366adH27Zto1OnTuk93QNffPFFmt+1a9fUh3/LLbek2/8uu+yyaWMIsMkmm6TAgNsDeb4ArQodO3aMVVZZJRXoG220Ubz88stx3XXXpecTPPXUU7H66qunOxO4bZFAo3fv3mlswgUXXJCChk033TRtjyRJ+qlaDQR46h999DwXgBYBbvPbZpttUsFMd8AyyywTJ598cqqx80Ag+uh5ABC3AoLnCxx//PEpeOA2RG4hPPbYY2ORRRZJ87mdkBdBwBlnnBHdu3dPYxDAIEMeVNSlS5f0HQ888EB6sNGWW26Z5kuSpJ9qUMo73P9HrCYfzV+TWVnml0DLAw8w2n///VMgUVumjBobI+97IiYOHBQNm3tHguqI7BKdOmZCtOraJVpv3jUaNvvxdt653ZDRI+Pc55+OfkMGR5smTaNWMjZpNqNEHDFxQuzdeY04aM11o2l5YHxtufzyy9Ozdqgo08JeVVYmN6i1FoFZKeDnxiBAkqQimy13DUiSpLrB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ajUQmDp1aowcOTIGDRoU77zzTnz11VcxZcqUNO+HH36IIUOGxNtvvx1vvfVWvPnmm/Hhhx/GuHHj0nxMmjQpPvvssxgwYEB88sknMXHixPKcH40dOzY++uijtI4vvvgiJk+eXJ4TUSqVYvjw4TFw4MB4991347vvvkvbI0mSalargQCF+h133BF77rlnrLLKKnHSSSfFiBEj0jwK+MMPPzxWW2212GijjWKDDTaIAw88MBX6uUcffTT22muv2HDDDWOnnXaKBx98cFogwbr/9a9/xbbbbpvmH3TQQdG3b980DwQZZ511Vmy++ebRrVu3OO200+Ljjz8uz5UkSdWp1UCAGvoiiywSJ598cmy//fbRpEmTaNCgwbR5CyywQJx55pmpNj969Oh44oknYq211krz+/TpE5dddlmst9560b9//9hiiy3i0ksvjRdeeCHNv//++6NXr15xxBFHxMsvvxytWrVKy3/66adp/o033hivvvpqXHHFFXHvvfemVofrrrsutTJIkqTq1WogMP/888fvfve7VGvv0KFDKvxpsgcBAU31BABffvllDBs2LE1v2PDHTXjttddiwQUXjN133z19lhr/vPPOm5r5+Vy/fv1i9dVXTy0Fyy23XOy7776pG4IWhcGDB8cHH3wQW265ZWyyySYpmNh5553TtMoWB0mSNL1aDQQqUXjnrQGYZ555UgvBtddem5rud9hhh7jvvvtS0z+1dpr2aTHghaWWWioWXXTR1HrAuACCCgKFpk2bpvlLL710+jfBAN0PjEFYaKGFps3v2LFjWvfXX3+d3s9I5XZKklQksy0QqKp169axxx57pCb+J598Mo0V+Nvf/ha9e/dO8ynoCRQaNWqU3lM4N2vWLBXwtCJQqFPIN27cOM1v0aJFCi6YzqDCfH5eqDdv3jyts+qAQ0yYMCGNWWBgIYECgxr5nrx1QpKkophjJR+1+Y033jjWXHPNWGGFFeKMM86ITp06pSZ/CmYK9bwbIcd7Cva8gK6cz7/z9zXN57PV1fbphthtt93iV7/6VWpZ6NGjRwwdOjRatmxZXkKSpGL4xarA1OjbtWs3rbZPIUxA8P3336f5/OV2QVoF6C6gJWD8+PHT5o8aNSr9m1YEav/5fNYF1ktwwaDCqtZff/148cUXUysA39mzZ89YbLHF0vdJklQktR4I5LXyvMae38tPAU3BmxfU33zzTWqSJyCgoF9yySXTAEIG/oFnBdBsz8BBxgsQKDBegGcF5PNZNy0NvFgPnyVAAIMM6SpYYokl0vtKeStD3g2Rtx7k2y5JUlHUaiBAQUphzMOCuDOAwp5meAr8119/Pa6//vp4+umn44033kj3+b///vvpmQDgjgAChZtuuimeeeaZuPzyy1NhTfcB6FZg0OANN9yQbjtkOYKHzp07x8ILLxxdunSJ559/Pu666664/fbb4+GHH07rXHnlldPnJUnST9VqIEBtn3v3aXrnjgAK7G222SaNB6Cpnub4/IFABAwXX3xxbLXVVumzPIDolFNOSbV+niHAUwdPPfXUVMCDWwOPPPLIeOihh9I6aAU47rjj0l/ss88+afrpp5+eHlzUvXv32H///dM8SZJUvQZZLb7w7eGMEXjuuedS4JAHHrVhyqixMfK+J2LiwEHRsHmz8lRpLtcgYuqYCdGqa5dovXnXaNjsx1ty53ZDRo+Mc59/OvoNGRxtmjQNO/pUFzCcfcTECbF35zXioDXXjablO+NqC63rPFPnqKOOSrfVV9Ug84sNFpQkSb88AwFJkgrMQECSpAIzEJAkqcAMBCRJKjADAUmSCmy6QODxxx+Pq666Kv0SYCV+2/+f//xnelCQJEmqP6YLBHgaIL/IxzP7K/Ezv++99176K0mS6o8UCPDjPfz4znfffZee5c9T/z7//PP4+OOPY9CgQemJgGPGjPHX+SRJqmdSIEDBv+OOO8Yf//jHuO222+K3v/1tLLvssrHSSivFcsstFxdccEF6BDDvJUlS/ZECAX6h78Ybb0zP9ucZ/fxoz6uvvhovvPBC9O/fP/1IEM/5r+4nfSVJUt2VAgF+858f7zn55JPTr/rtsMMOseqqq8aaa64Zv/71r1OgwDKSJKl+mW6wYPPmzaN169bpt/75ud9LL700LrvssjjvvPOiV69e8e2335aXlCRJ9cF0gcDYsWPjL3/5S2y++ebxpz/9Ka655pq4+uqr45JLLkk/K8xgQkmSVH9MFwi89NJLMWDAgNRFwPiA3r17x8MPPxzPP/98XHjhhbHMMsuUl5QkSfXBdIHAV199FQsvvHBsvPHGseSSS6axAe3bt4+llloqTW/SpEl5SUmSVB9MFwgsvfTS0a5du588UEiSJNVPPwkEeHrg3//+9zQu4J577kkvbid86qmnYuTIkeUlJUlSfTBdIPDRRx+lcQJPPPFEnH/++XHCCSfEiSeeGEcffXT6rQEeQSxJkuqP6QKB1VZbLT1YqE+fPukugZ49e8Ydd9yRBgyeccYZ0aFDh/KSkiSpPpgWCJRKpZh33nlj5ZVXji5duqSggL+8eLDQCiusEC1atCgvLUmS6oNpgUCDBg1S18AVV1yRxgicc8456UUXwT/+8Y+45ZZb4ptvvikvLUmS6oPpugaGDh0azz77bDzyyCNpnAB/r7rqqhQM8CyBiRMnlpeUJEn1wXSBAN0C/PAQdwzQGsBDhC6++OL0y4SMD/BniCVJql+mCwQYI8DPDa+++uppjEDnzp1jq622iu222y49W8C7BiRJql+mCwRq0rhx4zQ+YNSoUeUpkiSpPpguEBgyZEjce++96RbCW2+9NT1IiK4Bfn1wypQpsdhii5WXlCRJ9cF0gcBnn32W7g7gp4cZJMgdBHfffXcsvvjiseeee6bfHJAkSfXHdIHAcsstF0cccUT8+c9/ToMG+Sni008/Pb3faKONUheBJEmqP6YLBBZaaKHo1q1bdO/ePTbbbLP0ICECgI4dO0ajRo3SQ4ckSVL98ZPBgl9//XWcffbZscUWW8SWW26ZgoLrrrsuxowZkx46JEmS6o/pAgF+XfDKK6+M3r17x7LLLhvbbLNNLLDAAnHzzTen3x2YMGFCeUlJklQfTBcIvPLKK/Hee+/FHnvske4WOPnkk9PDhTbccMPo27dvDBo0qLykJEmqD6YLBL744oto165dGhcwzzzzpGk8ZGiDDTZIYwSGDRuWpkmSpPphukBgvvnmi+HDh6fbCCt9/PHHMWnSJB8xLElSPTNdILDWWmtF27Zt028M8FsDjA047bTT0oOFVlxxxXR7oSRJqj+mCwR4ciDPEaDAZ8DgDTfcEC+88EK6pXCfffZJ3QSSJKn+mC4Q4K6Bhg0bxqGHHhp///vf49hjj023Eu60007pR4d4SZKk+mO6QODtt99O3QEjRoyIrl27xtZbb526CwYOHJi6Bz7//PPykpIkqT6YLhD49NNPU6tA69aty1N+xCBBfoJ46NCh5SmSJKk+mC4QAL8yWPVRwpMnT04vnywoSVL9Ml0gwG8K8Cjhp556KkaNGpWm0RLwzDPPpB8c4rcIJElS/TFdILDaaqtFp06d4p577okTTjghzjzzzPi///u/6N+/fxozsPTSS5eXlCRJ9cF0gUDz5s1jv/32i+222y7ef//9uPvuu1PLwAEHHBA77LDDtKcNSpKk+uEnYwR4xPDxxx8fjz76aDz++OPx4IMPxu677x7NmjUrLyFJkuqLnwQCuaZNm6anDEqSpPqrxkBAkiTVfwYCkiQVmIGAJEkFZiAgSVKBGQhIklRgBgKSJBWYgYAkSQVmICBJUoEZCEiSVGAGApIkFZiBgCRJBWYgIElSgRkISJJUYAYCkiQVmIGAJEkFVquBQKlUikmTJsXo0aNj+PDhMX78+DQtN3Xq1Bg3blyaN3LkyPj+++/Lc340ZcqUGDNmTJrPOiZPnlye86MffvghRo0aleazHtZXaeLEiWm9I0aMiAkTJkz33ZIk6adqNRCg4L/ppptik002iQUWWCCOPvroGDZsWHluxDvvvBMHHXRQtG/fPn7961/HDTfckArv3LPPPhvdu3ePRRZZJK3jySefLM/5MQi49dZbY5111onFFlss9t5773jrrbfKcyO+++67OOuss2LFFVeMDh06xKmnnhpffvllea4kSapOrQYCtAa0bt06evTokQr0Bg0apBe++eabuOCCC1LB/9RTT8Uf//jHuPLKK+P+++9P81999dU455xzolOnTtG/f/9Yb7314uyzz44+ffqk+Q888EBce+21sd9++0Xfvn1T68H5558fX3zxRZp//fXXx9NPPx2XXHJJ9OrVK55//vm45ppr0nKSJKl6tRoItG3bNnbbbbfYc889Y9lll02FcN48//rrr6fm/p133jnWXnvtOPTQQ6NLly7x4osvpuXeeOONmG+++eL3v/99rLzyynHYYYdFixYt4u23306fZ7nOnTundfN3//33T60Ab775ZgoG3n333dhiiy1i6623Tn/5Hj47YMCA9HlJkvRTs22wYNX++a+//jqaNm2amu3RqFGj6NixY2pF+Oijj+Krr75K3QkLL7xwmk8gseiii8bnn38egwYNSuMJ6DIgOMByyy0X88wzTxovQPcD81m+efPmaX4eiFTXPUA3A+MIhg4dmv49duzYtGzDhrMtOSRJmivN9pIv7xpgkF/jxo2nFdSgUGdAIAP8+EugwDIgUGA+BTzzKaibNWuWCn+0atUqmjRpkj5Hd0P++bwwZz6FPOMWqnrppZdi0003TUEHnznggANSoNKyZcvyEpIkFcNcUQXOg4XqVM6rrbsA1l9//TSGgDsUuPPg5ptvTq0JtAxIklQksz0QyAtv+v+ptVfW0LkFkBYA5vGXbgJq8WBZ5lPrn3/++VMLATX/fD6FOK0FeSsDf5mf31LIfFoPqqvl560NtBqA5WhJ8HZDSVLRzLEWAWrcFPSffPJJek+B/vHHH6dCnP58bgmkr58menzwwQfp30suuWQaS0C3AO8p4PH++++nYIFxBbxo4mc8AMEDPvzww1TAs15JklS9Wg0EqFFzm+Bnn32WRvQzkG/gwIFpfMBqq62WCuy77rorXnjhhbjsssvSiP+uXbum2jh3EFDI8xwC7iC4/PLLU+CwyiqrpHVvsMEG6Q6AW265Jfr16xf/+te/Uh8/dxBQ2K+66qrpuQMPPfRQPPzww3HPPfekWxGZLkmSqlergQAD+i699NL0UB8e/nPfffelApwHC1F7P/HEE1NzPAP1Lrroojj88MNj2223TZ8lUGA+twGuvvrqqbA/6aST0gOEsM0228TBBx+c+vPp46cF4LjjjkstDdh3331js802S88w4BbGbt26xYEHHuidAJIkzUCDrBZfqx3jNPlT6FeiTz4f7c88XgwCZBrzcvTv83n+UoDnffc5Ag0+y/x8nZWDCfN1s0v5umc0EDHXs2fPeO6559KzCWiZqC1TRo2Nkfc9ERMHDoqGzZuVp0pzueySmTpmQrTq2iVab941GjZrWp4xdxsyemSc+/zT0W/I4GjTpGk44kd1ASXUiIkTYu/Oa8RBa64bTct3ztUWWtfpaj/qqKNSN3tVWRnZoNaryxTA9PtXvhjwR4HMK59Pn39lEAAKfWr6zK+8FTDH8vn8fJ2VGDDIepnPv6vOlyRJ07PdX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rA5GghMnTo1pkyZMt2rVCqV504/v3I6eJ/P5+/M5kuSpJmbY4HA0KFD44gjjoiWLVtG48aN02uZZZaJRx99NM3/6KOPYv/994/WrVvH8ssvH7fffvt0BfpLL70Um2++eTRt2jQ23HDDeOGFF8pzIhX+PXv2jE6dOkXz5s1jn332iQ8++KA8V5Ik1WSOBQJ5Tf+oo46KQYMGpcCgX79+qXD/9ttv45xzzokRI0ZE796944ADDogLL7wwHnroofTZAQMGxBlnnBEdO3aMF198MVZYYYX0/o033kjzH3/88bjyyitj1113jSeffDK++uqruOCCC2L48OFpviRJqt4cCwRouudFjX/hhReOBRdcMBZaaKFo1KhRvP322zFs2LDYYYcdYuONN44jjzwyll122dQKgL59+6aWBGr6a6+9dhx66KExefLk6N+/f5r/3HPPxYorrhi77757ai3Yd9994/PPP49XX301zZckSdWbY4EABT7dAdT0l1566ejWrVs88sgjad5nn30WTZo0SV0FaNWqVfr3d999l1oP+LvAAgukAAK/+tWvUhDx5ZdfpteYMWNi0UUXTcvk8+lWGDJkSHpfFfMmTpwYEyZMSO/zcQUNGjRI7yVJKoo5FggQBHTv3j1uvPHGuO+++2KllVaKE088MR5++OH44YcfUqDQrFmz8tIRbdq0SbV+ugu+//77NI9gAS1atEiv0aNHx6hRo9J8xg7wAp9t2LBhKuyrw/iC9ddfP62D5fbcc8/UnUAAIklSkcyxQKBt27axxRZbxG9/+9tYb7314qyzzoq11lprWp9+XshXlXcpoLLGzr/zebyqzpuRddZZJx577LH44osvYuzYsXH11Ven1oZx48aVl5AkqRjmWCBA4Uytnxeotbdv3z4mTZqUav7Mp2afo1Bm2XnnnTcFCczL5/MZmvUZb8B6qs6ncKepv6bggunt2rWLxRZbLLUKsA5aLCrvUpAkqQjmWCBQHe4coDl/5ZVXTgX74MGD03T67D/55JOYb7750liB+eefPw0mHDlyZJrPuAHuNKAWnxfm33zzTRorAG5FpMmfcQOSJKlmcywQGDhwYHo2ACP9KcTpGqB5fvXVV09dBtTS77nnnjT/qquuSncSrLnmmqlVgL+MFbjlllvS8wGYz7iCzp07pwJ/3XXXTbcY3n333elz119/fborgXVLkqSazbFAgH78Bx98MN0twAOD7rzzzjRYcPvtt081/x49eqTlNthggzj77LPjoIMOiu222y5NW2ONNdL8V155JT00qE+fPnHcccelMQZg3AED/niWAEEDQcXRRx8diyyySJovSZKq1yAroKd/Vu9swjgAmu7Hjx+f3lNY0zefj/SnO4D5+dgAgoPKuwhoAeAOAe4E4DPMn2eeecpzI01nPsvxzAHWnY9HmBmeSsizCHiyYZcuXcpT/3dTRo2Nkfc9ERMHDoqGzf+zL9JcrUHE1DETolXXLtF6867RsNmP1+jcbsjokXHu809HvyGDo02TpjFHMjbpf8TQ9hETJ8TendeIg9ZcN5o2bvzjjFpy+eWXp5Z0HubHQ/mqapCZYy0CDMajr3/xxRdPL5ru8yAAeeHPPGrylUEAKPQZ4LfEEkukz1YGAWB5xgwwn++Z1SBAkqQi+0UHC0qSpF+W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9S4Q+Pjjj+OAAw6INm3axGqrrRYPPPBAlEql8lxJklSpXgUCo0aNijPOOCOGDh0at912W2y++eZxwQUXxFNPPVVeQpIkVapXgcDzzz8f3377bey+++7RvXv3OPzww6N9+/bx7LPPxpgxY8pLSZKkXL0KBOgWaNq0aSy33HLpfbt27aJDhw4xYsSI+O6779K0mjRo0CC9ahWry175ustvffmay1+cr9k/+HdtXxOz1Y/bmv5fp7ZbhZbO1exV/lPbZuUarleBwPjx46NZs2ZpfAAaN24cLVq0iIkTJ6Z5NWnUqFFMmTIlLV+bGjTMDsDUUpSmTk3jFHz5qmuvulSgNm7QMNvm+HG7eYUvX3P/68fz9ccyolF2Dte2hg25LviumjXIFpjxEnXImWeeGQMHDoxTTz01tQr88MMPcf7558dHH30UPXr0iFVWWSUt9+KLL8ZJJ50U/fr1i+bNm8e4cePSsvy7SZMmM020WUL+mQUBUydMjNLkyeUJqi3Z5RNN5mmSgrjvv/8+pmbBlmpTKRpk6duwWZM6EQzQijG5NCXGTZoUWVSfpqgWkSc2zc6HrFCZml1v2QWXTTSNa02Wvg2bzBMtmzSt1VTleI0cOTJ22GGHNF5uqaWWKs/5jwaoT4EAhf4rr7wSJ598cnTq1Cm1BJxzzjnx9ddfp0Bg+eWXT8uNHTs2vvjii9RKQLMJBQktAgQBtArUapLUoRpVXTLvvPNGz54947XXXos99tgjVvrVSjExC7pUy+pY9tDQ62224Hq78cYb47333ou99947lllmmZhE0KVaw5U2O4pjjtP888+fggC6zquqd4EAdwr06tUrDRLcbLPNYvTo0XHCCSdEy5Yt48QTT0xjBlR/3HrrrdG3b984+OCDp7X2SJo9rr322hgwYEAceeSRseyyy5anqq4jDqhXYwS6du2amopvv/321B3A3zfffDPWXHNNg4B6iBiWl90C0uyX1xm93uqfehUILLnkkila5RbC9dZbLy688MLYZZddYssttywvofqE7hzGdtSjRi1prjV58mSvt3qqXnUNgBP1yy+/TLcLMvhviSWWmHYXgeqXPn36xKBBg2LjjTdOz4uQNPs888wzMWTIkNh0001jkUUWKU9VXVfvxgioWBgMmt/tUdu3fkqa3oQJE1KrALdk0wWr+sFAQJKkAiMOqFdjBCRJ0s9jICBJUoEZCEiSVGAGAqqTGNryyCOPxM4775xGMd98881p8KCk2vXhhx+mx7dvscUW6QmtPMZd9YuBgOqkJ598Mq666qr06EyeKnjNNdfE3XffXZ4rqbZwyyCPZeen3Pv3758e2a76xUBAdQ4ZEoEAzz8/+uij49xzz42VVlopHnvssRg8eHB5KUm1YdVVV03XGb/pwRNaeZCX6hcDAdU5w4YNSz8aReHPD0nNM888seGGG8aoUaPSA4Yk1R4K/4UWWij9Tb8+6COG6x0DAdU5/JgUvxjZtm3bFASAjAr85Kak2kdLAGNzGvgLj/WOgYDqnPx553kQAP7NNJ58JkmadQYCqnOaNWuWmigr7xLgN7eZ1qRJk/IUSdKsMBBQndO6desUDDBWIA8GGDNAi8ACCyyQ3kuqXQTadAvwV/WLR1R1DuMBOnbsGK+99lq8/vrr8c0338TDDz+cfhFtxRVXLC8lqTbk3W20utEtx62EjNFx0GD94Y8OqU7ifuZLL700Pvvss9QSwC8QHnPMMenhQpJqzxtvvBG33HJLPPTQQ6nlbemll46uXbvGIYccEp06dSovpbqKHx0yEFCd9eabb6bnCYwbNy66desW6667rj9HLNUybsnt3bt3anmjS46fI6ZVrnv37rHMMsuUl1JdZSAgSfqvUXxkxUj5neoi4gDHCEiS/isGAfWDgYAkSQVmICBJUoEZCEiSVGAGApIkFZiBgCRJBebtg5LmKH4hcsCAAelx0CussEI0atSoPCfSI6P79euXfkSqc+fO6UFRkmYfbx+UNMcNHjw4Lr744vSkuqq/FsljbHlQ1Ntvv53+LWn2MxCQNEfRAtCqVav0lLqq5p133jjyyCPjwAMPjPnmm688VdLsZNeApOl89dVX8dZbb8V3330XLVu2jC5duqQnyH377bepEB8yZEh6kEz+SOdXXnklNfevssoqseyyy057zDPPpad2z7wll1wyNfUTALzzzjtx7rnnpvUedthh6dfs6A7gc/xoFL8fAf7NY21ZT9OmTePrr7+OMWPGxKqrrpoebZt3KfAIXJ6H36JFi/TDU/wwzqKLLhpLLLGED7yRZoKuAQMBSdNQ2F955ZXp1xynTJmSCudjjz02BQU333xztG/fPkaMGBGff/557LLLLun9Y489lvr811prrTjppJNipZVWSoX3JZdcEk888URq/qemf/DBB8dee+0V7733Xpx11llpeaaxzEUXXRS/+c1vYtddd41zzjknjRH4xz/+kdZ94YUXpoKd7SGI2HDDDeO4445LgcKnn36alnv22Wen/fLk0KFD49BDD429997bn8yVZoI4wKtE0jT8rPMLL7yQCmhq+jfccEOsvfbaqWZNkMAvz916661p/jXXXBPPPfdcKoivuuqq1FJAgYy77ror+vbtG6eccko888wzsf7666dA4tVXX40mTZqk2jx1EH406oorroiNN944BRzzzz9/Cj6o3fOdtAQMGzYstSTwa5MXXHBBGmPA9+KOO+6I999/P63j6quvjgUXXDBGjRqVvoPPS5o5AwFJ01AIU+hS+NLk3rFjx9SsD4KArbbaKhW2eTcAP0e7/PLLxzrrrJP+0nz/5ZdfxsCBA2ODDTaILbfcMtq2bZtaAhgTQGsA38GLwpxWA7oYjj766NQKQLN+ZQFOKwDft/3228fiiy+eugXYDrob2EZaCDbaaKPYZJNNUrfAzjvvnLaXuw8MBKRZYyAgaZrVV1899eX37Nkz1dCphdNnTw2+Xbt2qYaeW2yxxaYN6Mu7ETB8+PDUJM+8vGmezxJg0MePqVOnxp133pn+7r777qkFAFULb1oN+Gx+GyHbwTr5HIHA+PHjU6CQI9ho3bp1Wo+9ntKsMRCQNA2F92mnnZaa3Lt165aa2+mjp9CloM8L6poKWabTLA9u/8uXo4ZObZ95FOIEFLQWsMy9996b5qO69VYXHPBiHWxT/lkwHuH7778vv5M0KwwEJE0zduzYNDCwQ4cO0aNHj9h3331Tcz+D//J+/RmhsOdBQQQUH374YerPB3cF0BpA8z4F+7hx41Iz/v777x/3339/3HTTTWm5/E6ASlW/k8/TAkFLAeuje4DBi6BLgjsNaDWoGkBIqp6BgKRpGP3PXQMMBKRVoE+fPrHccsul/vfKGj5/qX1Tu89ROFM755bDzTffPN2GyBgAWhVuvPHGdMsfXQ+sh88SGDB2YLfddksDCXv16jXtAUOsC6y/8nvy76XWz5iCzTbbLHVdMIiQ73jwwQdTdwFdBDMLWiT9yEBA0jT5qPvLL788/vrXv6bBgtwh0KlTp1hqqaVSPz/atGmTCnYGAoIaOPO5nZBCmgF83OL3ySefxHnnnZfm8X6hhRZKzfmsl++iwD/kkEPSIETuVmCgIYEH62Gd3EXAe24/BF0LtFbQEsD38Dk+z2fvu+++NJiQ2whpDbBFQJo1PkdA0s9ClvHfFrK1/VmCAboT8i6Fa6+9Nj0DgacT8lwCSTOWXVM+UEhS3cU4hJdeeim1VHC3As894ImFPL9g4YUXLi8lqSYGApLqNMYhcFfD3XffnVoFdtpppzj88MNT14GkmTMQkCSpwIgDHCwoSVKBGQhIklRgBgKSJBWYgYAkSQVmICBJUoEZCEiSVGAGApIkFZiBgCRJkiRJxRPx/wRZcjeIjEJ+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HM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n+Fn/JMfCv8A2BbP/wBEpXSVzfws/wCSY+Ff+wLZ/wDolK6SgAooooAKKKKACiiigAooooAKKKzPFeoy6R4W1bVoER5bKymuEV87WZELAHHbigDTorx/SPHnxC0ex8Oa743sPDlz4f1x7aFrnSVmhlsHuAPKMiSM4dCzKpIIILA4NdMvjjQ/D2n61qPiTxdDc20WuS2UW2xdXt32qRaqiKWlZeTuAOQfagDuqK8y1P4y+F7Txf4a0qO5efT9dsZrqK6jsrh2DLIkaLtWM4yS4OcbdvOMjNjxL8S/Ct5pus6dofjWHTdUsQwnuv7PkuFs2jmWNw6lduc/KATk53DI5oA9Fory2w+KejaT8Q/E/h7xZ4it7TytVt7XS4niwER7eFvmZVwoMjnDSEDJwD2ruLvxX4ftI9ckuNRWNdBUNqZ8tz9nBjEozgfN8hB+XP50AbVFeax/FbRbrx/4g8E/a3s7qztIpLS5FjPIpLwtIzMdmwBQFIyRuzgZNXpfiT4R8M+GPDk3inxhbSz6lp8U0d2LV0+1LsXdcGNFPlISwOWwq5xmgDvKK5Dxb8TfAvhW6W117xDBaTPapeIgiklLQMzKJBsU5XKNkjoBk4HNdVBdW9xZx3kM8cltJGJUlVgVZCMhgfTHOaAJaK4SH4teBdQ0bXb/AEXXodQOjWr3M6RwyklBkB0G3MiZGNybh71S+Bfim51/4ZDxZrHiSfWGmT7ROTphthaHyw7wxqEDSKueG+Yt2JoA9Iorwy0+OFprngnwp4ktL5dLWbWre31tZbWRY44XWYlVeVAGzsHKEnPGea9KsviH4MvPB8/i6HXrf+xbd2jmuJEeMxuDgoUYBw+SAFxk5GByKAOporH8IeKNB8XaT/avh3UEvrQSNE7BGRo3Xqjo4DKwyOGAPIPevM9e8R/GTT/Hdr4cW88AJFeWV3fxTy6fd4iigeMYfE/JIlByMDg8UAeyUVxvhD4k+EPEVheyWOv291NplqLjUNlvLEFTaSZEWRQzR8HBG4ds1XX4vfDltDl1tPE0T6fFNFB5y28zCSSRSypGAmZGwDkICRg5xg0Ad1RXJ/8ACyPA58KTeKV8Q2z6PDcfZWuUV2DTcfu0UDc7cjhQT+RrnvFnxm8K6PY+FdWtb0X2k67fyWzXEVtPI0SpG5Y7EQsHDKqlCAeTxwcAHptFZeoeINI0/TrHUL278i2v5oYLZ3icbpJiBGpGMrkkD5sYJ5xVTW/GfhnRZdSj1PVEt30y3iuLwGN28qOVisZ4ByWZSAoyfagDforkoPiV4Hm8Jv4qXxDbro0dwtrLcyRunkylgoSRWUMhyR94DAOTxzVPS/HGiajrcurWviyM6JHoj3j2ctg8RRUmZXujI6htuFK7cdtw60AdzRXmvib4m6Nqnwq8X694H1xJb7RtPlky9uyPbyCMsjNHKoODjIJGDg9aL74naHq/w68U3vhLxBb3Ws6NpEty5WI5jkETFZAHXDpuU/MMqcYzQB6VRXFaj8SfCXhuy0aHxV4gt7K+v7SKba0bNgMADI+xSI03HG5tq+9Wfi/rV/oPwq8Sa9o9wsN9ZabLcW021XCuFyDhgQfx4oA6yiuV8H/EDwj4o+2w6Rr9rdz6dGr3vDIEUg/vAWADJwfnXK8daxr34weCZvCHiLXND1uLUG0Wza4kjW3l3HORGwXbueNmwN6gr70Aeh0V5H4D+KOhaV8NdL1/xt46a+n1WRnSSXSnt2QhFLxpEkYYxoc/vCCMHJY8V2Gv/EjwTobWC6l4ggjbUbYXVkIo3m+0xEqA0exTu+8DxzjJ6AmgDrKK5W1+Ingu68YN4Rg1+3fWVZo/s4V9pkUZaMSY2FwOSgbcOcisz4t+MH8H33hK5m1KOw0u71ZoNRd0DBovs8zhehOS6pjbyTwOuKAO9orkj8SfBI8HReLhrsb6NLN5CTJBKzmXJBj8sL5m/IPy7c8dKy/EPjiG+sPBOreEdWhudN1nxDFZTSpGD5kJinLoQwyhDRjPAYEY9aAPQaK5XR/iJ4M1fxVL4X0/XIptXiMgMBikQOYzhwjsoVyvcKTjmoNH+KHgPV/EMPh/TvEdvPqU7yxxw+VIu54ywdNxUKHG1vlzkgZAxzQB2NFcsnxC8HzeMJPB8GuRPraEo0CRSMquF3FDIF2bwOdu7PtWHY/E3wn4f8J6LN4n8aQX9ze2TXMV4lhJGbxFYKzpEikjBYfKBnGTjGTQB6LRXK678RPBWh6Npesal4gtorHVgDYSorSfaFK7tyhATtC8lsYA6kVs+Gtc0nxJosGtaHex32n3BcRTxghX2OUbGQP4lIz3xQBo0UUUAFFFFAHN/Cz/AJJj4V/7Atn/AOiUrpK5v4Wf8kx8K/8AYFs//RKV0lABRRRQAUUUUAFFFFABRRRQAVgfEj/knfiT/sE3X/opq36RlVlKsoZSMEEZBFAHz3qni3w/42+Fng74f+FNTg1nWL1tJFwlmTILKKB4ZpZJWHCACIjBOSSABUd+2hxRa9qGoeMovCWp2Pju/l0vUJoVlhEptkR0kVgVIKOepB9DmvoG0sbK0LNa2dvblupiiC5/KlmsrOZGjmtIJEZt7K8YILevPf3oA8K0DxnHdeKfhr4s8XSWWlrfaZqtklwUaG3nl8+ARMgflfNVN6qeTniqdxBbQ/s6/ECeOONXl8Sag0rgDLH+0ccn6AD8K+gprS1mjSOa2hkSMgorRghSOmB2pxt7fymi8iLy2JLJsGCSckkfWgD5q8ca/wCF7HVvjboOoqv9t6x9nttNh8ks95K1lGsUceByyuwOOo3A1J4+8Qaf4U0j4q6F4gujFrGqaRaSWcBUl7v/AEBIWZMdQsiNuP8ACBk8V9HvZ2jzCZ7WBpQ24OYwWDYxnPrRPaWs8gkmtoZXClQzxgkA9Rk9qAPF7TVdL03x9400u/vLe2vtU8N2Umnwyna1yqW0wcx5+9txzjpXM+Fte8NeE1s7/wAbMiWOq/DzSodNeWIutwI4pPPt04OXYvGdvVsj0r6OktLWSVJpLaF5EBVHZASoPYHtSS2dpKkaSWsDrFjy1aMEJjpj0oA8I+EujzWvi3S7PXrVTqNt8MrGGVJly0YM82UIPsAD9K6Xwlbahqn7JtrZ6YXkv7jwk0NttPJc25VQD9cV6v5cfmmXy08wrtLY5I9M+lEcaRxrHGioijCqowAPpQB88abrnhzxRqfhs+ENkg0XwdfxasY4SgtVaGJUt5MgYfejHaeRsJr1v4K7f+FP+D9uMHRLPp3/AHK11ENraw+Z5NtDH5pzJtQDeff1qWNFjRY41VEUYVVGAB6UAfNXhG+0XUvhd8L9B+0Wtxe6X4qtbfUrM48y3lU3BCyKeQcrkZ9Kf8RYbiLVPFF1a6hLpVhp3jqwu7+7gtVn+yobCIecY2VlYK5QnIOOvavoxLOzSRpEtIFdnDswjAJb1J9eTzTzDCRIDDGRL/rBtHz8Y59eKAPNfgVb6S9x4k1rTfHTeMZdRuYTd3S20cMSSJFtAXykVCSu3JGegzUPxJvrnTfi1pOoWVqLu7tvCWszwW/XznV7Uhce5AH416fbW9vax+XbQRQpnO2NAo/IU8xxmQSGNS6ggMRyAeoz+FAHyx4f8QSa54wlvJPG0fiaWbwDqjTmDT47aC0YmBjCCqgsVJ5DEle+M11qTaP4W0P4Ja7q3k2Xhyy0swz3DJ+5gnlsoxC7kDjOJBuPd+vNe6RWNnFnyrO3jznO2MDOev51i+OtL8Qahocdp4Xv9M0+5SVSRfWX2iB4wCNhQEY5wQQe1AHzoLiKXRrHxLperz+HPD8Pj3VZZNRWxSVbUSxsIpmjkUhUZiRuK8eYDxW/C/hzQdP8OeKP+E2XxBpL+OJLzUtYlt0hghkeyeL+BVQJuCfMBjcx5r2b4d+E/wDhGfCh0nULxdVu7m4mu7+4eIKs88rl3IToq5OAvYAV0JsrP7L9l+yW/wBn/wCeXljZ+XSgDlPi1p//AAknwo1iPTJEllazF5YSIcgyxETQsD/vIteU6X4yvLn4aeIvirps0VgniXXLa3iv7m381LGyjKW5nKdwrCVueAWyeM19DqqqgRVAUDAUDgD0qMW1sLb7KLeIQYI8rYNuD7dKAPla3nt9X0jxnHLrx8S2kvi/w+GvpLWOBLrMkAJCIqqV427gPmx3616P8UdYvvDnxD8Q6xpFpHc3tn4EMsMLRl1yLtvmKjkgDJI74r2BLO0RNiWsCrlTtEYA46fl2qRoomcu0aFiuwsVGSvp9KAPkzVNWXU4/idIvjP/AITCM/D5i99HYxW0RIeX92nlqofG7qckbsZ4IrofEWt6B4lTUbvwo6SWuk/Dm/ttTaOMoLd3WMwwPkDDjZIdvUfjX0bHY2UcZjjs7dEKlSqxAAqe2PSnJaWsayrHawqsv+sAjAD/AF9aAPmfxGIbTxdrlv4h+IL+D9P1rQdPW28zToJ476AWxSRFeSNiGVi3yKQfnBwa9O+K1rBp/wCzDrdjBdS3cFt4YMSXEo2vKqwgB2HGCQMn616TcWdpcBBcWsEoj+4HjDbfpnpUskcckZikjV42GCrDII9MUAfM/jG7svHMN1b/AA3R5JtP8A3tnfpBCVaNpDD5Nowx/rAI5vkPTPvU2mtoOtaVrutW3xOk8T3tn4Pv4EsBpsFt9mheMEiQRRrtZSgAVuRzgV9IQW9vAztDBFEZDucogG4+px1qOKxs4jIYrO3Tzc+ZtjA3/X1oA8Ph1vw/4T8VeEde8YTw2mj3PgeO0tLqeMtEs4MbyR5wcM6bcD+LYRVL4JaW0PjDwCmpWZini8HahNbRTrh4I5L6IxjB5UiNlXHbpXv89razxLFNbQyxpjajoCBjpgGpPLj8wSeWm8LtDY5A9M+lAHy/8NrK2ludE8M+JfiZcWetab4iedvDx02BZTcrcSOGEgj8xkcHdv3YIbGa9J/aF1DS9K1X4dajrQH2C38Tq8zFCwjH2afDkDspwxPYDPavUzaWpuvtRtYTcYx5vljf+fWnTQwzACaGOQDoHUHHGO/saAPnNvFrWdtr2veHdZtdC8M+IvGIjj12a0EsNvGtmgknRWG3Eksflh2G3OTVPwBd/atL0qX+1JdUQ/Fd/LvJbdYDODaO2/y1ChdxJbAA65xzX0q1naNai1a1gNuOkRjGz8ulOW2tlAC28QAfeMIOGxjP1x3oA+YrLxff+IviF4HuNR8VI+of8JVNHN4eg06OMaWojuUAkl2+ZuIA4LYbcSBgVu+Gbazh+Gvg66hhiSV/iFI5kAGSzX1whOfUrxXvy2doszTLawCVmDFxGNxb1z68mni3gCKghjCq29RsGA2c5HvmgDyH4JeI/Dem6ZL4H1G7htvGEWp3/wBqs5EInmkaaWTzhxyrIQwfpjjPaue+C8FrceIfhm8sccrR+Db5o9wBxm5gBI/Divffstr9p+1fZofPxjzdg349M9adHbwRlTHDGhRSqlVA2j0HoKAPm74eazonhi98Fa34onitdGfRtV0+0uZULRRzi/z5XAOGaNcAd9hA9K9L/ZiaFvglojW8DQQtPfNHEy7Sim8nwCO3Hat7x/ovijUbG0h8Iaro+lNG7mUX2nC5Rsj5WUZG1lOT6HPNX/AHhyHwj4O03w7BcSXQs4trzyABppGJZ3OOhZmY496AN2iiigAooooA5v4Wf8kx8K/9gWz/APRKV0lc38LP+SY+Ff8AsC2f/olK6SgAooooAKKKKACiiigDyrRvAPhHxT4q8Z6j4g0aO/uk1zyUkklkBVBaWxCgBgAMsT+NbH/Cnfhr/wBCrbf9/pf/AIqr/wAPP+Qx42/7GE/+kdrXX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P+FO/DX/oVbb/v9L/8VXe0UAcF/wAKd+Gv/Qq23/f6X/4qj/hTvw1/6FW2/wC/0v8A8VXe0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jf4R/C5G2v4aslPobiQf8As9eg1RsLeCSAySRI7s7Esy5J+Y0AeWfE/wCF/gHSfhx4h1bS/D0NteWunTTW88c8u6N1QlWHzdQea9hrh/iqAvwe8Xxrwqaddqo9Bsbiu4oA5v4Wf8kx8K/9gWz/APRKV0lc38LP+SY+Ff8AsC2f/olK6SgArxvx7pd1Y/EuxXS4NY01tYNzDLqkuos9rdSSWsuy2EW4+WwcK4bao+QgEk4r2SuNuvh7Y3mvPq1/r3iC7xJLNaWst2vkWUsispkiAQHcA7bdxYLngUAeXWSal4T8Jan4Lu7WbSddm/spLi/ttXnuxPb3E/kPKjTEmN8rICAAAWBGavSWskfiOT4aLqWqf2AfEscWftsnnCBrD7Sbfzs79vmDPXODjNd/afDPRF0vV7PUtQ1jWbjVoo4bm+vrkG4CRkmIIyKqpsYlhgZ3cnNIPhnow8OvpZ1PWmvGvxqJ1c3C/bvtIG0S79u3OwbMbdu3jFAHnWk2914nksPCOqa1qwsdLt9ZaKaK8eKWZ7a7EEDu6kFiinPPBOCQa9O8Ga5q958J9G177BLq+qTabDM1vHIkTXEhUZwzkKM8nkgVT1D4XeH7rQdM0m3vdX0/+zkljS7tLoLcSpNzMsjlTuEh5Y4BzyCK7PTbO107T7fT7KFYbW2iWGGNeiIowAPwFAHF/B+6vb5/F91qGly6VdSeIGMlpLKkjRf6JbAAtGSpyMHgnrXd1yPw8/5DHjb/ALGE/wDpHa111AHP/EDV7zQ/DrX1j5XnCVF/eLuGCeeMivOv+Fk+Jf8Apw/78H/4qu1+L/8AyJsn/XeP+deM1hUk0z6vJcJQrYbmqQTd3+h2P/CyfEv/AE4f9+D/APFUf8LJ8S/9OH/fg/8AxVcdRWfPLuev/Z2F/wCfa+47H/hZPiX/AKcP+/B/+Ko/4WT4l/6cP+/B/wDiq46ijnl3D+zsL/z7X3HY/wDCyfEv/Th/34P/AMVR/wALJ8S/9OH/AH4P/wAVXHUUc8u4f2dhf+fa+47H/hZPiX/pw/78H/4qj/hZPiX/AKcP+/B/+KrjqKOeXcP7Owv/AD7X3HY/8LJ8S/8ATh/34P8A8VR/wsnxL/04f9+D/wDFVx1FHPLuH9nYX/n2vuOx/wCFk+Jf+nD/AL8H/wCKo/4WT4l/6cP+/B/+KrjqKOeXcP7Owv8Az7X3HY/8LJ8S/wDTh/34P/xVH/CyfEv/AE4f9+D/APFVx1FHPLuH9nYX/n2vuOx/4WT4l/6cP+/B/wDiqP8AhZPiX/pw/wC/B/8Aiq46ijnl3D+zsL/z7X3HY/8ACyfEv/Th/wB+D/8AFUH4k+Jcf8uH/fg//FVx1IelHPLuH9nYX/n2vuPo3R55LrSbO6lx5k0CSPgYGSoJxVqqHhz/AJF7Tf8Ar0i/9AFX66lsfAVUlNpdwooopkBRRRQAUUUUAFFFFABRRRQAUUUUAFFFFABRRRQAUUUUAFFFFABRRRQAVT+y3MZYW90EjLFgrR5xnrzmrlFAHGfF6HyPg/4rTcXP9lXLMx7kocmuz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dJQAUUUUAFFFFABRRRQByPw8/5DHjb/sYT/wCkdrXXVyPw8/5DHjb/ALGE/wDpHa111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vMfFfxA1fwn4tkt9Wk0G90wx3E32SyZ/7QtoYoHlE0oLEbD5ezO1cF15PSvTq8n8e+DfEXjrXjZ3uiaXo9lC1zH/AGxFc+Zc3MDwyRLFsCgqDvVmBJHy8UAC/EbxVpVhqFv4i0bTP7aeztLvS4bSRxE/2mXyVikLZO5JMbmHBByAKmPjvxYkL+HJLHR/+EwGsLpisPM+xFWg+0Cfbnft8vI27s7h1rPm8E+N9ftr7VNbh0ux1m1sbG10yKKcyxTSW0/ntI5wNqyMFXbyVHc1O3hPxnJM/jVtP05fEn9tpqC6X9r/AHXkLbfZvJ87b97bl92MZOMUASn4h+K9T0/TbLQdJ0oa+Yr6XUY7p3MEf2OUQyKhUg5dyNpPQckGu70bxNpl94MsfFVzcQ6dYXNpHdNJcyqiwhwDhmOAME4zXnUPg3xtodrp+taRbaXfa5NDqMepW8lwY4o2vJxPuRsHcI2AGMfMM4xXovhTw9b6P4K0vw1ciK9is7OK2k8xAVkKqATtPYkZoAw/hTf2OqXXjG/029tr60l8QMY57eVZI3AtLYHDKSDyCPwrt64z4ZW9va6j4zt7WCKCFPELbY40Cqv+iWvQDgV2d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iiigAooooAKKKKAOR+Hn/IY8bf8AYwn/ANI7Wuurkfh5/wAhjxt/2MJ/9I7WuuoA4/4v/wDImyf9d4/514zXs3xf/wCRNk/67x/zrxmuer8R9pkH+6/N/oFFFFZHtBRRRQAUUUUAFFFFABRRRQAUUUUAFFFFABRRRQAUh6UtIelAz6I8Of8AIvab/wBekX/oAq/VDw5/yL2m/wDXpF/6AKv12LY/NK38SXqwooopmYUUUUAFFFFABRRRQAUUUUAFFFFABRRRQAUUUUAFFFFABRRRQAUUUUAFFFFAHI/Gj/kkniv/ALBNx/6LNddXI/Gj/kkniv8A7BNx/wCizXXUAc38LP8AkmPhX/sC2f8A6JSukrm/hZ/yTHwr/wBgWz/9EpXSUAFFFFABRRRQAUUUUAcj8PP+Qx42/wCxhP8A6R2tddXI/Dz/AJDHjb/sYT/6R2tddQBx/wAX/wDkTZP+u8f868Zr2b4v/wDImyf9d4/514zXPV+I+0yD/dfm/wBAooorI9oKKKKACiiigAooooAKKKKACiiigAooooAKKKKACkPSlpD0oGfRHhz/AJF7Tf8Ar0i/9AFX6oeHP+Re03/r0i/9AFX67Fsfmlb+JL1YUUUUzMKKKKACiiigAooooAKKKKACiiigAooooAKKKKACiiigAooooAKKKKACiiigDkfjR/ySTxX/ANgm4/8ARZrrq5H40f8AJJPFf/YJuP8A0Wa66gDm/hZ/yTHwr/2BbP8A9EpXSVzfws/5Jj4V/wCwLZ/+iUrpKACubsPHPhm+8UP4Zt7+UamryxqklpNHHK8f+sWOVlEcjLg5CMSMH0rpK8ni8ZeGvF/xmh0dfEekwr4WuZkisWu4xdXmoeU6Ptizv8uJGkHT5mJ7JyAdf4a+IHhjxFb3d1ptxqAs7SFp5bu70u5tbfy1JDMss0ao4GD90ngZ6VHp3xI8G3/h3UNfg1crYaeVF001rNFIm8Ax/u3UO2/cNmFO/I25rx+7i0qfR/Efhn4Y69qPiLRJPDF5JeWgvHu4ra4EieXHGWz5byK04MII+6DtHe74i1vSfEGvah400K4W78NadLoH266hQmMmG5nklJwOfKSWMv3Xv0OAD1SX4i+EI/DEPiJtTlNjNcG1jVbKdrgzDO6L7OE83eNpyu3IAJIxXQ6PqVjrGlWuqaZdR3VldRLLBNGcq6EZBFeG2OtaTaeKoPH9zeRQ+EpvFN88WotxbgPYQwrNu6bGkilUP0JYc813vwq0+8uvhFbW8N7faLJeSXNxbTwxIJoIpbmSSMhZUZQdjLwynr0oA0vh5/yGPG3/AGMJ/wDSO1rrq4T4QWdxp8ni+zu9Vu9Vnj8QOHvLpYlllza2xywiRE4Bxwo4A7813dAHH/F//kTZP+u8f868Zr2b4v8A/Imyf9d4/wCdeM1z1fiPtMg/3X5v9AooorI9oKKKKACiiigAooooAKKKKACiiigAooooAKKKKACkPSlpD0oGfRHhz/kXtN/69Iv/AEAVfqh4c/5F7Tf+vSL/ANAFX67Fsfmlb+JL1YUUUUzMKKKKACiiigAooooAKKKKACiiigAooooAKKKKACiiigAooooAKKKKACiiigDkfjR/ySTxX/2Cbj/0Wa66uR+NH/JJPFf/AGCbj/0Wa66gDm/hZ/yTHwr/ANgWz/8ARKV0lc38LP8AkmPhX/sC2f8A6JSukoAKaETdu2Lu9cc06igBFVV+6oH0FAVQNoUAemKWigBNq7du0bfTHFLRRQByPw8/5DHjb/sYT/6R2tddXI/Dz/kMeNv+xhP/AKR2tddQBx/xf/5E2T/rvH/OvGa9m+L/APyJsn/XeP8AnXjNc9X4j7TIP91+b/QKKKKyPaCiiigAooooAKKKKACiiigAooooAKKKKACiiigApD0paQ9KBn0R4c/5F7Tf+vSL/wBAFX6oeHP+Re03/r0i/wDQBV+uxbH5pW/iS9WFFFFMzCiiigAooooAKKKKACiiigAooooAKKKKACiiigAooooAKKKKACiiigAooooA5H40f8kk8V/9gm4/9Fmuu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cxqHxSfT/H2taDN4T8V3lrY29uYpLLRJpt8jNMHO4DBQhE2noTu9KAPS6KyvB91qt74X0281y1+yalPbrJcwbceW5GdpHYiuB1HT7fS/i7ZSeHbrVbjUdtzqGvK948kC2rRuIoyhO1GMuzYFAO1GzkUAep0V84f2jq/hjwZpnibT9a1CbUvE3g+81K/ee4aRFugsEiTIp4TZ57rhcDAXI4rY1uzn8M6vf+BNL1jVv7K1KTRPMkkvHkmh+0XE0VwFkYllMiwL0PBYkYoA93orwm0tJLzxBD8N7jUtTOgw+JLyEbbyRZngjsYbhIDKDvIWSZu+cIATXdfDXVtYPwngvFtrnXtQtHuLWNPORJboQ3DxKS7kLkqgJJIzQBe+Hn/IY8bf8AYwn/ANI7Wuurg/g/dXt6/i661HS5dKupPEDGS0lmSVoj9ktgAWQlTkYPB713lAHH/F//AJE2T/rvH/OvGa9m+L//ACJsn/XeP+deM1z1fiPtMg/3X5v9AooorI9oKKKKACiiigAooooAKKKKACiiigAooooAKKKKACkPSlpD0oGfRHhz/kXtN/69Iv8A0AVfqh4c/wCRe03/AK9Iv/QBV+uxbH5pW/iS9WFFFFMzCq39oWH/AD/W3/f1f8asnpXxw0abj8i9fStaVPnvqebmOYPB8to3vf8ACx9ff2hYf8/1t/39X/Gj+0LD/n+tv+/q/wCNfIHlp/cX8qPLT+4v5Vr9W8zzP7fl/wA+/wAf+AfX/wDaFh/z/W3/AH9X/Gj+0LD/AJ/rb/v6v+NfIHlp/cX8qPLT+4v5UfVvMP7fl/z7/H/gH1//AGhYf8/1t/39X/Gj+0LD/n+tv+/q/wCNfIHlp/cX8qPLT+4v5UfVvMP7fl/z7/H/AIB9f/2hYf8AP9bf9/V/xo/tCw/5/rb/AL+r/jXyB5af3F/Kjy0/uL+VH1bzD+35f8+/x/4B9f8A9oWH/P8AW3/f1f8AGj+0LD/n+tv+/q/418geWn9xfyo8tP7i/lR9W8w/t+X/AD7/AB/4B9f/ANoWH/P9bf8Af1f8aP7QsP8An+tv+/q/418geWn9xfyo8tP7i/lR9W8w/t+X/Pv8f+AfX/8AaFh/z/W3/f1f8aP7QsP+f62/7+r/AI18geWn9xfyo8tP7i/lR9W8w/t+X/Pv8f8AgH1//aFh/wA/1t/39X/Gj+0LD/n+tv8Av6v+NfIHlp/cX8qPLT+4v5UfVvMP7fl/z7/H/gH1/wD2hYf8/wBbf9/V/wAaP7QsP+f62/7+r/jXyB5af3F/Kjy0/uL+VH1bzD+35f8APv8AH/gH2JBPDOpaGaOUA4JRgcH8Kkryv9m4BfDeqYAH+mjp/wBc1r1SueceV2Pdwtf29GNS1rnI/Gj/AJJJ4r/7BNx/6LNddXI/Gj/kkniv/sE3H/os111SdBzfws/5Jj4V/wCwLZ/+iUrzv4v6/odt8R49H8VePNb8NaeNJiuLSLTJPLEshllWRpH2MeioFHH8XWvRPhZ/yTHwr/2BbP8A9EpXP/FCXUItSDWfxY07weFtN32S6tYJNxy370mRg2D0wOPlNAHXeDJLGXwnpUmmajcalZNaxmC7uH3STpjh2OBkkc9BWFoPw+h0XxfqHiKz8UeIydRvHvLqykmha3kdhgKf3W/aowFG/gAe9aXw01G71f4faDqd/cNc3VzYxSzTGMJ5rFRlto4APX8a6GgDiNE+F/hjTHv1P26+tbu0lsY7S7n3w2lrK26SGEAAqjHHUk/KoBAGKbY/C/QbfQdS0u4vtYv5NQaFpL+6ug11H5HMGxwoC+WRleOpJOcmu5ooA4h/hnop8OwaXHqWsw3cN69+urR3Ki9Nw4KvIX27SWUlSNuMYAAwK6fw3o9h4f0Kz0XTIzHaWkYjjDMWY+pJPUk5JPck1oUUAcj8PP8AkMeNv+xhP/pHa111cj8PP+Qx42/7GE/+kdrXXUAcf8X/APkTZP8ArvH/ADrxmvZvi/8A8ibJ/wBd4/514zXPV+I+0yD/AHX5v9AooorI9oKKKKACiiigAooooAKKKKACiiigAooooAKKKKACkPSlpD0oGfRHhz/kXtN/69Iv/QBV+qHhz/kXtN/69Iv/AEAVfrsWx+aVv4kvVhRRRTMwPSvjpvvH619inpXx033j9a6cN1PnOIP+Xfz/AEEooorqPnAooooAKKKKACiiigAooooAKKKKACiiigAooooAKKKKAPcv2b/+Rc1T/r9H/ota9Uryv9m//kXNU/6/R/6LWvVK4Kvxs+3yz/dIHI/Gj/kkniv/ALBNx/6LNddXI/Gj/kkniv8A7BNx/wCizXXVmd5zfws/5Jj4V/7Atn/6JSuP+I+nXviTx8+laTY+C4brTdKivpbzXdIF7JKHklCRJ86FEBjYs+TjeMCuw+Fn/JMfCv8A2BbP/wBEpXC/FiT4eS+Oja/FBNHh06LSUm0qa/RU82TzJBcRq55c4EJ8rJznO00AeieA9YPiDwZpGttbpbNe2kcxiQ5VCRyFPcentitqsD4c3F5deA9DuNQthbXMllEzwiERBPlGBsAG3jHGBjpW/QAUUUUAFFFFAHI/Dz/kMeNv+xhP/pHa111cj8PP+Qx42/7GE/8ApHa111AHH/F//kTZP+u8f868Zr2b4v8A/Imyf9d4/wCdeM1z1fiPtMg/3X5v9AooorI9oKKKKACiiigAooooAKKKKACiiigAooooAKKKKACkPSlpD0oGfRHhz/kXtN/69Iv/AEAVfqh4c/5F7Tf+vSL/ANAFX67Fsfmlb+JL1YUUUUzMD0r46b7x+tfYp6V8dN94/WunDdT5ziD/AJd/P9BKKKK6j5wKKKKACiiigAooooAKKKKACiiigAooooAKKKKACiiigD3L9m//AJFzVP8Ar9H/AKLWvVK8r/Zv/wCRc1T/AK/R/wCi1r1SuCr8bPt8s/3SByPxo/5JJ4r/AOwTcf8Aos111cj8aP8Akkniv/sE3H/os111Znec38LP+SY+Ff8AsC2f/olK6Ce3t7jb58Mcuxty71B2n1Ga5/4Wf8kx8K/9gWz/APRKV0lABRRXBzeKfEtn471/Rb2z0xrG20VtT04w7zK21yu2TJxyR/CBQB3lFeQeE/ifrN58O9R8RXtzoOpalGLWKDTrK1uLV4LichUjmEzFsbnX5gACFbGaunx54siim8NzWOjHxeurx6bG6+YLIrJB54nK7t+0Rhht3Z3DrzQB6lRXlP8AwsHxZqVjp2m6HpWkr4jIvjqCXTObeP7HIIpAm0hvndl2kn5QcnNdzoXijTNQ8E2Piy6uINNsLm0juXe5lVEhDAcMxwBgnGaAM74ef8hjxt/2MJ/9I7WuuriPhRqFjql14xv9Mvba+tJvEDGKe2lWSNwLS2Bwykg8gj8K7egDj/i//wAibJ/13j/nXjNezfF//kTZP+u8f868Zrnq/EfaZB/uvzf6BRRRWR7QUUUUAFFFFABRRRQAUUUUAFFFFABRRRQAUUUUAFIelLSHpQM+iPDn/Ivab/16Rf8AoAq/VDw5/wAi9pv/AF6Rf+gCr9di2PzSt/El6sKKKKZmB6V8dN94/WvsU9K+Om+8frXThup85xB/y7+f6CUUUV1HzgUUUUAFFFFABRRRQAUUUUAFFFFABRRRQAUUUUAFFFFAHuX7N/8AyLmqf9fo/wDRa16pXlf7N/8AyLmqf9fo/wDRa16pXBV+Nn2+Wf7pA5H40f8AJJPFf/YJuP8A0Wa66uR+NH/JJPFf/YJuP/RZrrqzO85v4Wf8kx8K/wDYFs//AESldJXN/Cz/AJJj4V/7Atn/AOiUrpKACvN7218dL8X7jXLXwzp0mkf2SdPiuJNTw7EOZA5j2cDcduM+/tXpFFAHkeo+DfGHieTXNd1Kx0vQ9Tks7KHTrSK4M6NJa3BuFeVwq8MxCgAcDNK/hHxnPPN40ksNNj8Sf21Ffx6WLsmHyI7Y2/lGbb94qzPu24BIGK9booA8gh8G+NtFh0/xBpVtpd7r8o1EajayXBjhQ3kwlyj4OfLZVGMfMM9K9C8IeHYdF8EaX4aufKvI7Ozjt5C6ArIVUZOD2J5rdooA4z4ZQQWuo+M4LaGOCFPELbY40CqP9EtegHFdnXI/Dz/kMeNv+xhP/pHa111AHH/F/wD5E2T/AK7x/wA68Zr2b4v/APImyf8AXeP+deM1z1fiPtMg/wB1+b/QKKKKyPaCiiigAooooAKKKKACiiigAooooAKKKKACiiigApD0paQ9KBn0R4c/5F7Tf+vSL/0AVfqh4c/5F7Tf+vSL/wBAFX67Fsfmlb+JL1YUUUUzMD0r46b7x+tfYp6V8dN94/WunDdT5ziD/l38/wBBKKKK6j5wKKKKACiiigAooooAKKKKACiiigAooooAKKKKACiiigD3L9m//kXNU/6/R/6LWvVK8r/Zv/5FzVP+v0f+i1r1SuCr8bPt8s/3SByPxo/5JJ4r/wCwTcf+izXXVyPxo/5JJ4r/AOwTcf8Aos111Znec38LP+SY+Ff+wLZ/+iUrpK5v4Wf8kx8K/wDYFs//AESldJQAUUUUAFFFFABRRRQByPw8/wCQx42/7GE/+kdrXXVyPw8/5DHjb/sYT/6R2tddQBx/xf8A+RNk/wCu8f8AOvGa9m+L/wDyJsn/AF3j/nXjNc9X4j7TIP8Adfm/0Ciiisj2gooooAKKKKACiiigAooooAKKKKACiiigAooooAKQ9KWkPSgZ9EeHP+Re03/r0i/9AFX6oeHP+Re03/r0i/8AQBV+uxbH5pW/iS9WFFFFMzA9K+Om+8frX2KelfHTfeP1rpw3U+c4g/5d/P8AQSiiiuo+cCiiigAooooAKKKKACiiigAooooAKKKKACiiigAooooA9y/Zv/5FzVP+v0f+i1r1SvK/2b/+Rc1T/r9H/ota9Urgq/Gz7fLP90gcj8aP+SSeK/8AsE3H/os111cj8aP+SSeK/wDsE3H/AKLNddWZ3nN/Cz/kmPhX/sC2f/olK6Sub+Fn/JMfCv8A2BbP/wBEpXSUAFFFYFh4x8PX3ibUvDlvfP8A2lpkInu0kt5I0RM43CRlCMAeu0nHegDforktI+JHgvVdJ1PVbTWlFnpkQmu5J4JIdsTAlZFDqC6Ng7XXKtjgmlT4i+EX8MSeIhqUwso7kWjo1lOtyJyRiL7OU83zDkELtyQQQMUAdZRXJal8SPBun+H9P1641ctYaju+ytDayyu4QEuTGil1CYO4kAJj5sV1NpcQXdrFdWsqTQTIskUiHKupGQQe4IoA5X4ef8hjxt/2MJ/9I7Wuurkfh5/yGPG3/Ywn/wBI7WuuoA4/4v8A/Imyf9d4/wCdeM17N8X/APkTZP8ArvH/ADrxmuer8R9pkH+6/N/oFFFFZHtBRRRQAUUUUAFFFFABRRRQAUUUUAFFFFABRRRQAUh6UtIelAz6I8Of8i9pv/XpF/6AKv1Q8Of8i9pv/XpF/wCgCr9di2PzSt/El6sKKKKZmB6V8dN94/WvsU9K+Om+8frXThup85xB/wAu/n+glFFFdR84FFFFABRRRQAUUUUAFFFFABRRRQAUUUUAFFFFABRRRQB7l+zf/wAi5qn/AF+j/wBFrXqleV/s3/8AIuap/wBfo/8ARa16pXBV+Nn2+Wf7pA5H40f8kk8V/wDYJuP/AEWa66uR+NH/ACSTxX/2Cbj/ANFmuurM7zm/hZ/yTHwr/wBgWz/9EpXSVzfws/5Jj4V/7Atn/wCiUrpKACvEfiF4g0PUPil4k8MWGvac2uXPgyfT4LRblPOa6ZnZYguc79pBx1wc17dSbV3btoz64oA+c9Z1TT/E8EuteHA93pejaDpcepiGJj5ZjvUmeBlxnfHGjlk6rnB61oXGtaVP4un+IUN7FJ4QTxRbM+oqc2/y6eYWn3dPLEjKhfoCDzxXvgVRnCgZ68UbV27dox6YoA+fdE1nS/D9/p/i/XJRZ+HdSGvfYZpkIQ+fdJLCBxwZEVio/izgZzXp/wAPdH1Jfg7oOjyX17o1+NLgQzwJGZ7c7QcASKyZA4wymuzKqRgqMemKWgDhPhBZ3GnyeL7O71S71WaPxA4e7u1iWWXNrbHLCJETjOOFHAHfmu7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igAooooAKKKKAOR+Hn/IY8bf8AYwn/ANI7Wuu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kZgqlmIAAySe1AC0VRttY0i5immttUsZo4BmZ47hGEY/2iDx0PWpZNQ0+OyW+kvrZLVsbZ2lURnPTDZxQBZoqC4vbO38n7RdwQ+cwWLfIF8wnsuep+lT0Acj8PP+Qx42/7GE/+kdrXXVyPw8/5DHjb/sYT/wCkdrXXUAcf8X/+RNk/67x/zrxmvZvi/wD8ibJ/13j/AJ14zXPV+I+0yD/dfm/0Ciiisj2gooooAKKKKACiiigAooooAKKKKACiiigAooooAKQ9KWkPSgZ9EeHP+Re03/r0i/8AQBV+qHhz/kXtN/69Iv8A0AVfrsWx+aVv4kvVhRRRTMwPSvjpvvH619inpXx033j9a6cN1PnOIP8Al38/0EooorqPnAooooAKKKKACiiigAooooAKKKKACiiigAooooAKKKKAPcv2b/8AkXNU/wCv0f8Aota9Uryv9m//AJFzVP8Ar9H/AKLWvVK4Kvxs+3yz/dIHI/Gj/kkniv8A7BNx/wCizXXVyPxo/wCSSeK/+wTcf+izXXVmd5zfws/5Jj4V/wCwLZ/+iUrpK5v4Wf8AJMfCv/YFs/8A0SldJQAVW1W3+16Xd2u8J50Dx7j0XKkZ/WrNR3dvDdWstrcIHhmRo5FJ+8pGCPyoA+c20UeFLvSvhjqVvoVzp01zpMl1eWFitqbi38ySMRXIUnfl0T5ifmDNkVpaLpek3vjSz8J31rbz+FoNf1cWtlIM2+5IYmCBTxhGknIHQEcdK9Ssfhv4Ks9Fv9Hh0NDaahs+1ebPLLJJs+5+8di42nlcEbTyMVJdfD7wfdeF7bw1NosZ0u1k82GNZZFdHOcv5gYPuO5sndk5Oc5oA8O0y10/W/C9wPEJFzDpXgiabSJJ3JMWLm4UToT0cJFb4Yc9PWve9Pv9Vj8BWOox6bLqepmwhka1WVInlkKLuG5yFByT1NQa14C8IaxBpkGo6FbSxaWoSzRSyLGgx8hCkBk+VfkbKnA4rpRwMDgUAcH8H7q9vX8XXWo6XJpV1J4gYyWkkyStEfslsACyEqcjB4Peu8rkfh5/yGPG3/Ywn/0jta66gDj/AIv/APImyf8AXeP+deM17N8X/wDkTZP+u8f868Zrnq/EfaZB/uvzf6BRRRWR7QUUUUAFFFFABRRRQAUUUUAFFFFABRRRQAUUUUAFIelLSHpQM+iPDn/Ivab/ANekX/oAq/VDw5/yL2m/9ekX/oAq/XYtj80rfxJerCiiimZgelfHTfeP1r7FPSvjpvvH6104bqfOcQf8u/n+glFFFdR84FFFFABRRRQAUUUUAFFFFABRRRQAUUUUAFFFFABRRRQB7l+zf/yLmqf9fo/9FrXqleV/s3/8i5qn/X6P/Ra16pXBV+Nn2+Wf7pA5H40f8kk8V/8AYJuP/RZrrq5H40f8kk8V/wDYJuP/AEWa66szvOb+Fn/JMfCv/YFs/wD0SldJXN/Cz/kmPhX/ALAtn/6JSukoAKKKKACiiigAooooA5H4ef8AIY8bf9jCf/SO1rrq5H4ef8hjxt/2MJ/9I7WuuoA4/wCL/wDyJsn/AF3j/nXjNezfF/8A5E2T/rvH/OvGa56vxH2mQf7r83+gUUUVke0FFFFABRRRQAUUUUAFFFFABRRRQAUUUUAFFFFABSHpS0h6UDPojw5/yL2m/wDXpF/6AKv1Q8Of8i9pv/XpF/6AKv12LY/NK38SXqwooopmYHpXx033j9a+xT0r46b7x+tdOG6nznEH/Lv5/oJRRRXUfOBRRRQAUUUUAFFFFABRRRQAUUUUAFFFFABRRRQAUUUUAe5fs3/8i5qn/X6P/Ra16pXlf7N//Iuap/1+j/0WteqVwVfjZ9vln+6QOR+NH/JJPFf/AGCbj/0Wa66uR+NH/JJPFf8A2Cbj/wBFmuurM7zm/hZ/yTHwr/2BbP8A9EpXSVzfws/5Jj4V/wCwLZ/+iUrpKACiiigAooooAKKKKAOR+Hn/ACGPG3/Ywn/0jta66uR+Hn/IY8bf9jCf/SO1rrqAOP8Ai/8A8ibJ/wBd4/514zXs3xf/AORNk/67x/zrxmuer8R9pkH+6/N/oFFFFZHtBRRRQAUUUUAFFFFABRRRQAUUUUAFFFFABRRRQAUh6UtIelAz6I8Of8i9pv8A16Rf+gCr9UPDn/Ivab/16Rf+gCr9di2PzSt/El6sKKKKZmB6V8dN94/WvsU9K+Om+8frXThup85xB/y7+f6CUUUV1HzgUUUUAFFFFABRRRQAUUUUAFFFFABRRRQAUUUUAFFFFAHuX7N//Iuap/1+j/0WteqV5X+zf/yLmqf9fo/9FrXqlcFX42fb5Z/ukDkfjR/ySTxX/wBgm4/9FmuurkfjR/ySTxX/ANgm4/8ARZrrqzO85v4Wf8kx8K/9gWz/APRKV0lc38LP+SY+Ff8AsC2f/olK6SgAooooAKKKKAOT+J2rarp+maXY6JcpaahrGqQ6dFdNGJPs4YM7yBTwxCRtgHjJGc1X8BeJZv8AhGdVfxZqlmk2halPYXeoSlIIpQhBSVuioSjpkcDOcVo/EDw9deIdJtV069jstT0+9ivrGeWPfGsseeHUEEqysynBBw3FM8D+F20Xw/c2esTwane6hdzXuoSeTiKSWRskKhzhQAqgHPCigDkvAXxA8Bwat4xabxt4ajWbXjJEX1WAB1+yWw3D5uRkEZ9Qa6r/AIWR8O/+h98Lf+DeD/4utb/hH9A/6Aemf+Aif4Uv/CP6D/0A9M/8BU/woA89+KvxA8B3XhF4rbxt4amk8+M7U1WBjjPoGryL/hLvCX/Q06F/4MIv/iq+n/8AhH9B/wCgJpv/AICp/hR/YGhf9AXTf/AVP8KzlT5nc9fA5vLCUvZqN9bnzB/wl3hL/oadC/8ABhF/8VR/wl3hL/oadC/8GEX/AMVX0/8A2BoX/QF03/wFT/Cj+wNC/wCgLpv/AICp/hU+xXc7f9Y5/wDPtfefMH/CXeEv+hp0L/wYRf8AxVH/AAl3hL/oadC/8GEX/wAVX0//AGBoX/QF03/wFT/Cj+wNC/6Aum/+Aqf4UexXcP8AWOf/AD7X3nzB/wAJd4S/6GnQv/BhF/8AFUf8Jd4S/wChp0L/AMGEX/xVfT/9gaF/0BdN/wDAVP8ACj+wNC/6Aum/+Aqf4UexXcP9Y5/8+1958wf8Jd4S/wChp0L/AMGEX/xVH/CXeEv+hp0L/wAGEX/xVfT/APYGhf8AQF03/wABU/wo/sDQv+gLpv8A4Cp/hR7Fdw/1jn/z7X3nzD/wl3hPGf8AhKdDx/2EIv8A4qk/4S7wl/0NOhf+DCL/AOKr6GtPBmmReN9S1p9L0s2lzptpaxxfZkyrxSXDM3THIlQf8BrZ/sDQv+gLpv8A4Cp/hR7Fdw/1jn/z7X3nzB/wl3hL/oadC/8ABhF/8VR/wl3hL/oadC/8GEX/AMVX0/8A2BoX/QF03/wFT/Cj+wNC/wCgLpv/AICp/hR7Fdw/1jn/AM+1958wf8Jd4S/6GnQv/BhF/wDFUf8ACXeEv+hp0L/wYRf/ABVfT/8AYGhf9AXTf/AVP8KP7A0L/oC6b/4Cp/hR7Fdw/wBY5/8APtfefMH/AAl3hL/oadC/8GEX/wAVR/wl3hL/AKGnQv8AwYRf/FV9P/2BoX/QF03/AMBU/wAKP7A0L/oC6b/4Cp/hR7Fdw/1jn/z7X3nzB/wl3hL/AKGnQv8AwYRf/FUHxd4Sx/yNOhf+DCL/AOKr6f8A7A0L/oC6b/4Cp/hR/YGhf9AXTf8AwFT/AAo9iu4f6xz/AOfa+85rw/8AEX4fR6Dp8b+O/C6strEGB1eAEHaOPvVe/wCFkfDv/offC3/g3g/+LrX/AOEf0H/oCaZ/4Cp/hR/wj+g/9APTP/AVP8K2PnZy5pNmR/wsj4d/9D74W/8ABvB/8XR/wsj4d/8AQ++Fv/BvB/8AF1r/APCP6D/0A9M/8BU/wo/4R/Qf+gHpn/gKn+FBJkH4kfDvH/I++Fv/AAbwf/F18mN4n8Nbj/xUWj9f+f6P/wCKr7K/4R/Qf+gHpn/gKn+FH9gaF/0BdN/8BU/wrSnU5Lnn47ARxnLeVrX/ABPjT/hJ/DX/AEMWj/8AgdH/APFUf8JP4a/6GLR//A6P/wCKr7L/ALA0L/oC6b/4Cp/hR/YGhf8AQF03/wABU/wrX6w+x5/9gQ/nf3Hxp/wk/hr/AKGLR/8AwOj/APiqP+En8Nf9DFo//gdH/wDFV9l/2BoX/QF03/wFT/Cj+wNC/wCgLpv/AICp/hR9YfYP7Ah/O/uPjT/hJ/DX/QxaP/4HR/8AxVH/AAk/hr/oYtH/APA6P/4qvsv+wNC/6Aum/wDgKn+FH9gaF/0BdN/8BU/wo+sPsH9gQ/nf3Hxp/wAJP4a/6GLR/wDwOj/+Ko/4Sfw1/wBDFo//AIHR/wDxVfZf9gaF/wBAXTf/AAFT/Cj+wNC/6Aum/wDgKn+FH1h9g/sCH87+4+NR4m8NH/mYtI/8DY//AIqk/wCEn8Nf9DFo/wD4HR//ABVfWHi3wXp2qx6UtnpmmQm01S3u5c2yjdHG2WXgd62/7A0L/oC6b/4Cp/hR9YfYP7Ah/O/uPjT/AISfw1/0MWj/APgdH/8AFUf8JP4a/wChi0f/AMDo/wD4qvsv+wNC/wCgLpv/AICp/hR/YGhf9AXTf/AVP8KPrD7B/YEP539x8af8JP4a/wChi0f/AMDo/wD4qj/hJ/DX/QxaP/4HR/8AxVfZf9gaF/0BdN/8BU/wo/sDQv8AoC6b/wCAqf4UfWH2D+wIfzv7j40/4Sfw1/0MWj/+B0f/AMVR/wAJP4a/6GLR/wDwOj/+Kr7L/sDQv+gLpv8A4Cp/hR/YGhf9AXTf/AVP8KPrD7B/YEP539x8af8ACT+Gv+hi0f8A8Do//iqP+En8Nf8AQxaP/wCB0f8A8VX2X/YGhf8AQF03/wABU/wo/sDQv+gLpv8A4Cp/hR9YfYP7Ah/O/uPHP2ffHXgix8P6kl74y8O2zteAqsupwoSNi84LV6Z/wsj4d/8AQ++Fv/BvB/8AF1rnw/oP/QE03/wFT/Cj/hH9B/6Aemf+Aqf4VhKXM7ns4agqFJU072PP/i34+8CXvwv8TWdn418N3NzNpk6RRRapA7yMUICqA2SSewr1Ks0eH9BBBGiaaCOh+yp/hWlUm5zfws/5Jj4V/wCwLZ/+iUrpK5v4Wf8AJMfCv/YFs/8A0SldJQAUUUUAFFFFABRRRQAUUUUAFFFFABRRRQAUUUUAFFFFABRRRQB5Vd+MPFCeK5tUjurQeG7bxFFoElgYP3rl9imfzOoIkkA29NoPevVa83uvAOtSeL5GTVLJfDE+sx65NbmNvtP2lFXEYP3fLLork9eCK9IoAKKKKACiiigAooooAKKKKACiiigAooooAKKKKACiiigAooooAKKKKACiiigDifibqXiPSL7w5e6TqVtBYS6tbWd9bvbh2nWaQJwx+7gEniu2rh/izoPi/X4NJh8LzaHCtnfw30x1Hzcs0Lq6KuwHg4Oc+2K7S18/7NF9q8vz9g83y87d2OcZ5xmgCSiiigAooooAKKKKACiiigAooooAKKKKAOb+Fn/JMfCv/YFs/wD0SldJXN/Cz/kmPhX/ALAtn/6JSukoAKKKKACiiigAooooAKKKKACiiigAooooAKKKKACiiigAooooAKKKKACiiigAooooAKKKKACkdlRSzsFUDJJOABS1yfxetbG8+HGsWup6quk2kkS+bdvGXSMB1PzqCCUOMMMjKk8igDpBfWRVWF5blW+6RIMHnHFSLcQMsjLNGVjJDkOMKR1z6V8t2mmaH4og8QTy+HdHht9N8I6h/Z8mlRsllLIszMt1bjA2ncMgjowOCetbuuaVZ6QL61gs5Y9EutK0DUNfjiDE3Ef2uUXMr45YlAPMPUqpzQB7lqXiKzs9a0PTNjztrMsscEsRUohjiaQknPQhSOM81cjvw19LEYgtskSOt15yFHJJBUDO4YwOSMHPB6183atbX13DZn4dI8ejy+I76TR0tf3fmWf2BPtK2p6JvcXAjP3Qx44xWn4pt/D2rWmoxaDbBNCuNJ0COCKNShWP+0XDIe4Ychu4Oc80AfQv2q1+z/aPtMPk9PM3jb+fSpI3SRd0bq6+qnIr581jT/Dui+ILrTtXsba28C2XiwPd2rR/6JCZNPBjLp90R+cQf7u8g13/AOzkLVfhdB9hjljtP7Rv/IWUEOI/tcu0Nu5zjHXn1oA9GooooAKKKKACiiigAooooAKKKKACiiigAooooAKKKKACiiigAooooAKKKKAOb+Fn/JMfCv8A2BbP/wBEpXSVzfws/wCSY+Ff+wLZ/wDolK6SgAooooAKKKKACiiigAooooAKKKKACiiigAooooAKKKKACiiigAooooAKKKKACiiigAooooAKKKKACiiigAooooAy/E+kS61pv2ODWtU0aTeHFzpzxrKMdv3iOpB91pfC2h2HhvQLXRdNWX7NbKQGlcvI7ElmdmPVmYkk+pNadFABRRRQAUUUUAFFFFABRRRQAUUUUAFFFFABRRRQAUUUUAFFFFABRRRQAUUUUAf/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Chart, bar chart&#10;&#10;Description automatically generated">
            <a:extLst>
              <a:ext uri="{FF2B5EF4-FFF2-40B4-BE49-F238E27FC236}">
                <a16:creationId xmlns:a16="http://schemas.microsoft.com/office/drawing/2014/main" id="{FD0CABFF-703B-018A-BF2D-46BA3A672E7B}"/>
              </a:ext>
            </a:extLst>
          </p:cNvPr>
          <p:cNvPicPr>
            <a:picLocks noChangeAspect="1"/>
          </p:cNvPicPr>
          <p:nvPr/>
        </p:nvPicPr>
        <p:blipFill>
          <a:blip r:embed="rId3"/>
          <a:stretch>
            <a:fillRect/>
          </a:stretch>
        </p:blipFill>
        <p:spPr>
          <a:xfrm>
            <a:off x="517525" y="1266613"/>
            <a:ext cx="3333750" cy="3135037"/>
          </a:xfrm>
          <a:prstGeom prst="rect">
            <a:avLst/>
          </a:prstGeom>
        </p:spPr>
      </p:pic>
      <p:pic>
        <p:nvPicPr>
          <p:cNvPr id="10" name="Picture 3" descr="Chart, bar chart&#10;&#10;Description automatically generated">
            <a:extLst>
              <a:ext uri="{FF2B5EF4-FFF2-40B4-BE49-F238E27FC236}">
                <a16:creationId xmlns:a16="http://schemas.microsoft.com/office/drawing/2014/main" id="{F0956786-C133-7AD1-1E59-6AAE873D70A0}"/>
              </a:ext>
            </a:extLst>
          </p:cNvPr>
          <p:cNvPicPr>
            <a:picLocks noChangeAspect="1"/>
          </p:cNvPicPr>
          <p:nvPr/>
        </p:nvPicPr>
        <p:blipFill rotWithShape="1">
          <a:blip r:embed="rId4"/>
          <a:srcRect l="1640" r="-202" b="-228"/>
          <a:stretch/>
        </p:blipFill>
        <p:spPr>
          <a:xfrm>
            <a:off x="4444073" y="1266613"/>
            <a:ext cx="3493507" cy="3135037"/>
          </a:xfrm>
          <a:prstGeom prst="rect">
            <a:avLst/>
          </a:prstGeom>
        </p:spPr>
      </p:pic>
    </p:spTree>
    <p:extLst>
      <p:ext uri="{BB962C8B-B14F-4D97-AF65-F5344CB8AC3E}">
        <p14:creationId xmlns:p14="http://schemas.microsoft.com/office/powerpoint/2010/main" val="33506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1706210" y="2151269"/>
            <a:ext cx="5315563"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MODEL </a:t>
            </a:r>
            <a:r>
              <a:rPr lang="en" dirty="0">
                <a:solidFill>
                  <a:schemeClr val="tx1"/>
                </a:solidFill>
                <a:latin typeface="Calibri" panose="020F0502020204030204" pitchFamily="34" charset="0"/>
                <a:cs typeface="Calibri" panose="020F0502020204030204" pitchFamily="34" charset="0"/>
              </a:rPr>
              <a:t>BUILDING</a:t>
            </a:r>
            <a:endParaRPr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15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2" name="Rectangle 1"/>
          <p:cNvSpPr/>
          <p:nvPr/>
        </p:nvSpPr>
        <p:spPr>
          <a:xfrm>
            <a:off x="1484137" y="1687653"/>
            <a:ext cx="6836902" cy="2585323"/>
          </a:xfrm>
          <a:prstGeom prst="rect">
            <a:avLst/>
          </a:prstGeom>
        </p:spPr>
        <p:txBody>
          <a:bodyPr wrap="square">
            <a:spAutoFit/>
          </a:bodyPr>
          <a:lstStyle/>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Logistic Regression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Decision Tree Classifier​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Feature Selection)</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Scaled Values Using MINMAXSCALER)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K-Nearest Neighbor Classification </a:t>
            </a:r>
          </a:p>
        </p:txBody>
      </p:sp>
      <p:sp>
        <p:nvSpPr>
          <p:cNvPr id="3" name="Google Shape;455;p37"/>
          <p:cNvSpPr txBox="1">
            <a:spLocks noGrp="1"/>
          </p:cNvSpPr>
          <p:nvPr>
            <p:ph type="title"/>
          </p:nvPr>
        </p:nvSpPr>
        <p:spPr>
          <a:xfrm>
            <a:off x="2463051" y="923382"/>
            <a:ext cx="4879075" cy="637662"/>
          </a:xfrm>
          <a:prstGeom prst="rect">
            <a:avLst/>
          </a:prstGeom>
        </p:spPr>
        <p:txBody>
          <a:bodyPr spcFirstLastPara="1" wrap="square" lIns="91425" tIns="91425" rIns="91425" bIns="91425" anchor="b" anchorCtr="0">
            <a:noAutofit/>
          </a:bodyPr>
          <a:lstStyle/>
          <a:p>
            <a:pPr lvl="0"/>
            <a:r>
              <a:rPr lang="en-US" sz="3000" dirty="0">
                <a:latin typeface="Calibri" panose="020F0502020204030204" pitchFamily="34" charset="0"/>
                <a:cs typeface="Calibri" panose="020F0502020204030204" pitchFamily="34" charset="0"/>
              </a:rPr>
              <a:t>MODEL TECHNIQUES </a:t>
            </a:r>
            <a:r>
              <a:rPr lang="en-US" sz="3000" dirty="0">
                <a:solidFill>
                  <a:schemeClr val="tx1"/>
                </a:solidFill>
                <a:latin typeface="Calibri" panose="020F0502020204030204" pitchFamily="34" charset="0"/>
                <a:cs typeface="Calibri" panose="020F0502020204030204" pitchFamily="34" charset="0"/>
              </a:rPr>
              <a:t>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1551094" y="174162"/>
            <a:ext cx="7647093" cy="1069956"/>
          </a:xfrm>
          <a:prstGeom prst="rect">
            <a:avLst/>
          </a:prstGeom>
        </p:spPr>
        <p:txBody>
          <a:bodyPr spcFirstLastPara="1" wrap="square" lIns="91425" tIns="91425" rIns="91425" bIns="91425" anchor="t" anchorCtr="0">
            <a:noAutofit/>
          </a:bodyPr>
          <a:lstStyle/>
          <a:p>
            <a:pPr lvl="0"/>
            <a:r>
              <a:rPr lang="en-US" sz="2600" dirty="0">
                <a:latin typeface="Calibri" panose="020F0502020204030204" pitchFamily="34" charset="0"/>
                <a:cs typeface="Calibri" panose="020F0502020204030204" pitchFamily="34" charset="0"/>
              </a:rPr>
              <a:t>SMART QUESTION: </a:t>
            </a:r>
            <a:r>
              <a:rPr lang="en-US" sz="2600" dirty="0">
                <a:solidFill>
                  <a:schemeClr val="tx1"/>
                </a:solidFill>
                <a:latin typeface="Calibri" panose="020F0502020204030204" pitchFamily="34" charset="0"/>
                <a:cs typeface="Calibri" panose="020F0502020204030204" pitchFamily="34" charset="0"/>
              </a:rPr>
              <a:t>WHAT EVALUATION METRICS CAN BE USED TO FIND THE BEST MODEL AND WHY?</a:t>
            </a:r>
          </a:p>
        </p:txBody>
      </p:sp>
      <p:graphicFrame>
        <p:nvGraphicFramePr>
          <p:cNvPr id="3" name="Table 2"/>
          <p:cNvGraphicFramePr>
            <a:graphicFrameLocks noGrp="1"/>
          </p:cNvGraphicFramePr>
          <p:nvPr>
            <p:extLst>
              <p:ext uri="{D42A27DB-BD31-4B8C-83A1-F6EECF244321}">
                <p14:modId xmlns:p14="http://schemas.microsoft.com/office/powerpoint/2010/main" val="3789089795"/>
              </p:ext>
            </p:extLst>
          </p:nvPr>
        </p:nvGraphicFramePr>
        <p:xfrm>
          <a:off x="1113319" y="2010365"/>
          <a:ext cx="7082414" cy="1925320"/>
        </p:xfrm>
        <a:graphic>
          <a:graphicData uri="http://schemas.openxmlformats.org/drawingml/2006/table">
            <a:tbl>
              <a:tblPr firstRow="1" bandRow="1">
                <a:tableStyleId>{3B4B98B0-60AC-42C2-AFA5-B58CD77FA1E5}</a:tableStyleId>
              </a:tblPr>
              <a:tblGrid>
                <a:gridCol w="2512300">
                  <a:extLst>
                    <a:ext uri="{9D8B030D-6E8A-4147-A177-3AD203B41FA5}">
                      <a16:colId xmlns:a16="http://schemas.microsoft.com/office/drawing/2014/main" val="2956146646"/>
                    </a:ext>
                  </a:extLst>
                </a:gridCol>
                <a:gridCol w="4570114">
                  <a:extLst>
                    <a:ext uri="{9D8B030D-6E8A-4147-A177-3AD203B41FA5}">
                      <a16:colId xmlns:a16="http://schemas.microsoft.com/office/drawing/2014/main" val="2165083663"/>
                    </a:ext>
                  </a:extLst>
                </a:gridCol>
              </a:tblGrid>
              <a:tr h="370840">
                <a:tc>
                  <a:txBody>
                    <a:bodyPr/>
                    <a:lstStyle/>
                    <a:p>
                      <a:pPr algn="ctr"/>
                      <a:r>
                        <a:rPr lang="en-US" b="1" baseline="0" dirty="0">
                          <a:solidFill>
                            <a:schemeClr val="tx1"/>
                          </a:solidFill>
                          <a:latin typeface="Calibri" panose="020F0502020204030204" pitchFamily="34" charset="0"/>
                          <a:cs typeface="Calibri" panose="020F0502020204030204" pitchFamily="34" charset="0"/>
                        </a:rPr>
                        <a:t>True Negative (TN)</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algn="l"/>
                      <a:r>
                        <a:rPr lang="en-US" b="0" dirty="0">
                          <a:solidFill>
                            <a:schemeClr val="tx1"/>
                          </a:solidFill>
                          <a:latin typeface="Calibri" panose="020F0502020204030204" pitchFamily="34" charset="0"/>
                          <a:cs typeface="Calibri" panose="020F0502020204030204" pitchFamily="34" charset="0"/>
                        </a:rPr>
                        <a:t>The person does not smoke and the model classified it as a non-smoker.</a:t>
                      </a:r>
                    </a:p>
                  </a:txBody>
                  <a:tcPr/>
                </a:tc>
                <a:extLst>
                  <a:ext uri="{0D108BD9-81ED-4DB2-BD59-A6C34878D82A}">
                    <a16:rowId xmlns:a16="http://schemas.microsoft.com/office/drawing/2014/main" val="2370904864"/>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True Positive (TP) </a:t>
                      </a:r>
                    </a:p>
                  </a:txBody>
                  <a:tcPr anchor="ctr"/>
                </a:tc>
                <a:tc>
                  <a:txBody>
                    <a:bodyPr/>
                    <a:lstStyle/>
                    <a:p>
                      <a:pPr algn="l"/>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728187370"/>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a:t>
                      </a:r>
                      <a:r>
                        <a:rPr lang="en-US" b="1" baseline="0" dirty="0">
                          <a:solidFill>
                            <a:schemeClr val="tx1"/>
                          </a:solidFill>
                          <a:latin typeface="Calibri" panose="020F0502020204030204" pitchFamily="34" charset="0"/>
                          <a:cs typeface="Calibri" panose="020F0502020204030204" pitchFamily="34" charset="0"/>
                        </a:rPr>
                        <a:t> Positive (FP)</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does not smoke and the model classified it as a smoker.</a:t>
                      </a:r>
                    </a:p>
                  </a:txBody>
                  <a:tcPr/>
                </a:tc>
                <a:extLst>
                  <a:ext uri="{0D108BD9-81ED-4DB2-BD59-A6C34878D82A}">
                    <a16:rowId xmlns:a16="http://schemas.microsoft.com/office/drawing/2014/main" val="2159595631"/>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 Negative (FN)</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non-smoker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3534564061"/>
                  </a:ext>
                </a:extLst>
              </a:tr>
            </a:tbl>
          </a:graphicData>
        </a:graphic>
      </p:graphicFrame>
      <p:sp>
        <p:nvSpPr>
          <p:cNvPr id="4" name="TextBox 3"/>
          <p:cNvSpPr txBox="1"/>
          <p:nvPr/>
        </p:nvSpPr>
        <p:spPr>
          <a:xfrm>
            <a:off x="1023619" y="4092924"/>
            <a:ext cx="5787162"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Accuracy , AUC-ROC Curve, and F-1 score is considered for metrics.</a:t>
            </a:r>
          </a:p>
        </p:txBody>
      </p:sp>
      <p:sp>
        <p:nvSpPr>
          <p:cNvPr id="5" name="TextBox 4"/>
          <p:cNvSpPr txBox="1"/>
          <p:nvPr/>
        </p:nvSpPr>
        <p:spPr>
          <a:xfrm>
            <a:off x="1023619" y="1196705"/>
            <a:ext cx="177644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Evaluation Metrics</a:t>
            </a:r>
          </a:p>
        </p:txBody>
      </p:sp>
      <p:sp>
        <p:nvSpPr>
          <p:cNvPr id="6" name="TextBox 5"/>
          <p:cNvSpPr txBox="1"/>
          <p:nvPr/>
        </p:nvSpPr>
        <p:spPr>
          <a:xfrm>
            <a:off x="1023619" y="1603535"/>
            <a:ext cx="235833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Metrics to be considered: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8"/>
          <p:cNvSpPr txBox="1">
            <a:spLocks noGrp="1"/>
          </p:cNvSpPr>
          <p:nvPr>
            <p:ph type="title"/>
          </p:nvPr>
        </p:nvSpPr>
        <p:spPr>
          <a:xfrm>
            <a:off x="785708" y="1049865"/>
            <a:ext cx="6939215" cy="1049867"/>
          </a:xfrm>
          <a:prstGeom prst="rect">
            <a:avLst/>
          </a:prstGeom>
        </p:spPr>
        <p:txBody>
          <a:bodyPr spcFirstLastPara="1" wrap="square" lIns="91425" tIns="91425" rIns="91425" bIns="91425" anchor="ctr" anchorCtr="0">
            <a:noAutofit/>
          </a:bodyPr>
          <a:lstStyle/>
          <a:p>
            <a:pPr lvl="0"/>
            <a:r>
              <a:rPr lang="en-US" sz="3000" dirty="0">
                <a:latin typeface="Calibri" panose="020F0502020204030204" pitchFamily="34" charset="0"/>
                <a:cs typeface="Calibri" panose="020F0502020204030204" pitchFamily="34" charset="0"/>
              </a:rPr>
              <a:t>WHY ACCURACY AND </a:t>
            </a:r>
            <a:r>
              <a:rPr lang="en-US" sz="3000" dirty="0">
                <a:solidFill>
                  <a:schemeClr val="tx1"/>
                </a:solidFill>
                <a:latin typeface="Calibri" panose="020F0502020204030204" pitchFamily="34" charset="0"/>
                <a:cs typeface="Calibri" panose="020F0502020204030204" pitchFamily="34" charset="0"/>
              </a:rPr>
              <a:t>AUC-ROC CURVE?</a:t>
            </a:r>
            <a:r>
              <a:rPr lang="en-US" b="0" dirty="0">
                <a:solidFill>
                  <a:schemeClr val="tx1"/>
                </a:solidFill>
              </a:rPr>
              <a:t>​</a:t>
            </a:r>
            <a:endParaRPr dirty="0">
              <a:solidFill>
                <a:schemeClr val="tx1"/>
              </a:solidFill>
            </a:endParaRPr>
          </a:p>
        </p:txBody>
      </p:sp>
      <p:sp>
        <p:nvSpPr>
          <p:cNvPr id="2" name="TextBox 1"/>
          <p:cNvSpPr txBox="1"/>
          <p:nvPr/>
        </p:nvSpPr>
        <p:spPr>
          <a:xfrm>
            <a:off x="968587" y="2302934"/>
            <a:ext cx="6844389" cy="1077218"/>
          </a:xfrm>
          <a:prstGeom prst="rect">
            <a:avLst/>
          </a:prstGeom>
          <a:noFill/>
        </p:spPr>
        <p:txBody>
          <a:bodyPr wrap="square" rtlCol="0">
            <a:spAutoFit/>
          </a:bodyPr>
          <a:lstStyle/>
          <a:p>
            <a:pPr algn="just"/>
            <a:r>
              <a:rPr lang="en-US" sz="1600" dirty="0">
                <a:solidFill>
                  <a:schemeClr val="tx1"/>
                </a:solidFill>
                <a:latin typeface="Calibri" panose="020F0502020204030204" pitchFamily="34" charset="0"/>
                <a:cs typeface="Calibri" panose="020F0502020204030204" pitchFamily="34" charset="0"/>
              </a:rPr>
              <a:t>Accuracy is given more preference in this case because, in this case we need to find the person who smokes based on their body signal, and hence we need the model to clearly classify the two classes and predict accordingly and hence accuracy and AUC-ROC curve are chosen.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7"/>
          <p:cNvSpPr txBox="1">
            <a:spLocks noGrp="1"/>
          </p:cNvSpPr>
          <p:nvPr>
            <p:ph type="title"/>
          </p:nvPr>
        </p:nvSpPr>
        <p:spPr>
          <a:xfrm>
            <a:off x="1977813" y="126678"/>
            <a:ext cx="5567679" cy="110606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FEATURE SELECTION USING </a:t>
            </a:r>
            <a:br>
              <a:rPr lang="en-US" dirty="0">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RANDOM FOREST CLASSIFIER</a:t>
            </a:r>
          </a:p>
        </p:txBody>
      </p:sp>
      <p:sp>
        <p:nvSpPr>
          <p:cNvPr id="3" name="Rectangle 2"/>
          <p:cNvSpPr/>
          <p:nvPr/>
        </p:nvSpPr>
        <p:spPr>
          <a:xfrm>
            <a:off x="504613" y="1329704"/>
            <a:ext cx="4572000" cy="3323987"/>
          </a:xfrm>
          <a:prstGeom prst="rect">
            <a:avLst/>
          </a:prstGeom>
        </p:spPr>
        <p:txBody>
          <a:bodyPr>
            <a:spAutoFit/>
          </a:bodyPr>
          <a:lstStyle/>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Random forests are made up of 4 to 12 hundred decision trees, each of which is constructed using a random extraction of observations from the dataset and a random extraction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Each tree is also a sequence of yes-no questions based on a single or combination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Not every tree sees all the features or all the observations, and this guarantees that the trees are de-correlated and therefore less prone to over-fitting.​</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At each node, the tree divides the dataset into 2 buckets, each of them hosting observations that are more similar among themselves and different from the ones in the other bucket. Therefore, the importance of each feature is derived from how “pure” each of the buckets is.</a:t>
            </a:r>
          </a:p>
        </p:txBody>
      </p:sp>
      <p:pic>
        <p:nvPicPr>
          <p:cNvPr id="7" name="Picture 4" descr="Chart, bar chart, histogram&#10;&#10;Description automatically generated">
            <a:extLst>
              <a:ext uri="{FF2B5EF4-FFF2-40B4-BE49-F238E27FC236}">
                <a16:creationId xmlns:a16="http://schemas.microsoft.com/office/drawing/2014/main" id="{F3A722C8-3E8F-3D9A-484F-BACC7C05AD0B}"/>
              </a:ext>
            </a:extLst>
          </p:cNvPr>
          <p:cNvPicPr>
            <a:picLocks noChangeAspect="1"/>
          </p:cNvPicPr>
          <p:nvPr/>
        </p:nvPicPr>
        <p:blipFill>
          <a:blip r:embed="rId3"/>
          <a:stretch>
            <a:fillRect/>
          </a:stretch>
        </p:blipFill>
        <p:spPr>
          <a:xfrm>
            <a:off x="5548305" y="1329704"/>
            <a:ext cx="2859873" cy="30458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6"/>
          <p:cNvSpPr txBox="1">
            <a:spLocks noGrp="1"/>
          </p:cNvSpPr>
          <p:nvPr>
            <p:ph type="ctrTitle"/>
          </p:nvPr>
        </p:nvSpPr>
        <p:spPr>
          <a:xfrm>
            <a:off x="2535661" y="272447"/>
            <a:ext cx="4433976" cy="7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Calibri" panose="020F0502020204030204" pitchFamily="34" charset="0"/>
                <a:cs typeface="Calibri" panose="020F0502020204030204" pitchFamily="34" charset="0"/>
              </a:rPr>
              <a:t>ABOUT </a:t>
            </a:r>
            <a:r>
              <a:rPr lang="en" sz="3000" dirty="0">
                <a:solidFill>
                  <a:schemeClr val="dk1"/>
                </a:solidFill>
                <a:latin typeface="Calibri" panose="020F0502020204030204" pitchFamily="34" charset="0"/>
                <a:cs typeface="Calibri" panose="020F0502020204030204" pitchFamily="34" charset="0"/>
              </a:rPr>
              <a:t>SMOKING</a:t>
            </a:r>
            <a:endParaRPr sz="3000" dirty="0">
              <a:solidFill>
                <a:schemeClr val="dk1"/>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A9ED2FE0-B1FB-2AC8-C584-08317A72AD84}"/>
              </a:ext>
            </a:extLst>
          </p:cNvPr>
          <p:cNvSpPr>
            <a:spLocks noGrp="1"/>
          </p:cNvSpPr>
          <p:nvPr>
            <p:ph type="subTitle" idx="1"/>
          </p:nvPr>
        </p:nvSpPr>
        <p:spPr>
          <a:xfrm>
            <a:off x="999653" y="1320490"/>
            <a:ext cx="7505992" cy="3458480"/>
          </a:xfrm>
        </p:spPr>
        <p:txBody>
          <a:bodyPr/>
          <a:lstStyle/>
          <a:p>
            <a:pPr marL="139700" indent="0" algn="just"/>
            <a:r>
              <a:rPr lang="en-US" i="0" dirty="0">
                <a:solidFill>
                  <a:srgbClr val="002060"/>
                </a:solidFill>
                <a:effectLst/>
                <a:latin typeface="Calibri" panose="020F0502020204030204" pitchFamily="34" charset="0"/>
                <a:cs typeface="Calibri" panose="020F0502020204030204" pitchFamily="34" charset="0"/>
              </a:rPr>
              <a:t>Tobacco smoking is one of the most important public health problems throughout the world.</a:t>
            </a:r>
          </a:p>
          <a:p>
            <a:pPr marL="139700" indent="0" algn="just"/>
            <a:endParaRPr lang="en-US" i="0" dirty="0">
              <a:solidFill>
                <a:srgbClr val="002060"/>
              </a:solidFill>
              <a:effectLst/>
              <a:latin typeface="Calibri" panose="020F0502020204030204" pitchFamily="34" charset="0"/>
              <a:cs typeface="Calibri" panose="020F0502020204030204" pitchFamily="34" charset="0"/>
            </a:endParaRPr>
          </a:p>
          <a:p>
            <a:pPr marL="139700" indent="0" algn="just"/>
            <a:r>
              <a:rPr lang="en-US" i="0" dirty="0">
                <a:solidFill>
                  <a:srgbClr val="002060"/>
                </a:solidFill>
                <a:effectLst/>
                <a:latin typeface="Calibri" panose="020F0502020204030204" pitchFamily="34" charset="0"/>
                <a:cs typeface="Calibri" panose="020F0502020204030204" pitchFamily="34" charset="0"/>
              </a:rPr>
              <a:t>Cigarette smoking causes more than 480,000 deaths each year in the United States. This is nearly one in five deaths.</a:t>
            </a:r>
          </a:p>
          <a:p>
            <a:pPr marL="139700" indent="0" algn="just"/>
            <a:endParaRPr lang="en-US" b="0" i="0" dirty="0">
              <a:solidFill>
                <a:srgbClr val="002060"/>
              </a:solidFill>
              <a:effectLst/>
              <a:latin typeface="Calibri" panose="020F0502020204030204" pitchFamily="34" charset="0"/>
              <a:cs typeface="Calibri" panose="020F0502020204030204" pitchFamily="34" charset="0"/>
            </a:endParaRPr>
          </a:p>
          <a:p>
            <a:pPr marL="139700" indent="0" algn="just"/>
            <a:r>
              <a:rPr lang="en-US" b="0" i="0" dirty="0">
                <a:solidFill>
                  <a:srgbClr val="002060"/>
                </a:solidFill>
                <a:effectLst/>
                <a:latin typeface="Calibri" panose="020F0502020204030204" pitchFamily="34" charset="0"/>
                <a:cs typeface="Calibri" panose="020F0502020204030204" pitchFamily="34" charset="0"/>
              </a:rPr>
              <a:t>The risk of dying from cigarette smoking has increased over the last 50 years in the U.S.</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There are several body signals like age, height, hemoglobin, cholesterol etc. which are</a:t>
            </a:r>
          </a:p>
          <a:p>
            <a:pPr algn="just"/>
            <a:r>
              <a:rPr lang="en-US" dirty="0">
                <a:solidFill>
                  <a:srgbClr val="002060"/>
                </a:solidFill>
                <a:latin typeface="Calibri" panose="020F0502020204030204" pitchFamily="34" charset="0"/>
                <a:cs typeface="Calibri" panose="020F0502020204030204" pitchFamily="34" charset="0"/>
              </a:rPr>
              <a:t>dependent on smoking.</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We will be learning more about this in our project.</a:t>
            </a:r>
            <a:endParaRPr lang="en-US" b="0" i="0" dirty="0">
              <a:solidFill>
                <a:srgbClr val="002060"/>
              </a:solidFill>
              <a:effectLst/>
              <a:latin typeface="Calibri" panose="020F0502020204030204" pitchFamily="34" charset="0"/>
              <a:cs typeface="Calibri" panose="020F0502020204030204" pitchFamily="34" charset="0"/>
            </a:endParaRPr>
          </a:p>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LOGISTIC </a:t>
            </a:r>
            <a:r>
              <a:rPr lang="en-US" dirty="0">
                <a:solidFill>
                  <a:schemeClr val="bg2"/>
                </a:solidFill>
                <a:latin typeface="Calibri" panose="020F0502020204030204" pitchFamily="34" charset="0"/>
                <a:cs typeface="Calibri" panose="020F0502020204030204" pitchFamily="34" charset="0"/>
              </a:rPr>
              <a:t>REGRESSION</a:t>
            </a:r>
            <a:r>
              <a:rPr lang="en-US" dirty="0">
                <a:solidFill>
                  <a:schemeClr val="tx1"/>
                </a:solidFill>
                <a:latin typeface="Calibri" panose="020F0502020204030204" pitchFamily="34" charset="0"/>
                <a:cs typeface="Calibri" panose="020F0502020204030204" pitchFamily="34" charset="0"/>
              </a:rPr>
              <a:t> MODEL</a:t>
            </a:r>
          </a:p>
        </p:txBody>
      </p:sp>
      <p:sp>
        <p:nvSpPr>
          <p:cNvPr id="2" name="TextBox 1"/>
          <p:cNvSpPr txBox="1"/>
          <p:nvPr/>
        </p:nvSpPr>
        <p:spPr>
          <a:xfrm>
            <a:off x="386080" y="1273387"/>
            <a:ext cx="829056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is often used for classification and predictive analytics.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estimates the probability of an event occurring, such as smoker or a non-smoker, based on the given dataset of independent variables. </a:t>
            </a:r>
          </a:p>
        </p:txBody>
      </p:sp>
      <p:pic>
        <p:nvPicPr>
          <p:cNvPr id="4" name="Picture 8" descr="Calendar&#10;&#10;Description automatically generated">
            <a:extLst>
              <a:ext uri="{FF2B5EF4-FFF2-40B4-BE49-F238E27FC236}">
                <a16:creationId xmlns:a16="http://schemas.microsoft.com/office/drawing/2014/main" id="{0B10464F-7D52-EB3A-3FB4-EAAF62364649}"/>
              </a:ext>
            </a:extLst>
          </p:cNvPr>
          <p:cNvPicPr>
            <a:picLocks noChangeAspect="1"/>
          </p:cNvPicPr>
          <p:nvPr/>
        </p:nvPicPr>
        <p:blipFill>
          <a:blip r:embed="rId3"/>
          <a:stretch>
            <a:fillRect/>
          </a:stretch>
        </p:blipFill>
        <p:spPr>
          <a:xfrm>
            <a:off x="1227153" y="2859269"/>
            <a:ext cx="3105418" cy="1624272"/>
          </a:xfrm>
          <a:prstGeom prst="rect">
            <a:avLst/>
          </a:prstGeom>
        </p:spPr>
      </p:pic>
      <p:pic>
        <p:nvPicPr>
          <p:cNvPr id="5" name="Picture 9" descr="Chart, line chart&#10;&#10;Description automatically generated">
            <a:extLst>
              <a:ext uri="{FF2B5EF4-FFF2-40B4-BE49-F238E27FC236}">
                <a16:creationId xmlns:a16="http://schemas.microsoft.com/office/drawing/2014/main" id="{3F733143-6A6D-6D63-1733-9D59DB6A476D}"/>
              </a:ext>
            </a:extLst>
          </p:cNvPr>
          <p:cNvPicPr>
            <a:picLocks noChangeAspect="1"/>
          </p:cNvPicPr>
          <p:nvPr/>
        </p:nvPicPr>
        <p:blipFill>
          <a:blip r:embed="rId4"/>
          <a:stretch>
            <a:fillRect/>
          </a:stretch>
        </p:blipFill>
        <p:spPr>
          <a:xfrm>
            <a:off x="5207077" y="2628216"/>
            <a:ext cx="3105418" cy="20863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DECISION TREE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Decision tree models are mostly used to develop classification systems that predict or classify future observations based on a set of decision rules. </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If you have data divided into classes that interest you (for example, smoker vs non-smoker, low risk vs high risk), you can use your data to build rules that you can use to classify old or new cases with maximum accuracy. </a:t>
            </a:r>
          </a:p>
        </p:txBody>
      </p:sp>
      <p:pic>
        <p:nvPicPr>
          <p:cNvPr id="4" name="Picture 3" descr="Calendar&#10;&#10;Description automatically generated">
            <a:extLst>
              <a:ext uri="{FF2B5EF4-FFF2-40B4-BE49-F238E27FC236}">
                <a16:creationId xmlns:a16="http://schemas.microsoft.com/office/drawing/2014/main" id="{E1342B03-0023-F1E6-D31D-6A93D14E8D8F}"/>
              </a:ext>
            </a:extLst>
          </p:cNvPr>
          <p:cNvPicPr>
            <a:picLocks noChangeAspect="1"/>
          </p:cNvPicPr>
          <p:nvPr/>
        </p:nvPicPr>
        <p:blipFill>
          <a:blip r:embed="rId3"/>
          <a:stretch>
            <a:fillRect/>
          </a:stretch>
        </p:blipFill>
        <p:spPr>
          <a:xfrm>
            <a:off x="1402080" y="3151667"/>
            <a:ext cx="2920284" cy="1526556"/>
          </a:xfrm>
          <a:prstGeom prst="rect">
            <a:avLst/>
          </a:prstGeom>
        </p:spPr>
      </p:pic>
      <p:pic>
        <p:nvPicPr>
          <p:cNvPr id="5" name="Picture 4" descr="Chart, line chart&#10;&#10;Description automatically generated">
            <a:extLst>
              <a:ext uri="{FF2B5EF4-FFF2-40B4-BE49-F238E27FC236}">
                <a16:creationId xmlns:a16="http://schemas.microsoft.com/office/drawing/2014/main" id="{D9431D29-5A1A-F549-6D1B-4DC512CE35EB}"/>
              </a:ext>
            </a:extLst>
          </p:cNvPr>
          <p:cNvPicPr>
            <a:picLocks noChangeAspect="1"/>
          </p:cNvPicPr>
          <p:nvPr/>
        </p:nvPicPr>
        <p:blipFill>
          <a:blip r:embed="rId4"/>
          <a:stretch>
            <a:fillRect/>
          </a:stretch>
        </p:blipFill>
        <p:spPr>
          <a:xfrm>
            <a:off x="5052322" y="2815953"/>
            <a:ext cx="2920284" cy="2093189"/>
          </a:xfrm>
          <a:prstGeom prst="rect">
            <a:avLst/>
          </a:prstGeom>
        </p:spPr>
      </p:pic>
    </p:spTree>
    <p:extLst>
      <p:ext uri="{BB962C8B-B14F-4D97-AF65-F5344CB8AC3E}">
        <p14:creationId xmlns:p14="http://schemas.microsoft.com/office/powerpoint/2010/main" val="134253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RANDOM FOREST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model builds decision trees on different samples and takes their majority vote for classification and average in case of regression.</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One of the most important features of the Random Forest Algorithm is that it can handle the data set containing continuous variables as in the case of regression and categorical variables as in the case of classification.</a:t>
            </a:r>
          </a:p>
        </p:txBody>
      </p:sp>
      <p:pic>
        <p:nvPicPr>
          <p:cNvPr id="4" name="Picture 3" descr="Calendar&#10;&#10;Description automatically generated">
            <a:extLst>
              <a:ext uri="{FF2B5EF4-FFF2-40B4-BE49-F238E27FC236}">
                <a16:creationId xmlns:a16="http://schemas.microsoft.com/office/drawing/2014/main" id="{EE03A438-FD7A-7CBA-EF00-26C3647CAB8F}"/>
              </a:ext>
            </a:extLst>
          </p:cNvPr>
          <p:cNvPicPr>
            <a:picLocks noChangeAspect="1"/>
          </p:cNvPicPr>
          <p:nvPr/>
        </p:nvPicPr>
        <p:blipFill>
          <a:blip r:embed="rId3"/>
          <a:stretch>
            <a:fillRect/>
          </a:stretch>
        </p:blipFill>
        <p:spPr>
          <a:xfrm>
            <a:off x="1781388" y="3242297"/>
            <a:ext cx="2743200" cy="1395666"/>
          </a:xfrm>
          <a:prstGeom prst="rect">
            <a:avLst/>
          </a:prstGeom>
        </p:spPr>
      </p:pic>
      <p:pic>
        <p:nvPicPr>
          <p:cNvPr id="5" name="Picture 4">
            <a:extLst>
              <a:ext uri="{FF2B5EF4-FFF2-40B4-BE49-F238E27FC236}">
                <a16:creationId xmlns:a16="http://schemas.microsoft.com/office/drawing/2014/main" id="{08E7BB09-BB0E-4FB6-1BF0-450705E9B64F}"/>
              </a:ext>
            </a:extLst>
          </p:cNvPr>
          <p:cNvPicPr>
            <a:picLocks noChangeAspect="1"/>
          </p:cNvPicPr>
          <p:nvPr/>
        </p:nvPicPr>
        <p:blipFill>
          <a:blip r:embed="rId4"/>
          <a:stretch>
            <a:fillRect/>
          </a:stretch>
        </p:blipFill>
        <p:spPr>
          <a:xfrm>
            <a:off x="5225674" y="2894550"/>
            <a:ext cx="2743200" cy="2091159"/>
          </a:xfrm>
          <a:prstGeom prst="rect">
            <a:avLst/>
          </a:prstGeom>
        </p:spPr>
      </p:pic>
    </p:spTree>
    <p:extLst>
      <p:ext uri="{BB962C8B-B14F-4D97-AF65-F5344CB8AC3E}">
        <p14:creationId xmlns:p14="http://schemas.microsoft.com/office/powerpoint/2010/main" val="24546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24746" y="336653"/>
            <a:ext cx="6468533" cy="1045108"/>
          </a:xfrm>
        </p:spPr>
        <p:txBody>
          <a:bodyPr/>
          <a:lstStyle/>
          <a:p>
            <a:r>
              <a:rPr lang="en-US" dirty="0">
                <a:latin typeface="Calibri" panose="020F0502020204030204" pitchFamily="34" charset="0"/>
                <a:cs typeface="Calibri" panose="020F0502020204030204" pitchFamily="34" charset="0"/>
              </a:rPr>
              <a:t>RANDOM FOREST CLASSIFIER MODEL </a:t>
            </a:r>
            <a:r>
              <a:rPr lang="en-US" dirty="0">
                <a:solidFill>
                  <a:schemeClr val="tx1"/>
                </a:solidFill>
                <a:latin typeface="Calibri" panose="020F0502020204030204" pitchFamily="34" charset="0"/>
                <a:cs typeface="Calibri" panose="020F0502020204030204" pitchFamily="34" charset="0"/>
              </a:rPr>
              <a:t>(WITH FEATURE SELECTION)</a:t>
            </a:r>
          </a:p>
        </p:txBody>
      </p:sp>
      <p:graphicFrame>
        <p:nvGraphicFramePr>
          <p:cNvPr id="4" name="Table 3"/>
          <p:cNvGraphicFramePr>
            <a:graphicFrameLocks noGrp="1"/>
          </p:cNvGraphicFramePr>
          <p:nvPr>
            <p:extLst>
              <p:ext uri="{D42A27DB-BD31-4B8C-83A1-F6EECF244321}">
                <p14:modId xmlns:p14="http://schemas.microsoft.com/office/powerpoint/2010/main" val="637171556"/>
              </p:ext>
            </p:extLst>
          </p:nvPr>
        </p:nvGraphicFramePr>
        <p:xfrm>
          <a:off x="724746" y="2041313"/>
          <a:ext cx="6339841" cy="767092"/>
        </p:xfrm>
        <a:graphic>
          <a:graphicData uri="http://schemas.openxmlformats.org/drawingml/2006/table">
            <a:tbl>
              <a:tblPr firstRow="1" bandRow="1">
                <a:tableStyleId>{3B4B98B0-60AC-42C2-AFA5-B58CD77FA1E5}</a:tableStyleId>
              </a:tblPr>
              <a:tblGrid>
                <a:gridCol w="1476587">
                  <a:extLst>
                    <a:ext uri="{9D8B030D-6E8A-4147-A177-3AD203B41FA5}">
                      <a16:colId xmlns:a16="http://schemas.microsoft.com/office/drawing/2014/main" val="2340403059"/>
                    </a:ext>
                  </a:extLst>
                </a:gridCol>
                <a:gridCol w="1106310">
                  <a:extLst>
                    <a:ext uri="{9D8B030D-6E8A-4147-A177-3AD203B41FA5}">
                      <a16:colId xmlns:a16="http://schemas.microsoft.com/office/drawing/2014/main" val="881371270"/>
                    </a:ext>
                  </a:extLst>
                </a:gridCol>
                <a:gridCol w="708944">
                  <a:extLst>
                    <a:ext uri="{9D8B030D-6E8A-4147-A177-3AD203B41FA5}">
                      <a16:colId xmlns:a16="http://schemas.microsoft.com/office/drawing/2014/main" val="2105228808"/>
                    </a:ext>
                  </a:extLst>
                </a:gridCol>
                <a:gridCol w="1171786">
                  <a:extLst>
                    <a:ext uri="{9D8B030D-6E8A-4147-A177-3AD203B41FA5}">
                      <a16:colId xmlns:a16="http://schemas.microsoft.com/office/drawing/2014/main" val="2468828843"/>
                    </a:ext>
                  </a:extLst>
                </a:gridCol>
                <a:gridCol w="812800">
                  <a:extLst>
                    <a:ext uri="{9D8B030D-6E8A-4147-A177-3AD203B41FA5}">
                      <a16:colId xmlns:a16="http://schemas.microsoft.com/office/drawing/2014/main" val="1973026090"/>
                    </a:ext>
                  </a:extLst>
                </a:gridCol>
                <a:gridCol w="1063414">
                  <a:extLst>
                    <a:ext uri="{9D8B030D-6E8A-4147-A177-3AD203B41FA5}">
                      <a16:colId xmlns:a16="http://schemas.microsoft.com/office/drawing/2014/main" val="2218601971"/>
                    </a:ext>
                  </a:extLst>
                </a:gridCol>
              </a:tblGrid>
              <a:tr h="394970">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Gender_F</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Gender_M</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GTP</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Hemoglobin</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Height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802919274"/>
                  </a:ext>
                </a:extLst>
              </a:tr>
              <a:tr h="372122">
                <a:tc>
                  <a:txBody>
                    <a:bodyPr/>
                    <a:lstStyle/>
                    <a:p>
                      <a:pPr algn="ctr"/>
                      <a:r>
                        <a:rPr lang="en-US" sz="1400" b="0" dirty="0">
                          <a:solidFill>
                            <a:schemeClr val="tx1"/>
                          </a:solidFill>
                          <a:latin typeface="Calibri" panose="020F0502020204030204" pitchFamily="34" charset="0"/>
                          <a:cs typeface="Calibri" panose="020F0502020204030204" pitchFamily="34" charset="0"/>
                        </a:rPr>
                        <a:t>Serum Creatinine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Age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Waist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ALT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LDL</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HDL</a:t>
                      </a:r>
                    </a:p>
                  </a:txBody>
                  <a:tcPr/>
                </a:tc>
                <a:extLst>
                  <a:ext uri="{0D108BD9-81ED-4DB2-BD59-A6C34878D82A}">
                    <a16:rowId xmlns:a16="http://schemas.microsoft.com/office/drawing/2014/main" val="302726606"/>
                  </a:ext>
                </a:extLst>
              </a:tr>
            </a:tbl>
          </a:graphicData>
        </a:graphic>
      </p:graphicFrame>
      <p:sp>
        <p:nvSpPr>
          <p:cNvPr id="5" name="TextBox 4"/>
          <p:cNvSpPr txBox="1"/>
          <p:nvPr/>
        </p:nvSpPr>
        <p:spPr>
          <a:xfrm>
            <a:off x="609599" y="1556865"/>
            <a:ext cx="3177473"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The features used in this model are:</a:t>
            </a:r>
          </a:p>
        </p:txBody>
      </p:sp>
      <p:pic>
        <p:nvPicPr>
          <p:cNvPr id="6" name="Picture 3">
            <a:extLst>
              <a:ext uri="{FF2B5EF4-FFF2-40B4-BE49-F238E27FC236}">
                <a16:creationId xmlns:a16="http://schemas.microsoft.com/office/drawing/2014/main" id="{BA8115A2-6B8E-2369-75F6-F1E7F089F179}"/>
              </a:ext>
            </a:extLst>
          </p:cNvPr>
          <p:cNvPicPr>
            <a:picLocks noChangeAspect="1"/>
          </p:cNvPicPr>
          <p:nvPr/>
        </p:nvPicPr>
        <p:blipFill>
          <a:blip r:embed="rId3"/>
          <a:stretch>
            <a:fillRect/>
          </a:stretch>
        </p:blipFill>
        <p:spPr>
          <a:xfrm>
            <a:off x="5137625" y="2954299"/>
            <a:ext cx="2743200" cy="2083590"/>
          </a:xfrm>
          <a:prstGeom prst="rect">
            <a:avLst/>
          </a:prstGeom>
        </p:spPr>
      </p:pic>
      <p:pic>
        <p:nvPicPr>
          <p:cNvPr id="7" name="Picture 4" descr="Calendar&#10;&#10;Description automatically generated">
            <a:extLst>
              <a:ext uri="{FF2B5EF4-FFF2-40B4-BE49-F238E27FC236}">
                <a16:creationId xmlns:a16="http://schemas.microsoft.com/office/drawing/2014/main" id="{C9242D6E-6341-532D-C6E2-251C4421FF17}"/>
              </a:ext>
            </a:extLst>
          </p:cNvPr>
          <p:cNvPicPr>
            <a:picLocks noChangeAspect="1"/>
          </p:cNvPicPr>
          <p:nvPr/>
        </p:nvPicPr>
        <p:blipFill>
          <a:blip r:embed="rId4"/>
          <a:stretch>
            <a:fillRect/>
          </a:stretch>
        </p:blipFill>
        <p:spPr>
          <a:xfrm>
            <a:off x="1669678" y="3344520"/>
            <a:ext cx="2743200" cy="1303147"/>
          </a:xfrm>
          <a:prstGeom prst="rect">
            <a:avLst/>
          </a:prstGeom>
        </p:spPr>
      </p:pic>
    </p:spTree>
    <p:extLst>
      <p:ext uri="{BB962C8B-B14F-4D97-AF65-F5344CB8AC3E}">
        <p14:creationId xmlns:p14="http://schemas.microsoft.com/office/powerpoint/2010/main" val="230103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 y="235054"/>
            <a:ext cx="6841067" cy="1045108"/>
          </a:xfrm>
        </p:spPr>
        <p:txBody>
          <a:bodyPr/>
          <a:lstStyle/>
          <a:p>
            <a:r>
              <a:rPr lang="en-US" sz="2600" dirty="0">
                <a:latin typeface="Calibri" panose="020F0502020204030204" pitchFamily="34" charset="0"/>
                <a:cs typeface="Calibri" panose="020F0502020204030204" pitchFamily="34" charset="0"/>
              </a:rPr>
              <a:t>RANDOM FOREST CLASSIFIER MODEL </a:t>
            </a:r>
            <a:br>
              <a:rPr lang="en-US" sz="2600" dirty="0">
                <a:latin typeface="Calibri" panose="020F0502020204030204" pitchFamily="34" charset="0"/>
                <a:cs typeface="Calibri" panose="020F0502020204030204" pitchFamily="34" charset="0"/>
              </a:rPr>
            </a:br>
            <a:r>
              <a:rPr lang="en-US" sz="2600" dirty="0">
                <a:solidFill>
                  <a:schemeClr val="tx1"/>
                </a:solidFill>
                <a:latin typeface="Calibri" panose="020F0502020204030204" pitchFamily="34" charset="0"/>
                <a:cs typeface="Calibri" panose="020F0502020204030204" pitchFamily="34" charset="0"/>
              </a:rPr>
              <a:t>(WITH SCALED VALUES USING MINMAXSCALER)</a:t>
            </a:r>
          </a:p>
        </p:txBody>
      </p:sp>
      <p:sp>
        <p:nvSpPr>
          <p:cNvPr id="5" name="TextBox 4"/>
          <p:cNvSpPr txBox="1"/>
          <p:nvPr/>
        </p:nvSpPr>
        <p:spPr>
          <a:xfrm>
            <a:off x="203201" y="1340118"/>
            <a:ext cx="8378614" cy="1569660"/>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tx1"/>
                </a:solidFill>
                <a:latin typeface="Calibri" panose="020F0502020204030204" pitchFamily="34" charset="0"/>
                <a:cs typeface="Calibri" panose="020F0502020204030204" pitchFamily="34" charset="0"/>
              </a:rPr>
              <a:t>MinMaxScaler</a:t>
            </a:r>
            <a:r>
              <a:rPr lang="en-US" sz="1600" dirty="0">
                <a:solidFill>
                  <a:schemeClr val="tx1"/>
                </a:solidFill>
                <a:latin typeface="Calibri" panose="020F0502020204030204" pitchFamily="34" charset="0"/>
                <a:cs typeface="Calibri" panose="020F0502020204030204" pitchFamily="34" charset="0"/>
              </a:rPr>
              <a:t> is a method used in machine learning to transform the features of a dataset to a given range, often between 0 and 1.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way it works is by first fitting the scaler to the data, which means it calculates the minimum and maximum values for each feature.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Then, it scales each feature so that its minimum value is 0 and its maximum value is 1. </a:t>
            </a:r>
          </a:p>
          <a:p>
            <a:endParaRPr lang="en-US" sz="1600" dirty="0">
              <a:solidFill>
                <a:schemeClr val="tx1"/>
              </a:solidFill>
              <a:latin typeface="Calibri" panose="020F0502020204030204" pitchFamily="34" charset="0"/>
              <a:cs typeface="Calibri" panose="020F0502020204030204" pitchFamily="34" charset="0"/>
            </a:endParaRPr>
          </a:p>
        </p:txBody>
      </p:sp>
      <p:pic>
        <p:nvPicPr>
          <p:cNvPr id="6" name="Picture 2" descr="Calendar&#10;&#10;Description automatically generated">
            <a:extLst>
              <a:ext uri="{FF2B5EF4-FFF2-40B4-BE49-F238E27FC236}">
                <a16:creationId xmlns:a16="http://schemas.microsoft.com/office/drawing/2014/main" id="{BA4DB752-C56F-F79C-0051-744CBB043B5A}"/>
              </a:ext>
            </a:extLst>
          </p:cNvPr>
          <p:cNvPicPr>
            <a:picLocks noChangeAspect="1"/>
          </p:cNvPicPr>
          <p:nvPr/>
        </p:nvPicPr>
        <p:blipFill>
          <a:blip r:embed="rId3"/>
          <a:stretch>
            <a:fillRect/>
          </a:stretch>
        </p:blipFill>
        <p:spPr>
          <a:xfrm>
            <a:off x="1515957" y="3279120"/>
            <a:ext cx="2743200" cy="1306777"/>
          </a:xfrm>
          <a:prstGeom prst="rect">
            <a:avLst/>
          </a:prstGeom>
        </p:spPr>
      </p:pic>
      <p:pic>
        <p:nvPicPr>
          <p:cNvPr id="7" name="Picture 3">
            <a:extLst>
              <a:ext uri="{FF2B5EF4-FFF2-40B4-BE49-F238E27FC236}">
                <a16:creationId xmlns:a16="http://schemas.microsoft.com/office/drawing/2014/main" id="{52FB55A3-AE84-B073-21D1-7BDBE7494873}"/>
              </a:ext>
            </a:extLst>
          </p:cNvPr>
          <p:cNvPicPr>
            <a:picLocks noChangeAspect="1"/>
          </p:cNvPicPr>
          <p:nvPr/>
        </p:nvPicPr>
        <p:blipFill>
          <a:blip r:embed="rId4"/>
          <a:stretch>
            <a:fillRect/>
          </a:stretch>
        </p:blipFill>
        <p:spPr>
          <a:xfrm>
            <a:off x="4929717" y="2884435"/>
            <a:ext cx="2743200" cy="2096146"/>
          </a:xfrm>
          <a:prstGeom prst="rect">
            <a:avLst/>
          </a:prstGeom>
        </p:spPr>
      </p:pic>
    </p:spTree>
    <p:extLst>
      <p:ext uri="{BB962C8B-B14F-4D97-AF65-F5344CB8AC3E}">
        <p14:creationId xmlns:p14="http://schemas.microsoft.com/office/powerpoint/2010/main" val="1289975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45066" y="268920"/>
            <a:ext cx="5100321" cy="577746"/>
          </a:xfrm>
        </p:spPr>
        <p:txBody>
          <a:bodyPr/>
          <a:lstStyle/>
          <a:p>
            <a:r>
              <a:rPr lang="en-US" dirty="0">
                <a:latin typeface="Calibri" panose="020F0502020204030204" pitchFamily="34" charset="0"/>
                <a:cs typeface="Calibri" panose="020F0502020204030204" pitchFamily="34" charset="0"/>
              </a:rPr>
              <a:t>K-NEAREST NEIGHBOR </a:t>
            </a:r>
            <a:r>
              <a:rPr lang="en-US" dirty="0">
                <a:solidFill>
                  <a:schemeClr val="tx1"/>
                </a:solidFill>
                <a:latin typeface="Calibri" panose="020F0502020204030204" pitchFamily="34" charset="0"/>
                <a:cs typeface="Calibri" panose="020F0502020204030204" pitchFamily="34" charset="0"/>
              </a:rPr>
              <a:t>MODEL</a:t>
            </a:r>
          </a:p>
        </p:txBody>
      </p:sp>
      <p:sp>
        <p:nvSpPr>
          <p:cNvPr id="5" name="TextBox 4"/>
          <p:cNvSpPr txBox="1"/>
          <p:nvPr/>
        </p:nvSpPr>
        <p:spPr>
          <a:xfrm>
            <a:off x="162561" y="1191105"/>
            <a:ext cx="8378614" cy="830997"/>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K-nearest neighbors (KNN) algorithm is a data classification method for estimating the likelihood that a data point will become a member of one group or another based on what group the data points nearest to it belong to.</a:t>
            </a:r>
          </a:p>
        </p:txBody>
      </p:sp>
      <p:pic>
        <p:nvPicPr>
          <p:cNvPr id="4" name="Picture 2" descr="Chart, scatter chart&#10;&#10;Description automatically generated">
            <a:extLst>
              <a:ext uri="{FF2B5EF4-FFF2-40B4-BE49-F238E27FC236}">
                <a16:creationId xmlns:a16="http://schemas.microsoft.com/office/drawing/2014/main" id="{B3163629-C725-D73C-42F5-A8C2B392A204}"/>
              </a:ext>
            </a:extLst>
          </p:cNvPr>
          <p:cNvPicPr>
            <a:picLocks noChangeAspect="1"/>
          </p:cNvPicPr>
          <p:nvPr/>
        </p:nvPicPr>
        <p:blipFill>
          <a:blip r:embed="rId3"/>
          <a:stretch>
            <a:fillRect/>
          </a:stretch>
        </p:blipFill>
        <p:spPr>
          <a:xfrm>
            <a:off x="3260482" y="2554822"/>
            <a:ext cx="2743200" cy="1748470"/>
          </a:xfrm>
          <a:prstGeom prst="rect">
            <a:avLst/>
          </a:prstGeom>
        </p:spPr>
      </p:pic>
      <p:pic>
        <p:nvPicPr>
          <p:cNvPr id="6" name="Picture 3" descr="Calendar&#10;&#10;Description automatically generated">
            <a:extLst>
              <a:ext uri="{FF2B5EF4-FFF2-40B4-BE49-F238E27FC236}">
                <a16:creationId xmlns:a16="http://schemas.microsoft.com/office/drawing/2014/main" id="{C2708C10-EC5F-4189-6D3C-A17993A53DAA}"/>
              </a:ext>
            </a:extLst>
          </p:cNvPr>
          <p:cNvPicPr>
            <a:picLocks noChangeAspect="1"/>
          </p:cNvPicPr>
          <p:nvPr/>
        </p:nvPicPr>
        <p:blipFill>
          <a:blip r:embed="rId4"/>
          <a:stretch>
            <a:fillRect/>
          </a:stretch>
        </p:blipFill>
        <p:spPr>
          <a:xfrm>
            <a:off x="311572" y="2768564"/>
            <a:ext cx="2743200" cy="1320987"/>
          </a:xfrm>
          <a:prstGeom prst="rect">
            <a:avLst/>
          </a:prstGeom>
        </p:spPr>
      </p:pic>
      <p:pic>
        <p:nvPicPr>
          <p:cNvPr id="7" name="Picture 4" descr="Chart, line chart&#10;&#10;Description automatically generated">
            <a:extLst>
              <a:ext uri="{FF2B5EF4-FFF2-40B4-BE49-F238E27FC236}">
                <a16:creationId xmlns:a16="http://schemas.microsoft.com/office/drawing/2014/main" id="{23E96E20-840D-ADDE-D399-78E28543793C}"/>
              </a:ext>
            </a:extLst>
          </p:cNvPr>
          <p:cNvPicPr>
            <a:picLocks noChangeAspect="1"/>
          </p:cNvPicPr>
          <p:nvPr/>
        </p:nvPicPr>
        <p:blipFill>
          <a:blip r:embed="rId5"/>
          <a:stretch>
            <a:fillRect/>
          </a:stretch>
        </p:blipFill>
        <p:spPr>
          <a:xfrm>
            <a:off x="6209392" y="2366541"/>
            <a:ext cx="2743200" cy="2089320"/>
          </a:xfrm>
          <a:prstGeom prst="rect">
            <a:avLst/>
          </a:prstGeom>
        </p:spPr>
      </p:pic>
    </p:spTree>
    <p:extLst>
      <p:ext uri="{BB962C8B-B14F-4D97-AF65-F5344CB8AC3E}">
        <p14:creationId xmlns:p14="http://schemas.microsoft.com/office/powerpoint/2010/main" val="322678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5" name="Google Shape;765;p46"/>
          <p:cNvSpPr txBox="1">
            <a:spLocks noGrp="1"/>
          </p:cNvSpPr>
          <p:nvPr>
            <p:ph type="title"/>
          </p:nvPr>
        </p:nvSpPr>
        <p:spPr>
          <a:xfrm>
            <a:off x="713225" y="445025"/>
            <a:ext cx="7888908" cy="572700"/>
          </a:xfrm>
          <a:prstGeom prst="rect">
            <a:avLst/>
          </a:prstGeom>
        </p:spPr>
        <p:txBody>
          <a:bodyPr spcFirstLastPara="1" wrap="square" lIns="91425" tIns="91425" rIns="91425" bIns="91425" anchor="t" anchorCtr="0">
            <a:noAutofit/>
          </a:bodyPr>
          <a:lstStyle/>
          <a:p>
            <a:pPr lvl="0" algn="l"/>
            <a:r>
              <a:rPr lang="en-US" dirty="0">
                <a:latin typeface="Calibri" panose="020F0502020204030204" pitchFamily="34" charset="0"/>
                <a:cs typeface="Calibri" panose="020F0502020204030204" pitchFamily="34" charset="0"/>
              </a:rPr>
              <a:t>OVERALL MODEL </a:t>
            </a:r>
            <a:r>
              <a:rPr lang="en-US" dirty="0">
                <a:solidFill>
                  <a:schemeClr val="tx1"/>
                </a:solidFill>
                <a:latin typeface="Calibri" panose="020F0502020204030204" pitchFamily="34" charset="0"/>
                <a:cs typeface="Calibri" panose="020F0502020204030204" pitchFamily="34" charset="0"/>
              </a:rPr>
              <a:t>PERFORMANCE COMPARISON</a:t>
            </a:r>
            <a:r>
              <a:rPr lang="en-US" b="0" dirty="0"/>
              <a:t>​</a:t>
            </a:r>
            <a:endParaRPr dirty="0">
              <a:solidFill>
                <a:schemeClr val="dk1"/>
              </a:solidFill>
            </a:endParaRPr>
          </a:p>
        </p:txBody>
      </p:sp>
      <p:sp>
        <p:nvSpPr>
          <p:cNvPr id="3" name="Rectangle 1"/>
          <p:cNvSpPr>
            <a:spLocks noChangeArrowheads="1"/>
          </p:cNvSpPr>
          <p:nvPr/>
        </p:nvSpPr>
        <p:spPr bwMode="auto">
          <a:xfrm>
            <a:off x="2424113" y="2793149"/>
            <a:ext cx="5229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01491958"/>
              </p:ext>
            </p:extLst>
          </p:nvPr>
        </p:nvGraphicFramePr>
        <p:xfrm>
          <a:off x="1609679" y="1374140"/>
          <a:ext cx="6096000" cy="2890520"/>
        </p:xfrm>
        <a:graphic>
          <a:graphicData uri="http://schemas.openxmlformats.org/drawingml/2006/table">
            <a:tbl>
              <a:tblPr firstRow="1" bandRow="1">
                <a:tableStyleId>{5C22544A-7EE6-4342-B048-85BDC9FD1C3A}</a:tableStyleId>
              </a:tblPr>
              <a:tblGrid>
                <a:gridCol w="1790814">
                  <a:extLst>
                    <a:ext uri="{9D8B030D-6E8A-4147-A177-3AD203B41FA5}">
                      <a16:colId xmlns:a16="http://schemas.microsoft.com/office/drawing/2014/main" val="1929990599"/>
                    </a:ext>
                  </a:extLst>
                </a:gridCol>
                <a:gridCol w="1050324">
                  <a:extLst>
                    <a:ext uri="{9D8B030D-6E8A-4147-A177-3AD203B41FA5}">
                      <a16:colId xmlns:a16="http://schemas.microsoft.com/office/drawing/2014/main" val="2733636315"/>
                    </a:ext>
                  </a:extLst>
                </a:gridCol>
                <a:gridCol w="1087395">
                  <a:extLst>
                    <a:ext uri="{9D8B030D-6E8A-4147-A177-3AD203B41FA5}">
                      <a16:colId xmlns:a16="http://schemas.microsoft.com/office/drawing/2014/main" val="3886472415"/>
                    </a:ext>
                  </a:extLst>
                </a:gridCol>
                <a:gridCol w="948267">
                  <a:extLst>
                    <a:ext uri="{9D8B030D-6E8A-4147-A177-3AD203B41FA5}">
                      <a16:colId xmlns:a16="http://schemas.microsoft.com/office/drawing/2014/main" val="2289212542"/>
                    </a:ext>
                  </a:extLst>
                </a:gridCol>
                <a:gridCol w="1219200">
                  <a:extLst>
                    <a:ext uri="{9D8B030D-6E8A-4147-A177-3AD203B41FA5}">
                      <a16:colId xmlns:a16="http://schemas.microsoft.com/office/drawing/2014/main" val="3280600466"/>
                    </a:ext>
                  </a:extLst>
                </a:gridCol>
              </a:tblGrid>
              <a:tr h="370840">
                <a:tc>
                  <a:txBody>
                    <a:bodyPr/>
                    <a:lstStyle/>
                    <a:p>
                      <a:pPr algn="ctr"/>
                      <a:r>
                        <a:rPr lang="en-US" dirty="0">
                          <a:solidFill>
                            <a:schemeClr val="tx1"/>
                          </a:solidFill>
                          <a:latin typeface="Calibri" panose="020F0502020204030204" pitchFamily="34" charset="0"/>
                          <a:cs typeface="Calibri" panose="020F0502020204030204" pitchFamily="34" charset="0"/>
                        </a:rPr>
                        <a:t>Models</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Accuracy</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Precision</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Recall</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AUC</a:t>
                      </a:r>
                    </a:p>
                  </a:txBody>
                  <a:tcPr/>
                </a:tc>
                <a:extLst>
                  <a:ext uri="{0D108BD9-81ED-4DB2-BD59-A6C34878D82A}">
                    <a16:rowId xmlns:a16="http://schemas.microsoft.com/office/drawing/2014/main" val="3454343276"/>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Logistic</a:t>
                      </a:r>
                      <a:r>
                        <a:rPr lang="en-US" baseline="0" dirty="0">
                          <a:solidFill>
                            <a:schemeClr val="tx1"/>
                          </a:solidFill>
                          <a:latin typeface="Calibri" panose="020F0502020204030204" pitchFamily="34" charset="0"/>
                          <a:cs typeface="Calibri" panose="020F0502020204030204" pitchFamily="34" charset="0"/>
                        </a:rPr>
                        <a:t> Regression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0.80</a:t>
                      </a:r>
                    </a:p>
                  </a:txBody>
                  <a:tcPr/>
                </a:tc>
                <a:extLst>
                  <a:ext uri="{0D108BD9-81ED-4DB2-BD59-A6C34878D82A}">
                    <a16:rowId xmlns:a16="http://schemas.microsoft.com/office/drawing/2014/main" val="1723533689"/>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Decision Tree</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0.77</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0.78</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0.77</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0.76</a:t>
                      </a:r>
                    </a:p>
                  </a:txBody>
                  <a:tcPr/>
                </a:tc>
                <a:extLst>
                  <a:ext uri="{0D108BD9-81ED-4DB2-BD59-A6C34878D82A}">
                    <a16:rowId xmlns:a16="http://schemas.microsoft.com/office/drawing/2014/main" val="3591453450"/>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0.83</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0.91</a:t>
                      </a:r>
                    </a:p>
                  </a:txBody>
                  <a:tcPr/>
                </a:tc>
                <a:extLst>
                  <a:ext uri="{0D108BD9-81ED-4DB2-BD59-A6C34878D82A}">
                    <a16:rowId xmlns:a16="http://schemas.microsoft.com/office/drawing/2014/main" val="380953836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Random Forest(With Feature Selection)</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0.82</a:t>
                      </a:r>
                    </a:p>
                  </a:txBody>
                  <a:tcPr/>
                </a:tc>
                <a:tc>
                  <a:txBody>
                    <a:bodyPr/>
                    <a:lstStyle/>
                    <a:p>
                      <a:pPr algn="ctr"/>
                      <a:r>
                        <a:rPr lang="en-US" dirty="0">
                          <a:solidFill>
                            <a:srgbClr val="00B050"/>
                          </a:solidFill>
                          <a:latin typeface="Calibri" panose="020F0502020204030204" pitchFamily="34" charset="0"/>
                          <a:cs typeface="Calibri" panose="020F0502020204030204" pitchFamily="34" charset="0"/>
                        </a:rPr>
                        <a:t>0.90</a:t>
                      </a:r>
                    </a:p>
                  </a:txBody>
                  <a:tcPr/>
                </a:tc>
                <a:extLst>
                  <a:ext uri="{0D108BD9-81ED-4DB2-BD59-A6C34878D82A}">
                    <a16:rowId xmlns:a16="http://schemas.microsoft.com/office/drawing/2014/main" val="3126200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noProof="0" dirty="0">
                          <a:solidFill>
                            <a:schemeClr val="tx1"/>
                          </a:solidFill>
                          <a:latin typeface="Calibri" panose="020F0502020204030204" pitchFamily="34" charset="0"/>
                          <a:cs typeface="Calibri" panose="020F0502020204030204" pitchFamily="34" charset="0"/>
                        </a:rPr>
                        <a:t>Random Forest(With Scaling)</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0.83</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0.82</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0.90</a:t>
                      </a:r>
                    </a:p>
                  </a:txBody>
                  <a:tcPr/>
                </a:tc>
                <a:extLst>
                  <a:ext uri="{0D108BD9-81ED-4DB2-BD59-A6C34878D82A}">
                    <a16:rowId xmlns:a16="http://schemas.microsoft.com/office/drawing/2014/main" val="2350619596"/>
                  </a:ext>
                </a:extLst>
              </a:tr>
              <a:tr h="370840">
                <a:tc>
                  <a:txBody>
                    <a:bodyPr/>
                    <a:lstStyle/>
                    <a:p>
                      <a:pPr algn="ctr"/>
                      <a:r>
                        <a:rPr lang="en-US" dirty="0">
                          <a:solidFill>
                            <a:schemeClr val="tx1"/>
                          </a:solidFill>
                          <a:latin typeface="Calibri" panose="020F0502020204030204" pitchFamily="34" charset="0"/>
                          <a:cs typeface="Calibri" panose="020F0502020204030204" pitchFamily="34" charset="0"/>
                        </a:rPr>
                        <a:t>KNN</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0.74</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0.75</a:t>
                      </a:r>
                    </a:p>
                  </a:txBody>
                  <a:tcPr/>
                </a:tc>
                <a:tc>
                  <a:txBody>
                    <a:bodyPr/>
                    <a:lstStyle/>
                    <a:p>
                      <a:pPr algn="ctr"/>
                      <a:r>
                        <a:rPr lang="en-US" dirty="0">
                          <a:solidFill>
                            <a:schemeClr val="tx1"/>
                          </a:solidFill>
                          <a:latin typeface="Calibri" panose="020F0502020204030204" pitchFamily="34" charset="0"/>
                          <a:cs typeface="Calibri" panose="020F0502020204030204" pitchFamily="34" charset="0"/>
                        </a:rPr>
                        <a:t>0.81</a:t>
                      </a:r>
                    </a:p>
                  </a:txBody>
                  <a:tcPr/>
                </a:tc>
                <a:extLst>
                  <a:ext uri="{0D108BD9-81ED-4DB2-BD59-A6C34878D82A}">
                    <a16:rowId xmlns:a16="http://schemas.microsoft.com/office/drawing/2014/main" val="41856821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3110985" y="417932"/>
            <a:ext cx="2558295" cy="679349"/>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CONCLUSION</a:t>
            </a:r>
            <a:endParaRPr lang="en-US"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822697" y="1097281"/>
            <a:ext cx="7716391" cy="375487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 few important features that can predict if a person is smoking or not are gender, </a:t>
            </a:r>
            <a:r>
              <a:rPr lang="en-US" sz="1600" dirty="0" err="1">
                <a:solidFill>
                  <a:schemeClr val="tx1"/>
                </a:solidFill>
                <a:latin typeface="Calibri" panose="020F0502020204030204" pitchFamily="34" charset="0"/>
                <a:cs typeface="Calibri" panose="020F0502020204030204" pitchFamily="34" charset="0"/>
              </a:rPr>
              <a:t>Gtp</a:t>
            </a:r>
            <a:r>
              <a:rPr lang="en-US" sz="1600" dirty="0">
                <a:solidFill>
                  <a:schemeClr val="tx1"/>
                </a:solidFill>
                <a:latin typeface="Calibri" panose="020F0502020204030204" pitchFamily="34" charset="0"/>
                <a:cs typeface="Calibri" panose="020F0502020204030204" pitchFamily="34" charset="0"/>
              </a:rPr>
              <a:t>, hemoglobin, height(cm), triglyceride, serum creatinine, age, waist(cm), ALT, LDL, and HDL.​</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data imbalance is addressed by using Synthetic Minority Over-sampling Technique for Nominal and Continuous features (</a:t>
            </a:r>
            <a:r>
              <a:rPr lang="en-US" sz="1600" b="1" dirty="0">
                <a:solidFill>
                  <a:schemeClr val="tx1"/>
                </a:solidFill>
                <a:latin typeface="Calibri" panose="020F0502020204030204" pitchFamily="34" charset="0"/>
                <a:cs typeface="Calibri" panose="020F0502020204030204" pitchFamily="34" charset="0"/>
              </a:rPr>
              <a:t>SMOTE-NC</a:t>
            </a:r>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High </a:t>
            </a:r>
            <a:r>
              <a:rPr lang="en-US" sz="1600" dirty="0" err="1">
                <a:solidFill>
                  <a:schemeClr val="tx1"/>
                </a:solidFill>
                <a:latin typeface="Calibri" panose="020F0502020204030204" pitchFamily="34" charset="0"/>
                <a:cs typeface="Calibri" panose="020F0502020204030204" pitchFamily="34" charset="0"/>
              </a:rPr>
              <a:t>Cholestrol</a:t>
            </a:r>
            <a:r>
              <a:rPr lang="en-US" sz="1600" dirty="0">
                <a:solidFill>
                  <a:schemeClr val="tx1"/>
                </a:solidFill>
                <a:latin typeface="Calibri" panose="020F0502020204030204" pitchFamily="34" charset="0"/>
                <a:cs typeface="Calibri" panose="020F0502020204030204" pitchFamily="34" charset="0"/>
              </a:rPr>
              <a:t>, LDL, and HDL from our dataset can be used to predict heart attack. However, it is important to note that making predictions based on bio-signals is a complex task and requires specialized knowledge and expertise in the field of medical science and machine learning.</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Classifier with feature selection has a better performance compared to the other models as it has a better ability to distinguish between classes .</a:t>
            </a:r>
          </a:p>
          <a:p>
            <a:endParaRPr lang="en-US" dirty="0"/>
          </a:p>
        </p:txBody>
      </p:sp>
    </p:spTree>
    <p:extLst>
      <p:ext uri="{BB962C8B-B14F-4D97-AF65-F5344CB8AC3E}">
        <p14:creationId xmlns:p14="http://schemas.microsoft.com/office/powerpoint/2010/main" val="355332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3" name="Google Shape;455;p37"/>
          <p:cNvSpPr txBox="1">
            <a:spLocks noGrp="1"/>
          </p:cNvSpPr>
          <p:nvPr>
            <p:ph type="title"/>
          </p:nvPr>
        </p:nvSpPr>
        <p:spPr>
          <a:xfrm>
            <a:off x="2311272" y="2025227"/>
            <a:ext cx="4879075" cy="896996"/>
          </a:xfrm>
          <a:prstGeom prst="rect">
            <a:avLst/>
          </a:prstGeom>
        </p:spPr>
        <p:txBody>
          <a:bodyPr spcFirstLastPara="1" wrap="square" lIns="91425" tIns="91425" rIns="91425" bIns="91425" anchor="b" anchorCtr="0">
            <a:noAutofit/>
          </a:bodyPr>
          <a:lstStyle/>
          <a:p>
            <a:pPr lvl="0"/>
            <a:r>
              <a:rPr lang="en-US" sz="5000" dirty="0">
                <a:latin typeface="Calibri" panose="020F0502020204030204" pitchFamily="34" charset="0"/>
                <a:cs typeface="Calibri" panose="020F0502020204030204" pitchFamily="34" charset="0"/>
              </a:rPr>
              <a:t>THANK </a:t>
            </a:r>
            <a:r>
              <a:rPr lang="en-US" sz="5000" dirty="0">
                <a:solidFill>
                  <a:schemeClr val="tx1"/>
                </a:solidFill>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190150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2067570" y="417931"/>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ABOUT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26" name="Google Shape;426;p34"/>
          <p:cNvSpPr txBox="1">
            <a:spLocks noGrp="1"/>
          </p:cNvSpPr>
          <p:nvPr>
            <p:ph type="subTitle" idx="1"/>
          </p:nvPr>
        </p:nvSpPr>
        <p:spPr>
          <a:xfrm>
            <a:off x="713225" y="1187941"/>
            <a:ext cx="6567469" cy="1037674"/>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This dataset contains different body signals of smoking, it has been taken from the Kaggle website.</a:t>
            </a: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The dataset has 55,693 observations with 26 variables.</a:t>
            </a:r>
          </a:p>
          <a:p>
            <a:pPr marL="0" lvl="0" indent="0" algn="l" rtl="0">
              <a:spcBef>
                <a:spcPts val="0"/>
              </a:spcBef>
              <a:spcAft>
                <a:spcPts val="0"/>
              </a:spcAft>
              <a:buNone/>
            </a:pPr>
            <a:endParaRPr lang="en-US" sz="1800" dirty="0">
              <a:latin typeface="Calibri" panose="020F0502020204030204" pitchFamily="34" charset="0"/>
              <a:cs typeface="Calibri" panose="020F0502020204030204" pitchFamily="34" charset="0"/>
            </a:endParaRPr>
          </a:p>
        </p:txBody>
      </p:sp>
      <p:graphicFrame>
        <p:nvGraphicFramePr>
          <p:cNvPr id="25" name="Table 25">
            <a:extLst>
              <a:ext uri="{FF2B5EF4-FFF2-40B4-BE49-F238E27FC236}">
                <a16:creationId xmlns:a16="http://schemas.microsoft.com/office/drawing/2014/main" id="{893F0DBD-86EF-40B9-09B2-383D9467CF29}"/>
              </a:ext>
            </a:extLst>
          </p:cNvPr>
          <p:cNvGraphicFramePr>
            <a:graphicFrameLocks noGrp="1"/>
          </p:cNvGraphicFramePr>
          <p:nvPr>
            <p:extLst>
              <p:ext uri="{D42A27DB-BD31-4B8C-83A1-F6EECF244321}">
                <p14:modId xmlns:p14="http://schemas.microsoft.com/office/powerpoint/2010/main" val="3849187660"/>
              </p:ext>
            </p:extLst>
          </p:nvPr>
        </p:nvGraphicFramePr>
        <p:xfrm>
          <a:off x="821057" y="2299674"/>
          <a:ext cx="6351803" cy="2107649"/>
        </p:xfrm>
        <a:graphic>
          <a:graphicData uri="http://schemas.openxmlformats.org/drawingml/2006/table">
            <a:tbl>
              <a:tblPr firstRow="1" bandRow="1">
                <a:tableStyleId>{3B4B98B0-60AC-42C2-AFA5-B58CD77FA1E5}</a:tableStyleId>
              </a:tblPr>
              <a:tblGrid>
                <a:gridCol w="907400">
                  <a:extLst>
                    <a:ext uri="{9D8B030D-6E8A-4147-A177-3AD203B41FA5}">
                      <a16:colId xmlns:a16="http://schemas.microsoft.com/office/drawing/2014/main" val="957666113"/>
                    </a:ext>
                  </a:extLst>
                </a:gridCol>
                <a:gridCol w="907400">
                  <a:extLst>
                    <a:ext uri="{9D8B030D-6E8A-4147-A177-3AD203B41FA5}">
                      <a16:colId xmlns:a16="http://schemas.microsoft.com/office/drawing/2014/main" val="755779463"/>
                    </a:ext>
                  </a:extLst>
                </a:gridCol>
                <a:gridCol w="1001453">
                  <a:extLst>
                    <a:ext uri="{9D8B030D-6E8A-4147-A177-3AD203B41FA5}">
                      <a16:colId xmlns:a16="http://schemas.microsoft.com/office/drawing/2014/main" val="4054794828"/>
                    </a:ext>
                  </a:extLst>
                </a:gridCol>
                <a:gridCol w="813350">
                  <a:extLst>
                    <a:ext uri="{9D8B030D-6E8A-4147-A177-3AD203B41FA5}">
                      <a16:colId xmlns:a16="http://schemas.microsoft.com/office/drawing/2014/main" val="4083494556"/>
                    </a:ext>
                  </a:extLst>
                </a:gridCol>
                <a:gridCol w="907400">
                  <a:extLst>
                    <a:ext uri="{9D8B030D-6E8A-4147-A177-3AD203B41FA5}">
                      <a16:colId xmlns:a16="http://schemas.microsoft.com/office/drawing/2014/main" val="1458985909"/>
                    </a:ext>
                  </a:extLst>
                </a:gridCol>
                <a:gridCol w="907400">
                  <a:extLst>
                    <a:ext uri="{9D8B030D-6E8A-4147-A177-3AD203B41FA5}">
                      <a16:colId xmlns:a16="http://schemas.microsoft.com/office/drawing/2014/main" val="3696794281"/>
                    </a:ext>
                  </a:extLst>
                </a:gridCol>
                <a:gridCol w="907400">
                  <a:extLst>
                    <a:ext uri="{9D8B030D-6E8A-4147-A177-3AD203B41FA5}">
                      <a16:colId xmlns:a16="http://schemas.microsoft.com/office/drawing/2014/main" val="4203560816"/>
                    </a:ext>
                  </a:extLst>
                </a:gridCol>
              </a:tblGrid>
              <a:tr h="479011">
                <a:tc>
                  <a:txBody>
                    <a:bodyPr/>
                    <a:lstStyle/>
                    <a:p>
                      <a:r>
                        <a:rPr lang="en-US" sz="1200" b="0" dirty="0">
                          <a:latin typeface="Calibri" panose="020F0502020204030204" pitchFamily="34" charset="0"/>
                          <a:cs typeface="Calibri" panose="020F0502020204030204" pitchFamily="34" charset="0"/>
                        </a:rPr>
                        <a:t>Gender</a:t>
                      </a:r>
                    </a:p>
                  </a:txBody>
                  <a:tcPr/>
                </a:tc>
                <a:tc>
                  <a:txBody>
                    <a:bodyPr/>
                    <a:lstStyle/>
                    <a:p>
                      <a:r>
                        <a:rPr lang="en-US" sz="1200" b="0" dirty="0">
                          <a:latin typeface="Calibri" panose="020F0502020204030204" pitchFamily="34" charset="0"/>
                          <a:cs typeface="Calibri" panose="020F0502020204030204" pitchFamily="34" charset="0"/>
                        </a:rPr>
                        <a:t>Age</a:t>
                      </a:r>
                    </a:p>
                  </a:txBody>
                  <a:tcPr/>
                </a:tc>
                <a:tc>
                  <a:txBody>
                    <a:bodyPr/>
                    <a:lstStyle/>
                    <a:p>
                      <a:r>
                        <a:rPr lang="en-US" sz="1200" b="0" dirty="0">
                          <a:latin typeface="Calibri" panose="020F0502020204030204" pitchFamily="34" charset="0"/>
                          <a:cs typeface="Calibri" panose="020F0502020204030204" pitchFamily="34" charset="0"/>
                        </a:rPr>
                        <a:t>Height</a:t>
                      </a:r>
                    </a:p>
                  </a:txBody>
                  <a:tcPr/>
                </a:tc>
                <a:tc>
                  <a:txBody>
                    <a:bodyPr/>
                    <a:lstStyle/>
                    <a:p>
                      <a:r>
                        <a:rPr lang="en-US" sz="1200" b="0" dirty="0">
                          <a:latin typeface="Calibri" panose="020F0502020204030204" pitchFamily="34" charset="0"/>
                          <a:cs typeface="Calibri" panose="020F0502020204030204" pitchFamily="34" charset="0"/>
                        </a:rPr>
                        <a:t>Weight</a:t>
                      </a:r>
                    </a:p>
                  </a:txBody>
                  <a:tcPr/>
                </a:tc>
                <a:tc>
                  <a:txBody>
                    <a:bodyPr/>
                    <a:lstStyle/>
                    <a:p>
                      <a:r>
                        <a:rPr lang="en-US" sz="1200" b="0" dirty="0">
                          <a:latin typeface="Calibri" panose="020F0502020204030204" pitchFamily="34" charset="0"/>
                          <a:cs typeface="Calibri" panose="020F0502020204030204" pitchFamily="34" charset="0"/>
                        </a:rPr>
                        <a:t>Waist</a:t>
                      </a:r>
                    </a:p>
                  </a:txBody>
                  <a:tcPr/>
                </a:tc>
                <a:tc>
                  <a:txBody>
                    <a:bodyPr/>
                    <a:lstStyle/>
                    <a:p>
                      <a:r>
                        <a:rPr lang="en-US" sz="1200" b="0" dirty="0">
                          <a:latin typeface="Calibri" panose="020F0502020204030204" pitchFamily="34" charset="0"/>
                          <a:cs typeface="Calibri" panose="020F0502020204030204" pitchFamily="34" charset="0"/>
                        </a:rPr>
                        <a:t>Eyesight (left)</a:t>
                      </a:r>
                    </a:p>
                  </a:txBody>
                  <a:tcPr/>
                </a:tc>
                <a:tc>
                  <a:txBody>
                    <a:bodyPr/>
                    <a:lstStyle/>
                    <a:p>
                      <a:r>
                        <a:rPr lang="en-US" sz="1200" b="0" dirty="0">
                          <a:latin typeface="Calibri" panose="020F0502020204030204" pitchFamily="34" charset="0"/>
                          <a:cs typeface="Calibri" panose="020F0502020204030204" pitchFamily="34" charset="0"/>
                        </a:rPr>
                        <a:t>Eyesight (right)</a:t>
                      </a:r>
                    </a:p>
                  </a:txBody>
                  <a:tcPr/>
                </a:tc>
                <a:extLst>
                  <a:ext uri="{0D108BD9-81ED-4DB2-BD59-A6C34878D82A}">
                    <a16:rowId xmlns:a16="http://schemas.microsoft.com/office/drawing/2014/main" val="2692360692"/>
                  </a:ext>
                </a:extLst>
              </a:tr>
              <a:tr h="670616">
                <a:tc>
                  <a:txBody>
                    <a:bodyPr/>
                    <a:lstStyle/>
                    <a:p>
                      <a:r>
                        <a:rPr lang="en-US" sz="1200" b="0" dirty="0">
                          <a:latin typeface="Calibri" panose="020F0502020204030204" pitchFamily="34" charset="0"/>
                          <a:cs typeface="Calibri" panose="020F0502020204030204" pitchFamily="34" charset="0"/>
                        </a:rPr>
                        <a:t>Hearing (left)</a:t>
                      </a:r>
                    </a:p>
                  </a:txBody>
                  <a:tcPr/>
                </a:tc>
                <a:tc>
                  <a:txBody>
                    <a:bodyPr/>
                    <a:lstStyle/>
                    <a:p>
                      <a:r>
                        <a:rPr lang="en-US" sz="1200" b="0" dirty="0">
                          <a:latin typeface="Calibri" panose="020F0502020204030204" pitchFamily="34" charset="0"/>
                          <a:cs typeface="Calibri" panose="020F0502020204030204" pitchFamily="34" charset="0"/>
                        </a:rPr>
                        <a:t>Hearing (right)</a:t>
                      </a:r>
                    </a:p>
                  </a:txBody>
                  <a:tcPr/>
                </a:tc>
                <a:tc>
                  <a:txBody>
                    <a:bodyPr/>
                    <a:lstStyle/>
                    <a:p>
                      <a:r>
                        <a:rPr lang="en-US" sz="1200" b="0" dirty="0">
                          <a:latin typeface="Calibri" panose="020F0502020204030204" pitchFamily="34" charset="0"/>
                          <a:cs typeface="Calibri" panose="020F0502020204030204" pitchFamily="34" charset="0"/>
                        </a:rPr>
                        <a:t>Systolic</a:t>
                      </a:r>
                    </a:p>
                  </a:txBody>
                  <a:tcPr/>
                </a:tc>
                <a:tc>
                  <a:txBody>
                    <a:bodyPr/>
                    <a:lstStyle/>
                    <a:p>
                      <a:r>
                        <a:rPr lang="en-US" sz="1200" b="0" dirty="0">
                          <a:latin typeface="Calibri" panose="020F0502020204030204" pitchFamily="34" charset="0"/>
                          <a:cs typeface="Calibri" panose="020F0502020204030204" pitchFamily="34" charset="0"/>
                        </a:rPr>
                        <a:t>Relaxation</a:t>
                      </a:r>
                    </a:p>
                  </a:txBody>
                  <a:tcPr/>
                </a:tc>
                <a:tc>
                  <a:txBody>
                    <a:bodyPr/>
                    <a:lstStyle/>
                    <a:p>
                      <a:r>
                        <a:rPr lang="en-US" sz="1200" b="0" dirty="0">
                          <a:latin typeface="Calibri" panose="020F0502020204030204" pitchFamily="34" charset="0"/>
                          <a:cs typeface="Calibri" panose="020F0502020204030204" pitchFamily="34" charset="0"/>
                        </a:rPr>
                        <a:t>Fasting Blood Sugar</a:t>
                      </a:r>
                    </a:p>
                  </a:txBody>
                  <a:tcPr/>
                </a:tc>
                <a:tc>
                  <a:txBody>
                    <a:bodyPr/>
                    <a:lstStyle/>
                    <a:p>
                      <a:r>
                        <a:rPr lang="en-US" sz="1200" b="0" dirty="0">
                          <a:latin typeface="Calibri" panose="020F0502020204030204" pitchFamily="34" charset="0"/>
                          <a:cs typeface="Calibri" panose="020F0502020204030204" pitchFamily="34" charset="0"/>
                        </a:rPr>
                        <a:t>Cholesterol</a:t>
                      </a:r>
                    </a:p>
                  </a:txBody>
                  <a:tcPr/>
                </a:tc>
                <a:tc>
                  <a:txBody>
                    <a:bodyPr/>
                    <a:lstStyle/>
                    <a:p>
                      <a:r>
                        <a:rPr lang="en-US" sz="1200" b="0" dirty="0">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3990595097"/>
                  </a:ext>
                </a:extLst>
              </a:tr>
              <a:tr h="479011">
                <a:tc>
                  <a:txBody>
                    <a:bodyPr/>
                    <a:lstStyle/>
                    <a:p>
                      <a:r>
                        <a:rPr lang="en-US" sz="1200" b="0" dirty="0">
                          <a:latin typeface="Calibri" panose="020F0502020204030204" pitchFamily="34" charset="0"/>
                          <a:cs typeface="Calibri" panose="020F0502020204030204" pitchFamily="34" charset="0"/>
                        </a:rPr>
                        <a:t>HDL</a:t>
                      </a:r>
                    </a:p>
                  </a:txBody>
                  <a:tcPr/>
                </a:tc>
                <a:tc>
                  <a:txBody>
                    <a:bodyPr/>
                    <a:lstStyle/>
                    <a:p>
                      <a:r>
                        <a:rPr lang="en-US" sz="1200" b="0" dirty="0">
                          <a:latin typeface="Calibri" panose="020F0502020204030204" pitchFamily="34" charset="0"/>
                          <a:cs typeface="Calibri" panose="020F0502020204030204" pitchFamily="34" charset="0"/>
                        </a:rPr>
                        <a:t>LDL</a:t>
                      </a:r>
                    </a:p>
                  </a:txBody>
                  <a:tcPr/>
                </a:tc>
                <a:tc>
                  <a:txBody>
                    <a:bodyPr/>
                    <a:lstStyle/>
                    <a:p>
                      <a:r>
                        <a:rPr lang="en-US" sz="1200" b="0" dirty="0">
                          <a:latin typeface="Calibri" panose="020F0502020204030204" pitchFamily="34" charset="0"/>
                          <a:cs typeface="Calibri" panose="020F0502020204030204" pitchFamily="34" charset="0"/>
                        </a:rPr>
                        <a:t>Hemoglobin</a:t>
                      </a:r>
                    </a:p>
                  </a:txBody>
                  <a:tcPr/>
                </a:tc>
                <a:tc>
                  <a:txBody>
                    <a:bodyPr/>
                    <a:lstStyle/>
                    <a:p>
                      <a:r>
                        <a:rPr lang="en-US" sz="1200" b="0" dirty="0">
                          <a:latin typeface="Calibri" panose="020F0502020204030204" pitchFamily="34" charset="0"/>
                          <a:cs typeface="Calibri" panose="020F0502020204030204" pitchFamily="34" charset="0"/>
                        </a:rPr>
                        <a:t>Urine Protein</a:t>
                      </a:r>
                    </a:p>
                  </a:txBody>
                  <a:tcPr/>
                </a:tc>
                <a:tc>
                  <a:txBody>
                    <a:bodyPr/>
                    <a:lstStyle/>
                    <a:p>
                      <a:r>
                        <a:rPr lang="en-US" sz="1200" b="0" dirty="0">
                          <a:latin typeface="Calibri" panose="020F0502020204030204" pitchFamily="34" charset="0"/>
                          <a:cs typeface="Calibri" panose="020F0502020204030204" pitchFamily="34" charset="0"/>
                        </a:rPr>
                        <a:t>Serum </a:t>
                      </a:r>
                      <a:r>
                        <a:rPr lang="en-US" sz="1200" b="0" dirty="0" err="1">
                          <a:latin typeface="Calibri" panose="020F0502020204030204" pitchFamily="34" charset="0"/>
                          <a:cs typeface="Calibri" panose="020F0502020204030204" pitchFamily="34" charset="0"/>
                        </a:rPr>
                        <a:t>Cretinine</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cs typeface="Calibri" panose="020F0502020204030204" pitchFamily="34" charset="0"/>
                        </a:rPr>
                        <a:t>AST</a:t>
                      </a:r>
                    </a:p>
                  </a:txBody>
                  <a:tcPr/>
                </a:tc>
                <a:tc>
                  <a:txBody>
                    <a:bodyPr/>
                    <a:lstStyle/>
                    <a:p>
                      <a:r>
                        <a:rPr lang="en-US" sz="1200" b="0" dirty="0">
                          <a:latin typeface="Calibri" panose="020F0502020204030204" pitchFamily="34" charset="0"/>
                          <a:cs typeface="Calibri" panose="020F0502020204030204" pitchFamily="34" charset="0"/>
                        </a:rPr>
                        <a:t>ALT</a:t>
                      </a:r>
                    </a:p>
                  </a:txBody>
                  <a:tcPr/>
                </a:tc>
                <a:extLst>
                  <a:ext uri="{0D108BD9-81ED-4DB2-BD59-A6C34878D82A}">
                    <a16:rowId xmlns:a16="http://schemas.microsoft.com/office/drawing/2014/main" val="2008013104"/>
                  </a:ext>
                </a:extLst>
              </a:tr>
              <a:tr h="479011">
                <a:tc>
                  <a:txBody>
                    <a:bodyPr/>
                    <a:lstStyle/>
                    <a:p>
                      <a:r>
                        <a:rPr lang="en-US" sz="1200" b="0" dirty="0">
                          <a:latin typeface="Calibri" panose="020F0502020204030204" pitchFamily="34" charset="0"/>
                          <a:cs typeface="Calibri" panose="020F0502020204030204" pitchFamily="34" charset="0"/>
                        </a:rPr>
                        <a:t>GTP</a:t>
                      </a:r>
                    </a:p>
                  </a:txBody>
                  <a:tcPr/>
                </a:tc>
                <a:tc>
                  <a:txBody>
                    <a:bodyPr/>
                    <a:lstStyle/>
                    <a:p>
                      <a:r>
                        <a:rPr lang="en-US" sz="1200" b="0" dirty="0">
                          <a:latin typeface="Calibri" panose="020F0502020204030204" pitchFamily="34" charset="0"/>
                          <a:cs typeface="Calibri" panose="020F0502020204030204" pitchFamily="34" charset="0"/>
                        </a:rPr>
                        <a:t>Oral</a:t>
                      </a:r>
                    </a:p>
                  </a:txBody>
                  <a:tcPr/>
                </a:tc>
                <a:tc>
                  <a:txBody>
                    <a:bodyPr/>
                    <a:lstStyle/>
                    <a:p>
                      <a:r>
                        <a:rPr lang="en-US" sz="1200" b="0" dirty="0">
                          <a:latin typeface="Calibri" panose="020F0502020204030204" pitchFamily="34" charset="0"/>
                          <a:cs typeface="Calibri" panose="020F0502020204030204" pitchFamily="34" charset="0"/>
                        </a:rPr>
                        <a:t>Dental Caries</a:t>
                      </a:r>
                    </a:p>
                  </a:txBody>
                  <a:tcPr/>
                </a:tc>
                <a:tc>
                  <a:txBody>
                    <a:bodyPr/>
                    <a:lstStyle/>
                    <a:p>
                      <a:r>
                        <a:rPr lang="en-US" sz="1200" b="0" dirty="0">
                          <a:latin typeface="Calibri" panose="020F0502020204030204" pitchFamily="34" charset="0"/>
                          <a:cs typeface="Calibri" panose="020F0502020204030204" pitchFamily="34" charset="0"/>
                        </a:rPr>
                        <a:t>Tartar</a:t>
                      </a:r>
                    </a:p>
                  </a:txBody>
                  <a:tcPr/>
                </a:tc>
                <a:tc>
                  <a:txBody>
                    <a:bodyPr/>
                    <a:lstStyle/>
                    <a:p>
                      <a:r>
                        <a:rPr lang="en-US" sz="1200" b="0" dirty="0">
                          <a:latin typeface="Calibri" panose="020F0502020204030204" pitchFamily="34" charset="0"/>
                          <a:cs typeface="Calibri" panose="020F0502020204030204" pitchFamily="34" charset="0"/>
                        </a:rPr>
                        <a:t>Smoking</a:t>
                      </a:r>
                    </a:p>
                  </a:txBody>
                  <a:tcPr/>
                </a:tc>
                <a:tc>
                  <a:txBody>
                    <a:bodyPr/>
                    <a:lstStyle/>
                    <a:p>
                      <a:endParaRPr lang="en-US" sz="1200" b="0">
                        <a:latin typeface="Calibri" panose="020F0502020204030204" pitchFamily="34" charset="0"/>
                        <a:cs typeface="Calibri" panose="020F0502020204030204" pitchFamily="34" charset="0"/>
                      </a:endParaRPr>
                    </a:p>
                  </a:txBody>
                  <a:tcPr/>
                </a:tc>
                <a:tc>
                  <a:txBody>
                    <a:bodyPr/>
                    <a:lstStyle/>
                    <a:p>
                      <a:endParaRPr lang="en-US"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001548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2113722" y="1398104"/>
            <a:ext cx="4420368" cy="6763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bg2"/>
                </a:solidFill>
                <a:latin typeface="Calibri" panose="020F0502020204030204" pitchFamily="34" charset="0"/>
                <a:cs typeface="Calibri" panose="020F0502020204030204" pitchFamily="34" charset="0"/>
              </a:rPr>
              <a:t>DATA </a:t>
            </a:r>
            <a:r>
              <a:rPr lang="en-US" b="1" dirty="0">
                <a:solidFill>
                  <a:schemeClr val="tx1"/>
                </a:solidFill>
                <a:latin typeface="Calibri" panose="020F0502020204030204" pitchFamily="34" charset="0"/>
                <a:cs typeface="Calibri" panose="020F0502020204030204" pitchFamily="34" charset="0"/>
              </a:rPr>
              <a:t>PRE-PROCESSING</a:t>
            </a:r>
            <a:endParaRPr b="1"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2468601" y="2246244"/>
            <a:ext cx="3710609" cy="1338828"/>
          </a:xfrm>
          <a:prstGeom prst="rect">
            <a:avLst/>
          </a:prstGeom>
          <a:noFill/>
        </p:spPr>
        <p:txBody>
          <a:bodyPr wrap="square" rtlCol="0">
            <a:spAutoFit/>
          </a:bodyPr>
          <a:lstStyle/>
          <a:p>
            <a:pPr algn="ctr" fontAlgn="base">
              <a:lnSpc>
                <a:spcPct val="150000"/>
              </a:lnSpc>
            </a:pPr>
            <a:r>
              <a:rPr lang="en-US" sz="1800" dirty="0">
                <a:latin typeface="Calibri" panose="020F0502020204030204" pitchFamily="34" charset="0"/>
                <a:cs typeface="Calibri" panose="020F0502020204030204" pitchFamily="34" charset="0"/>
              </a:rPr>
              <a:t>Checking for NA's ​</a:t>
            </a:r>
          </a:p>
          <a:p>
            <a:pPr algn="ctr" fontAlgn="base">
              <a:lnSpc>
                <a:spcPct val="150000"/>
              </a:lnSpc>
            </a:pPr>
            <a:r>
              <a:rPr lang="en-US" sz="1800" dirty="0">
                <a:latin typeface="Calibri" panose="020F0502020204030204" pitchFamily="34" charset="0"/>
                <a:cs typeface="Calibri" panose="020F0502020204030204" pitchFamily="34" charset="0"/>
              </a:rPr>
              <a:t>Outlier Detection ​</a:t>
            </a:r>
          </a:p>
          <a:p>
            <a:pPr algn="ctr" fontAlgn="base">
              <a:lnSpc>
                <a:spcPct val="150000"/>
              </a:lnSpc>
            </a:pPr>
            <a:r>
              <a:rPr lang="en-US" sz="1800" dirty="0">
                <a:latin typeface="Calibri" panose="020F0502020204030204" pitchFamily="34" charset="0"/>
                <a:cs typeface="Calibri" panose="020F0502020204030204" pitchFamily="34" charset="0"/>
              </a:rPr>
              <a:t>Subsetting the dataset for analysis</a:t>
            </a:r>
            <a:r>
              <a:rPr lang="en-US" dirty="0"/>
              <a:t> </a:t>
            </a:r>
          </a:p>
        </p:txBody>
      </p:sp>
    </p:spTree>
    <p:extLst>
      <p:ext uri="{BB962C8B-B14F-4D97-AF65-F5344CB8AC3E}">
        <p14:creationId xmlns:p14="http://schemas.microsoft.com/office/powerpoint/2010/main" val="167910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80" y="411159"/>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18" name="Google Shape;418;p33"/>
          <p:cNvSpPr txBox="1"/>
          <p:nvPr/>
        </p:nvSpPr>
        <p:spPr>
          <a:xfrm>
            <a:off x="719999" y="1051244"/>
            <a:ext cx="7704000" cy="1529380"/>
          </a:xfrm>
          <a:prstGeom prst="rect">
            <a:avLst/>
          </a:prstGeom>
          <a:noFill/>
          <a:ln>
            <a:noFill/>
          </a:ln>
        </p:spPr>
        <p:txBody>
          <a:bodyPr spcFirstLastPara="1" wrap="square" lIns="91425" tIns="91425" rIns="0" bIns="91425" anchor="t" anchorCtr="0">
            <a:noAutofit/>
          </a:bodyPr>
          <a:lstStyle/>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The `</a:t>
            </a:r>
            <a:r>
              <a:rPr lang="en-US" sz="1800" b="0" i="0" dirty="0" err="1">
                <a:solidFill>
                  <a:srgbClr val="002060"/>
                </a:solidFill>
                <a:effectLst/>
                <a:latin typeface="Calibri" panose="020F0502020204030204" pitchFamily="34" charset="0"/>
                <a:cs typeface="Calibri" panose="020F0502020204030204" pitchFamily="34" charset="0"/>
              </a:rPr>
              <a:t>isnull</a:t>
            </a:r>
            <a:r>
              <a:rPr lang="en-US" sz="1800" b="0" i="0" dirty="0">
                <a:solidFill>
                  <a:srgbClr val="002060"/>
                </a:solidFill>
                <a:effectLst/>
                <a:latin typeface="Calibri" panose="020F0502020204030204" pitchFamily="34" charset="0"/>
                <a:cs typeface="Calibri" panose="020F0502020204030204" pitchFamily="34" charset="0"/>
              </a:rPr>
              <a:t>().sum()` summarizes the dataset with the missing values if any present. </a:t>
            </a:r>
          </a:p>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If we see the output, we can see t</a:t>
            </a:r>
            <a:r>
              <a:rPr lang="en-US" sz="1800" dirty="0">
                <a:solidFill>
                  <a:srgbClr val="002060"/>
                </a:solidFill>
                <a:latin typeface="Calibri" panose="020F0502020204030204" pitchFamily="34" charset="0"/>
                <a:cs typeface="Calibri" panose="020F0502020204030204" pitchFamily="34" charset="0"/>
              </a:rPr>
              <a:t>hat the </a:t>
            </a:r>
            <a:r>
              <a:rPr lang="en-US" sz="1800" b="0" i="0" dirty="0">
                <a:solidFill>
                  <a:srgbClr val="002060"/>
                </a:solidFill>
                <a:effectLst/>
                <a:latin typeface="Calibri" panose="020F0502020204030204" pitchFamily="34" charset="0"/>
                <a:cs typeface="Calibri" panose="020F0502020204030204" pitchFamily="34" charset="0"/>
              </a:rPr>
              <a:t>dataset is clean, and no missing values are present</a:t>
            </a:r>
            <a:r>
              <a:rPr lang="en-US" sz="1800" dirty="0">
                <a:solidFill>
                  <a:srgbClr val="002060"/>
                </a:solidFill>
                <a:latin typeface="Calibri" panose="020F0502020204030204" pitchFamily="34" charset="0"/>
                <a:cs typeface="Calibri" panose="020F0502020204030204" pitchFamily="34" charset="0"/>
              </a:rPr>
              <a:t> and there are no duplicate values as well.</a:t>
            </a:r>
            <a:endParaRPr lang="en-US" sz="1200" b="1" dirty="0">
              <a:solidFill>
                <a:schemeClr val="dk1"/>
              </a:solidFill>
              <a:latin typeface="Calibri" panose="020F0502020204030204" pitchFamily="34" charset="0"/>
              <a:ea typeface="Mandali"/>
              <a:cs typeface="Calibri" panose="020F0502020204030204" pitchFamily="34" charset="0"/>
              <a:sym typeface="Mandali"/>
            </a:endParaRPr>
          </a:p>
        </p:txBody>
      </p:sp>
      <p:pic>
        <p:nvPicPr>
          <p:cNvPr id="3" name="Picture 2">
            <a:extLst>
              <a:ext uri="{FF2B5EF4-FFF2-40B4-BE49-F238E27FC236}">
                <a16:creationId xmlns:a16="http://schemas.microsoft.com/office/drawing/2014/main" id="{211E9FAA-8370-E709-4825-EDDF3DF0C623}"/>
              </a:ext>
            </a:extLst>
          </p:cNvPr>
          <p:cNvPicPr>
            <a:picLocks noChangeAspect="1"/>
          </p:cNvPicPr>
          <p:nvPr/>
        </p:nvPicPr>
        <p:blipFill>
          <a:blip r:embed="rId3"/>
          <a:stretch>
            <a:fillRect/>
          </a:stretch>
        </p:blipFill>
        <p:spPr>
          <a:xfrm>
            <a:off x="4699795" y="3249209"/>
            <a:ext cx="3115867" cy="732229"/>
          </a:xfrm>
          <a:prstGeom prst="rect">
            <a:avLst/>
          </a:prstGeom>
        </p:spPr>
      </p:pic>
      <p:pic>
        <p:nvPicPr>
          <p:cNvPr id="4" name="Picture 3">
            <a:extLst>
              <a:ext uri="{FF2B5EF4-FFF2-40B4-BE49-F238E27FC236}">
                <a16:creationId xmlns:a16="http://schemas.microsoft.com/office/drawing/2014/main" id="{7FC9A979-5709-132F-0EA6-0DA7CF70191C}"/>
              </a:ext>
            </a:extLst>
          </p:cNvPr>
          <p:cNvPicPr>
            <a:picLocks noChangeAspect="1"/>
          </p:cNvPicPr>
          <p:nvPr/>
        </p:nvPicPr>
        <p:blipFill>
          <a:blip r:embed="rId4"/>
          <a:stretch>
            <a:fillRect/>
          </a:stretch>
        </p:blipFill>
        <p:spPr>
          <a:xfrm>
            <a:off x="1927008" y="2648010"/>
            <a:ext cx="1378047" cy="24070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79" y="296011"/>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C174BAA-F14C-720F-1050-78C2731F2302}"/>
              </a:ext>
            </a:extLst>
          </p:cNvPr>
          <p:cNvPicPr>
            <a:picLocks noChangeAspect="1"/>
          </p:cNvPicPr>
          <p:nvPr/>
        </p:nvPicPr>
        <p:blipFill>
          <a:blip r:embed="rId3"/>
          <a:stretch>
            <a:fillRect/>
          </a:stretch>
        </p:blipFill>
        <p:spPr>
          <a:xfrm>
            <a:off x="2142279" y="1149788"/>
            <a:ext cx="5000537" cy="3792029"/>
          </a:xfrm>
          <a:prstGeom prst="rect">
            <a:avLst/>
          </a:prstGeom>
        </p:spPr>
      </p:pic>
    </p:spTree>
    <p:extLst>
      <p:ext uri="{BB962C8B-B14F-4D97-AF65-F5344CB8AC3E}">
        <p14:creationId xmlns:p14="http://schemas.microsoft.com/office/powerpoint/2010/main" val="4388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713225" y="445025"/>
            <a:ext cx="67399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DISTRIBUTION OF THE </a:t>
            </a:r>
            <a:r>
              <a:rPr lang="en" dirty="0">
                <a:solidFill>
                  <a:schemeClr val="dk1"/>
                </a:solidFill>
                <a:latin typeface="Calibri" panose="020F0502020204030204" pitchFamily="34" charset="0"/>
                <a:cs typeface="Calibri" panose="020F0502020204030204" pitchFamily="34" charset="0"/>
              </a:rPr>
              <a:t>TARGET VARIABLE</a:t>
            </a:r>
            <a:br>
              <a:rPr lang="en" dirty="0">
                <a:solidFill>
                  <a:schemeClr val="dk1"/>
                </a:solidFill>
                <a:latin typeface="Calibri" panose="020F0502020204030204" pitchFamily="34" charset="0"/>
                <a:cs typeface="Calibri" panose="020F0502020204030204" pitchFamily="34" charset="0"/>
              </a:rPr>
            </a:br>
            <a:endParaRPr dirty="0">
              <a:solidFill>
                <a:schemeClr val="dk1"/>
              </a:solidFill>
              <a:latin typeface="Calibri" panose="020F0502020204030204" pitchFamily="34" charset="0"/>
              <a:cs typeface="Calibri" panose="020F0502020204030204" pitchFamily="34" charset="0"/>
            </a:endParaRPr>
          </a:p>
        </p:txBody>
      </p:sp>
      <p:pic>
        <p:nvPicPr>
          <p:cNvPr id="4" name="Picture 2" descr="Chart, pie chart&#10;&#10;Description automatically generated">
            <a:extLst>
              <a:ext uri="{FF2B5EF4-FFF2-40B4-BE49-F238E27FC236}">
                <a16:creationId xmlns:a16="http://schemas.microsoft.com/office/drawing/2014/main" id="{A455EA59-8C42-4049-C22A-58858782296F}"/>
              </a:ext>
            </a:extLst>
          </p:cNvPr>
          <p:cNvPicPr>
            <a:picLocks noChangeAspect="1"/>
          </p:cNvPicPr>
          <p:nvPr/>
        </p:nvPicPr>
        <p:blipFill>
          <a:blip r:embed="rId3"/>
          <a:stretch>
            <a:fillRect/>
          </a:stretch>
        </p:blipFill>
        <p:spPr>
          <a:xfrm>
            <a:off x="2711624" y="1553432"/>
            <a:ext cx="2743200" cy="2754043"/>
          </a:xfrm>
          <a:prstGeom prst="rect">
            <a:avLst/>
          </a:prstGeom>
        </p:spPr>
      </p:pic>
    </p:spTree>
    <p:extLst>
      <p:ext uri="{BB962C8B-B14F-4D97-AF65-F5344CB8AC3E}">
        <p14:creationId xmlns:p14="http://schemas.microsoft.com/office/powerpoint/2010/main" val="282353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655332" y="2158093"/>
            <a:ext cx="7551541"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EXPLORATORY DATA </a:t>
            </a:r>
            <a:r>
              <a:rPr lang="en" dirty="0">
                <a:solidFill>
                  <a:schemeClr val="dk1"/>
                </a:solidFill>
                <a:latin typeface="Calibri" panose="020F0502020204030204" pitchFamily="34" charset="0"/>
                <a:cs typeface="Calibri" panose="020F0502020204030204" pitchFamily="34" charset="0"/>
              </a:rPr>
              <a:t>ANALYSIS</a:t>
            </a:r>
            <a:endParaRPr dirty="0">
              <a:solidFill>
                <a:schemeClr val="dk1"/>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526212" y="1949906"/>
            <a:ext cx="7531878" cy="14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bg2"/>
                </a:solidFill>
                <a:latin typeface="Calibri" panose="020F0502020204030204" pitchFamily="34" charset="0"/>
                <a:cs typeface="Calibri" panose="020F0502020204030204" pitchFamily="34" charset="0"/>
              </a:rPr>
              <a:t>SMART QUESTION: </a:t>
            </a:r>
            <a:r>
              <a:rPr lang="en-US" sz="3000" b="1" kern="1200" cap="all" spc="200" baseline="0" dirty="0">
                <a:solidFill>
                  <a:srgbClr val="002060"/>
                </a:solidFill>
                <a:effectLst/>
                <a:latin typeface="Calibri" panose="020F0502020204030204" pitchFamily="34" charset="0"/>
                <a:cs typeface="Calibri" panose="020F0502020204030204" pitchFamily="34" charset="0"/>
              </a:rPr>
              <a:t>What are the main factors that show the presence of smoking?</a:t>
            </a:r>
            <a:endParaRPr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1281</Words>
  <Application>Microsoft Office PowerPoint</Application>
  <PresentationFormat>On-screen Show (16:9)</PresentationFormat>
  <Paragraphs>172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Bebas Neue</vt:lpstr>
      <vt:lpstr>Calibri</vt:lpstr>
      <vt:lpstr>Mandali</vt:lpstr>
      <vt:lpstr>Spinnaker</vt:lpstr>
      <vt:lpstr>Arial</vt:lpstr>
      <vt:lpstr>Times New Roman</vt:lpstr>
      <vt:lpstr>Minimalist Indian Palette Aesthetic Agency by Slidesgo</vt:lpstr>
      <vt:lpstr>BODY SIGNALS OF SMOKING</vt:lpstr>
      <vt:lpstr>ABOUT SMOKING</vt:lpstr>
      <vt:lpstr>ABOUT THE DATASET</vt:lpstr>
      <vt:lpstr>PowerPoint Presentation</vt:lpstr>
      <vt:lpstr>SUMMARY OF THE DATASET</vt:lpstr>
      <vt:lpstr>SUMMARY OF THE DATASET</vt:lpstr>
      <vt:lpstr>DISTRIBUTION OF THE TARGET VARIABLE </vt:lpstr>
      <vt:lpstr>EXPLORATORY DATA ANALYSIS</vt:lpstr>
      <vt:lpstr>PowerPoint Presentation</vt:lpstr>
      <vt:lpstr>CORRELATION PLOT</vt:lpstr>
      <vt:lpstr>PowerPoint Presentation</vt:lpstr>
      <vt:lpstr>PowerPoint Presentation</vt:lpstr>
      <vt:lpstr>SMART QESTION: HOW TO ADDRESS THE DATA IMBALANCE ISSUE IN THE DATASET?​</vt:lpstr>
      <vt:lpstr>DATA BALANCING</vt:lpstr>
      <vt:lpstr>MODEL BUILDING</vt:lpstr>
      <vt:lpstr>MODEL TECHNIQUES USED</vt:lpstr>
      <vt:lpstr>SMART QUESTION: WHAT EVALUATION METRICS CAN BE USED TO FIND THE BEST MODEL AND WHY?</vt:lpstr>
      <vt:lpstr>WHY ACCURACY AND AUC-ROC CURVE?​</vt:lpstr>
      <vt:lpstr>FEATURE SELECTION USING  RANDOM FOREST CLASSIFIER</vt:lpstr>
      <vt:lpstr>LOGISTIC REGRESSION MODEL</vt:lpstr>
      <vt:lpstr>DECISION TREE MODEL</vt:lpstr>
      <vt:lpstr>RANDOM FOREST MODEL</vt:lpstr>
      <vt:lpstr>RANDOM FOREST CLASSIFIER MODEL (WITH FEATURE SELECTION)</vt:lpstr>
      <vt:lpstr>RANDOM FOREST CLASSIFIER MODEL  (WITH SCALED VALUES USING MINMAXSCALER)</vt:lpstr>
      <vt:lpstr>K-NEAREST NEIGHBOR MODEL</vt:lpstr>
      <vt:lpstr>OVERALL MODEL PERFORMANCE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SIGNAL OF SMOKING</dc:title>
  <dc:creator>Renga</dc:creator>
  <cp:lastModifiedBy>Govardhanam, Sai Charith</cp:lastModifiedBy>
  <cp:revision>25</cp:revision>
  <dcterms:modified xsi:type="dcterms:W3CDTF">2022-12-18T16:03:28Z</dcterms:modified>
</cp:coreProperties>
</file>