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66" r:id="rId10"/>
    <p:sldId id="272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877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36A3F8-6BAB-481F-BA4E-37C48C43B534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2018年6月5日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02BA2C8-71FC-43D0-BD87-0547616971FA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09E4567-F4A4-4F84-AE61-86F7446EED83}" type="datetime2">
              <a:rPr lang="zh-CN" altLang="en-US" smtClean="0"/>
              <a:pPr/>
              <a:t>2018年6月5日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6539446-6953-447E-A4E3-E7CFBF87004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3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81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42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04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73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657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81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112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810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47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天空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水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水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​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rtlCol="0" anchor="b">
            <a:noAutofit/>
          </a:bodyPr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1781B4-E315-44FC-A9E4-EE3ED652705D}" type="datetime2">
              <a:rPr lang="zh-CN" altLang="en-US" smtClean="0"/>
              <a:pPr/>
              <a:t>2018年6月5日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602FAD1-83A9-4815-89CD-897C8D748396}" type="datetime2">
              <a:rPr lang="zh-CN" altLang="en-US" smtClean="0"/>
              <a:pPr/>
              <a:t>2018年6月5日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C1D9D2-00D5-4EEB-9E28-7FEFACC9AF41}" type="datetime2">
              <a:rPr lang="zh-CN" altLang="en-US" smtClean="0"/>
              <a:pPr/>
              <a:t>2018年6月5日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rtlCol="0" anchor="b">
            <a:normAutofit/>
          </a:bodyPr>
          <a:lstStyle>
            <a:lvl1pPr algn="ctr">
              <a:defRPr sz="60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C3B0BDC2-D38C-42D7-9B39-CBA3CD4C57E0}" type="datetime2">
              <a:rPr lang="zh-CN" altLang="en-US" smtClean="0"/>
              <a:pPr/>
              <a:t>2018年6月5日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13BF23-F257-446B-912C-17364A1438BC}" type="datetime2">
              <a:rPr lang="zh-CN" altLang="en-US" smtClean="0"/>
              <a:pPr/>
              <a:t>2018年6月5日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549F57-98D1-4139-9AD0-C205DC71C5E9}" type="datetime2">
              <a:rPr lang="zh-CN" altLang="en-US" smtClean="0"/>
              <a:pPr/>
              <a:t>2018年6月5日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4CFB21-361B-4CC8-B2EC-30CDC6A58970}" type="datetime2">
              <a:rPr lang="zh-CN" altLang="en-US" smtClean="0"/>
              <a:pPr/>
              <a:t>2018年6月5日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209AF4B-C7B0-4043-BA53-D6C8AACCE1F0}" type="datetime2">
              <a:rPr lang="zh-CN" altLang="en-US" smtClean="0"/>
              <a:pPr/>
              <a:t>2018年6月5日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D06AC8-11C1-4A1F-BB41-BDF77EA2ACD7}" type="datetime2">
              <a:rPr lang="zh-CN" altLang="en-US" smtClean="0"/>
              <a:pPr/>
              <a:t>2018年6月5日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C376A0-6194-4F25-AE46-9E873B772BB4}" type="datetime2">
              <a:rPr lang="zh-CN" altLang="en-US" smtClean="0"/>
              <a:pPr/>
              <a:t>2018年6月5日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水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水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水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11734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72BFA41A-2832-4A6F-A158-A69816C1DB4E}" type="datetime2">
              <a:rPr lang="zh-CN" altLang="en-US" smtClean="0"/>
              <a:pPr/>
              <a:t>2018年6月5日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9846" y="1149990"/>
            <a:ext cx="11652308" cy="1156647"/>
          </a:xfrm>
        </p:spPr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微信小商城系统的设计与实现布局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05205" y="2864141"/>
            <a:ext cx="9601200" cy="701180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学生：段宇飞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学号：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20147780208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3502" y="1325462"/>
            <a:ext cx="3886199" cy="845890"/>
          </a:xfrm>
        </p:spPr>
        <p:txBody>
          <a:bodyPr rtlCol="0"/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汇报完毕谢谢观看！</a:t>
            </a:r>
          </a:p>
        </p:txBody>
      </p:sp>
      <p:pic>
        <p:nvPicPr>
          <p:cNvPr id="7" name="图片占位符 6" descr="白色沙滩上的花朵、海星和贝壳的特写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" b="58"/>
          <a:stretch>
            <a:fillRect/>
          </a:stretch>
        </p:blipFill>
        <p:spPr/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E149C-CFA0-4A4E-B0B8-26C22E992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8482" y="4443337"/>
            <a:ext cx="2325204" cy="673947"/>
          </a:xfrm>
        </p:spPr>
        <p:txBody>
          <a:bodyPr/>
          <a:lstStyle/>
          <a:p>
            <a:r>
              <a:rPr lang="zh-CN" altLang="en-US" dirty="0"/>
              <a:t>网络服务与工程二班段宇飞</a:t>
            </a:r>
            <a:endParaRPr lang="en-US" altLang="zh-CN" dirty="0"/>
          </a:p>
          <a:p>
            <a:r>
              <a:rPr lang="en-US" altLang="zh-CN" dirty="0"/>
              <a:t>          2018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9588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329" y="216184"/>
            <a:ext cx="3138601" cy="707360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微信小程序端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4065" y="1120246"/>
            <a:ext cx="1427247" cy="326982"/>
          </a:xfrm>
        </p:spPr>
        <p:txBody>
          <a:bodyPr rtlCol="0">
            <a:normAutofit fontScale="92500" lnSpcReduction="10000"/>
          </a:bodyPr>
          <a:lstStyle/>
          <a:p>
            <a:pPr marL="45720" indent="0" rtl="0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商城首页</a:t>
            </a:r>
          </a:p>
        </p:txBody>
      </p:sp>
      <p:pic>
        <p:nvPicPr>
          <p:cNvPr id="1027" name="Picture 3" descr="849C9236-0A3B-4786-BDFA-0A911C16DB37">
            <a:extLst>
              <a:ext uri="{FF2B5EF4-FFF2-40B4-BE49-F238E27FC236}">
                <a16:creationId xmlns:a16="http://schemas.microsoft.com/office/drawing/2014/main" id="{E5AFA7A4-928A-4B86-942F-3CAB93286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17" y="1568241"/>
            <a:ext cx="1842301" cy="39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426D40-2463-4DF8-A876-1DDB293D4EBE}"/>
              </a:ext>
            </a:extLst>
          </p:cNvPr>
          <p:cNvSpPr txBox="1"/>
          <p:nvPr/>
        </p:nvSpPr>
        <p:spPr>
          <a:xfrm>
            <a:off x="3741490" y="2021747"/>
            <a:ext cx="6266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zh-CN" dirty="0"/>
              <a:t>进入商城时，会默认进入到首页中。首页头部是网站的活动广告，可以进行轮播。广告下方是频道，即商品分类，用户可以通过点击分类选择自己喜欢的商品。再下方是各大品牌制造商，用户可以按自己喜欢的品牌选择需要购买的商品。 </a:t>
            </a:r>
          </a:p>
          <a:p>
            <a:r>
              <a:rPr lang="en-US" altLang="zh-CN" dirty="0"/>
              <a:t>        </a:t>
            </a:r>
            <a:r>
              <a:rPr lang="zh-CN" altLang="zh-CN" dirty="0"/>
              <a:t>启动时通过</a:t>
            </a:r>
            <a:r>
              <a:rPr lang="en-US" altLang="zh-CN" dirty="0"/>
              <a:t>Ajax</a:t>
            </a:r>
            <a:r>
              <a:rPr lang="zh-CN" altLang="zh-CN" dirty="0"/>
              <a:t>从后台获取广告信息、频道和品牌信息等，然后在首页展示这些数据。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06E1A9-2EA8-49C1-A10A-C1FFDEAA4BBA}"/>
              </a:ext>
            </a:extLst>
          </p:cNvPr>
          <p:cNvSpPr txBox="1"/>
          <p:nvPr/>
        </p:nvSpPr>
        <p:spPr>
          <a:xfrm>
            <a:off x="623661" y="568462"/>
            <a:ext cx="1610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分类列表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Picture 5" descr="D02903D0-0A5A-476C-A983-2F4BF6065730">
            <a:extLst>
              <a:ext uri="{FF2B5EF4-FFF2-40B4-BE49-F238E27FC236}">
                <a16:creationId xmlns:a16="http://schemas.microsoft.com/office/drawing/2014/main" id="{775750AD-EC90-436D-8637-9A50B9400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0" y="1333348"/>
            <a:ext cx="1832787" cy="39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90CAEC7-FF04-4D98-B0BB-C194B2E46B66}"/>
              </a:ext>
            </a:extLst>
          </p:cNvPr>
          <p:cNvSpPr/>
          <p:nvPr/>
        </p:nvSpPr>
        <p:spPr>
          <a:xfrm>
            <a:off x="3048000" y="189322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zh-CN" dirty="0"/>
              <a:t>该功能是提供各个分类的详细分类，用户可以按照需要选择详细分类并选择商品。</a:t>
            </a:r>
          </a:p>
          <a:p>
            <a:r>
              <a:rPr lang="en-US" altLang="zh-CN" dirty="0"/>
              <a:t>        </a:t>
            </a:r>
            <a:r>
              <a:rPr lang="zh-CN" altLang="zh-CN" dirty="0"/>
              <a:t>访问该后台接口，后台从分类表中查询所有的一级分类信息在左边的栏目展示，然后查询出一级分类对应的二级分类信息在页面中间展示。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06E1A9-2EA8-49C1-A10A-C1FFDEAA4BBA}"/>
              </a:ext>
            </a:extLst>
          </p:cNvPr>
          <p:cNvSpPr txBox="1"/>
          <p:nvPr/>
        </p:nvSpPr>
        <p:spPr>
          <a:xfrm>
            <a:off x="512609" y="677519"/>
            <a:ext cx="18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详细分类页面</a:t>
            </a:r>
          </a:p>
        </p:txBody>
      </p:sp>
      <p:pic>
        <p:nvPicPr>
          <p:cNvPr id="9" name="Picture 5" descr="D02903D0-0A5A-476C-A983-2F4BF6065730">
            <a:extLst>
              <a:ext uri="{FF2B5EF4-FFF2-40B4-BE49-F238E27FC236}">
                <a16:creationId xmlns:a16="http://schemas.microsoft.com/office/drawing/2014/main" id="{775750AD-EC90-436D-8637-9A50B9400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0" y="1333348"/>
            <a:ext cx="1832787" cy="396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78209CF-E7A0-4CAE-B5FA-AC8282E1C832}"/>
              </a:ext>
            </a:extLst>
          </p:cNvPr>
          <p:cNvSpPr/>
          <p:nvPr/>
        </p:nvSpPr>
        <p:spPr>
          <a:xfrm>
            <a:off x="3048000" y="212784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zh-CN" dirty="0"/>
              <a:t>该页面是商品详细分类的下一级页面，选择详细分类后，便会进入到该页面。该页面将展示出详细分类下的产品供用户选择购买。</a:t>
            </a:r>
          </a:p>
          <a:p>
            <a:r>
              <a:rPr lang="en-US" altLang="zh-CN" dirty="0"/>
              <a:t>        </a:t>
            </a:r>
            <a:r>
              <a:rPr lang="zh-CN" altLang="zh-CN" dirty="0"/>
              <a:t>根据二级分类的id从商品信息表中查询出分类id是该二级分类id的商品信息，并将商品信息中的封面图片、商品名称、价格展示在该页中。点击商品会将该商品的id传递给后台并跳转到商品详情页。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69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06E1A9-2EA8-49C1-A10A-C1FFDEAA4BBA}"/>
              </a:ext>
            </a:extLst>
          </p:cNvPr>
          <p:cNvSpPr txBox="1"/>
          <p:nvPr/>
        </p:nvSpPr>
        <p:spPr>
          <a:xfrm>
            <a:off x="512609" y="677519"/>
            <a:ext cx="18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/>
              <a:t>商品详情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8209CF-E7A0-4CAE-B5FA-AC8282E1C832}"/>
              </a:ext>
            </a:extLst>
          </p:cNvPr>
          <p:cNvSpPr/>
          <p:nvPr/>
        </p:nvSpPr>
        <p:spPr>
          <a:xfrm>
            <a:off x="3048000" y="212784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zh-CN" dirty="0"/>
              <a:t>用户商品详情页面是展示某一个商品的页面。顶端是商品图片，具有轮播和滑动的功能。下面是商品名称的商品摘要。再下方是价格和商品规格。用户的评论在下方展示。再下方则是商品的详细介绍和常见问题。同时用户可以点击收藏按钮，将商品收藏。</a:t>
            </a:r>
          </a:p>
          <a:p>
            <a:r>
              <a:rPr lang="en-US" altLang="zh-CN" dirty="0"/>
              <a:t>        </a:t>
            </a:r>
            <a:r>
              <a:rPr lang="zh-CN" altLang="zh-CN" dirty="0"/>
              <a:t>后台将该商品的信息返回，遍历图片URL列表，通过HTTP协议获取图片并展示。从用户评论表中根据商品id获取该商品所有的用户评论并展示。</a:t>
            </a:r>
          </a:p>
        </p:txBody>
      </p:sp>
      <p:pic>
        <p:nvPicPr>
          <p:cNvPr id="2050" name="Picture 2" descr="6183CF16-2F73-4B62-8FDF-B9CE962680DA">
            <a:extLst>
              <a:ext uri="{FF2B5EF4-FFF2-40B4-BE49-F238E27FC236}">
                <a16:creationId xmlns:a16="http://schemas.microsoft.com/office/drawing/2014/main" id="{903D7929-408C-4D16-8230-EE81F2010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64" y="1142709"/>
            <a:ext cx="2127078" cy="457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4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06E1A9-2EA8-49C1-A10A-C1FFDEAA4BBA}"/>
              </a:ext>
            </a:extLst>
          </p:cNvPr>
          <p:cNvSpPr txBox="1"/>
          <p:nvPr/>
        </p:nvSpPr>
        <p:spPr>
          <a:xfrm>
            <a:off x="512609" y="677519"/>
            <a:ext cx="18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/>
              <a:t>购物车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8209CF-E7A0-4CAE-B5FA-AC8282E1C832}"/>
              </a:ext>
            </a:extLst>
          </p:cNvPr>
          <p:cNvSpPr/>
          <p:nvPr/>
        </p:nvSpPr>
        <p:spPr>
          <a:xfrm>
            <a:off x="3048000" y="21278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zh-CN" dirty="0"/>
              <a:t>用户可以在商品详情页选择商品规格和数量后将商品放入购物车，并在购物车中展示出来。</a:t>
            </a:r>
          </a:p>
          <a:p>
            <a:r>
              <a:rPr lang="en-US" altLang="zh-CN" dirty="0"/>
              <a:t>        </a:t>
            </a:r>
            <a:r>
              <a:rPr lang="zh-CN" altLang="zh-CN" dirty="0"/>
              <a:t>访问购物车时，根据登录用户的</a:t>
            </a:r>
            <a:r>
              <a:rPr lang="en-US" altLang="zh-CN" dirty="0"/>
              <a:t>id</a:t>
            </a:r>
            <a:r>
              <a:rPr lang="zh-CN" altLang="zh-CN" dirty="0"/>
              <a:t>从购物车表中获取该用户所有加入购物车中的商品并在该页展示。</a:t>
            </a:r>
          </a:p>
        </p:txBody>
      </p:sp>
      <p:pic>
        <p:nvPicPr>
          <p:cNvPr id="3074" name="Picture 2" descr="2EE9DE04-87AD-4FAC-9D3F-736D89E4298C">
            <a:extLst>
              <a:ext uri="{FF2B5EF4-FFF2-40B4-BE49-F238E27FC236}">
                <a16:creationId xmlns:a16="http://schemas.microsoft.com/office/drawing/2014/main" id="{B611B01D-019B-4B78-BC5E-80F3B622C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4" y="1177233"/>
            <a:ext cx="2070456" cy="450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7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06E1A9-2EA8-49C1-A10A-C1FFDEAA4BBA}"/>
              </a:ext>
            </a:extLst>
          </p:cNvPr>
          <p:cNvSpPr txBox="1"/>
          <p:nvPr/>
        </p:nvSpPr>
        <p:spPr>
          <a:xfrm>
            <a:off x="512609" y="677519"/>
            <a:ext cx="18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/>
              <a:t>下单页面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8209CF-E7A0-4CAE-B5FA-AC8282E1C832}"/>
              </a:ext>
            </a:extLst>
          </p:cNvPr>
          <p:cNvSpPr/>
          <p:nvPr/>
        </p:nvSpPr>
        <p:spPr>
          <a:xfrm>
            <a:off x="3048000" y="212784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zh-CN" dirty="0"/>
              <a:t>用户在购物车中选择商品后，点击下单即可进入下单页面。在该页面选择收货地址等后即可付款。由于微信小程序的付款功能仅对企业开放，所以付款功能是模拟支付的。</a:t>
            </a:r>
          </a:p>
          <a:p>
            <a:r>
              <a:rPr lang="en-US" altLang="zh-CN" dirty="0"/>
              <a:t>        </a:t>
            </a:r>
            <a:r>
              <a:rPr lang="zh-CN" altLang="zh-CN" dirty="0"/>
              <a:t>用户选择购物车中的商品并点击下单后，在该页中选择收货地址后，点击去付款，后台会生成订单信息并插入到订单表中，将订单的商品信息插入到订单商品表中。</a:t>
            </a:r>
          </a:p>
        </p:txBody>
      </p:sp>
      <p:pic>
        <p:nvPicPr>
          <p:cNvPr id="4098" name="Picture 2" descr="194D3DCC-150D-4E31-B6A2-46BD7A7B97D3">
            <a:extLst>
              <a:ext uri="{FF2B5EF4-FFF2-40B4-BE49-F238E27FC236}">
                <a16:creationId xmlns:a16="http://schemas.microsoft.com/office/drawing/2014/main" id="{ABDA1C93-D9F5-45CA-B887-305DD54E5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90" y="1091988"/>
            <a:ext cx="2158207" cy="467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79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06E1A9-2EA8-49C1-A10A-C1FFDEAA4BBA}"/>
              </a:ext>
            </a:extLst>
          </p:cNvPr>
          <p:cNvSpPr txBox="1"/>
          <p:nvPr/>
        </p:nvSpPr>
        <p:spPr>
          <a:xfrm>
            <a:off x="512609" y="677519"/>
            <a:ext cx="183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/>
              <a:t>查看订单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8209CF-E7A0-4CAE-B5FA-AC8282E1C832}"/>
              </a:ext>
            </a:extLst>
          </p:cNvPr>
          <p:cNvSpPr/>
          <p:nvPr/>
        </p:nvSpPr>
        <p:spPr>
          <a:xfrm>
            <a:off x="3048000" y="212784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zh-CN" dirty="0"/>
              <a:t>用户可以查看订单的不同状态。比如全部、待付款、待发货、待收货、待评价状态的各种订单。</a:t>
            </a:r>
          </a:p>
          <a:p>
            <a:r>
              <a:rPr lang="en-US" altLang="zh-CN" dirty="0"/>
              <a:t>        </a:t>
            </a:r>
            <a:r>
              <a:rPr lang="zh-CN" altLang="zh-CN" dirty="0"/>
              <a:t>用户点击各个订单状态时，后台会根据传入的订单状态和用户id从订单表和订单商品表中查询出订单和订单商品信息并返回到前端，前端将数据展示在该页。</a:t>
            </a:r>
          </a:p>
        </p:txBody>
      </p:sp>
      <p:pic>
        <p:nvPicPr>
          <p:cNvPr id="4098" name="Picture 2" descr="194D3DCC-150D-4E31-B6A2-46BD7A7B97D3">
            <a:extLst>
              <a:ext uri="{FF2B5EF4-FFF2-40B4-BE49-F238E27FC236}">
                <a16:creationId xmlns:a16="http://schemas.microsoft.com/office/drawing/2014/main" id="{ABDA1C93-D9F5-45CA-B887-305DD54E5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3" y="1555879"/>
            <a:ext cx="1517138" cy="328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E1E69DE1-83B2-4A95-B191-626DC3C19271">
            <a:extLst>
              <a:ext uri="{FF2B5EF4-FFF2-40B4-BE49-F238E27FC236}">
                <a16:creationId xmlns:a16="http://schemas.microsoft.com/office/drawing/2014/main" id="{18C3463A-7A1B-4F8A-B67E-1D9B16C4D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13" y="1072108"/>
            <a:ext cx="2182803" cy="47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23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8378" y="352338"/>
            <a:ext cx="1075244" cy="595618"/>
          </a:xfrm>
        </p:spPr>
        <p:txBody>
          <a:bodyPr rtlCol="0"/>
          <a:lstStyle/>
          <a:p>
            <a:pPr algn="ctr"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27464" y="1322632"/>
            <a:ext cx="9127222" cy="3215812"/>
          </a:xfrm>
        </p:spPr>
        <p:txBody>
          <a:bodyPr rtlCol="0"/>
          <a:lstStyle/>
          <a:p>
            <a:pPr>
              <a:lnSpc>
                <a:spcPts val="2800"/>
              </a:lnSpc>
            </a:pPr>
            <a:r>
              <a:rPr lang="en-US" altLang="zh-CN" dirty="0"/>
              <a:t>    </a:t>
            </a:r>
            <a:r>
              <a:rPr lang="zh-CN" altLang="zh-CN" dirty="0"/>
              <a:t>写完这一切，我觉得自己成熟了许多，再也不是那个轻言放弃的懵懂少年了，多少次，在项目里碰到了解决不了的问题或者</a:t>
            </a:r>
            <a:r>
              <a:rPr lang="en-US" altLang="zh-CN" dirty="0"/>
              <a:t>BUG</a:t>
            </a:r>
            <a:r>
              <a:rPr lang="zh-CN" altLang="zh-CN" dirty="0"/>
              <a:t>。有时候也想放弃，删除掉这个功能。但是我又忍住了，我知道一旦开了这个头就会一而再再而三，在浩如烟海的网络上搜寻自己需要的资料，向自己的老师发邮件或者当面请教。真的是无所不用其极，庆幸的是，它们就像是在我面前阻止我前进的石头，我都搬开了。真是磨练了我的心智了秉性。让我再遇到苦难的时候第一反应是征服它，而不是逃避。</a:t>
            </a:r>
          </a:p>
          <a:p>
            <a:pPr>
              <a:lnSpc>
                <a:spcPts val="28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   感谢帮助我的老师和同学们，</a:t>
            </a:r>
            <a:r>
              <a:rPr lang="zh-CN" altLang="zh-CN" dirty="0"/>
              <a:t>同时也感谢在百忙中抽出时间审阅我的论文和设计的老师们！谢谢你们的无私奉献</a:t>
            </a:r>
            <a:r>
              <a:rPr lang="zh-CN" altLang="en-US" dirty="0"/>
              <a:t>！</a:t>
            </a:r>
            <a:endParaRPr lang="zh-CN" altLang="zh-CN" dirty="0"/>
          </a:p>
          <a:p>
            <a:pPr rtl="0">
              <a:lnSpc>
                <a:spcPts val="28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海洋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735_TF02895256" id="{74441415-AD57-4D6A-AF94-E069B4A9BD05}" vid="{E41CB243-E3D7-40FB-AD0A-430B94F5FC66}"/>
    </a:ext>
  </a:extLst>
</a:theme>
</file>

<file path=ppt/theme/theme2.xml><?xml version="1.0" encoding="utf-8"?>
<a:theme xmlns:a="http://schemas.openxmlformats.org/drawingml/2006/main" name="Office 主题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25</TotalTime>
  <Words>848</Words>
  <Application>Microsoft Office PowerPoint</Application>
  <PresentationFormat>宽屏</PresentationFormat>
  <Paragraphs>41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幼圆</vt:lpstr>
      <vt:lpstr>Arial</vt:lpstr>
      <vt:lpstr>Georgia</vt:lpstr>
      <vt:lpstr>海洋 16x9</vt:lpstr>
      <vt:lpstr>微信小商城系统的设计与实现布局</vt:lpstr>
      <vt:lpstr>微信小程序端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汇报完毕谢谢观看！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微信小商城系统的设计与实现布局</dc:title>
  <dc:creator>China</dc:creator>
  <cp:lastModifiedBy>China</cp:lastModifiedBy>
  <cp:revision>3</cp:revision>
  <dcterms:created xsi:type="dcterms:W3CDTF">2018-06-05T15:54:06Z</dcterms:created>
  <dcterms:modified xsi:type="dcterms:W3CDTF">2018-06-05T16:20:02Z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