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Число </a:t>
            </a:r>
            <a:r>
              <a:rPr lang="ru-RU" dirty="0"/>
              <a:t>тех, кто изучает Русский </a:t>
            </a:r>
            <a:r>
              <a:rPr lang="ru-RU" dirty="0" smtClean="0"/>
              <a:t>язык (</a:t>
            </a:r>
            <a:r>
              <a:rPr lang="ru-RU" dirty="0"/>
              <a:t>тыс</a:t>
            </a:r>
            <a:r>
              <a:rPr lang="ru-RU" dirty="0" smtClean="0"/>
              <a:t>.) </a:t>
            </a:r>
            <a:r>
              <a:rPr lang="ru-RU" sz="1862" b="0" i="0" u="none" strike="noStrike" baseline="0" dirty="0" smtClean="0">
                <a:effectLst/>
              </a:rPr>
              <a:t>в</a:t>
            </a:r>
            <a:r>
              <a:rPr lang="lt-LT" sz="1862" b="0" i="0" u="none" strike="noStrike" baseline="0" dirty="0" smtClean="0">
                <a:effectLst/>
              </a:rPr>
              <a:t> общеобразовательных школах </a:t>
            </a:r>
            <a:endParaRPr lang="ru-RU" dirty="0"/>
          </a:p>
        </c:rich>
      </c:tx>
      <c:layout>
        <c:manualLayout>
          <c:xMode val="edge"/>
          <c:yMode val="edge"/>
          <c:x val="0.20481714074621354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число тех, кто изучает Русский язык(тыс.)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Германия</c:v>
                </c:pt>
                <c:pt idx="1">
                  <c:v>Франция</c:v>
                </c:pt>
                <c:pt idx="2">
                  <c:v>Англия</c:v>
                </c:pt>
                <c:pt idx="3">
                  <c:v>Австрия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168</c:v>
                </c:pt>
                <c:pt idx="1">
                  <c:v>10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8-4FCA-9ED3-2B5DCFDEC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37763743"/>
        <c:axId val="1137766655"/>
        <c:axId val="0"/>
      </c:bar3DChart>
      <c:catAx>
        <c:axId val="113776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137766655"/>
        <c:crosses val="autoZero"/>
        <c:auto val="1"/>
        <c:lblAlgn val="ctr"/>
        <c:lblOffset val="100"/>
        <c:noMultiLvlLbl val="0"/>
      </c:catAx>
      <c:valAx>
        <c:axId val="113776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13776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Иностранные</a:t>
            </a:r>
            <a:r>
              <a:rPr lang="ru-RU" baseline="0" dirty="0" smtClean="0"/>
              <a:t> языки, люди</a:t>
            </a:r>
            <a:r>
              <a:rPr lang="lt-LT" sz="1862" b="0" i="0" u="none" strike="noStrike" baseline="0" dirty="0" smtClean="0">
                <a:effectLst/>
              </a:rPr>
              <a:t>(25–64 </a:t>
            </a:r>
            <a:r>
              <a:rPr lang="ru-RU" sz="1862" b="0" i="0" u="none" strike="noStrike" baseline="0" dirty="0" smtClean="0">
                <a:effectLst/>
              </a:rPr>
              <a:t>л</a:t>
            </a:r>
            <a:r>
              <a:rPr lang="lt-LT" sz="1862" b="0" i="0" u="none" strike="noStrike" baseline="0" dirty="0" smtClean="0">
                <a:effectLst/>
              </a:rPr>
              <a:t>.)</a:t>
            </a:r>
            <a:endParaRPr lang="lt-LT" b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Английский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Англия</c:v>
                </c:pt>
                <c:pt idx="1">
                  <c:v>Эстония</c:v>
                </c:pt>
                <c:pt idx="2">
                  <c:v>Латвия</c:v>
                </c:pt>
                <c:pt idx="3">
                  <c:v>Литва</c:v>
                </c:pt>
                <c:pt idx="4">
                  <c:v>Финландия</c:v>
                </c:pt>
                <c:pt idx="5">
                  <c:v>Французия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6.6000000000000003E-2</c:v>
                </c:pt>
                <c:pt idx="1">
                  <c:v>0.46100000000000002</c:v>
                </c:pt>
                <c:pt idx="2">
                  <c:v>0.41199999999999998</c:v>
                </c:pt>
                <c:pt idx="3">
                  <c:v>0.379</c:v>
                </c:pt>
                <c:pt idx="4">
                  <c:v>0.80300000000000005</c:v>
                </c:pt>
                <c:pt idx="5">
                  <c:v>0.443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48-45D0-9653-B6E2775A51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французкий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Англия</c:v>
                </c:pt>
                <c:pt idx="1">
                  <c:v>Эстония</c:v>
                </c:pt>
                <c:pt idx="2">
                  <c:v>Латвия</c:v>
                </c:pt>
                <c:pt idx="3">
                  <c:v>Литва</c:v>
                </c:pt>
                <c:pt idx="4">
                  <c:v>Финландия</c:v>
                </c:pt>
                <c:pt idx="5">
                  <c:v>Французия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0.39700000000000002</c:v>
                </c:pt>
                <c:pt idx="1">
                  <c:v>1.2E-2</c:v>
                </c:pt>
                <c:pt idx="2">
                  <c:v>1.2999999999999999E-2</c:v>
                </c:pt>
                <c:pt idx="3">
                  <c:v>5.5E-2</c:v>
                </c:pt>
                <c:pt idx="4">
                  <c:v>9.6000000000000002E-2</c:v>
                </c:pt>
                <c:pt idx="5">
                  <c:v>0.13300000000000001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48-45D0-9653-B6E2775A51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немецкий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Англия</c:v>
                </c:pt>
                <c:pt idx="1">
                  <c:v>Эстония</c:v>
                </c:pt>
                <c:pt idx="2">
                  <c:v>Латвия</c:v>
                </c:pt>
                <c:pt idx="3">
                  <c:v>Литва</c:v>
                </c:pt>
                <c:pt idx="4">
                  <c:v>Финландия</c:v>
                </c:pt>
                <c:pt idx="5">
                  <c:v>Французия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6.3E-2</c:v>
                </c:pt>
                <c:pt idx="1">
                  <c:v>0.14399999999999999</c:v>
                </c:pt>
                <c:pt idx="2">
                  <c:v>0.17699999999999999</c:v>
                </c:pt>
                <c:pt idx="3">
                  <c:v>0.20100000000000001</c:v>
                </c:pt>
                <c:pt idx="4">
                  <c:v>0.316</c:v>
                </c:pt>
                <c:pt idx="5" formatCode="0%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48-45D0-9653-B6E2775A516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Русский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t-L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Англия</c:v>
                </c:pt>
                <c:pt idx="1">
                  <c:v>Эстония</c:v>
                </c:pt>
                <c:pt idx="2">
                  <c:v>Латвия</c:v>
                </c:pt>
                <c:pt idx="3">
                  <c:v>Литва</c:v>
                </c:pt>
                <c:pt idx="4">
                  <c:v>Финландия</c:v>
                </c:pt>
                <c:pt idx="5">
                  <c:v>Французия</c:v>
                </c:pt>
              </c:strCache>
            </c:strRef>
          </c:cat>
          <c:val>
            <c:numRef>
              <c:f>Sheet1!$E$2:$E$7</c:f>
              <c:numCache>
                <c:formatCode>0.00%</c:formatCode>
                <c:ptCount val="6"/>
                <c:pt idx="0" formatCode="0%">
                  <c:v>0</c:v>
                </c:pt>
                <c:pt idx="1">
                  <c:v>0.57799999999999996</c:v>
                </c:pt>
                <c:pt idx="2">
                  <c:v>0.61399999999999999</c:v>
                </c:pt>
                <c:pt idx="3">
                  <c:v>0.872</c:v>
                </c:pt>
                <c:pt idx="4">
                  <c:v>6.5000000000000002E-2</c:v>
                </c:pt>
                <c:pt idx="5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48-45D0-9653-B6E2775A51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3607311"/>
        <c:axId val="1333603151"/>
      </c:barChart>
      <c:catAx>
        <c:axId val="133360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333603151"/>
        <c:crosses val="autoZero"/>
        <c:auto val="1"/>
        <c:lblAlgn val="ctr"/>
        <c:lblOffset val="100"/>
        <c:noMultiLvlLbl val="0"/>
      </c:catAx>
      <c:valAx>
        <c:axId val="133360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t-LT"/>
          </a:p>
        </c:txPr>
        <c:crossAx val="133360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t-L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t-L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BDA82-AD28-4CDE-A319-9D76DB373A9C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7F8D7-9EA5-4B13-BD1C-B5CAAD18B164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34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Великое влияние русского языка отмечают многие русские пословицы.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7F8D7-9EA5-4B13-BD1C-B5CAAD18B164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2945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87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4108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2180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1306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2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6873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78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192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0485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7390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8543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7ADB769-90A2-4F39-86FA-1EF6EBDDD505}" type="datetimeFigureOut">
              <a:rPr lang="lt-LT" smtClean="0"/>
              <a:t>2018.05.16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03AF088-3895-4E91-ABCD-0CCB8A81B34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188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1%D1%80%D0%B0%D1%82%D1%8C%D1%8F_%D0%9A%D0%B0%D1%80%D0%B0%D0%BC%D0%B0%D0%B7%D0%BE%D0%B2%D1%8B" TargetMode="External"/><Relationship Id="rId3" Type="http://schemas.openxmlformats.org/officeDocument/2006/relationships/hyperlink" Target="https://ru.wikipedia.org/wiki/%D0%90%D0%BD%D0%BD%D0%B0_%D0%9A%D0%B0%D1%80%D0%B5%D0%BD%D0%B8%D0%BD%D0%B0" TargetMode="External"/><Relationship Id="rId7" Type="http://schemas.openxmlformats.org/officeDocument/2006/relationships/hyperlink" Target="https://ru.wikipedia.org/wiki/%D0%91%D0%B5%D1%81%D1%8B_(%D1%80%D0%BE%D0%BC%D0%B0%D0%BD)" TargetMode="External"/><Relationship Id="rId2" Type="http://schemas.openxmlformats.org/officeDocument/2006/relationships/hyperlink" Target="https://ru.wikipedia.org/wiki/%D0%92%D0%BE%D0%B9%D0%BD%D0%B0_%D0%B8_%D0%BC%D0%B8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4%D0%B8%D0%BE%D1%82_(%D1%80%D0%BE%D0%BC%D0%B0%D0%BD)" TargetMode="External"/><Relationship Id="rId5" Type="http://schemas.openxmlformats.org/officeDocument/2006/relationships/hyperlink" Target="https://ru.wikipedia.org/wiki/%D0%9F%D1%80%D0%B5%D1%81%D1%82%D1%83%D0%BF%D0%BB%D0%B5%D0%BD%D0%B8%D0%B5_%D0%B8_%D0%BD%D0%B0%D0%BA%D0%B0%D0%B7%D0%B0%D0%BD%D0%B8%D0%B5" TargetMode="External"/><Relationship Id="rId4" Type="http://schemas.openxmlformats.org/officeDocument/2006/relationships/hyperlink" Target="https://ru.wikipedia.org/wiki/%D0%92%D0%BE%D1%81%D0%BA%D1%80%D0%B5%D1%81%D0%B5%D0%BD%D0%B8%D0%B5_(%D1%80%D0%BE%D0%BC%D0%B0%D0%BD)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Индивидуальный проект ученика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Матвей Петрович </a:t>
            </a:r>
            <a:r>
              <a:rPr lang="ru-RU" dirty="0" smtClean="0"/>
              <a:t>Пугжлис</a:t>
            </a:r>
            <a:r>
              <a:rPr lang="ru-RU" dirty="0" smtClean="0"/>
              <a:t> 11А</a:t>
            </a:r>
          </a:p>
          <a:p>
            <a:r>
              <a:rPr lang="ru-RU" dirty="0" smtClean="0"/>
              <a:t>2018 г.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311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073535"/>
              </p:ext>
            </p:extLst>
          </p:nvPr>
        </p:nvGraphicFramePr>
        <p:xfrm>
          <a:off x="335280" y="457200"/>
          <a:ext cx="10820399" cy="626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62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Распространение Русского языка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lt-LT" sz="2400" dirty="0"/>
              <a:t>В последние годы в Германии, Испании, Греции, Португалии и на Кипре появились значительные группы из числа бывших советских и российских граждан. </a:t>
            </a:r>
            <a:endParaRPr lang="ru-RU" sz="2400" dirty="0" smtClean="0"/>
          </a:p>
          <a:p>
            <a:r>
              <a:rPr lang="lt-LT" sz="2400" dirty="0" smtClean="0"/>
              <a:t>В </a:t>
            </a:r>
            <a:r>
              <a:rPr lang="lt-LT" sz="2400" dirty="0"/>
              <a:t>связи с этим организуются курсы русского языка для работников сферы обслуживания и гостиничного бизнеса. </a:t>
            </a:r>
            <a:endParaRPr lang="ru-RU" sz="2400" dirty="0" smtClean="0"/>
          </a:p>
          <a:p>
            <a:r>
              <a:rPr lang="lt-LT" sz="2400" dirty="0" smtClean="0"/>
              <a:t>Русским </a:t>
            </a:r>
            <a:r>
              <a:rPr lang="lt-LT" sz="2400" dirty="0"/>
              <a:t>языком владеют десятки тысяч граждан Азии, получивших высшее образование </a:t>
            </a:r>
            <a:r>
              <a:rPr lang="ru-RU" sz="2400" dirty="0" smtClean="0"/>
              <a:t>в России</a:t>
            </a:r>
            <a:r>
              <a:rPr lang="lt-LT" sz="2400" dirty="0" smtClean="0"/>
              <a:t>. </a:t>
            </a:r>
            <a:endParaRPr lang="ru-RU" sz="2400" dirty="0" smtClean="0"/>
          </a:p>
          <a:p>
            <a:r>
              <a:rPr lang="lt-LT" sz="2400" dirty="0" smtClean="0"/>
              <a:t>Русский </a:t>
            </a:r>
            <a:r>
              <a:rPr lang="lt-LT" sz="2400" dirty="0"/>
              <a:t>язык продолжает преподаваться в национальной системе обучения в Китае, Монголии, Корейской народно-демократической республике, Вьетнаме.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1888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Распространение Русского </a:t>
            </a:r>
            <a:r>
              <a:rPr lang="ru-RU" dirty="0" smtClean="0"/>
              <a:t>языка в разных странах мира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822688" cy="4826000"/>
          </a:xfrm>
        </p:spPr>
        <p:txBody>
          <a:bodyPr>
            <a:normAutofit lnSpcReduction="10000"/>
          </a:bodyPr>
          <a:lstStyle/>
          <a:p>
            <a:r>
              <a:rPr lang="lt-LT" sz="3000" dirty="0"/>
              <a:t>В Израиле также сложилась многочисленная русская община, для которой русский язык является родным. Существует русско-ивритский билингвизм</a:t>
            </a:r>
            <a:r>
              <a:rPr lang="lt-LT" sz="3000" dirty="0" smtClean="0"/>
              <a:t>.</a:t>
            </a:r>
            <a:endParaRPr lang="ru-RU" sz="3000" dirty="0" smtClean="0"/>
          </a:p>
          <a:p>
            <a:r>
              <a:rPr lang="ru-RU" sz="3000" dirty="0"/>
              <a:t>Число владеющих русским </a:t>
            </a:r>
            <a:r>
              <a:rPr lang="ru-RU" sz="3000" dirty="0" smtClean="0"/>
              <a:t>языком</a:t>
            </a:r>
            <a:r>
              <a:rPr lang="ru-RU" sz="3000" dirty="0"/>
              <a:t>:</a:t>
            </a:r>
            <a:r>
              <a:rPr lang="ru-RU" sz="3000" dirty="0" smtClean="0"/>
              <a:t> </a:t>
            </a:r>
            <a:r>
              <a:rPr lang="lt-LT" sz="3000" dirty="0"/>
              <a:t>3 500 </a:t>
            </a:r>
            <a:r>
              <a:rPr lang="lt-LT" sz="3000" dirty="0" smtClean="0"/>
              <a:t>000</a:t>
            </a:r>
            <a:endParaRPr lang="ru-RU" sz="3000" dirty="0" smtClean="0"/>
          </a:p>
          <a:p>
            <a:r>
              <a:rPr lang="lt-LT" sz="3000" dirty="0"/>
              <a:t>Его изучают в 1700 университетах 90 </a:t>
            </a:r>
            <a:r>
              <a:rPr lang="lt-LT" sz="3000" dirty="0" smtClean="0"/>
              <a:t>государств</a:t>
            </a:r>
            <a:r>
              <a:rPr lang="ru-RU" sz="3000" dirty="0" smtClean="0"/>
              <a:t>.</a:t>
            </a:r>
          </a:p>
          <a:p>
            <a:r>
              <a:rPr lang="lt-LT" sz="3000" dirty="0"/>
              <a:t>Русский язык по абсолютному числу владеющих им занимает пятое место в мире после китайского, хинди и урду вместе, английского и испанского языков.</a:t>
            </a:r>
            <a:endParaRPr lang="lt-LT" sz="3000" dirty="0"/>
          </a:p>
          <a:p>
            <a:endParaRPr lang="ru-RU" sz="2400" dirty="0"/>
          </a:p>
          <a:p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8095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200784"/>
            <a:ext cx="6490208" cy="3736976"/>
          </a:xfrm>
        </p:spPr>
        <p:txBody>
          <a:bodyPr>
            <a:normAutofit/>
          </a:bodyPr>
          <a:lstStyle/>
          <a:p>
            <a:r>
              <a:rPr lang="ru-RU" dirty="0"/>
              <a:t>Процент владения русским языком среди населения стран-членов ЕС</a:t>
            </a:r>
            <a:endParaRPr lang="lt-LT" dirty="0"/>
          </a:p>
        </p:txBody>
      </p:sp>
      <p:pic>
        <p:nvPicPr>
          <p:cNvPr id="4098" name="Picture 2" descr="https://upload.wikimedia.org/wikipedia/commons/thumb/1/1c/Knowledge_of_Russian_EU_map.svg/590px-Knowledge_of_Russian_EU_m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114424"/>
            <a:ext cx="5619750" cy="57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49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72720"/>
            <a:ext cx="9692640" cy="919162"/>
          </a:xfrm>
        </p:spPr>
        <p:txBody>
          <a:bodyPr/>
          <a:lstStyle/>
          <a:p>
            <a:r>
              <a:rPr lang="ru-RU" dirty="0" smtClean="0"/>
              <a:t>Наука и техника на Русском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091882"/>
            <a:ext cx="9924288" cy="5562918"/>
          </a:xfrm>
        </p:spPr>
        <p:txBody>
          <a:bodyPr>
            <a:noAutofit/>
          </a:bodyPr>
          <a:lstStyle/>
          <a:p>
            <a:r>
              <a:rPr lang="lt-LT" dirty="0"/>
              <a:t>Велика роль русского языка в кругу языков современной науки и техники. </a:t>
            </a:r>
            <a:endParaRPr lang="lt-LT" dirty="0" smtClean="0"/>
          </a:p>
          <a:p>
            <a:r>
              <a:rPr lang="lt-LT" dirty="0" smtClean="0"/>
              <a:t>На </a:t>
            </a:r>
            <a:r>
              <a:rPr lang="lt-LT" dirty="0"/>
              <a:t>нём издаются научные и технические журналы, выходит новая научная литература. </a:t>
            </a:r>
            <a:endParaRPr lang="lt-LT" dirty="0" smtClean="0"/>
          </a:p>
          <a:p>
            <a:r>
              <a:rPr lang="lt-LT" dirty="0" smtClean="0"/>
              <a:t>Научные </a:t>
            </a:r>
            <a:r>
              <a:rPr lang="lt-LT" dirty="0"/>
              <a:t>публикации на русском языке по физике и математике, лингвистике и литературоведению пользуются международным признанием. </a:t>
            </a:r>
            <a:endParaRPr lang="ru-RU" dirty="0" smtClean="0"/>
          </a:p>
          <a:p>
            <a:r>
              <a:rPr lang="ru-RU" dirty="0" smtClean="0"/>
              <a:t>Русский язык занимает второе </a:t>
            </a:r>
            <a:r>
              <a:rPr lang="ru-RU" dirty="0"/>
              <a:t>место по </a:t>
            </a:r>
            <a:r>
              <a:rPr lang="ru-RU" dirty="0" smtClean="0"/>
              <a:t>распространению в интернете!</a:t>
            </a:r>
          </a:p>
          <a:p>
            <a:r>
              <a:rPr lang="ru-RU" dirty="0" smtClean="0"/>
              <a:t>Чтение таких знаменитых авторов как </a:t>
            </a:r>
          </a:p>
          <a:p>
            <a:r>
              <a:rPr lang="ru-RU" dirty="0" smtClean="0"/>
              <a:t>Л. Н. Толстой </a:t>
            </a:r>
            <a:r>
              <a:rPr lang="ru-RU" dirty="0"/>
              <a:t> «</a:t>
            </a:r>
            <a:r>
              <a:rPr lang="ru-RU" dirty="0">
                <a:hlinkClick r:id="rId2" tooltip="Война и мир"/>
              </a:rPr>
              <a:t>Война и мир</a:t>
            </a:r>
            <a:r>
              <a:rPr lang="ru-RU" dirty="0"/>
              <a:t>», «</a:t>
            </a:r>
            <a:r>
              <a:rPr lang="ru-RU" dirty="0">
                <a:hlinkClick r:id="rId3" tooltip="Анна Каренина"/>
              </a:rPr>
              <a:t>Анна Каренина</a:t>
            </a:r>
            <a:r>
              <a:rPr lang="ru-RU" dirty="0"/>
              <a:t>», «</a:t>
            </a:r>
            <a:r>
              <a:rPr lang="ru-RU" dirty="0">
                <a:hlinkClick r:id="rId4" tooltip="Воскресение (роман)"/>
              </a:rPr>
              <a:t>Воскресение</a:t>
            </a:r>
            <a:r>
              <a:rPr lang="ru-RU" dirty="0"/>
              <a:t>»</a:t>
            </a:r>
            <a:endParaRPr lang="ru-RU" dirty="0" smtClean="0"/>
          </a:p>
          <a:p>
            <a:r>
              <a:rPr lang="ru-RU" dirty="0" smtClean="0"/>
              <a:t>Ф. М. Достоевский </a:t>
            </a:r>
            <a:r>
              <a:rPr lang="ru-RU" dirty="0"/>
              <a:t>«</a:t>
            </a:r>
            <a:r>
              <a:rPr lang="ru-RU" dirty="0">
                <a:hlinkClick r:id="rId5" tooltip="Преступление и наказание"/>
              </a:rPr>
              <a:t>Преступление и наказание</a:t>
            </a:r>
            <a:r>
              <a:rPr lang="ru-RU" dirty="0"/>
              <a:t>», «</a:t>
            </a:r>
            <a:r>
              <a:rPr lang="ru-RU" dirty="0">
                <a:hlinkClick r:id="rId6" tooltip="Идиот (роман)"/>
              </a:rPr>
              <a:t>Идиот</a:t>
            </a:r>
            <a:r>
              <a:rPr lang="ru-RU" dirty="0"/>
              <a:t>», «</a:t>
            </a:r>
            <a:r>
              <a:rPr lang="ru-RU" dirty="0">
                <a:hlinkClick r:id="rId7" tooltip="Бесы (роман)"/>
              </a:rPr>
              <a:t>Бесы</a:t>
            </a:r>
            <a:r>
              <a:rPr lang="ru-RU" dirty="0"/>
              <a:t>» и «</a:t>
            </a:r>
            <a:r>
              <a:rPr lang="ru-RU" dirty="0">
                <a:hlinkClick r:id="rId8" tooltip="Братья Карамазовы"/>
              </a:rPr>
              <a:t>Братья Карамазовы</a:t>
            </a:r>
            <a:r>
              <a:rPr lang="ru-RU" dirty="0" smtClean="0"/>
              <a:t>»</a:t>
            </a:r>
            <a:endParaRPr lang="lt-LT" dirty="0" smtClean="0"/>
          </a:p>
          <a:p>
            <a:r>
              <a:rPr lang="ru-RU" dirty="0" err="1" smtClean="0"/>
              <a:t>Госыдарственный</a:t>
            </a:r>
            <a:r>
              <a:rPr lang="ru-RU" dirty="0" smtClean="0"/>
              <a:t> Эрмитаж - почти 3 миллиона экспонатов. Гости Эрмитажа могут любоваться такими шедеврами, как «Мадонна с младенцем» Леонардо да Винчи, «Святой Себастьян» Тициана, «Святое Семейство» Рафаэля, «Возвращение блудного сына» Рембрандта, «Апостолы Петр и Павел» Эль Греко.</a:t>
            </a:r>
            <a:endParaRPr lang="lt-LT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055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</a:t>
            </a:r>
            <a:r>
              <a:rPr lang="lt-LT" dirty="0" smtClean="0"/>
              <a:t>усский </a:t>
            </a:r>
            <a:r>
              <a:rPr lang="lt-LT" dirty="0"/>
              <a:t>язык – это один из международных языков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000" dirty="0"/>
              <a:t>В международных отношениях государства пользуются мировыми языками, юридически провозглашенными Организацией Объединенных Наций в качестве </a:t>
            </a:r>
            <a:r>
              <a:rPr lang="lt-LT" sz="2000" dirty="0" smtClean="0"/>
              <a:t>официальных </a:t>
            </a:r>
            <a:r>
              <a:rPr lang="lt-LT" sz="2000" dirty="0"/>
              <a:t>и рабочих языков ООН. </a:t>
            </a:r>
            <a:endParaRPr lang="ru-RU" sz="2000" dirty="0" smtClean="0"/>
          </a:p>
          <a:p>
            <a:r>
              <a:rPr lang="lt-LT" sz="2000" dirty="0"/>
              <a:t>Такими языками являются </a:t>
            </a:r>
            <a:r>
              <a:rPr lang="lt-LT" sz="2000" u="sng" dirty="0">
                <a:solidFill>
                  <a:srgbClr val="FF0000"/>
                </a:solidFill>
              </a:rPr>
              <a:t>английский, французский, русский, испанский, китайский и арабский</a:t>
            </a:r>
            <a:r>
              <a:rPr lang="lt-LT" sz="2000" dirty="0"/>
              <a:t>. </a:t>
            </a:r>
            <a:endParaRPr lang="ru-RU" sz="2000" dirty="0" smtClean="0"/>
          </a:p>
          <a:p>
            <a:r>
              <a:rPr lang="lt-LT" sz="2000" dirty="0"/>
              <a:t>На любом из шести языков могут осуществляться межгосударственные политические, хозяйственные, научные и культурные контакты, проводиться международные встречи, форумы и т. д.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6116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</a:t>
            </a:r>
            <a:r>
              <a:rPr lang="lt-LT" dirty="0" smtClean="0"/>
              <a:t>еждународн</a:t>
            </a:r>
            <a:r>
              <a:rPr lang="ru-RU" dirty="0" err="1" smtClean="0"/>
              <a:t>ый</a:t>
            </a:r>
            <a:r>
              <a:rPr lang="lt-LT" dirty="0" smtClean="0"/>
              <a:t> язык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</a:t>
            </a:r>
            <a:r>
              <a:rPr lang="lt-LT" sz="2400" dirty="0" smtClean="0"/>
              <a:t>редств</a:t>
            </a:r>
            <a:r>
              <a:rPr lang="ru-RU" sz="2400" dirty="0" smtClean="0"/>
              <a:t>о</a:t>
            </a:r>
            <a:r>
              <a:rPr lang="lt-LT" sz="2400" dirty="0" smtClean="0"/>
              <a:t> </a:t>
            </a:r>
            <a:r>
              <a:rPr lang="lt-LT" sz="2400" dirty="0"/>
              <a:t>общения ученых разных </a:t>
            </a:r>
            <a:r>
              <a:rPr lang="lt-LT" sz="2400" dirty="0" smtClean="0"/>
              <a:t>стран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Т</a:t>
            </a:r>
            <a:r>
              <a:rPr lang="lt-LT" sz="2400" dirty="0" smtClean="0"/>
              <a:t>акже кодировани</a:t>
            </a:r>
            <a:r>
              <a:rPr lang="ru-RU" sz="2400" dirty="0" smtClean="0"/>
              <a:t>е</a:t>
            </a:r>
            <a:r>
              <a:rPr lang="lt-LT" sz="2400" dirty="0" smtClean="0"/>
              <a:t> </a:t>
            </a:r>
            <a:r>
              <a:rPr lang="lt-LT" sz="2400" dirty="0"/>
              <a:t>и </a:t>
            </a:r>
            <a:r>
              <a:rPr lang="lt-LT" sz="2400" dirty="0" smtClean="0"/>
              <a:t>хранени</a:t>
            </a:r>
            <a:r>
              <a:rPr lang="ru-RU" sz="2400" dirty="0" smtClean="0"/>
              <a:t>е</a:t>
            </a:r>
            <a:r>
              <a:rPr lang="lt-LT" sz="2400" dirty="0" smtClean="0"/>
              <a:t> </a:t>
            </a:r>
            <a:r>
              <a:rPr lang="lt-LT" sz="2400" dirty="0"/>
              <a:t>общечеловеческих знаний (большая часть объема всей мировой информации публикуется на английском и русском </a:t>
            </a:r>
            <a:r>
              <a:rPr lang="lt-LT" sz="2400" dirty="0" smtClean="0"/>
              <a:t>языке.</a:t>
            </a:r>
            <a:endParaRPr lang="ru-RU" sz="2400" dirty="0" smtClean="0"/>
          </a:p>
          <a:p>
            <a:r>
              <a:rPr lang="lt-LT" sz="2400" dirty="0" smtClean="0"/>
              <a:t>Русский </a:t>
            </a:r>
            <a:r>
              <a:rPr lang="lt-LT" sz="2400" dirty="0"/>
              <a:t>язык широко распространен в мировых системах коммуникации (радиопередачах, авиа- и космической связи и т. д.). </a:t>
            </a:r>
            <a:endParaRPr lang="ru-RU" sz="2400" dirty="0" smtClean="0"/>
          </a:p>
          <a:p>
            <a:r>
              <a:rPr lang="ru-RU" sz="2400" dirty="0" smtClean="0"/>
              <a:t>Я</a:t>
            </a:r>
            <a:r>
              <a:rPr lang="lt-LT" sz="2400" dirty="0" smtClean="0"/>
              <a:t>зык </a:t>
            </a:r>
            <a:r>
              <a:rPr lang="lt-LT" sz="2400" dirty="0"/>
              <a:t>дипломатии, международной торговли, </a:t>
            </a:r>
            <a:r>
              <a:rPr lang="lt-LT" sz="2400" u="sng" dirty="0"/>
              <a:t>туризма</a:t>
            </a:r>
            <a:r>
              <a:rPr lang="lt-LT" sz="2400" dirty="0"/>
              <a:t>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97326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000" dirty="0"/>
              <a:t>Большой интерес за рубежом вызывают работы на русском языке в таких технических областях, как разработка космических аппаратов и приборов, электротехника</a:t>
            </a:r>
            <a:r>
              <a:rPr lang="lt-LT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Требуются люди в </a:t>
            </a:r>
            <a:r>
              <a:rPr lang="ru-RU" sz="2000" dirty="0"/>
              <a:t>средствах массовой </a:t>
            </a:r>
            <a:r>
              <a:rPr lang="ru-RU" sz="2000" dirty="0" smtClean="0"/>
              <a:t>информации, </a:t>
            </a:r>
            <a:r>
              <a:rPr lang="ru-RU" sz="2000" dirty="0"/>
              <a:t>где нужны профессионалы, которые могут профессионально и по-разному работать с текстами: анализировать, редактировать, переводить и создавать их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В многих странах, где работают с туристами нужен русский язык, из-за большого количества русских туристов.</a:t>
            </a:r>
          </a:p>
          <a:p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419998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dirty="0"/>
              <a:t>за внимание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23776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Нужда Русского языка в современном мире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Rusų </a:t>
            </a:r>
            <a:r>
              <a:rPr lang="lt-LT" dirty="0"/>
              <a:t>kalbos poreikis šiuolaikinėje visuomenėje</a:t>
            </a:r>
          </a:p>
        </p:txBody>
      </p:sp>
    </p:spTree>
    <p:extLst>
      <p:ext uri="{BB962C8B-B14F-4D97-AF65-F5344CB8AC3E}">
        <p14:creationId xmlns:p14="http://schemas.microsoft.com/office/powerpoint/2010/main" val="18177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это…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ru-RU" sz="2400" dirty="0"/>
              <a:t>С</a:t>
            </a:r>
            <a:r>
              <a:rPr lang="lt-LT" sz="2400" dirty="0" smtClean="0"/>
              <a:t>амое </a:t>
            </a:r>
            <a:r>
              <a:rPr lang="lt-LT" sz="2400" dirty="0"/>
              <a:t>удивительное и мудрое, что создало </a:t>
            </a:r>
            <a:r>
              <a:rPr lang="lt-LT" sz="2400" dirty="0" smtClean="0"/>
              <a:t>человечество. Они </a:t>
            </a:r>
            <a:r>
              <a:rPr lang="lt-LT" sz="2400" dirty="0"/>
              <a:t>говорят на разных языках, но у всех языков одна задача – способствовать тому, чтобы люди понимали друг друга при </a:t>
            </a:r>
            <a:r>
              <a:rPr lang="lt-LT" sz="2400" dirty="0" smtClean="0"/>
              <a:t>общении.</a:t>
            </a:r>
            <a:endParaRPr lang="lt-LT" sz="2400" dirty="0"/>
          </a:p>
        </p:txBody>
      </p:sp>
      <p:pic>
        <p:nvPicPr>
          <p:cNvPr id="1026" name="Picture 2" descr="Image result for ÑÑÑÑÐºÐ¸Ð¹ ÑÐ·Ñ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66" y="3869892"/>
            <a:ext cx="4979843" cy="273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9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Значение языка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3200" dirty="0"/>
              <a:t>Без языка невозможны жизнь человека, людей, общества; развитие науки, техники, искусства. </a:t>
            </a:r>
            <a:endParaRPr lang="lt-LT" sz="3200" dirty="0"/>
          </a:p>
        </p:txBody>
      </p:sp>
      <p:pic>
        <p:nvPicPr>
          <p:cNvPr id="2050" name="Picture 2" descr="Image result for Ð½Ð°ÑÐºÐ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30" y="3680347"/>
            <a:ext cx="3714461" cy="263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Ð¸ÑÐºÑÑÑÑÐ²Ð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20" y="3080762"/>
            <a:ext cx="4736858" cy="323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языка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Человеческое слово стрелы </a:t>
            </a:r>
            <a:r>
              <a:rPr lang="lt-LT" sz="2400" dirty="0" smtClean="0"/>
              <a:t>острее.</a:t>
            </a:r>
            <a:endParaRPr lang="ru-RU" sz="2400" dirty="0"/>
          </a:p>
          <a:p>
            <a:r>
              <a:rPr lang="lt-LT" sz="2400" dirty="0" smtClean="0"/>
              <a:t>Хорошую </a:t>
            </a:r>
            <a:r>
              <a:rPr lang="lt-LT" sz="2400" dirty="0"/>
              <a:t>речь хорошо и слушать</a:t>
            </a:r>
            <a:r>
              <a:rPr lang="lt-LT" sz="2400" dirty="0" smtClean="0"/>
              <a:t>.</a:t>
            </a:r>
            <a:endParaRPr lang="ru-RU" sz="2400" dirty="0" smtClean="0"/>
          </a:p>
          <a:p>
            <a:r>
              <a:rPr lang="lt-LT" sz="2400" dirty="0" smtClean="0"/>
              <a:t>Пулей </a:t>
            </a:r>
            <a:r>
              <a:rPr lang="lt-LT" sz="2400" dirty="0"/>
              <a:t>попадешь в одного, а метким словом – в тысячу</a:t>
            </a:r>
            <a:r>
              <a:rPr lang="lt-LT" sz="2400" dirty="0" smtClean="0"/>
              <a:t>.</a:t>
            </a:r>
            <a:endParaRPr lang="ru-RU" sz="2400" dirty="0" smtClean="0"/>
          </a:p>
          <a:p>
            <a:r>
              <a:rPr lang="lt-LT" sz="2400" dirty="0" smtClean="0"/>
              <a:t>Ветер </a:t>
            </a:r>
            <a:r>
              <a:rPr lang="lt-LT" sz="2400" dirty="0"/>
              <a:t>горы разрушает, слово народы поднимает</a:t>
            </a:r>
            <a:r>
              <a:rPr lang="lt-LT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700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языка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3200" dirty="0" smtClean="0"/>
              <a:t>Язык </a:t>
            </a:r>
            <a:r>
              <a:rPr lang="lt-LT" sz="3200" dirty="0"/>
              <a:t>неразрывно связан с мышлением, сознанием человека, служит средством формирования и выражения наших мыслей и чувств.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262758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Русский язык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/>
              <a:t>На нашей планете более </a:t>
            </a:r>
            <a:r>
              <a:rPr lang="ru-RU" sz="2400" dirty="0" smtClean="0"/>
              <a:t>2000 </a:t>
            </a:r>
            <a:r>
              <a:rPr lang="lt-LT" sz="2400" dirty="0" smtClean="0"/>
              <a:t>языков</a:t>
            </a:r>
            <a:r>
              <a:rPr lang="ru-RU" sz="2400" dirty="0" smtClean="0"/>
              <a:t>.</a:t>
            </a:r>
          </a:p>
          <a:p>
            <a:r>
              <a:rPr lang="lt-LT" sz="2400" dirty="0"/>
              <a:t>Русский язык, так же как украинский и белорусский, относится к восточнославянским языкам.</a:t>
            </a:r>
            <a:endParaRPr lang="lt-LT" sz="2400" dirty="0"/>
          </a:p>
        </p:txBody>
      </p:sp>
      <p:pic>
        <p:nvPicPr>
          <p:cNvPr id="3074" name="Picture 2" descr="East Slavic Languages Tree r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035" y="3116749"/>
            <a:ext cx="7014845" cy="374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35040" y="6126797"/>
            <a:ext cx="1135380" cy="578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6838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ru-RU" dirty="0"/>
              <a:t>Р</a:t>
            </a:r>
            <a:r>
              <a:rPr lang="ru-RU" dirty="0" smtClean="0"/>
              <a:t>усского языка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Общение</a:t>
            </a:r>
          </a:p>
          <a:p>
            <a:r>
              <a:rPr lang="ru-RU" sz="2800" dirty="0" smtClean="0"/>
              <a:t>Литература, наука, культура</a:t>
            </a:r>
          </a:p>
          <a:p>
            <a:r>
              <a:rPr lang="ru-RU" sz="2800" dirty="0" smtClean="0"/>
              <a:t>М</a:t>
            </a:r>
            <a:r>
              <a:rPr lang="lt-LT" sz="2800" dirty="0" smtClean="0"/>
              <a:t>еждународных язык</a:t>
            </a:r>
            <a:endParaRPr lang="ru-RU" sz="2800" dirty="0" smtClean="0"/>
          </a:p>
          <a:p>
            <a:r>
              <a:rPr lang="ru-RU" sz="2800" dirty="0" smtClean="0"/>
              <a:t>Работа</a:t>
            </a:r>
          </a:p>
          <a:p>
            <a:endParaRPr lang="lt-LT" sz="2800" dirty="0"/>
          </a:p>
        </p:txBody>
      </p:sp>
    </p:spTree>
    <p:extLst>
      <p:ext uri="{BB962C8B-B14F-4D97-AF65-F5344CB8AC3E}">
        <p14:creationId xmlns:p14="http://schemas.microsoft.com/office/powerpoint/2010/main" val="198924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5340"/>
          </a:xfrm>
        </p:spPr>
        <p:txBody>
          <a:bodyPr/>
          <a:lstStyle/>
          <a:p>
            <a:r>
              <a:rPr lang="ru-RU" dirty="0" smtClean="0"/>
              <a:t>Изучение</a:t>
            </a:r>
            <a:endParaRPr lang="lt-LT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134161"/>
              </p:ext>
            </p:extLst>
          </p:nvPr>
        </p:nvGraphicFramePr>
        <p:xfrm>
          <a:off x="746760" y="1257300"/>
          <a:ext cx="9959339" cy="528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78766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120</TotalTime>
  <Words>614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Wingdings 2</vt:lpstr>
      <vt:lpstr>View</vt:lpstr>
      <vt:lpstr>Индивидуальный проект ученика</vt:lpstr>
      <vt:lpstr>Нужда Русского языка в современном мире</vt:lpstr>
      <vt:lpstr>Язык это…</vt:lpstr>
      <vt:lpstr>Значение языка</vt:lpstr>
      <vt:lpstr>Влияние языка</vt:lpstr>
      <vt:lpstr>Влияние языка</vt:lpstr>
      <vt:lpstr>Русский язык</vt:lpstr>
      <vt:lpstr>Применение Русского языка</vt:lpstr>
      <vt:lpstr>Изучение</vt:lpstr>
      <vt:lpstr>PowerPoint Presentation</vt:lpstr>
      <vt:lpstr>Распространение Русского языка</vt:lpstr>
      <vt:lpstr>Распространение Русского языка в разных странах мира</vt:lpstr>
      <vt:lpstr>Процент владения русским языком среди населения стран-членов ЕС</vt:lpstr>
      <vt:lpstr>Наука и техника на Русском</vt:lpstr>
      <vt:lpstr>Русский язык – это один из международных языков</vt:lpstr>
      <vt:lpstr>Международный язык</vt:lpstr>
      <vt:lpstr>Работа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ученика</dc:title>
  <dc:creator>Matas Satam</dc:creator>
  <cp:lastModifiedBy>Matas Satam</cp:lastModifiedBy>
  <cp:revision>22</cp:revision>
  <dcterms:created xsi:type="dcterms:W3CDTF">2018-05-16T18:09:06Z</dcterms:created>
  <dcterms:modified xsi:type="dcterms:W3CDTF">2018-05-16T20:09:46Z</dcterms:modified>
</cp:coreProperties>
</file>