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sldIdLst>
    <p:sldId id="256" r:id="rId2"/>
    <p:sldId id="257" r:id="rId3"/>
    <p:sldId id="258" r:id="rId4"/>
    <p:sldId id="259" r:id="rId5"/>
    <p:sldId id="261" r:id="rId6"/>
    <p:sldId id="265" r:id="rId7"/>
    <p:sldId id="266" r:id="rId8"/>
    <p:sldId id="262" r:id="rId9"/>
    <p:sldId id="263" r:id="rId10"/>
    <p:sldId id="260"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C5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7812ACD-A890-473E-9ACF-A34F68231F76}" type="datetimeFigureOut">
              <a:rPr lang="ru-MD" smtClean="0"/>
              <a:t>30.10.2023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1CF42197-C56A-4CD1-8131-8C6088C52433}" type="slidenum">
              <a:rPr lang="ru-MD" smtClean="0"/>
              <a:t>‹#›</a:t>
            </a:fld>
            <a:endParaRPr lang="ru-MD"/>
          </a:p>
        </p:txBody>
      </p:sp>
    </p:spTree>
    <p:extLst>
      <p:ext uri="{BB962C8B-B14F-4D97-AF65-F5344CB8AC3E}">
        <p14:creationId xmlns:p14="http://schemas.microsoft.com/office/powerpoint/2010/main" val="301250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7812ACD-A890-473E-9ACF-A34F68231F76}" type="datetimeFigureOut">
              <a:rPr lang="ru-MD" smtClean="0"/>
              <a:t>30.10.2023</a:t>
            </a:fld>
            <a:endParaRPr lang="ru-MD"/>
          </a:p>
        </p:txBody>
      </p:sp>
      <p:sp>
        <p:nvSpPr>
          <p:cNvPr id="6" name="Footer Placeholder 5"/>
          <p:cNvSpPr>
            <a:spLocks noGrp="1"/>
          </p:cNvSpPr>
          <p:nvPr>
            <p:ph type="ftr" sz="quarter" idx="11"/>
          </p:nvPr>
        </p:nvSpPr>
        <p:spPr/>
        <p:txBody>
          <a:bodyPr/>
          <a:lstStyle/>
          <a:p>
            <a:endParaRPr lang="ru-MD"/>
          </a:p>
        </p:txBody>
      </p:sp>
      <p:sp>
        <p:nvSpPr>
          <p:cNvPr id="7" name="Slide Number Placeholder 6"/>
          <p:cNvSpPr>
            <a:spLocks noGrp="1"/>
          </p:cNvSpPr>
          <p:nvPr>
            <p:ph type="sldNum" sz="quarter" idx="12"/>
          </p:nvPr>
        </p:nvSpPr>
        <p:spPr/>
        <p:txBody>
          <a:bodyPr/>
          <a:lstStyle/>
          <a:p>
            <a:fld id="{1CF42197-C56A-4CD1-8131-8C6088C52433}" type="slidenum">
              <a:rPr lang="ru-MD" smtClean="0"/>
              <a:t>‹#›</a:t>
            </a:fld>
            <a:endParaRPr lang="ru-MD"/>
          </a:p>
        </p:txBody>
      </p:sp>
    </p:spTree>
    <p:extLst>
      <p:ext uri="{BB962C8B-B14F-4D97-AF65-F5344CB8AC3E}">
        <p14:creationId xmlns:p14="http://schemas.microsoft.com/office/powerpoint/2010/main" val="307038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a:t>Образец текста</a:t>
            </a:r>
          </a:p>
        </p:txBody>
      </p:sp>
      <p:sp>
        <p:nvSpPr>
          <p:cNvPr id="4" name="Date Placeholder 3"/>
          <p:cNvSpPr>
            <a:spLocks noGrp="1"/>
          </p:cNvSpPr>
          <p:nvPr>
            <p:ph type="dt" sz="half" idx="10"/>
          </p:nvPr>
        </p:nvSpPr>
        <p:spPr/>
        <p:txBody>
          <a:bodyPr/>
          <a:lstStyle/>
          <a:p>
            <a:fld id="{D7812ACD-A890-473E-9ACF-A34F68231F76}" type="datetimeFigureOut">
              <a:rPr lang="ru-MD" smtClean="0"/>
              <a:t>30.10.2023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1CF42197-C56A-4CD1-8131-8C6088C52433}" type="slidenum">
              <a:rPr lang="ru-MD" smtClean="0"/>
              <a:t>‹#›</a:t>
            </a:fld>
            <a:endParaRPr lang="ru-MD"/>
          </a:p>
        </p:txBody>
      </p:sp>
    </p:spTree>
    <p:extLst>
      <p:ext uri="{BB962C8B-B14F-4D97-AF65-F5344CB8AC3E}">
        <p14:creationId xmlns:p14="http://schemas.microsoft.com/office/powerpoint/2010/main" val="1657401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a:t>Образец текста</a:t>
            </a:r>
          </a:p>
        </p:txBody>
      </p:sp>
      <p:sp>
        <p:nvSpPr>
          <p:cNvPr id="2" name="Date Placeholder 1"/>
          <p:cNvSpPr>
            <a:spLocks noGrp="1"/>
          </p:cNvSpPr>
          <p:nvPr>
            <p:ph type="dt" sz="half" idx="10"/>
          </p:nvPr>
        </p:nvSpPr>
        <p:spPr/>
        <p:txBody>
          <a:bodyPr/>
          <a:lstStyle/>
          <a:p>
            <a:fld id="{D7812ACD-A890-473E-9ACF-A34F68231F76}" type="datetimeFigureOut">
              <a:rPr lang="ru-MD" smtClean="0"/>
              <a:t>30.10.2023</a:t>
            </a:fld>
            <a:endParaRPr lang="ru-MD"/>
          </a:p>
        </p:txBody>
      </p:sp>
      <p:sp>
        <p:nvSpPr>
          <p:cNvPr id="3" name="Footer Placeholder 2"/>
          <p:cNvSpPr>
            <a:spLocks noGrp="1"/>
          </p:cNvSpPr>
          <p:nvPr>
            <p:ph type="ftr" sz="quarter" idx="11"/>
          </p:nvPr>
        </p:nvSpPr>
        <p:spPr/>
        <p:txBody>
          <a:bodyPr/>
          <a:lstStyle/>
          <a:p>
            <a:endParaRPr lang="ru-MD"/>
          </a:p>
        </p:txBody>
      </p:sp>
      <p:sp>
        <p:nvSpPr>
          <p:cNvPr id="4" name="Slide Number Placeholder 3"/>
          <p:cNvSpPr>
            <a:spLocks noGrp="1"/>
          </p:cNvSpPr>
          <p:nvPr>
            <p:ph type="sldNum" sz="quarter" idx="12"/>
          </p:nvPr>
        </p:nvSpPr>
        <p:spPr/>
        <p:txBody>
          <a:bodyPr/>
          <a:lstStyle/>
          <a:p>
            <a:fld id="{1CF42197-C56A-4CD1-8131-8C6088C52433}" type="slidenum">
              <a:rPr lang="ru-MD" smtClean="0"/>
              <a:t>‹#›</a:t>
            </a:fld>
            <a:endParaRPr lang="ru-MD"/>
          </a:p>
        </p:txBody>
      </p:sp>
    </p:spTree>
    <p:extLst>
      <p:ext uri="{BB962C8B-B14F-4D97-AF65-F5344CB8AC3E}">
        <p14:creationId xmlns:p14="http://schemas.microsoft.com/office/powerpoint/2010/main" val="3433850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7812ACD-A890-473E-9ACF-A34F68231F76}" type="datetimeFigureOut">
              <a:rPr lang="ru-MD" smtClean="0"/>
              <a:t>30.10.2023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1CF42197-C56A-4CD1-8131-8C6088C52433}" type="slidenum">
              <a:rPr lang="ru-MD" smtClean="0"/>
              <a:t>‹#›</a:t>
            </a:fld>
            <a:endParaRPr lang="ru-MD"/>
          </a:p>
        </p:txBody>
      </p:sp>
    </p:spTree>
    <p:extLst>
      <p:ext uri="{BB962C8B-B14F-4D97-AF65-F5344CB8AC3E}">
        <p14:creationId xmlns:p14="http://schemas.microsoft.com/office/powerpoint/2010/main" val="1208009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7812ACD-A890-473E-9ACF-A34F68231F76}" type="datetimeFigureOut">
              <a:rPr lang="ru-MD" smtClean="0"/>
              <a:t>30.10.2023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1CF42197-C56A-4CD1-8131-8C6088C52433}" type="slidenum">
              <a:rPr lang="ru-MD" smtClean="0"/>
              <a:t>‹#›</a:t>
            </a:fld>
            <a:endParaRPr lang="ru-MD"/>
          </a:p>
        </p:txBody>
      </p:sp>
    </p:spTree>
    <p:extLst>
      <p:ext uri="{BB962C8B-B14F-4D97-AF65-F5344CB8AC3E}">
        <p14:creationId xmlns:p14="http://schemas.microsoft.com/office/powerpoint/2010/main" val="1440721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7812ACD-A890-473E-9ACF-A34F68231F76}" type="datetimeFigureOut">
              <a:rPr lang="ru-MD" smtClean="0"/>
              <a:t>30.10.2023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1CF42197-C56A-4CD1-8131-8C6088C52433}" type="slidenum">
              <a:rPr lang="ru-MD" smtClean="0"/>
              <a:t>‹#›</a:t>
            </a:fld>
            <a:endParaRPr lang="ru-MD"/>
          </a:p>
        </p:txBody>
      </p:sp>
    </p:spTree>
    <p:extLst>
      <p:ext uri="{BB962C8B-B14F-4D97-AF65-F5344CB8AC3E}">
        <p14:creationId xmlns:p14="http://schemas.microsoft.com/office/powerpoint/2010/main" val="239573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7812ACD-A890-473E-9ACF-A34F68231F76}" type="datetimeFigureOut">
              <a:rPr lang="ru-MD" smtClean="0"/>
              <a:t>30.10.2023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1CF42197-C56A-4CD1-8131-8C6088C52433}" type="slidenum">
              <a:rPr lang="ru-MD" smtClean="0"/>
              <a:t>‹#›</a:t>
            </a:fld>
            <a:endParaRPr lang="ru-MD"/>
          </a:p>
        </p:txBody>
      </p:sp>
    </p:spTree>
    <p:extLst>
      <p:ext uri="{BB962C8B-B14F-4D97-AF65-F5344CB8AC3E}">
        <p14:creationId xmlns:p14="http://schemas.microsoft.com/office/powerpoint/2010/main" val="400543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7812ACD-A890-473E-9ACF-A34F68231F76}" type="datetimeFigureOut">
              <a:rPr lang="ru-MD" smtClean="0"/>
              <a:t>30.10.2023</a:t>
            </a:fld>
            <a:endParaRPr lang="ru-MD"/>
          </a:p>
        </p:txBody>
      </p:sp>
      <p:sp>
        <p:nvSpPr>
          <p:cNvPr id="6" name="Footer Placeholder 5"/>
          <p:cNvSpPr>
            <a:spLocks noGrp="1"/>
          </p:cNvSpPr>
          <p:nvPr>
            <p:ph type="ftr" sz="quarter" idx="11"/>
          </p:nvPr>
        </p:nvSpPr>
        <p:spPr/>
        <p:txBody>
          <a:bodyPr/>
          <a:lstStyle/>
          <a:p>
            <a:endParaRPr lang="ru-MD"/>
          </a:p>
        </p:txBody>
      </p:sp>
      <p:sp>
        <p:nvSpPr>
          <p:cNvPr id="7" name="Slide Number Placeholder 6"/>
          <p:cNvSpPr>
            <a:spLocks noGrp="1"/>
          </p:cNvSpPr>
          <p:nvPr>
            <p:ph type="sldNum" sz="quarter" idx="12"/>
          </p:nvPr>
        </p:nvSpPr>
        <p:spPr/>
        <p:txBody>
          <a:bodyPr/>
          <a:lstStyle/>
          <a:p>
            <a:fld id="{1CF42197-C56A-4CD1-8131-8C6088C52433}" type="slidenum">
              <a:rPr lang="ru-MD" smtClean="0"/>
              <a:t>‹#›</a:t>
            </a:fld>
            <a:endParaRPr lang="ru-MD"/>
          </a:p>
        </p:txBody>
      </p:sp>
    </p:spTree>
    <p:extLst>
      <p:ext uri="{BB962C8B-B14F-4D97-AF65-F5344CB8AC3E}">
        <p14:creationId xmlns:p14="http://schemas.microsoft.com/office/powerpoint/2010/main" val="396902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7812ACD-A890-473E-9ACF-A34F68231F76}" type="datetimeFigureOut">
              <a:rPr lang="ru-MD" smtClean="0"/>
              <a:t>30.10.2023</a:t>
            </a:fld>
            <a:endParaRPr lang="ru-MD"/>
          </a:p>
        </p:txBody>
      </p:sp>
      <p:sp>
        <p:nvSpPr>
          <p:cNvPr id="8" name="Footer Placeholder 7"/>
          <p:cNvSpPr>
            <a:spLocks noGrp="1"/>
          </p:cNvSpPr>
          <p:nvPr>
            <p:ph type="ftr" sz="quarter" idx="11"/>
          </p:nvPr>
        </p:nvSpPr>
        <p:spPr/>
        <p:txBody>
          <a:bodyPr/>
          <a:lstStyle/>
          <a:p>
            <a:endParaRPr lang="ru-MD"/>
          </a:p>
        </p:txBody>
      </p:sp>
      <p:sp>
        <p:nvSpPr>
          <p:cNvPr id="9" name="Slide Number Placeholder 8"/>
          <p:cNvSpPr>
            <a:spLocks noGrp="1"/>
          </p:cNvSpPr>
          <p:nvPr>
            <p:ph type="sldNum" sz="quarter" idx="12"/>
          </p:nvPr>
        </p:nvSpPr>
        <p:spPr/>
        <p:txBody>
          <a:bodyPr/>
          <a:lstStyle/>
          <a:p>
            <a:fld id="{1CF42197-C56A-4CD1-8131-8C6088C52433}" type="slidenum">
              <a:rPr lang="ru-MD" smtClean="0"/>
              <a:t>‹#›</a:t>
            </a:fld>
            <a:endParaRPr lang="ru-MD"/>
          </a:p>
        </p:txBody>
      </p:sp>
    </p:spTree>
    <p:extLst>
      <p:ext uri="{BB962C8B-B14F-4D97-AF65-F5344CB8AC3E}">
        <p14:creationId xmlns:p14="http://schemas.microsoft.com/office/powerpoint/2010/main" val="425643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7812ACD-A890-473E-9ACF-A34F68231F76}" type="datetimeFigureOut">
              <a:rPr lang="ru-MD" smtClean="0"/>
              <a:t>30.10.2023</a:t>
            </a:fld>
            <a:endParaRPr lang="ru-MD"/>
          </a:p>
        </p:txBody>
      </p:sp>
      <p:sp>
        <p:nvSpPr>
          <p:cNvPr id="4" name="Footer Placeholder 3"/>
          <p:cNvSpPr>
            <a:spLocks noGrp="1"/>
          </p:cNvSpPr>
          <p:nvPr>
            <p:ph type="ftr" sz="quarter" idx="11"/>
          </p:nvPr>
        </p:nvSpPr>
        <p:spPr/>
        <p:txBody>
          <a:bodyPr/>
          <a:lstStyle/>
          <a:p>
            <a:endParaRPr lang="ru-MD"/>
          </a:p>
        </p:txBody>
      </p:sp>
      <p:sp>
        <p:nvSpPr>
          <p:cNvPr id="5" name="Slide Number Placeholder 4"/>
          <p:cNvSpPr>
            <a:spLocks noGrp="1"/>
          </p:cNvSpPr>
          <p:nvPr>
            <p:ph type="sldNum" sz="quarter" idx="12"/>
          </p:nvPr>
        </p:nvSpPr>
        <p:spPr/>
        <p:txBody>
          <a:bodyPr/>
          <a:lstStyle/>
          <a:p>
            <a:fld id="{1CF42197-C56A-4CD1-8131-8C6088C52433}" type="slidenum">
              <a:rPr lang="ru-MD" smtClean="0"/>
              <a:t>‹#›</a:t>
            </a:fld>
            <a:endParaRPr lang="ru-MD"/>
          </a:p>
        </p:txBody>
      </p:sp>
    </p:spTree>
    <p:extLst>
      <p:ext uri="{BB962C8B-B14F-4D97-AF65-F5344CB8AC3E}">
        <p14:creationId xmlns:p14="http://schemas.microsoft.com/office/powerpoint/2010/main" val="321102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12ACD-A890-473E-9ACF-A34F68231F76}" type="datetimeFigureOut">
              <a:rPr lang="ru-MD" smtClean="0"/>
              <a:t>30.10.2023</a:t>
            </a:fld>
            <a:endParaRPr lang="ru-MD"/>
          </a:p>
        </p:txBody>
      </p:sp>
      <p:sp>
        <p:nvSpPr>
          <p:cNvPr id="3" name="Footer Placeholder 2"/>
          <p:cNvSpPr>
            <a:spLocks noGrp="1"/>
          </p:cNvSpPr>
          <p:nvPr>
            <p:ph type="ftr" sz="quarter" idx="11"/>
          </p:nvPr>
        </p:nvSpPr>
        <p:spPr/>
        <p:txBody>
          <a:bodyPr/>
          <a:lstStyle/>
          <a:p>
            <a:endParaRPr lang="ru-MD"/>
          </a:p>
        </p:txBody>
      </p:sp>
      <p:sp>
        <p:nvSpPr>
          <p:cNvPr id="4" name="Slide Number Placeholder 3"/>
          <p:cNvSpPr>
            <a:spLocks noGrp="1"/>
          </p:cNvSpPr>
          <p:nvPr>
            <p:ph type="sldNum" sz="quarter" idx="12"/>
          </p:nvPr>
        </p:nvSpPr>
        <p:spPr/>
        <p:txBody>
          <a:bodyPr/>
          <a:lstStyle/>
          <a:p>
            <a:fld id="{1CF42197-C56A-4CD1-8131-8C6088C52433}" type="slidenum">
              <a:rPr lang="ru-MD" smtClean="0"/>
              <a:t>‹#›</a:t>
            </a:fld>
            <a:endParaRPr lang="ru-MD"/>
          </a:p>
        </p:txBody>
      </p:sp>
    </p:spTree>
    <p:extLst>
      <p:ext uri="{BB962C8B-B14F-4D97-AF65-F5344CB8AC3E}">
        <p14:creationId xmlns:p14="http://schemas.microsoft.com/office/powerpoint/2010/main" val="249739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7812ACD-A890-473E-9ACF-A34F68231F76}" type="datetimeFigureOut">
              <a:rPr lang="ru-MD" smtClean="0"/>
              <a:t>30.10.2023</a:t>
            </a:fld>
            <a:endParaRPr lang="ru-MD"/>
          </a:p>
        </p:txBody>
      </p:sp>
      <p:sp>
        <p:nvSpPr>
          <p:cNvPr id="6" name="Footer Placeholder 5"/>
          <p:cNvSpPr>
            <a:spLocks noGrp="1"/>
          </p:cNvSpPr>
          <p:nvPr>
            <p:ph type="ftr" sz="quarter" idx="11"/>
          </p:nvPr>
        </p:nvSpPr>
        <p:spPr/>
        <p:txBody>
          <a:bodyPr/>
          <a:lstStyle/>
          <a:p>
            <a:endParaRPr lang="ru-MD"/>
          </a:p>
        </p:txBody>
      </p:sp>
      <p:sp>
        <p:nvSpPr>
          <p:cNvPr id="7" name="Slide Number Placeholder 6"/>
          <p:cNvSpPr>
            <a:spLocks noGrp="1"/>
          </p:cNvSpPr>
          <p:nvPr>
            <p:ph type="sldNum" sz="quarter" idx="12"/>
          </p:nvPr>
        </p:nvSpPr>
        <p:spPr/>
        <p:txBody>
          <a:bodyPr/>
          <a:lstStyle/>
          <a:p>
            <a:fld id="{1CF42197-C56A-4CD1-8131-8C6088C52433}" type="slidenum">
              <a:rPr lang="ru-MD" smtClean="0"/>
              <a:t>‹#›</a:t>
            </a:fld>
            <a:endParaRPr lang="ru-MD"/>
          </a:p>
        </p:txBody>
      </p:sp>
    </p:spTree>
    <p:extLst>
      <p:ext uri="{BB962C8B-B14F-4D97-AF65-F5344CB8AC3E}">
        <p14:creationId xmlns:p14="http://schemas.microsoft.com/office/powerpoint/2010/main" val="1226301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D7812ACD-A890-473E-9ACF-A34F68231F76}" type="datetimeFigureOut">
              <a:rPr lang="ru-MD" smtClean="0"/>
              <a:t>30.10.2023</a:t>
            </a:fld>
            <a:endParaRPr lang="ru-MD"/>
          </a:p>
        </p:txBody>
      </p:sp>
      <p:sp>
        <p:nvSpPr>
          <p:cNvPr id="6" name="Footer Placeholder 5"/>
          <p:cNvSpPr>
            <a:spLocks noGrp="1"/>
          </p:cNvSpPr>
          <p:nvPr>
            <p:ph type="ftr" sz="quarter" idx="11"/>
          </p:nvPr>
        </p:nvSpPr>
        <p:spPr>
          <a:xfrm>
            <a:off x="590396" y="6041362"/>
            <a:ext cx="3295413" cy="365125"/>
          </a:xfrm>
        </p:spPr>
        <p:txBody>
          <a:bodyPr/>
          <a:lstStyle/>
          <a:p>
            <a:endParaRPr lang="ru-MD"/>
          </a:p>
        </p:txBody>
      </p:sp>
      <p:sp>
        <p:nvSpPr>
          <p:cNvPr id="7" name="Slide Number Placeholder 6"/>
          <p:cNvSpPr>
            <a:spLocks noGrp="1"/>
          </p:cNvSpPr>
          <p:nvPr>
            <p:ph type="sldNum" sz="quarter" idx="12"/>
          </p:nvPr>
        </p:nvSpPr>
        <p:spPr>
          <a:xfrm>
            <a:off x="4862689" y="5915888"/>
            <a:ext cx="1062155" cy="490599"/>
          </a:xfrm>
        </p:spPr>
        <p:txBody>
          <a:bodyPr/>
          <a:lstStyle/>
          <a:p>
            <a:fld id="{1CF42197-C56A-4CD1-8131-8C6088C52433}" type="slidenum">
              <a:rPr lang="ru-MD" smtClean="0"/>
              <a:t>‹#›</a:t>
            </a:fld>
            <a:endParaRPr lang="ru-MD"/>
          </a:p>
        </p:txBody>
      </p:sp>
    </p:spTree>
    <p:extLst>
      <p:ext uri="{BB962C8B-B14F-4D97-AF65-F5344CB8AC3E}">
        <p14:creationId xmlns:p14="http://schemas.microsoft.com/office/powerpoint/2010/main" val="302985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u-MD"/>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7812ACD-A890-473E-9ACF-A34F68231F76}" type="datetimeFigureOut">
              <a:rPr lang="ru-MD" smtClean="0"/>
              <a:t>30.10.2023</a:t>
            </a:fld>
            <a:endParaRPr lang="ru-MD"/>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CF42197-C56A-4CD1-8131-8C6088C52433}" type="slidenum">
              <a:rPr lang="ru-MD" smtClean="0"/>
              <a:t>‹#›</a:t>
            </a:fld>
            <a:endParaRPr lang="ru-MD"/>
          </a:p>
        </p:txBody>
      </p:sp>
    </p:spTree>
    <p:extLst>
      <p:ext uri="{BB962C8B-B14F-4D97-AF65-F5344CB8AC3E}">
        <p14:creationId xmlns:p14="http://schemas.microsoft.com/office/powerpoint/2010/main" val="458167587"/>
      </p:ext>
    </p:extLst>
  </p:cSld>
  <p:clrMap bg1="dk1" tx1="lt1" bg2="dk2" tx2="lt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 id="2147484018" r:id="rId13"/>
    <p:sldLayoutId id="214748401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rtechstory.com/2020/01/20/trip-hawkins-founder-of-electronic-arts-and-other-gaming-industries/" TargetMode="External"/><Relationship Id="rId2" Type="http://schemas.openxmlformats.org/officeDocument/2006/relationships/hyperlink" Target="https://triphawkins.com/" TargetMode="External"/><Relationship Id="rId1" Type="http://schemas.openxmlformats.org/officeDocument/2006/relationships/slideLayout" Target="../slideLayouts/slideLayout2.xml"/><Relationship Id="rId4" Type="http://schemas.openxmlformats.org/officeDocument/2006/relationships/hyperlink" Target="https://computerhistory.org/profile/trip-hawki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AA24FB-7C7B-A1B4-3011-FEE526D56EED}"/>
              </a:ext>
            </a:extLst>
          </p:cNvPr>
          <p:cNvSpPr>
            <a:spLocks noGrp="1"/>
          </p:cNvSpPr>
          <p:nvPr>
            <p:ph type="ctrTitle"/>
          </p:nvPr>
        </p:nvSpPr>
        <p:spPr>
          <a:xfrm>
            <a:off x="688769" y="0"/>
            <a:ext cx="6454240" cy="3200400"/>
          </a:xfrm>
        </p:spPr>
        <p:txBody>
          <a:bodyPr/>
          <a:lstStyle/>
          <a:p>
            <a:r>
              <a:rPr lang="en-US" dirty="0"/>
              <a:t>William Murray “Trip” Hawkins III</a:t>
            </a:r>
            <a:endParaRPr lang="ru-MD" dirty="0"/>
          </a:p>
        </p:txBody>
      </p:sp>
      <p:sp>
        <p:nvSpPr>
          <p:cNvPr id="3" name="Подзаголовок 2">
            <a:extLst>
              <a:ext uri="{FF2B5EF4-FFF2-40B4-BE49-F238E27FC236}">
                <a16:creationId xmlns:a16="http://schemas.microsoft.com/office/drawing/2014/main" id="{4DFC0068-CA1F-5158-A7D0-8DC1D49DEDBA}"/>
              </a:ext>
            </a:extLst>
          </p:cNvPr>
          <p:cNvSpPr>
            <a:spLocks noGrp="1"/>
          </p:cNvSpPr>
          <p:nvPr>
            <p:ph type="subTitle" idx="1"/>
          </p:nvPr>
        </p:nvSpPr>
        <p:spPr>
          <a:xfrm>
            <a:off x="409699" y="5340927"/>
            <a:ext cx="6240483" cy="1327068"/>
          </a:xfrm>
        </p:spPr>
        <p:txBody>
          <a:bodyPr/>
          <a:lstStyle/>
          <a:p>
            <a:r>
              <a:rPr lang="en-US" dirty="0"/>
              <a:t>Created by : Ciobanu Stanislav, student of</a:t>
            </a:r>
          </a:p>
          <a:p>
            <a:r>
              <a:rPr lang="en-US" dirty="0"/>
              <a:t>the faculty of Mathematics and Informatics</a:t>
            </a:r>
          </a:p>
          <a:p>
            <a:r>
              <a:rPr lang="en-US" dirty="0"/>
              <a:t>Group : I2302</a:t>
            </a:r>
            <a:endParaRPr lang="ru-MD" dirty="0"/>
          </a:p>
        </p:txBody>
      </p:sp>
      <p:pic>
        <p:nvPicPr>
          <p:cNvPr id="5" name="Рисунок 4">
            <a:extLst>
              <a:ext uri="{FF2B5EF4-FFF2-40B4-BE49-F238E27FC236}">
                <a16:creationId xmlns:a16="http://schemas.microsoft.com/office/drawing/2014/main" id="{0F6BDB23-DE37-997A-C607-19F4D622E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263" y="467590"/>
            <a:ext cx="3948546" cy="592282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42752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8FE602-8C2C-E0F4-6FE2-C17D120CB7BD}"/>
              </a:ext>
            </a:extLst>
          </p:cNvPr>
          <p:cNvSpPr>
            <a:spLocks noGrp="1"/>
          </p:cNvSpPr>
          <p:nvPr>
            <p:ph type="title"/>
          </p:nvPr>
        </p:nvSpPr>
        <p:spPr/>
        <p:txBody>
          <a:bodyPr/>
          <a:lstStyle/>
          <a:p>
            <a:r>
              <a:rPr lang="en-US" dirty="0"/>
              <a:t>Glossary</a:t>
            </a:r>
            <a:endParaRPr lang="ru-MD" dirty="0"/>
          </a:p>
        </p:txBody>
      </p:sp>
      <p:sp>
        <p:nvSpPr>
          <p:cNvPr id="3" name="Объект 2">
            <a:extLst>
              <a:ext uri="{FF2B5EF4-FFF2-40B4-BE49-F238E27FC236}">
                <a16:creationId xmlns:a16="http://schemas.microsoft.com/office/drawing/2014/main" id="{D618086A-2D10-666B-4802-33FE95F3146C}"/>
              </a:ext>
            </a:extLst>
          </p:cNvPr>
          <p:cNvSpPr>
            <a:spLocks noGrp="1"/>
          </p:cNvSpPr>
          <p:nvPr>
            <p:ph idx="1"/>
          </p:nvPr>
        </p:nvSpPr>
        <p:spPr/>
        <p:txBody>
          <a:bodyPr>
            <a:normAutofit/>
          </a:bodyPr>
          <a:lstStyle/>
          <a:p>
            <a:r>
              <a:rPr lang="en-US" sz="2400" dirty="0"/>
              <a:t>Brought up – </a:t>
            </a:r>
            <a:r>
              <a:rPr lang="ru-RU" sz="2400" dirty="0"/>
              <a:t>Воспитанный</a:t>
            </a:r>
            <a:r>
              <a:rPr lang="en-US" sz="2400" dirty="0"/>
              <a:t>,</a:t>
            </a:r>
            <a:r>
              <a:rPr lang="ru-RU" sz="2400" dirty="0"/>
              <a:t> выросший</a:t>
            </a:r>
            <a:endParaRPr lang="en-US" sz="2400" dirty="0"/>
          </a:p>
          <a:p>
            <a:r>
              <a:rPr lang="en-US" sz="2400" dirty="0"/>
              <a:t>To estimate – </a:t>
            </a:r>
            <a:r>
              <a:rPr lang="ru-RU" sz="2400" dirty="0"/>
              <a:t>Оценить</a:t>
            </a:r>
            <a:endParaRPr lang="en-US" sz="2400" dirty="0"/>
          </a:p>
          <a:p>
            <a:r>
              <a:rPr lang="en-US" sz="2400" dirty="0"/>
              <a:t>Entrepreneur</a:t>
            </a:r>
            <a:r>
              <a:rPr lang="ru-RU" sz="2400" dirty="0"/>
              <a:t> -</a:t>
            </a:r>
            <a:r>
              <a:rPr lang="en-US" sz="2400" dirty="0"/>
              <a:t> </a:t>
            </a:r>
            <a:r>
              <a:rPr lang="ru-RU" sz="2400" dirty="0"/>
              <a:t>Предприниматель </a:t>
            </a:r>
            <a:endParaRPr lang="en-US" sz="2400" dirty="0"/>
          </a:p>
          <a:p>
            <a:r>
              <a:rPr lang="en-US" sz="2400" dirty="0"/>
              <a:t>To borrow – </a:t>
            </a:r>
            <a:r>
              <a:rPr lang="ru-RU" sz="2400" dirty="0"/>
              <a:t>Занять</a:t>
            </a:r>
          </a:p>
          <a:p>
            <a:r>
              <a:rPr lang="en-US" sz="2400" dirty="0"/>
              <a:t>Resign – </a:t>
            </a:r>
            <a:r>
              <a:rPr lang="ru-RU" sz="2400" dirty="0"/>
              <a:t>Уйти в отставку</a:t>
            </a:r>
            <a:endParaRPr lang="ru-MD" sz="2400" dirty="0"/>
          </a:p>
        </p:txBody>
      </p:sp>
    </p:spTree>
    <p:extLst>
      <p:ext uri="{BB962C8B-B14F-4D97-AF65-F5344CB8AC3E}">
        <p14:creationId xmlns:p14="http://schemas.microsoft.com/office/powerpoint/2010/main" val="115475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5E2905-AD1C-6CA8-20C0-2F9AC9F2795C}"/>
              </a:ext>
            </a:extLst>
          </p:cNvPr>
          <p:cNvSpPr>
            <a:spLocks noGrp="1"/>
          </p:cNvSpPr>
          <p:nvPr>
            <p:ph type="title"/>
          </p:nvPr>
        </p:nvSpPr>
        <p:spPr>
          <a:xfrm>
            <a:off x="9731828" y="447188"/>
            <a:ext cx="1650169" cy="970450"/>
          </a:xfrm>
        </p:spPr>
        <p:txBody>
          <a:bodyPr/>
          <a:lstStyle/>
          <a:p>
            <a:r>
              <a:rPr lang="en-US" dirty="0"/>
              <a:t>Outro</a:t>
            </a:r>
            <a:endParaRPr lang="ru-MD" dirty="0"/>
          </a:p>
        </p:txBody>
      </p:sp>
      <p:sp>
        <p:nvSpPr>
          <p:cNvPr id="3" name="Объект 2">
            <a:extLst>
              <a:ext uri="{FF2B5EF4-FFF2-40B4-BE49-F238E27FC236}">
                <a16:creationId xmlns:a16="http://schemas.microsoft.com/office/drawing/2014/main" id="{7C2BFA6C-7F6A-18A5-9DD0-E6BB03B9E98F}"/>
              </a:ext>
            </a:extLst>
          </p:cNvPr>
          <p:cNvSpPr>
            <a:spLocks noGrp="1"/>
          </p:cNvSpPr>
          <p:nvPr>
            <p:ph idx="1"/>
          </p:nvPr>
        </p:nvSpPr>
        <p:spPr>
          <a:xfrm>
            <a:off x="1141413" y="2256311"/>
            <a:ext cx="9905998" cy="4061362"/>
          </a:xfrm>
        </p:spPr>
        <p:txBody>
          <a:bodyPr>
            <a:normAutofit/>
          </a:bodyPr>
          <a:lstStyle/>
          <a:p>
            <a:pPr marL="0" indent="0">
              <a:buNone/>
            </a:pPr>
            <a:r>
              <a:rPr lang="en-US" sz="2400" dirty="0"/>
              <a:t>In my opinion Trip Hawkins was a kind of Gentlemen of luck. He was a cool entrepreneur and during the whole life he was trying to create something. He was moving from one company to another project and didn’t stay there for long.</a:t>
            </a:r>
          </a:p>
          <a:p>
            <a:pPr marL="0" indent="0">
              <a:buNone/>
            </a:pPr>
            <a:r>
              <a:rPr lang="en-US" sz="2400" dirty="0"/>
              <a:t>Now Trip Hawkins lives in Santa Barbara (California) where he served as a professor of entrepreneurship and leadership. He is 69 years old. His marriage with Lisa Proctor Hawkins caused bright of 4 children.</a:t>
            </a:r>
            <a:endParaRPr lang="ru-MD" sz="2400" dirty="0"/>
          </a:p>
        </p:txBody>
      </p:sp>
    </p:spTree>
    <p:extLst>
      <p:ext uri="{BB962C8B-B14F-4D97-AF65-F5344CB8AC3E}">
        <p14:creationId xmlns:p14="http://schemas.microsoft.com/office/powerpoint/2010/main" val="273041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DDD4AF-20D1-4C13-FCF5-187993AC96BF}"/>
              </a:ext>
            </a:extLst>
          </p:cNvPr>
          <p:cNvSpPr>
            <a:spLocks noGrp="1"/>
          </p:cNvSpPr>
          <p:nvPr>
            <p:ph type="title"/>
          </p:nvPr>
        </p:nvSpPr>
        <p:spPr/>
        <p:txBody>
          <a:bodyPr/>
          <a:lstStyle/>
          <a:p>
            <a:pPr algn="r"/>
            <a:r>
              <a:rPr lang="en-US" dirty="0"/>
              <a:t>Questions</a:t>
            </a:r>
            <a:endParaRPr lang="ru-MD" dirty="0"/>
          </a:p>
        </p:txBody>
      </p:sp>
      <p:sp>
        <p:nvSpPr>
          <p:cNvPr id="3" name="Объект 2">
            <a:extLst>
              <a:ext uri="{FF2B5EF4-FFF2-40B4-BE49-F238E27FC236}">
                <a16:creationId xmlns:a16="http://schemas.microsoft.com/office/drawing/2014/main" id="{F8DADEAE-DC7F-8494-ED49-6E43149C9242}"/>
              </a:ext>
            </a:extLst>
          </p:cNvPr>
          <p:cNvSpPr>
            <a:spLocks noGrp="1"/>
          </p:cNvSpPr>
          <p:nvPr>
            <p:ph idx="1"/>
          </p:nvPr>
        </p:nvSpPr>
        <p:spPr/>
        <p:txBody>
          <a:bodyPr>
            <a:normAutofit/>
          </a:bodyPr>
          <a:lstStyle/>
          <a:p>
            <a:r>
              <a:rPr lang="en-US" sz="2400" dirty="0"/>
              <a:t>What is he famous for?</a:t>
            </a:r>
          </a:p>
          <a:p>
            <a:r>
              <a:rPr lang="en-US" sz="2400" dirty="0"/>
              <a:t>What companies were founded by Trip Hawkins?</a:t>
            </a:r>
          </a:p>
          <a:p>
            <a:r>
              <a:rPr lang="en-US" sz="2400" dirty="0"/>
              <a:t>What universities did he graduate?</a:t>
            </a:r>
          </a:p>
          <a:p>
            <a:r>
              <a:rPr lang="en-US" sz="2400" dirty="0"/>
              <a:t>Where he had worked before he started a solo career?</a:t>
            </a:r>
          </a:p>
          <a:p>
            <a:r>
              <a:rPr lang="en-US" sz="2400" dirty="0"/>
              <a:t>How much money did he borrow from his father?</a:t>
            </a:r>
            <a:endParaRPr lang="ru-MD" sz="2400" dirty="0"/>
          </a:p>
        </p:txBody>
      </p:sp>
    </p:spTree>
    <p:extLst>
      <p:ext uri="{BB962C8B-B14F-4D97-AF65-F5344CB8AC3E}">
        <p14:creationId xmlns:p14="http://schemas.microsoft.com/office/powerpoint/2010/main" val="1463191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2BC06-07FF-5381-D2CD-F86AFA5ADE03}"/>
              </a:ext>
            </a:extLst>
          </p:cNvPr>
          <p:cNvSpPr>
            <a:spLocks noGrp="1"/>
          </p:cNvSpPr>
          <p:nvPr>
            <p:ph type="title"/>
          </p:nvPr>
        </p:nvSpPr>
        <p:spPr>
          <a:xfrm>
            <a:off x="1497673" y="496905"/>
            <a:ext cx="9905998" cy="857003"/>
          </a:xfrm>
        </p:spPr>
        <p:txBody>
          <a:bodyPr/>
          <a:lstStyle/>
          <a:p>
            <a:r>
              <a:rPr lang="en-US" dirty="0">
                <a:solidFill>
                  <a:schemeClr val="tx1">
                    <a:lumMod val="85000"/>
                  </a:schemeClr>
                </a:solidFill>
                <a:latin typeface="+mn-lt"/>
              </a:rPr>
              <a:t>Origin</a:t>
            </a:r>
            <a:endParaRPr lang="ru-MD" dirty="0">
              <a:solidFill>
                <a:schemeClr val="tx1">
                  <a:lumMod val="85000"/>
                </a:schemeClr>
              </a:solidFill>
              <a:latin typeface="+mn-lt"/>
            </a:endParaRPr>
          </a:p>
        </p:txBody>
      </p:sp>
      <p:sp>
        <p:nvSpPr>
          <p:cNvPr id="3" name="Объект 2">
            <a:extLst>
              <a:ext uri="{FF2B5EF4-FFF2-40B4-BE49-F238E27FC236}">
                <a16:creationId xmlns:a16="http://schemas.microsoft.com/office/drawing/2014/main" id="{52CA4616-1CE2-3385-0136-7B728B62A503}"/>
              </a:ext>
            </a:extLst>
          </p:cNvPr>
          <p:cNvSpPr>
            <a:spLocks noGrp="1"/>
          </p:cNvSpPr>
          <p:nvPr>
            <p:ph idx="1"/>
          </p:nvPr>
        </p:nvSpPr>
        <p:spPr>
          <a:xfrm>
            <a:off x="5070764" y="2006930"/>
            <a:ext cx="6513615" cy="4217840"/>
          </a:xfrm>
        </p:spPr>
        <p:txBody>
          <a:bodyPr>
            <a:noAutofit/>
          </a:bodyPr>
          <a:lstStyle/>
          <a:p>
            <a:pPr marL="0" indent="0">
              <a:buNone/>
            </a:pPr>
            <a:r>
              <a:rPr lang="en-US" dirty="0">
                <a:solidFill>
                  <a:schemeClr val="tx1">
                    <a:lumMod val="85000"/>
                  </a:schemeClr>
                </a:solidFill>
              </a:rPr>
              <a:t>William Murray “Trip” Hawkins III was born December 28, 1953 (Is 69 now) in Pasadena California, U.S.</a:t>
            </a:r>
          </a:p>
          <a:p>
            <a:pPr marL="0" indent="0">
              <a:buNone/>
            </a:pPr>
            <a:r>
              <a:rPr lang="en-US" b="0" i="0" dirty="0">
                <a:solidFill>
                  <a:schemeClr val="tx1">
                    <a:lumMod val="85000"/>
                  </a:schemeClr>
                </a:solidFill>
                <a:effectLst/>
              </a:rPr>
              <a:t>Brought up in California, </a:t>
            </a:r>
            <a:r>
              <a:rPr lang="en-US" b="0" i="1" dirty="0">
                <a:solidFill>
                  <a:schemeClr val="tx1">
                    <a:lumMod val="85000"/>
                  </a:schemeClr>
                </a:solidFill>
                <a:effectLst/>
              </a:rPr>
              <a:t>Trip Hawkins</a:t>
            </a:r>
            <a:r>
              <a:rPr lang="en-US" b="0" i="0" dirty="0">
                <a:solidFill>
                  <a:schemeClr val="tx1">
                    <a:lumMod val="85000"/>
                  </a:schemeClr>
                </a:solidFill>
                <a:effectLst/>
              </a:rPr>
              <a:t> had a very bright and creative childhood. Both of his parents were equally artistic. Though his father was a part of the growing electronics industry, he later delved into becoming an artist. His mother was a great musician and also wrote poems. Maybe the creative family background of Trip gave him the idea of designing everything of his own.</a:t>
            </a:r>
          </a:p>
          <a:p>
            <a:pPr marL="0" indent="0">
              <a:buNone/>
            </a:pPr>
            <a:r>
              <a:rPr lang="en-US" dirty="0">
                <a:solidFill>
                  <a:schemeClr val="tx1">
                    <a:lumMod val="85000"/>
                  </a:schemeClr>
                </a:solidFill>
                <a:effectLst/>
              </a:rPr>
              <a:t>Trip graduated University of Harvard and University of Stanford.</a:t>
            </a:r>
            <a:endParaRPr lang="ru-MD" dirty="0">
              <a:solidFill>
                <a:schemeClr val="tx1">
                  <a:lumMod val="85000"/>
                </a:schemeClr>
              </a:solidFill>
            </a:endParaRPr>
          </a:p>
        </p:txBody>
      </p:sp>
      <p:pic>
        <p:nvPicPr>
          <p:cNvPr id="5" name="Рисунок 4">
            <a:extLst>
              <a:ext uri="{FF2B5EF4-FFF2-40B4-BE49-F238E27FC236}">
                <a16:creationId xmlns:a16="http://schemas.microsoft.com/office/drawing/2014/main" id="{F0B70CA4-514D-B1D6-E50A-C19187CA6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211" y="2476005"/>
            <a:ext cx="3012892" cy="34281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1131D0CA-B2AE-2AA9-F83E-356639C88FB4}"/>
              </a:ext>
            </a:extLst>
          </p:cNvPr>
          <p:cNvSpPr txBox="1"/>
          <p:nvPr/>
        </p:nvSpPr>
        <p:spPr>
          <a:xfrm>
            <a:off x="1169156" y="6133605"/>
            <a:ext cx="2381002" cy="369332"/>
          </a:xfrm>
          <a:prstGeom prst="rect">
            <a:avLst/>
          </a:prstGeom>
          <a:noFill/>
        </p:spPr>
        <p:txBody>
          <a:bodyPr wrap="square" rtlCol="0">
            <a:spAutoFit/>
          </a:bodyPr>
          <a:lstStyle/>
          <a:p>
            <a:r>
              <a:rPr lang="en-US" dirty="0"/>
              <a:t>Trip Hawkins in 1987</a:t>
            </a:r>
          </a:p>
        </p:txBody>
      </p:sp>
    </p:spTree>
    <p:extLst>
      <p:ext uri="{BB962C8B-B14F-4D97-AF65-F5344CB8AC3E}">
        <p14:creationId xmlns:p14="http://schemas.microsoft.com/office/powerpoint/2010/main" val="3912572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02B25-C73A-E30B-118A-ADD3BEBA4EC5}"/>
              </a:ext>
            </a:extLst>
          </p:cNvPr>
          <p:cNvSpPr>
            <a:spLocks noGrp="1"/>
          </p:cNvSpPr>
          <p:nvPr>
            <p:ph type="title"/>
          </p:nvPr>
        </p:nvSpPr>
        <p:spPr/>
        <p:txBody>
          <a:bodyPr/>
          <a:lstStyle/>
          <a:p>
            <a:pPr algn="r"/>
            <a:r>
              <a:rPr lang="en-US" dirty="0"/>
              <a:t>Start of the career</a:t>
            </a:r>
            <a:endParaRPr lang="ru-MD" dirty="0"/>
          </a:p>
        </p:txBody>
      </p:sp>
      <p:sp>
        <p:nvSpPr>
          <p:cNvPr id="3" name="Объект 2">
            <a:extLst>
              <a:ext uri="{FF2B5EF4-FFF2-40B4-BE49-F238E27FC236}">
                <a16:creationId xmlns:a16="http://schemas.microsoft.com/office/drawing/2014/main" id="{101F7F27-9ADE-381E-225F-DDE66D523875}"/>
              </a:ext>
            </a:extLst>
          </p:cNvPr>
          <p:cNvSpPr>
            <a:spLocks noGrp="1"/>
          </p:cNvSpPr>
          <p:nvPr>
            <p:ph idx="1"/>
          </p:nvPr>
        </p:nvSpPr>
        <p:spPr>
          <a:xfrm>
            <a:off x="1141413" y="2144484"/>
            <a:ext cx="9905998" cy="4103916"/>
          </a:xfrm>
        </p:spPr>
        <p:txBody>
          <a:bodyPr>
            <a:normAutofit/>
          </a:bodyPr>
          <a:lstStyle/>
          <a:p>
            <a:pPr marL="0" indent="0">
              <a:buNone/>
            </a:pPr>
            <a:r>
              <a:rPr lang="en-US" sz="2400" b="0" i="0" dirty="0">
                <a:solidFill>
                  <a:schemeClr val="tx1">
                    <a:lumMod val="85000"/>
                  </a:schemeClr>
                </a:solidFill>
                <a:effectLst/>
              </a:rPr>
              <a:t>It was in the 1960s when Trip started playing simulation board games. He played many games but his favorite one was Strat-O-Matic. He became addicted to the game and more than that he was keen about how it is working. The designing part intrigued him and led him to build his own game of a similar type. It was in 1973 that he builds the gaming but failed to sell enough copies of it.</a:t>
            </a:r>
            <a:r>
              <a:rPr lang="en-US" sz="2400" dirty="0">
                <a:solidFill>
                  <a:schemeClr val="tx1">
                    <a:lumMod val="85000"/>
                  </a:schemeClr>
                </a:solidFill>
                <a:effectLst/>
              </a:rPr>
              <a:t> </a:t>
            </a:r>
            <a:r>
              <a:rPr lang="en-US" sz="2400" b="0" i="0" dirty="0">
                <a:solidFill>
                  <a:schemeClr val="tx1">
                    <a:lumMod val="85000"/>
                  </a:schemeClr>
                </a:solidFill>
                <a:effectLst/>
              </a:rPr>
              <a:t>Eventually, he received his first computer and became interested in creating a digital football game, because it would allow players to avoid the challenging math of the game were all handled internally.</a:t>
            </a:r>
          </a:p>
        </p:txBody>
      </p:sp>
    </p:spTree>
    <p:extLst>
      <p:ext uri="{BB962C8B-B14F-4D97-AF65-F5344CB8AC3E}">
        <p14:creationId xmlns:p14="http://schemas.microsoft.com/office/powerpoint/2010/main" val="392874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5753A4-CBBF-60CE-B1E5-3E383C01E591}"/>
              </a:ext>
            </a:extLst>
          </p:cNvPr>
          <p:cNvSpPr>
            <a:spLocks noGrp="1"/>
          </p:cNvSpPr>
          <p:nvPr>
            <p:ph type="title"/>
          </p:nvPr>
        </p:nvSpPr>
        <p:spPr/>
        <p:txBody>
          <a:bodyPr/>
          <a:lstStyle/>
          <a:p>
            <a:r>
              <a:rPr lang="en-US" dirty="0"/>
              <a:t>Apple computer</a:t>
            </a:r>
            <a:endParaRPr lang="ru-MD" dirty="0"/>
          </a:p>
        </p:txBody>
      </p:sp>
      <p:sp>
        <p:nvSpPr>
          <p:cNvPr id="3" name="Объект 2">
            <a:extLst>
              <a:ext uri="{FF2B5EF4-FFF2-40B4-BE49-F238E27FC236}">
                <a16:creationId xmlns:a16="http://schemas.microsoft.com/office/drawing/2014/main" id="{BCCECD9D-AF95-D0DE-492A-62E4576B6836}"/>
              </a:ext>
            </a:extLst>
          </p:cNvPr>
          <p:cNvSpPr>
            <a:spLocks noGrp="1"/>
          </p:cNvSpPr>
          <p:nvPr>
            <p:ph idx="1"/>
          </p:nvPr>
        </p:nvSpPr>
        <p:spPr>
          <a:xfrm>
            <a:off x="1141413" y="2464130"/>
            <a:ext cx="9905998" cy="3730831"/>
          </a:xfrm>
        </p:spPr>
        <p:txBody>
          <a:bodyPr>
            <a:normAutofit lnSpcReduction="10000"/>
          </a:bodyPr>
          <a:lstStyle/>
          <a:p>
            <a:pPr marL="0" indent="0" algn="just" fontAlgn="base">
              <a:buNone/>
            </a:pPr>
            <a:r>
              <a:rPr lang="en-US" sz="2600" b="0" i="0" dirty="0">
                <a:solidFill>
                  <a:schemeClr val="tx1">
                    <a:lumMod val="85000"/>
                  </a:schemeClr>
                </a:solidFill>
                <a:effectLst/>
              </a:rPr>
              <a:t>Before founding Electronic Arts, Trip worked at Apple as a Director of Strategy and Marketing. But, his planning didn’t stop and it took him eleven years for implementing it. The trip also did an MBA because he was interested in the business market equally. But, he noticed nobody in Apple wasn’t really a gaming enthusiast.</a:t>
            </a:r>
          </a:p>
          <a:p>
            <a:pPr marL="0" indent="0" algn="just" fontAlgn="base">
              <a:buNone/>
            </a:pPr>
            <a:r>
              <a:rPr lang="en-US" sz="2600" b="0" i="0" dirty="0">
                <a:solidFill>
                  <a:schemeClr val="tx1">
                    <a:lumMod val="85000"/>
                  </a:schemeClr>
                </a:solidFill>
                <a:effectLst/>
              </a:rPr>
              <a:t>A gaming Pro with a business degree thus left Apple after working for four years. But, Trip admits that working closely with Steve Jobs helped him a lot in building his own </a:t>
            </a:r>
            <a:r>
              <a:rPr lang="en-US" sz="2600" b="0" i="0" dirty="0">
                <a:solidFill>
                  <a:srgbClr val="212529"/>
                </a:solidFill>
                <a:effectLst/>
                <a:latin typeface="merriweather" panose="00000500000000000000" pitchFamily="2" charset="-52"/>
              </a:rPr>
              <a:t>empire.</a:t>
            </a:r>
          </a:p>
          <a:p>
            <a:endParaRPr lang="ru-MD" dirty="0"/>
          </a:p>
        </p:txBody>
      </p:sp>
      <p:pic>
        <p:nvPicPr>
          <p:cNvPr id="5" name="Рисунок 4">
            <a:extLst>
              <a:ext uri="{FF2B5EF4-FFF2-40B4-BE49-F238E27FC236}">
                <a16:creationId xmlns:a16="http://schemas.microsoft.com/office/drawing/2014/main" id="{4D74336E-5784-D8B7-2925-941E6C1CB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4475" y="346248"/>
            <a:ext cx="1702064" cy="170064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089848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C2DF10-5B17-1B39-77D8-4DCDEAFA6A46}"/>
              </a:ext>
            </a:extLst>
          </p:cNvPr>
          <p:cNvSpPr>
            <a:spLocks noGrp="1"/>
          </p:cNvSpPr>
          <p:nvPr>
            <p:ph type="title"/>
          </p:nvPr>
        </p:nvSpPr>
        <p:spPr>
          <a:xfrm>
            <a:off x="480952" y="183077"/>
            <a:ext cx="11334998" cy="1194461"/>
          </a:xfrm>
        </p:spPr>
        <p:txBody>
          <a:bodyPr/>
          <a:lstStyle/>
          <a:p>
            <a:pPr algn="ctr"/>
            <a:r>
              <a:rPr lang="en-US" dirty="0"/>
              <a:t>Electronic arts</a:t>
            </a:r>
            <a:endParaRPr lang="ru-MD" dirty="0"/>
          </a:p>
        </p:txBody>
      </p:sp>
      <p:sp>
        <p:nvSpPr>
          <p:cNvPr id="3" name="Объект 2">
            <a:extLst>
              <a:ext uri="{FF2B5EF4-FFF2-40B4-BE49-F238E27FC236}">
                <a16:creationId xmlns:a16="http://schemas.microsoft.com/office/drawing/2014/main" id="{B6B45CC3-A788-3A7A-0DCC-FA6D63982405}"/>
              </a:ext>
            </a:extLst>
          </p:cNvPr>
          <p:cNvSpPr>
            <a:spLocks noGrp="1"/>
          </p:cNvSpPr>
          <p:nvPr>
            <p:ph idx="1"/>
          </p:nvPr>
        </p:nvSpPr>
        <p:spPr>
          <a:xfrm>
            <a:off x="4630388" y="1971303"/>
            <a:ext cx="7185562" cy="4583875"/>
          </a:xfrm>
        </p:spPr>
        <p:txBody>
          <a:bodyPr>
            <a:noAutofit/>
          </a:bodyPr>
          <a:lstStyle/>
          <a:p>
            <a:pPr marL="0" indent="0" algn="just" fontAlgn="base">
              <a:buNone/>
            </a:pPr>
            <a:r>
              <a:rPr lang="en-US" sz="2000" b="0" i="0" dirty="0">
                <a:solidFill>
                  <a:schemeClr val="tx1">
                    <a:lumMod val="85000"/>
                  </a:schemeClr>
                </a:solidFill>
                <a:effectLst/>
              </a:rPr>
              <a:t>In January 1982, Trip approached Don Valentine, a Silicon Valley Venture Capitalist. He offered Trip office space and he finally accepted it. When Trip established the company he named it </a:t>
            </a:r>
            <a:r>
              <a:rPr lang="en-US" sz="2000" b="0" i="0" dirty="0" err="1">
                <a:solidFill>
                  <a:schemeClr val="tx1">
                    <a:lumMod val="85000"/>
                  </a:schemeClr>
                </a:solidFill>
                <a:effectLst/>
              </a:rPr>
              <a:t>Amazin</a:t>
            </a:r>
            <a:r>
              <a:rPr lang="en-US" sz="2000" b="0" i="0" dirty="0">
                <a:solidFill>
                  <a:schemeClr val="tx1">
                    <a:lumMod val="85000"/>
                  </a:schemeClr>
                </a:solidFill>
                <a:effectLst/>
              </a:rPr>
              <a:t>’ Software which was later renamed Electronic Arts. When Trip founded the company he invested $200,000 from his own pocket.</a:t>
            </a:r>
          </a:p>
          <a:p>
            <a:pPr marL="0" indent="0" algn="just" fontAlgn="base">
              <a:buNone/>
            </a:pPr>
            <a:r>
              <a:rPr lang="en-US" sz="2000" b="0" i="0" dirty="0">
                <a:solidFill>
                  <a:schemeClr val="tx1">
                    <a:lumMod val="85000"/>
                  </a:schemeClr>
                </a:solidFill>
                <a:effectLst/>
              </a:rPr>
              <a:t>Electronic Arts are headquartered in Redwood City, California. Today, it is known as the second-largest gaming company in the American and European markets in terms of revenue and market capitalization. In 2018, the company’s annual revenue summed up to $5.15 billion. There are almost 9,000 employees working for the company.</a:t>
            </a:r>
          </a:p>
        </p:txBody>
      </p:sp>
      <p:pic>
        <p:nvPicPr>
          <p:cNvPr id="7" name="Рисунок 6">
            <a:extLst>
              <a:ext uri="{FF2B5EF4-FFF2-40B4-BE49-F238E27FC236}">
                <a16:creationId xmlns:a16="http://schemas.microsoft.com/office/drawing/2014/main" id="{6B81107F-AA04-F7AD-00DA-E1EF9921A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757" y="2603667"/>
            <a:ext cx="3597234" cy="359723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710832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F35786-58E2-C841-68C6-42F8BA3B1893}"/>
              </a:ext>
            </a:extLst>
          </p:cNvPr>
          <p:cNvSpPr>
            <a:spLocks noGrp="1"/>
          </p:cNvSpPr>
          <p:nvPr>
            <p:ph type="title"/>
          </p:nvPr>
        </p:nvSpPr>
        <p:spPr/>
        <p:txBody>
          <a:bodyPr/>
          <a:lstStyle/>
          <a:p>
            <a:r>
              <a:rPr lang="en-US" dirty="0"/>
              <a:t>Life after Electronic arts</a:t>
            </a:r>
            <a:endParaRPr lang="ru-MD" dirty="0"/>
          </a:p>
        </p:txBody>
      </p:sp>
      <p:sp>
        <p:nvSpPr>
          <p:cNvPr id="3" name="Объект 2">
            <a:extLst>
              <a:ext uri="{FF2B5EF4-FFF2-40B4-BE49-F238E27FC236}">
                <a16:creationId xmlns:a16="http://schemas.microsoft.com/office/drawing/2014/main" id="{F8E87B17-B183-4AE1-249F-8C40A943A2BE}"/>
              </a:ext>
            </a:extLst>
          </p:cNvPr>
          <p:cNvSpPr>
            <a:spLocks noGrp="1"/>
          </p:cNvSpPr>
          <p:nvPr>
            <p:ph idx="1"/>
          </p:nvPr>
        </p:nvSpPr>
        <p:spPr/>
        <p:txBody>
          <a:bodyPr>
            <a:normAutofit/>
          </a:bodyPr>
          <a:lstStyle/>
          <a:p>
            <a:pPr marL="0" indent="0" algn="just" fontAlgn="base">
              <a:buNone/>
            </a:pPr>
            <a:r>
              <a:rPr lang="en-US" sz="2400" b="0" i="0" dirty="0">
                <a:solidFill>
                  <a:schemeClr val="tx1">
                    <a:lumMod val="85000"/>
                  </a:schemeClr>
                </a:solidFill>
                <a:effectLst/>
              </a:rPr>
              <a:t>In 1991, Trip formed 3DO, a video game console company. After a couple of years, it became the most powerful video game console.</a:t>
            </a:r>
            <a:r>
              <a:rPr lang="ru-RU" sz="2400" b="0" i="0" dirty="0">
                <a:solidFill>
                  <a:schemeClr val="tx1">
                    <a:lumMod val="85000"/>
                  </a:schemeClr>
                </a:solidFill>
                <a:effectLst/>
              </a:rPr>
              <a:t> </a:t>
            </a:r>
            <a:r>
              <a:rPr lang="en-US" sz="2400" b="0" i="0" dirty="0">
                <a:solidFill>
                  <a:schemeClr val="tx1">
                    <a:lumMod val="85000"/>
                  </a:schemeClr>
                </a:solidFill>
                <a:effectLst/>
              </a:rPr>
              <a:t>In 1996, 3DO became a video game developer. As an example, original Might and Magic games were released by 3DO, but it went out of business in 2003.</a:t>
            </a:r>
          </a:p>
          <a:p>
            <a:pPr marL="0" indent="0" algn="just" fontAlgn="base">
              <a:buNone/>
            </a:pPr>
            <a:r>
              <a:rPr lang="en-US" sz="2400" b="0" i="0" dirty="0">
                <a:solidFill>
                  <a:schemeClr val="tx1">
                    <a:lumMod val="85000"/>
                  </a:schemeClr>
                </a:solidFill>
                <a:effectLst/>
              </a:rPr>
              <a:t>But, Trip didn’t give up that easily. In late 2003, he came up with a new video game development company, Digital Chocolate. In 2012, Trip resigned from the company and joined the board of directors of Extreme Reality.</a:t>
            </a:r>
          </a:p>
        </p:txBody>
      </p:sp>
    </p:spTree>
    <p:extLst>
      <p:ext uri="{BB962C8B-B14F-4D97-AF65-F5344CB8AC3E}">
        <p14:creationId xmlns:p14="http://schemas.microsoft.com/office/powerpoint/2010/main" val="284582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087748-8990-859A-A79F-5CAA5192E425}"/>
              </a:ext>
            </a:extLst>
          </p:cNvPr>
          <p:cNvSpPr>
            <a:spLocks noGrp="1"/>
          </p:cNvSpPr>
          <p:nvPr>
            <p:ph type="title"/>
          </p:nvPr>
        </p:nvSpPr>
        <p:spPr/>
        <p:txBody>
          <a:bodyPr/>
          <a:lstStyle/>
          <a:p>
            <a:r>
              <a:rPr lang="en-US" dirty="0"/>
              <a:t>Interesting facts</a:t>
            </a:r>
            <a:endParaRPr lang="ru-MD" dirty="0"/>
          </a:p>
        </p:txBody>
      </p:sp>
      <p:sp>
        <p:nvSpPr>
          <p:cNvPr id="3" name="Объект 2">
            <a:extLst>
              <a:ext uri="{FF2B5EF4-FFF2-40B4-BE49-F238E27FC236}">
                <a16:creationId xmlns:a16="http://schemas.microsoft.com/office/drawing/2014/main" id="{153DF4B6-AA1B-8CC5-2300-2D991FD2AE3A}"/>
              </a:ext>
            </a:extLst>
          </p:cNvPr>
          <p:cNvSpPr>
            <a:spLocks noGrp="1"/>
          </p:cNvSpPr>
          <p:nvPr>
            <p:ph idx="1"/>
          </p:nvPr>
        </p:nvSpPr>
        <p:spPr/>
        <p:txBody>
          <a:bodyPr>
            <a:normAutofit/>
          </a:bodyPr>
          <a:lstStyle/>
          <a:p>
            <a:r>
              <a:rPr lang="en-US" sz="2400" dirty="0">
                <a:solidFill>
                  <a:schemeClr val="tx1">
                    <a:lumMod val="85000"/>
                  </a:schemeClr>
                </a:solidFill>
                <a:effectLst/>
              </a:rPr>
              <a:t>In 1973 Trip Hawkins borrowed </a:t>
            </a:r>
            <a:r>
              <a:rPr lang="en-US" sz="2400" b="0" i="0" dirty="0">
                <a:solidFill>
                  <a:schemeClr val="tx1">
                    <a:lumMod val="85000"/>
                  </a:schemeClr>
                </a:solidFill>
                <a:effectLst/>
              </a:rPr>
              <a:t>$5,000 from his father to start up.</a:t>
            </a:r>
            <a:endParaRPr lang="ru-MD" sz="2400" dirty="0">
              <a:solidFill>
                <a:schemeClr val="tx1">
                  <a:lumMod val="85000"/>
                </a:schemeClr>
              </a:solidFill>
            </a:endParaRPr>
          </a:p>
          <a:p>
            <a:r>
              <a:rPr lang="en-US" sz="2400" b="0" i="0" dirty="0">
                <a:solidFill>
                  <a:schemeClr val="tx1">
                    <a:lumMod val="85000"/>
                  </a:schemeClr>
                </a:solidFill>
                <a:effectLst/>
              </a:rPr>
              <a:t>Trip went to Harvard University and there he designed his own course for studying game theory.</a:t>
            </a:r>
          </a:p>
          <a:p>
            <a:r>
              <a:rPr lang="en-US" sz="2400" b="0" i="0" dirty="0">
                <a:solidFill>
                  <a:schemeClr val="tx1">
                    <a:lumMod val="85000"/>
                  </a:schemeClr>
                </a:solidFill>
                <a:effectLst/>
              </a:rPr>
              <a:t>In 2005, Trip became the eighth person to get enrolled in the Academy of Interactive Arts and Science Hall of Fame.</a:t>
            </a:r>
          </a:p>
        </p:txBody>
      </p:sp>
    </p:spTree>
    <p:extLst>
      <p:ext uri="{BB962C8B-B14F-4D97-AF65-F5344CB8AC3E}">
        <p14:creationId xmlns:p14="http://schemas.microsoft.com/office/powerpoint/2010/main" val="286919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1C5220-BA7B-6565-F3C1-A04917E5878C}"/>
              </a:ext>
            </a:extLst>
          </p:cNvPr>
          <p:cNvSpPr>
            <a:spLocks noGrp="1"/>
          </p:cNvSpPr>
          <p:nvPr>
            <p:ph type="title"/>
          </p:nvPr>
        </p:nvSpPr>
        <p:spPr/>
        <p:txBody>
          <a:bodyPr/>
          <a:lstStyle/>
          <a:p>
            <a:pPr algn="ctr"/>
            <a:r>
              <a:rPr lang="en-US" dirty="0"/>
              <a:t>Links and sources</a:t>
            </a:r>
            <a:endParaRPr lang="ru-MD" dirty="0"/>
          </a:p>
        </p:txBody>
      </p:sp>
      <p:sp>
        <p:nvSpPr>
          <p:cNvPr id="3" name="Объект 2">
            <a:extLst>
              <a:ext uri="{FF2B5EF4-FFF2-40B4-BE49-F238E27FC236}">
                <a16:creationId xmlns:a16="http://schemas.microsoft.com/office/drawing/2014/main" id="{32CCBFB8-D32C-E16B-CCAD-C386A43E06BB}"/>
              </a:ext>
            </a:extLst>
          </p:cNvPr>
          <p:cNvSpPr>
            <a:spLocks noGrp="1"/>
          </p:cNvSpPr>
          <p:nvPr>
            <p:ph idx="1"/>
          </p:nvPr>
        </p:nvSpPr>
        <p:spPr/>
        <p:txBody>
          <a:bodyPr>
            <a:normAutofit/>
          </a:bodyPr>
          <a:lstStyle/>
          <a:p>
            <a:r>
              <a:rPr lang="en-US" sz="2400" dirty="0">
                <a:solidFill>
                  <a:srgbClr val="00B0F0"/>
                </a:solidFill>
                <a:hlinkClick r:id="rId2">
                  <a:extLst>
                    <a:ext uri="{A12FA001-AC4F-418D-AE19-62706E023703}">
                      <ahyp:hlinkClr xmlns:ahyp="http://schemas.microsoft.com/office/drawing/2018/hyperlinkcolor" val="tx"/>
                    </a:ext>
                  </a:extLst>
                </a:hlinkClick>
              </a:rPr>
              <a:t>https://en.wikipedia.org/wiki/Trip_Hawkins</a:t>
            </a:r>
          </a:p>
          <a:p>
            <a:r>
              <a:rPr lang="en-US" sz="2400" dirty="0">
                <a:solidFill>
                  <a:srgbClr val="00B0F0"/>
                </a:solidFill>
                <a:hlinkClick r:id="rId2">
                  <a:extLst>
                    <a:ext uri="{A12FA001-AC4F-418D-AE19-62706E023703}">
                      <ahyp:hlinkClr xmlns:ahyp="http://schemas.microsoft.com/office/drawing/2018/hyperlinkcolor" val="tx"/>
                    </a:ext>
                  </a:extLst>
                </a:hlinkClick>
              </a:rPr>
              <a:t>https://triphawkins.com</a:t>
            </a:r>
            <a:endParaRPr lang="en-US" sz="2400" dirty="0">
              <a:solidFill>
                <a:srgbClr val="00B0F0"/>
              </a:solidFill>
            </a:endParaRPr>
          </a:p>
          <a:p>
            <a:r>
              <a:rPr lang="en-US" sz="2400" dirty="0">
                <a:solidFill>
                  <a:srgbClr val="00B0F0"/>
                </a:solidFill>
                <a:hlinkClick r:id="rId3">
                  <a:extLst>
                    <a:ext uri="{A12FA001-AC4F-418D-AE19-62706E023703}">
                      <ahyp:hlinkClr xmlns:ahyp="http://schemas.microsoft.com/office/drawing/2018/hyperlinkcolor" val="tx"/>
                    </a:ext>
                  </a:extLst>
                </a:hlinkClick>
              </a:rPr>
              <a:t>https://www.yourtechstory.com/2020/01/20/trip-hawkins-founder-of-electronic-arts-and-other-gaming-industries/</a:t>
            </a:r>
            <a:endParaRPr lang="en-US" sz="2400" dirty="0">
              <a:solidFill>
                <a:srgbClr val="00B0F0"/>
              </a:solidFill>
            </a:endParaRPr>
          </a:p>
          <a:p>
            <a:r>
              <a:rPr lang="en-US" sz="2400" dirty="0">
                <a:solidFill>
                  <a:srgbClr val="00B0F0"/>
                </a:solidFill>
                <a:hlinkClick r:id="rId4">
                  <a:extLst>
                    <a:ext uri="{A12FA001-AC4F-418D-AE19-62706E023703}">
                      <ahyp:hlinkClr xmlns:ahyp="http://schemas.microsoft.com/office/drawing/2018/hyperlinkcolor" val="tx"/>
                    </a:ext>
                  </a:extLst>
                </a:hlinkClick>
              </a:rPr>
              <a:t>https://computerhistory.org/profile/trip-hawkins/</a:t>
            </a:r>
            <a:endParaRPr lang="en-US" sz="2400" dirty="0">
              <a:solidFill>
                <a:srgbClr val="00B0F0"/>
              </a:solidFill>
            </a:endParaRPr>
          </a:p>
        </p:txBody>
      </p:sp>
    </p:spTree>
    <p:extLst>
      <p:ext uri="{BB962C8B-B14F-4D97-AF65-F5344CB8AC3E}">
        <p14:creationId xmlns:p14="http://schemas.microsoft.com/office/powerpoint/2010/main" val="3355240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TM03457503[[fn=Цитаты]]</Template>
  <TotalTime>121</TotalTime>
  <Words>833</Words>
  <Application>Microsoft Office PowerPoint</Application>
  <PresentationFormat>Широкоэкранный</PresentationFormat>
  <Paragraphs>44</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Century Gothic</vt:lpstr>
      <vt:lpstr>merriweather</vt:lpstr>
      <vt:lpstr>Wingdings 2</vt:lpstr>
      <vt:lpstr>Цитаты</vt:lpstr>
      <vt:lpstr>William Murray “Trip” Hawkins III</vt:lpstr>
      <vt:lpstr>Questions</vt:lpstr>
      <vt:lpstr>Origin</vt:lpstr>
      <vt:lpstr>Start of the career</vt:lpstr>
      <vt:lpstr>Apple computer</vt:lpstr>
      <vt:lpstr>Electronic arts</vt:lpstr>
      <vt:lpstr>Life after Electronic arts</vt:lpstr>
      <vt:lpstr>Interesting facts</vt:lpstr>
      <vt:lpstr>Links and sources</vt:lpstr>
      <vt:lpstr>Glossary</vt:lpstr>
      <vt:lpstr>Outro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Murray “Trip” Hawkins III</dc:title>
  <dc:creator>Stas Ciobanu</dc:creator>
  <cp:lastModifiedBy>Stas Ciobanu</cp:lastModifiedBy>
  <cp:revision>77</cp:revision>
  <dcterms:created xsi:type="dcterms:W3CDTF">2023-10-22T06:55:56Z</dcterms:created>
  <dcterms:modified xsi:type="dcterms:W3CDTF">2023-10-30T15:58:15Z</dcterms:modified>
</cp:coreProperties>
</file>