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999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5245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8145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693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1716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71005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62469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19625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392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551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893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289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3951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4607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42139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799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835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7EE486-DA8C-45FC-9839-20EB3CA1684E}" type="datetimeFigureOut">
              <a:rPr lang="ru-MD" smtClean="0"/>
              <a:t>07.02.2024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025A34-7324-4609-88B7-71E24DB19D7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05868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7F8ECA-D31B-FDEB-4461-C5F0DCB4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73" y="1837665"/>
            <a:ext cx="6144492" cy="13255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Гераклит из </a:t>
            </a:r>
            <a:r>
              <a:rPr lang="ru-RU" dirty="0" err="1">
                <a:latin typeface="Consolas" panose="020B0609020204030204" pitchFamily="49" charset="0"/>
              </a:rPr>
              <a:t>Эфесса</a:t>
            </a:r>
            <a:endParaRPr lang="ru-MD" dirty="0">
              <a:latin typeface="Consolas" panose="020B0609020204030204" pitchFamily="49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B38D95-EB1E-C14B-2FB4-D71032605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20" y="979714"/>
            <a:ext cx="3265714" cy="4898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A0E3D-2E7A-A217-9433-2C52CD0240B8}"/>
              </a:ext>
            </a:extLst>
          </p:cNvPr>
          <p:cNvSpPr txBox="1"/>
          <p:nvPr/>
        </p:nvSpPr>
        <p:spPr>
          <a:xfrm>
            <a:off x="1069273" y="3638241"/>
            <a:ext cx="56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544 д</a:t>
            </a:r>
            <a:r>
              <a:rPr lang="en-US" dirty="0"/>
              <a:t>.</a:t>
            </a:r>
            <a:r>
              <a:rPr lang="ru-RU" dirty="0"/>
              <a:t>н</a:t>
            </a:r>
            <a:r>
              <a:rPr lang="en-US" dirty="0"/>
              <a:t>.</a:t>
            </a:r>
            <a:r>
              <a:rPr lang="ru-RU" dirty="0"/>
              <a:t>э</a:t>
            </a:r>
            <a:r>
              <a:rPr lang="en-US" dirty="0"/>
              <a:t> </a:t>
            </a:r>
            <a:r>
              <a:rPr lang="ru-RU" dirty="0"/>
              <a:t>- 483 д</a:t>
            </a:r>
            <a:r>
              <a:rPr lang="en-US" dirty="0"/>
              <a:t>.</a:t>
            </a:r>
            <a:r>
              <a:rPr lang="ru-RU" dirty="0"/>
              <a:t>н</a:t>
            </a:r>
            <a:r>
              <a:rPr lang="en-US" dirty="0"/>
              <a:t>.</a:t>
            </a:r>
            <a:r>
              <a:rPr lang="ru-RU" dirty="0"/>
              <a:t>э</a:t>
            </a:r>
            <a:r>
              <a:rPr lang="en-US" dirty="0"/>
              <a:t> (</a:t>
            </a:r>
            <a:r>
              <a:rPr lang="ru-RU" dirty="0"/>
              <a:t>61 год жизни</a:t>
            </a:r>
            <a:r>
              <a:rPr lang="en-US" dirty="0"/>
              <a:t>)</a:t>
            </a:r>
            <a:endParaRPr lang="ru-M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A1351-A471-5DF8-3E05-598D9CE55818}"/>
              </a:ext>
            </a:extLst>
          </p:cNvPr>
          <p:cNvSpPr txBox="1"/>
          <p:nvPr/>
        </p:nvSpPr>
        <p:spPr>
          <a:xfrm>
            <a:off x="4367645" y="2793896"/>
            <a:ext cx="315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1" dirty="0">
                <a:solidFill>
                  <a:schemeClr val="tx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Ἡράκλειτος ὁ Ἐφέσιος</a:t>
            </a:r>
            <a:endParaRPr lang="ru-MD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1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F9650-8E4B-32C4-E885-CE2FF7B1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Обобщённо о Гераклите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D00CD-7551-096D-A535-64123077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5055"/>
            <a:ext cx="10353762" cy="3796145"/>
          </a:xfrm>
        </p:spPr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Гераклит из Эфеса жил в V-VI веках до н.э. в древней Греции. Этот загадочный философ был известен своими глубокими мыслями о природе мира и человека. </a:t>
            </a:r>
            <a:endParaRPr lang="en-US" b="0" i="0" dirty="0">
              <a:solidFill>
                <a:srgbClr val="D1D5DB"/>
              </a:solidFill>
              <a:effectLst/>
              <a:latin typeface="+mj-lt"/>
            </a:endParaRPr>
          </a:p>
          <a:p>
            <a:endParaRPr lang="ru-RU" b="0" i="0" dirty="0">
              <a:solidFill>
                <a:srgbClr val="D1D5DB"/>
              </a:solidFill>
              <a:effectLst/>
              <a:latin typeface="+mj-lt"/>
            </a:endParaRPr>
          </a:p>
          <a:p>
            <a:r>
              <a:rPr lang="ru-RU" dirty="0">
                <a:solidFill>
                  <a:srgbClr val="D1D5DB"/>
                </a:solidFill>
                <a:effectLst/>
                <a:latin typeface="+mj-lt"/>
              </a:rPr>
              <a:t>Философия Г</a:t>
            </a:r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ераклита имеет множество совпадений с идеями философской школы "элейцев“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,</a:t>
            </a:r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 но сам Гераклит во многом их критиковал и противопоставлял себя им.</a:t>
            </a:r>
            <a:endParaRPr lang="en-US" b="0" i="0" dirty="0">
              <a:solidFill>
                <a:srgbClr val="D1D5DB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D1D5DB"/>
              </a:solidFill>
              <a:effectLst/>
              <a:latin typeface="+mj-lt"/>
            </a:endParaRPr>
          </a:p>
          <a:p>
            <a:r>
              <a:rPr lang="ru-RU" dirty="0">
                <a:solidFill>
                  <a:srgbClr val="D1D5DB"/>
                </a:solidFill>
                <a:effectLst/>
                <a:latin typeface="+mj-lt"/>
              </a:rPr>
              <a:t>Из сочинений Гераклита сохранилось всего одно</a:t>
            </a:r>
            <a:r>
              <a:rPr lang="en-US" dirty="0">
                <a:solidFill>
                  <a:srgbClr val="D1D5DB"/>
                </a:solidFill>
                <a:effectLst/>
                <a:latin typeface="+mj-lt"/>
              </a:rPr>
              <a:t>,</a:t>
            </a:r>
            <a:r>
              <a:rPr lang="ru-RU" dirty="0">
                <a:solidFill>
                  <a:srgbClr val="D1D5DB"/>
                </a:solidFill>
                <a:effectLst/>
                <a:latin typeface="+mj-lt"/>
              </a:rPr>
              <a:t> да и то лишь частично</a:t>
            </a:r>
            <a:r>
              <a:rPr lang="en-US" dirty="0">
                <a:solidFill>
                  <a:srgbClr val="D1D5DB"/>
                </a:solidFill>
                <a:effectLst/>
                <a:latin typeface="+mj-lt"/>
              </a:rPr>
              <a:t>. </a:t>
            </a:r>
            <a:r>
              <a:rPr lang="ru-RU" dirty="0">
                <a:solidFill>
                  <a:srgbClr val="D1D5DB"/>
                </a:solidFill>
                <a:effectLst/>
                <a:latin typeface="+mj-lt"/>
              </a:rPr>
              <a:t>Это книга </a:t>
            </a:r>
            <a:r>
              <a:rPr lang="en-US" dirty="0">
                <a:solidFill>
                  <a:srgbClr val="D1D5DB"/>
                </a:solidFill>
                <a:effectLst/>
                <a:latin typeface="+mj-lt"/>
              </a:rPr>
              <a:t>“</a:t>
            </a:r>
            <a:r>
              <a:rPr lang="ru-RU" dirty="0">
                <a:solidFill>
                  <a:srgbClr val="D1D5DB"/>
                </a:solidFill>
                <a:effectLst/>
                <a:latin typeface="+mj-lt"/>
              </a:rPr>
              <a:t>О природе</a:t>
            </a:r>
            <a:r>
              <a:rPr lang="en-US" dirty="0">
                <a:solidFill>
                  <a:srgbClr val="D1D5DB"/>
                </a:solidFill>
                <a:effectLst/>
                <a:latin typeface="+mj-lt"/>
              </a:rPr>
              <a:t>”.</a:t>
            </a:r>
            <a:endParaRPr lang="ru-M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98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3C18D-9743-8F4A-F02C-B1ECA9BD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 Гераклита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7F32F-783D-1986-4049-39493C0C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Отвергал идею о том</a:t>
            </a:r>
            <a:r>
              <a:rPr lang="en-US" dirty="0"/>
              <a:t>,</a:t>
            </a:r>
            <a:r>
              <a:rPr lang="ru-RU" dirty="0"/>
              <a:t> что мир был создан богами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Ввёл понятие логоса</a:t>
            </a:r>
            <a:r>
              <a:rPr lang="en-US" dirty="0"/>
              <a:t>.</a:t>
            </a:r>
            <a:endParaRPr lang="ru-RU" dirty="0"/>
          </a:p>
          <a:p>
            <a:pPr marL="450000" lvl="1" indent="0">
              <a:buNone/>
            </a:pPr>
            <a:endParaRPr lang="ru-RU" dirty="0"/>
          </a:p>
          <a:p>
            <a:r>
              <a:rPr lang="ru-RU" dirty="0"/>
              <a:t>Считал огонь первоэлементом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  <a:p>
            <a:r>
              <a:rPr lang="ru-RU" dirty="0"/>
              <a:t>Является первым диалектиком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MD" dirty="0"/>
              <a:t>Считал</a:t>
            </a:r>
            <a:r>
              <a:rPr lang="en-US" dirty="0"/>
              <a:t>,</a:t>
            </a:r>
            <a:r>
              <a:rPr lang="ru-RU" dirty="0"/>
              <a:t> что мир постоянно изменяется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Выработал принцип борьбы и единства противоположностей</a:t>
            </a:r>
            <a:r>
              <a:rPr lang="en-US" dirty="0"/>
              <a:t>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72644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7202-41AC-4966-BBC5-3A91F1EE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в философии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FD8066-2F05-AA91-0F39-25EE9456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41616"/>
            <a:ext cx="10353762" cy="3849584"/>
          </a:xfrm>
        </p:spPr>
        <p:txBody>
          <a:bodyPr/>
          <a:lstStyle/>
          <a:p>
            <a:pPr marL="36900" indent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Гераклит предложил новый взгляд на мир, отличный от традиционных представлений его времени. Его учение подчеркивает динамичность и неопределенность мира, ставя человека перед вызовом понимать и принимать постоянные перемены.</a:t>
            </a:r>
          </a:p>
          <a:p>
            <a:pPr marL="36900" indent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Его идеи оказали влияние на многих философов, включая Гермогена, Гераклида Понтийского, и Георга Гегеля и многих других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endParaRPr lang="en-US" b="0" i="0" dirty="0">
              <a:solidFill>
                <a:srgbClr val="D1D5DB"/>
              </a:solidFill>
              <a:effectLst/>
              <a:latin typeface="+mj-lt"/>
            </a:endParaRPr>
          </a:p>
          <a:p>
            <a:pPr marL="36900" indent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Его понимание мира как постоянного процесса изменения и взаимодействия оказалось актуальным в различных философских традициях.</a:t>
            </a:r>
            <a:endParaRPr lang="ru-M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6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5F613-5E38-E4FA-D617-E1625B20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759EF-7B18-4085-65E9-8841C61B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4114"/>
            <a:ext cx="10353762" cy="3897086"/>
          </a:xfrm>
        </p:spPr>
        <p:txBody>
          <a:bodyPr/>
          <a:lstStyle/>
          <a:p>
            <a:r>
              <a:rPr lang="ru-RU" dirty="0">
                <a:solidFill>
                  <a:srgbClr val="D1D5DB"/>
                </a:solidFill>
                <a:effectLst/>
                <a:latin typeface="Söhne"/>
              </a:rPr>
              <a:t>Идеи Гераклита оказали невероятное влияние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,</a:t>
            </a:r>
            <a:r>
              <a:rPr lang="ru-RU" dirty="0">
                <a:solidFill>
                  <a:srgbClr val="D1D5DB"/>
                </a:solidFill>
                <a:effectLst/>
                <a:latin typeface="Söhne"/>
              </a:rPr>
              <a:t> как на современную для него философию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ru-RU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dirty="0">
                <a:solidFill>
                  <a:srgbClr val="D1D5DB"/>
                </a:solidFill>
                <a:effectLst/>
                <a:latin typeface="Söhne"/>
              </a:rPr>
              <a:t>Идеи Гераклита во многом потеряли актуальность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,</a:t>
            </a:r>
            <a:r>
              <a:rPr lang="ru-RU" dirty="0">
                <a:solidFill>
                  <a:srgbClr val="D1D5DB"/>
                </a:solidFill>
                <a:effectLst/>
                <a:latin typeface="Söhne"/>
              </a:rPr>
              <a:t> однако самая суть его идей является неотъемлемой частью многих современных </a:t>
            </a:r>
            <a:r>
              <a:rPr lang="ru-RU" dirty="0" err="1">
                <a:solidFill>
                  <a:srgbClr val="D1D5DB"/>
                </a:solidFill>
                <a:effectLst/>
                <a:latin typeface="Söhne"/>
              </a:rPr>
              <a:t>филосовских</a:t>
            </a:r>
            <a:r>
              <a:rPr lang="ru-RU" dirty="0">
                <a:solidFill>
                  <a:srgbClr val="D1D5DB"/>
                </a:solidFill>
                <a:effectLst/>
                <a:latin typeface="Söhne"/>
              </a:rPr>
              <a:t> течений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dirty="0">
                <a:solidFill>
                  <a:srgbClr val="D1D5DB"/>
                </a:solidFill>
                <a:effectLst/>
                <a:latin typeface="Söhne"/>
              </a:rPr>
              <a:t>и </a:t>
            </a:r>
            <a:r>
              <a:rPr lang="ru-RU" dirty="0" err="1">
                <a:solidFill>
                  <a:srgbClr val="D1D5DB"/>
                </a:solidFill>
                <a:effectLst/>
                <a:latin typeface="Söhne"/>
              </a:rPr>
              <a:t>соверменной</a:t>
            </a:r>
            <a:r>
              <a:rPr lang="ru-RU" dirty="0">
                <a:solidFill>
                  <a:srgbClr val="D1D5DB"/>
                </a:solidFill>
                <a:effectLst/>
                <a:latin typeface="Söhne"/>
              </a:rPr>
              <a:t> философии в общем своём виде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ru-RU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Не смотря на значительное наследие, его произведения дошли до нас лишь в виде отрывочных цитат. </a:t>
            </a:r>
            <a:endParaRPr lang="en-US" b="0" i="0" dirty="0">
              <a:solidFill>
                <a:srgbClr val="D1D5DB"/>
              </a:solidFill>
              <a:effectLst/>
              <a:latin typeface="+mj-lt"/>
            </a:endParaRPr>
          </a:p>
          <a:p>
            <a:endParaRPr lang="en-US" dirty="0">
              <a:solidFill>
                <a:srgbClr val="D1D5DB"/>
              </a:solidFill>
              <a:effectLst/>
              <a:latin typeface="Söhne"/>
            </a:endParaRPr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776544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70</TotalTime>
  <Words>270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Calisto MT</vt:lpstr>
      <vt:lpstr>Consolas</vt:lpstr>
      <vt:lpstr>palatino linotype</vt:lpstr>
      <vt:lpstr>Söhne</vt:lpstr>
      <vt:lpstr>Wingdings 2</vt:lpstr>
      <vt:lpstr>Сланец</vt:lpstr>
      <vt:lpstr>Гераклит из Эфесса</vt:lpstr>
      <vt:lpstr>Обобщённо о Гераклите</vt:lpstr>
      <vt:lpstr>Философия Гераклита</vt:lpstr>
      <vt:lpstr>Роль в философии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Гераклит из Эфесса</dc:title>
  <dc:creator>Stas Ciobanu</dc:creator>
  <cp:lastModifiedBy>Stas Ciobanu</cp:lastModifiedBy>
  <cp:revision>26</cp:revision>
  <dcterms:created xsi:type="dcterms:W3CDTF">2024-02-07T16:20:24Z</dcterms:created>
  <dcterms:modified xsi:type="dcterms:W3CDTF">2024-02-07T17:31:08Z</dcterms:modified>
</cp:coreProperties>
</file>