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2" r:id="rId5"/>
    <p:sldId id="276" r:id="rId6"/>
    <p:sldId id="275" r:id="rId7"/>
    <p:sldId id="277" r:id="rId8"/>
    <p:sldId id="294" r:id="rId9"/>
    <p:sldId id="285" r:id="rId10"/>
    <p:sldId id="293" r:id="rId11"/>
    <p:sldId id="288" r:id="rId12"/>
    <p:sldId id="295" r:id="rId13"/>
    <p:sldId id="289" r:id="rId14"/>
    <p:sldId id="29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79" autoAdjust="0"/>
  </p:normalViewPr>
  <p:slideViewPr>
    <p:cSldViewPr snapToGrid="0" showGuides="1">
      <p:cViewPr varScale="1">
        <p:scale>
          <a:sx n="108" d="100"/>
          <a:sy n="108" d="100"/>
        </p:scale>
        <p:origin x="156" y="80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748" y="-321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0D2594CA-29C5-062F-2EA7-C593B096C6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E04BB896-BA64-B358-A066-15B96D23BC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EFA2818-7747-F326-294F-EEAC9BEF6E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E0F0-B7F9-756A-3EA4-2114B75370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CF20C-6BCC-41A4-8C16-5A346425718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161C21F-108C-0F07-CDDD-AFB8DDBF6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07CBA7-2A1E-725E-35DA-D1CFF08EC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0679C-80C7-4E7D-9614-ABA41C5B2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8159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81820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1121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7746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02410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850991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86647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547045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093800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0426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noProof="0" dirty="0"/>
              <a:t>Click icon to add picture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 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noProof="0" dirty="0"/>
              <a:t>Click to edit </a:t>
            </a:r>
            <a:r>
              <a:rPr lang="en-US" altLang="zh-CN" noProof="0" dirty="0"/>
              <a:t>Text </a:t>
            </a:r>
            <a:r>
              <a:rPr lang="en-US" noProof="0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web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Das Kapital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Ciobanu Stanislav</a:t>
            </a:r>
          </a:p>
        </p:txBody>
      </p:sp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22" name="Title 6">
            <a:extLst>
              <a:ext uri="{FF2B5EF4-FFF2-40B4-BE49-F238E27FC236}">
                <a16:creationId xmlns:a16="http://schemas.microsoft.com/office/drawing/2014/main" id="{DAFBF382-92F1-8E28-EABA-01308EBF8389}"/>
              </a:ext>
            </a:extLst>
          </p:cNvPr>
          <p:cNvSpPr txBox="1">
            <a:spLocks/>
          </p:cNvSpPr>
          <p:nvPr/>
        </p:nvSpPr>
        <p:spPr>
          <a:xfrm>
            <a:off x="1811830" y="2494787"/>
            <a:ext cx="5257793" cy="20574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Kritik</a:t>
            </a:r>
            <a:r>
              <a:rPr lang="en-US" sz="2000" dirty="0"/>
              <a:t> der </a:t>
            </a:r>
            <a:r>
              <a:rPr lang="en-US" sz="2000" dirty="0" err="1"/>
              <a:t>politischen</a:t>
            </a:r>
            <a:r>
              <a:rPr lang="en-US" sz="2000" dirty="0"/>
              <a:t> </a:t>
            </a:r>
            <a:r>
              <a:rPr lang="en-US" sz="2000" dirty="0" err="1"/>
              <a:t>Oekonomie</a:t>
            </a:r>
            <a:endParaRPr lang="en-US" sz="2000" dirty="0"/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6F738B11-61E6-FCEE-9058-A9EC58EC41F1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/>
          <a:srcRect l="6356" r="63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33538"/>
            <a:ext cx="5055698" cy="1325563"/>
          </a:xfrm>
        </p:spPr>
        <p:txBody>
          <a:bodyPr/>
          <a:lstStyle/>
          <a:p>
            <a:r>
              <a:rPr lang="ru-RU" dirty="0" err="1"/>
              <a:t>Зкалючение</a:t>
            </a:r>
            <a:endParaRPr lang="en-US" dirty="0"/>
          </a:p>
        </p:txBody>
      </p:sp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0" y="1930400"/>
            <a:ext cx="6096000" cy="4055533"/>
          </a:xfrm>
        </p:spPr>
        <p:txBody>
          <a:bodyPr/>
          <a:lstStyle/>
          <a:p>
            <a:r>
              <a:rPr lang="ru-RU" dirty="0"/>
              <a:t>Капитал не зря носит приписку – </a:t>
            </a:r>
            <a:r>
              <a:rPr lang="en-US" dirty="0"/>
              <a:t>“</a:t>
            </a:r>
            <a:r>
              <a:rPr lang="ru-RU" dirty="0"/>
              <a:t>Критика политической экономии</a:t>
            </a:r>
            <a:r>
              <a:rPr lang="en-US" dirty="0"/>
              <a:t>”.</a:t>
            </a:r>
            <a:r>
              <a:rPr lang="ru-RU" dirty="0"/>
              <a:t> В этом труде не мало внимания уделяется дырам в риторике буржуазных экономистов Смита</a:t>
            </a:r>
            <a:r>
              <a:rPr lang="en-US" dirty="0"/>
              <a:t>,</a:t>
            </a:r>
            <a:r>
              <a:rPr lang="ru-RU" dirty="0"/>
              <a:t> Рикардо</a:t>
            </a:r>
            <a:r>
              <a:rPr lang="en-US" dirty="0"/>
              <a:t>,</a:t>
            </a:r>
            <a:r>
              <a:rPr lang="ru-RU" dirty="0"/>
              <a:t> Петти</a:t>
            </a:r>
            <a:r>
              <a:rPr lang="en-US" dirty="0"/>
              <a:t>,</a:t>
            </a:r>
            <a:r>
              <a:rPr lang="ru-RU" dirty="0"/>
              <a:t> Локка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ru-RU" dirty="0" err="1"/>
              <a:t>Сэя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ru-RU" dirty="0" err="1"/>
              <a:t>Рошера</a:t>
            </a:r>
            <a:r>
              <a:rPr lang="ru-RU" dirty="0"/>
              <a:t> и </a:t>
            </a:r>
            <a:r>
              <a:rPr lang="ru-RU" dirty="0" err="1"/>
              <a:t>др</a:t>
            </a:r>
            <a:r>
              <a:rPr lang="en-US" dirty="0"/>
              <a:t>.</a:t>
            </a:r>
          </a:p>
          <a:p>
            <a:r>
              <a:rPr lang="ru-RU" dirty="0"/>
              <a:t>В своей книге Маркс открыто издевается над их заблуждениями</a:t>
            </a:r>
            <a:r>
              <a:rPr lang="en-US" dirty="0"/>
              <a:t>,</a:t>
            </a:r>
            <a:r>
              <a:rPr lang="ru-RU" dirty="0"/>
              <a:t> при этом отдавая себе отчёт о том</a:t>
            </a:r>
            <a:r>
              <a:rPr lang="en-US" dirty="0"/>
              <a:t>,</a:t>
            </a:r>
            <a:r>
              <a:rPr lang="ru-RU" dirty="0"/>
              <a:t> что его теория основана на классической политической экономии</a:t>
            </a:r>
            <a:r>
              <a:rPr lang="en-US" dirty="0"/>
              <a:t>.</a:t>
            </a:r>
          </a:p>
          <a:p>
            <a:r>
              <a:rPr lang="ru-RU" dirty="0"/>
              <a:t>Карл Маркс вскрывает многие базовые механизмы производства и накопления капитала</a:t>
            </a:r>
            <a:r>
              <a:rPr lang="en-US" dirty="0"/>
              <a:t>,</a:t>
            </a:r>
            <a:r>
              <a:rPr lang="ru-RU" dirty="0"/>
              <a:t> а так-же фактически объясняет пути преобразования нашего общества в более справедливое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82" y="262656"/>
            <a:ext cx="11879835" cy="739430"/>
          </a:xfrm>
        </p:spPr>
        <p:txBody>
          <a:bodyPr/>
          <a:lstStyle/>
          <a:p>
            <a:pPr algn="ctr"/>
            <a:r>
              <a:rPr lang="ru-RU" dirty="0"/>
              <a:t>После капитала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96FE97-5E27-FC36-5E3A-511A31E6C78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09707" y="1462560"/>
            <a:ext cx="5162709" cy="3956107"/>
          </a:xfrm>
        </p:spPr>
        <p:txBody>
          <a:bodyPr/>
          <a:lstStyle/>
          <a:p>
            <a:r>
              <a:rPr lang="ru-RU" dirty="0"/>
              <a:t>Не смотря на монументальность работ Маркса и Энгельса</a:t>
            </a:r>
            <a:r>
              <a:rPr lang="en-US" dirty="0"/>
              <a:t>,</a:t>
            </a:r>
            <a:r>
              <a:rPr lang="ru-RU" dirty="0"/>
              <a:t> много осталось неописанным</a:t>
            </a:r>
            <a:r>
              <a:rPr lang="en-US" dirty="0"/>
              <a:t>. </a:t>
            </a:r>
            <a:r>
              <a:rPr lang="ru-RU" dirty="0"/>
              <a:t>После капитала Ленин</a:t>
            </a:r>
            <a:r>
              <a:rPr lang="en-US" dirty="0"/>
              <a:t>,</a:t>
            </a:r>
            <a:r>
              <a:rPr lang="ru-RU" dirty="0"/>
              <a:t> Сталин и многие другие исследователи Марксизма продолжали описывать политэкономические процессы</a:t>
            </a:r>
            <a:r>
              <a:rPr lang="en-US" dirty="0"/>
              <a:t>,</a:t>
            </a:r>
            <a:r>
              <a:rPr lang="ru-RU" dirty="0"/>
              <a:t> однако много до сих пор остаётся не раскрытым</a:t>
            </a:r>
            <a:r>
              <a:rPr lang="en-US" dirty="0"/>
              <a:t>.</a:t>
            </a:r>
            <a:r>
              <a:rPr lang="ru-RU" dirty="0"/>
              <a:t> Так например одной из </a:t>
            </a:r>
            <a:r>
              <a:rPr lang="ru-RU" dirty="0" err="1"/>
              <a:t>новоразвивающихся</a:t>
            </a:r>
            <a:r>
              <a:rPr lang="ru-RU" dirty="0"/>
              <a:t> ветвей Марксизма считают мир-системный анализ</a:t>
            </a:r>
            <a:r>
              <a:rPr lang="en-US" dirty="0"/>
              <a:t>, </a:t>
            </a:r>
            <a:r>
              <a:rPr lang="ru-RU" dirty="0"/>
              <a:t>что пытались описать и Маркс и Ленин</a:t>
            </a:r>
            <a:r>
              <a:rPr lang="en-US" dirty="0"/>
              <a:t>,</a:t>
            </a:r>
            <a:r>
              <a:rPr lang="ru-RU" dirty="0"/>
              <a:t> но не успели</a:t>
            </a:r>
            <a:r>
              <a:rPr lang="en-US" dirty="0"/>
              <a:t>.</a:t>
            </a:r>
            <a:r>
              <a:rPr lang="ru-RU" dirty="0"/>
              <a:t> В современной своей форме</a:t>
            </a:r>
            <a:r>
              <a:rPr lang="en-US" dirty="0"/>
              <a:t>,</a:t>
            </a:r>
            <a:r>
              <a:rPr lang="ru-RU" dirty="0"/>
              <a:t> теория мир-системы по большей части игнорирует диалектический метод познания т</a:t>
            </a:r>
            <a:r>
              <a:rPr lang="en-US" dirty="0"/>
              <a:t>.</a:t>
            </a:r>
            <a:r>
              <a:rPr lang="ru-RU" dirty="0"/>
              <a:t>к была сформулирована не Марксистами</a:t>
            </a:r>
            <a:r>
              <a:rPr lang="en-US" dirty="0"/>
              <a:t>. </a:t>
            </a:r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55AB7753-4245-72E4-BEDB-33038672BA35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4021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/>
          <a:lstStyle/>
          <a:p>
            <a:r>
              <a:rPr lang="ru-RU" dirty="0"/>
              <a:t>О капитале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3435546"/>
            <a:ext cx="4260180" cy="1854004"/>
          </a:xfrm>
        </p:spPr>
        <p:txBody>
          <a:bodyPr/>
          <a:lstStyle/>
          <a:p>
            <a:r>
              <a:rPr lang="ru-RU" dirty="0"/>
              <a:t>Из планировавшихся 6 томов вышло только 4</a:t>
            </a:r>
            <a:endParaRPr lang="en-US" dirty="0"/>
          </a:p>
          <a:p>
            <a:r>
              <a:rPr lang="ru-RU" dirty="0"/>
              <a:t>Первый том был выпущен самим Марксом</a:t>
            </a:r>
          </a:p>
          <a:p>
            <a:r>
              <a:rPr lang="ru-RU" dirty="0"/>
              <a:t>Тома 2 и 3 были доработаны и изданы Фридрихом Энгельсом</a:t>
            </a:r>
          </a:p>
          <a:p>
            <a:r>
              <a:rPr lang="ru-RU" dirty="0"/>
              <a:t>Том 4 доработал и выпустил Карл Каутский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9AC624B-4FD9-E308-F182-08902D49A82B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217920"/>
            <a:ext cx="4114800" cy="365125"/>
          </a:xfrm>
        </p:spPr>
        <p:txBody>
          <a:bodyPr/>
          <a:lstStyle/>
          <a:p>
            <a:r>
              <a:rPr lang="en-US" dirty="0"/>
              <a:t>Das Kapital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74385" y="730103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3B94DA4-9B29-7431-B5F9-6516B1F43B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518" r="6518"/>
          <a:stretch>
            <a:fillRect/>
          </a:stretch>
        </p:blipFill>
        <p:spPr>
          <a:xfrm>
            <a:off x="8502017" y="508674"/>
            <a:ext cx="2966083" cy="3411007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70F5DA1-F360-009B-CDC9-6D73EE3202F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579" b="4579"/>
          <a:stretch>
            <a:fillRect/>
          </a:stretch>
        </p:blipFill>
        <p:spPr>
          <a:xfrm>
            <a:off x="7018975" y="3123143"/>
            <a:ext cx="2966083" cy="3411007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zh-CN" dirty="0" err="1"/>
              <a:t>Основыне</a:t>
            </a:r>
            <a:r>
              <a:rPr lang="ru-RU" altLang="zh-CN" dirty="0"/>
              <a:t> темы</a:t>
            </a:r>
            <a:br>
              <a:rPr lang="ru-RU" altLang="zh-CN" dirty="0"/>
            </a:br>
            <a:r>
              <a:rPr lang="ru-RU" altLang="zh-CN" dirty="0"/>
              <a:t>первого тома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ru-RU" dirty="0"/>
              <a:t>Товары и обмен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375472" y="1352549"/>
            <a:ext cx="1904890" cy="778419"/>
          </a:xfrm>
        </p:spPr>
        <p:txBody>
          <a:bodyPr/>
          <a:lstStyle/>
          <a:p>
            <a:r>
              <a:rPr lang="ru-RU" dirty="0"/>
              <a:t>Прибавочная стоимость</a:t>
            </a:r>
            <a:r>
              <a:rPr lang="en-US" dirty="0"/>
              <a:t> </a:t>
            </a:r>
            <a:r>
              <a:rPr lang="ru-RU" dirty="0"/>
              <a:t>и капитал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ru-RU" dirty="0"/>
              <a:t>Классовая борьба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ru-RU" dirty="0"/>
              <a:t>Кооперация и машины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/>
              <a:t>Законы накопления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64F554-8F3F-2148-FE86-1FE8F66B856B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altLang="zh-CN" dirty="0"/>
              <a:t>Das Kapital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204900" y="2990851"/>
            <a:ext cx="1799247" cy="1226710"/>
          </a:xfrm>
        </p:spPr>
        <p:txBody>
          <a:bodyPr/>
          <a:lstStyle/>
          <a:p>
            <a:r>
              <a:rPr lang="ru-RU" dirty="0"/>
              <a:t>Товары и товарообмен</a:t>
            </a:r>
            <a:endParaRPr lang="en-US" dirty="0"/>
          </a:p>
        </p:txBody>
      </p:sp>
      <p:pic>
        <p:nvPicPr>
          <p:cNvPr id="48" name="Picture placeholder 19" descr="Layout of website design sketches on white paper">
            <a:extLst>
              <a:ext uri="{FF2B5EF4-FFF2-40B4-BE49-F238E27FC236}">
                <a16:creationId xmlns:a16="http://schemas.microsoft.com/office/drawing/2014/main" id="{6D25AB81-B10A-BD11-E8FE-ECF8CB1B12F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blipFill>
            <a:blip r:embed="rId4"/>
            <a:stretch>
              <a:fillRect/>
            </a:stretch>
          </a:blipFill>
        </p:spPr>
      </p:pic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20B3CA94-62DB-6A69-75DC-AD3C57E938E8}"/>
              </a:ext>
            </a:extLst>
          </p:cNvPr>
          <p:cNvSpPr txBox="1">
            <a:spLocks/>
          </p:cNvSpPr>
          <p:nvPr/>
        </p:nvSpPr>
        <p:spPr>
          <a:xfrm>
            <a:off x="6764324" y="1828996"/>
            <a:ext cx="4260180" cy="2768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3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600" dirty="0">
                <a:solidFill>
                  <a:schemeClr val="bg1"/>
                </a:solidFill>
              </a:rPr>
              <a:t>1) Единство Потребительной и меновой стоимостей</a:t>
            </a:r>
            <a:endParaRPr lang="en-US" sz="1600" dirty="0">
              <a:solidFill>
                <a:schemeClr val="bg1"/>
              </a:solidFill>
            </a:endParaRPr>
          </a:p>
          <a:p>
            <a:pPr algn="l"/>
            <a:r>
              <a:rPr lang="ru-RU" sz="1600" dirty="0">
                <a:solidFill>
                  <a:schemeClr val="bg1"/>
                </a:solidFill>
              </a:rPr>
              <a:t>2) Закон стоимости</a:t>
            </a:r>
          </a:p>
          <a:p>
            <a:pPr algn="l"/>
            <a:r>
              <a:rPr lang="ru-RU" sz="1600" dirty="0">
                <a:solidFill>
                  <a:schemeClr val="bg1"/>
                </a:solidFill>
              </a:rPr>
              <a:t>3) Товарный Фетишизм</a:t>
            </a:r>
          </a:p>
          <a:p>
            <a:pPr algn="l"/>
            <a:r>
              <a:rPr lang="ru-RU" sz="1600" dirty="0">
                <a:solidFill>
                  <a:schemeClr val="bg1"/>
                </a:solidFill>
              </a:rPr>
              <a:t>4) </a:t>
            </a:r>
            <a:r>
              <a:rPr lang="ru-RU" sz="1600" dirty="0" err="1">
                <a:solidFill>
                  <a:schemeClr val="bg1"/>
                </a:solidFill>
              </a:rPr>
              <a:t>фОрмула</a:t>
            </a:r>
            <a:r>
              <a:rPr lang="ru-RU" sz="1600" dirty="0">
                <a:solidFill>
                  <a:schemeClr val="bg1"/>
                </a:solidFill>
              </a:rPr>
              <a:t> т</a:t>
            </a:r>
            <a:r>
              <a:rPr lang="en-US" sz="1600" dirty="0">
                <a:solidFill>
                  <a:schemeClr val="bg1"/>
                </a:solidFill>
              </a:rPr>
              <a:t>-</a:t>
            </a:r>
            <a:r>
              <a:rPr lang="ru-RU" sz="1600" dirty="0">
                <a:solidFill>
                  <a:schemeClr val="bg1"/>
                </a:solidFill>
              </a:rPr>
              <a:t>Д-Т</a:t>
            </a:r>
          </a:p>
          <a:p>
            <a:pPr algn="l"/>
            <a:r>
              <a:rPr lang="ru-RU" sz="1600" dirty="0">
                <a:solidFill>
                  <a:schemeClr val="bg1"/>
                </a:solidFill>
              </a:rPr>
              <a:t>5) Деньги</a:t>
            </a:r>
            <a:r>
              <a:rPr lang="en-US" sz="1600" dirty="0">
                <a:solidFill>
                  <a:schemeClr val="bg1"/>
                </a:solidFill>
              </a:rPr>
              <a:t>,</a:t>
            </a:r>
            <a:r>
              <a:rPr lang="ru-RU" sz="1600" dirty="0">
                <a:solidFill>
                  <a:schemeClr val="bg1"/>
                </a:solidFill>
              </a:rPr>
              <a:t> как товар</a:t>
            </a:r>
          </a:p>
        </p:txBody>
      </p:sp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329" y="730249"/>
            <a:ext cx="4518122" cy="1055901"/>
          </a:xfrm>
        </p:spPr>
        <p:txBody>
          <a:bodyPr/>
          <a:lstStyle/>
          <a:p>
            <a:pPr algn="ctr"/>
            <a:r>
              <a:rPr lang="ru-RU" dirty="0"/>
              <a:t>Производство прибавочной стоимости и капитала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6B6FB-DEBA-00AA-0812-B47A64FF054A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dirty="0"/>
              <a:t>Das Kapital</a:t>
            </a:r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7B1FF929-CED0-79CA-154D-98463CC4A60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E1B61D91-CDE3-1E93-1BC4-002F794113FD}"/>
              </a:ext>
            </a:extLst>
          </p:cNvPr>
          <p:cNvSpPr txBox="1">
            <a:spLocks/>
          </p:cNvSpPr>
          <p:nvPr/>
        </p:nvSpPr>
        <p:spPr>
          <a:xfrm>
            <a:off x="6777024" y="2165546"/>
            <a:ext cx="4260180" cy="20381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3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600" dirty="0">
                <a:solidFill>
                  <a:schemeClr val="bg1"/>
                </a:solidFill>
              </a:rPr>
              <a:t>1) Формула капитала д-т-д </a:t>
            </a:r>
          </a:p>
          <a:p>
            <a:pPr algn="l"/>
            <a:r>
              <a:rPr lang="ru-RU" sz="1600" dirty="0">
                <a:solidFill>
                  <a:schemeClr val="bg1"/>
                </a:solidFill>
              </a:rPr>
              <a:t>2) Природа рабочей силы</a:t>
            </a:r>
          </a:p>
          <a:p>
            <a:pPr algn="l"/>
            <a:r>
              <a:rPr lang="ru-RU" sz="1600" dirty="0">
                <a:solidFill>
                  <a:schemeClr val="bg1"/>
                </a:solidFill>
              </a:rPr>
              <a:t>3) Разделение на постоянный и переменный капитал</a:t>
            </a:r>
          </a:p>
          <a:p>
            <a:pPr algn="l"/>
            <a:r>
              <a:rPr lang="ru-RU" sz="1600" dirty="0">
                <a:solidFill>
                  <a:schemeClr val="bg1"/>
                </a:solidFill>
              </a:rPr>
              <a:t>4) Степень эксплуатации рабочего</a:t>
            </a:r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17942FE-65D3-7C03-B361-8DF125B8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697915"/>
            <a:ext cx="10515600" cy="1205058"/>
          </a:xfrm>
        </p:spPr>
        <p:txBody>
          <a:bodyPr/>
          <a:lstStyle/>
          <a:p>
            <a:r>
              <a:rPr lang="ru-RU" dirty="0" err="1"/>
              <a:t>Классовя</a:t>
            </a:r>
            <a:r>
              <a:rPr lang="ru-RU" dirty="0"/>
              <a:t> борьба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BD10CEB-2241-4246-B0F4-96E0DB642C4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13486" y="4142279"/>
            <a:ext cx="1877575" cy="506399"/>
          </a:xfrm>
        </p:spPr>
        <p:txBody>
          <a:bodyPr/>
          <a:lstStyle/>
          <a:p>
            <a:r>
              <a:rPr lang="ru-RU" altLang="zh-CN" dirty="0"/>
              <a:t>Борьба за нормальный рабочий день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78038ACE-740A-4AE7-A0B3-BEEA90495BD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870892" y="2795226"/>
            <a:ext cx="1877575" cy="506399"/>
          </a:xfrm>
        </p:spPr>
        <p:txBody>
          <a:bodyPr/>
          <a:lstStyle/>
          <a:p>
            <a:pPr lvl="0"/>
            <a:r>
              <a:rPr lang="ru-RU" altLang="zh-CN" dirty="0"/>
              <a:t>Борьба за повышение условий труда</a:t>
            </a:r>
            <a:endParaRPr lang="en-US" altLang="zh-CN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D441F7A-4624-45D2-AE88-EEBA65185E6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107230" y="4700278"/>
            <a:ext cx="1877575" cy="841643"/>
          </a:xfrm>
        </p:spPr>
        <p:txBody>
          <a:bodyPr/>
          <a:lstStyle/>
          <a:p>
            <a:r>
              <a:rPr lang="ru-RU" altLang="zh-CN" dirty="0"/>
              <a:t>Борьба против неограниченной эксплуатации детского труда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EF68FE0-ADE3-4AB5-AC04-6C029B601AB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520991" y="4860657"/>
            <a:ext cx="1877575" cy="506399"/>
          </a:xfrm>
        </p:spPr>
        <p:txBody>
          <a:bodyPr/>
          <a:lstStyle/>
          <a:p>
            <a:r>
              <a:rPr lang="ru-RU" altLang="zh-CN" dirty="0"/>
              <a:t>Борьба фабричных рабочих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5140B95D-A59E-4E6C-BF07-5DD5E0E818A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696618" y="2717466"/>
            <a:ext cx="1877575" cy="506399"/>
          </a:xfrm>
        </p:spPr>
        <p:txBody>
          <a:bodyPr/>
          <a:lstStyle/>
          <a:p>
            <a:r>
              <a:rPr lang="ru-RU" altLang="zh-CN" dirty="0"/>
              <a:t>Борьба рабочих из сферы сельского хозяйства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7C211-AD9C-8CEC-B456-8FA0021960A9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 dirty="0"/>
              <a:t>Das Kapital</a:t>
            </a:r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F783E846-53E9-08B1-C781-088BBC6B548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6090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Кооперация и машины</a:t>
            </a:r>
            <a:endParaRPr lang="en-US" dirty="0"/>
          </a:p>
        </p:txBody>
      </p:sp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16D3C8BC-FB28-3127-D29E-D4195120A3C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ru-RU" dirty="0"/>
              <a:t>Кооперация</a:t>
            </a:r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20E98B6-7B33-8FD4-A662-31DD4B85E22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550705" y="4246516"/>
            <a:ext cx="2935945" cy="1727103"/>
          </a:xfrm>
        </p:spPr>
        <p:txBody>
          <a:bodyPr/>
          <a:lstStyle/>
          <a:p>
            <a:r>
              <a:rPr lang="en-US" dirty="0"/>
              <a:t>* </a:t>
            </a:r>
            <a:r>
              <a:rPr lang="ru-RU" dirty="0"/>
              <a:t>Повышение производительности труда в ходе кооперации</a:t>
            </a:r>
            <a:endParaRPr lang="en-US" dirty="0"/>
          </a:p>
          <a:p>
            <a:endParaRPr lang="en-US" dirty="0"/>
          </a:p>
          <a:p>
            <a:r>
              <a:rPr lang="en-US" dirty="0"/>
              <a:t>* </a:t>
            </a:r>
            <a:r>
              <a:rPr lang="ru-RU" dirty="0"/>
              <a:t>Деградация рабочего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C8E94EA-2767-D144-C1BB-32AA2C99723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811506" y="3625598"/>
            <a:ext cx="3054968" cy="587964"/>
          </a:xfrm>
        </p:spPr>
        <p:txBody>
          <a:bodyPr/>
          <a:lstStyle/>
          <a:p>
            <a:r>
              <a:rPr lang="ru-RU" dirty="0">
                <a:effectLst/>
              </a:rPr>
              <a:t>Машины</a:t>
            </a: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78466807-A2DA-EC5D-ACDE-B83D6F7169EA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* </a:t>
            </a:r>
            <a:r>
              <a:rPr lang="ru-RU" dirty="0"/>
              <a:t>Развитие машин</a:t>
            </a:r>
          </a:p>
          <a:p>
            <a:endParaRPr lang="ru-RU" dirty="0"/>
          </a:p>
          <a:p>
            <a:r>
              <a:rPr lang="en-US" dirty="0"/>
              <a:t>* </a:t>
            </a:r>
            <a:r>
              <a:rPr lang="ru-RU" dirty="0"/>
              <a:t>Вытеснение рабочих</a:t>
            </a:r>
            <a:endParaRPr lang="en-US" dirty="0"/>
          </a:p>
          <a:p>
            <a:endParaRPr lang="en-US" dirty="0"/>
          </a:p>
        </p:txBody>
      </p:sp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50" y="573598"/>
            <a:ext cx="9823998" cy="1325563"/>
          </a:xfrm>
        </p:spPr>
        <p:txBody>
          <a:bodyPr/>
          <a:lstStyle/>
          <a:p>
            <a:r>
              <a:rPr lang="ru-RU" altLang="zh-CN" dirty="0"/>
              <a:t>Тома 2 и 3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65250" y="1830720"/>
            <a:ext cx="4959822" cy="2007158"/>
          </a:xfrm>
        </p:spPr>
        <p:txBody>
          <a:bodyPr/>
          <a:lstStyle/>
          <a:p>
            <a:r>
              <a:rPr lang="ru-RU" altLang="zh-CN" sz="2400" dirty="0"/>
              <a:t>Второй том капитала концентрируется на цикличности процесса накопления капитала</a:t>
            </a:r>
            <a:r>
              <a:rPr lang="en-US" altLang="zh-CN" sz="2400" dirty="0"/>
              <a:t>.</a:t>
            </a:r>
            <a:r>
              <a:rPr lang="ru-RU" altLang="zh-CN" sz="2400" dirty="0"/>
              <a:t> Он более подробно исследует процессы обращения капитала</a:t>
            </a:r>
            <a:r>
              <a:rPr lang="en-US" altLang="zh-CN" sz="2400" dirty="0"/>
              <a:t>.</a:t>
            </a:r>
          </a:p>
          <a:p>
            <a:r>
              <a:rPr lang="ru-RU" altLang="zh-CN" sz="2400" dirty="0"/>
              <a:t>Третий том изучает строение капитала разных отраслей</a:t>
            </a:r>
            <a:r>
              <a:rPr lang="en-US" altLang="zh-CN" sz="2400" dirty="0"/>
              <a:t>,</a:t>
            </a:r>
            <a:r>
              <a:rPr lang="ru-RU" altLang="zh-CN" sz="2400" dirty="0"/>
              <a:t> превращение прибавочного труда в прибыль и в целом поведение прибыли</a:t>
            </a:r>
            <a:r>
              <a:rPr lang="en-US" altLang="zh-CN" sz="2400" dirty="0"/>
              <a:t>.</a:t>
            </a:r>
          </a:p>
          <a:p>
            <a:endParaRPr lang="en-US" dirty="0"/>
          </a:p>
        </p:txBody>
      </p:sp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459815" y="30163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38384-8691-DBBE-0A1A-DAFAC40B948F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dirty="0"/>
              <a:t>Das Kapital</a:t>
            </a:r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965C5ABF-DCA7-6790-2E26-EE57DCD64900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0" name="Picture Placeholder 31">
            <a:extLst>
              <a:ext uri="{FF2B5EF4-FFF2-40B4-BE49-F238E27FC236}">
                <a16:creationId xmlns:a16="http://schemas.microsoft.com/office/drawing/2014/main" id="{13EB420D-2221-3211-EFAD-DFB39E087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7517237" y="573598"/>
            <a:ext cx="4135524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82" y="262656"/>
            <a:ext cx="11879835" cy="739430"/>
          </a:xfrm>
        </p:spPr>
        <p:txBody>
          <a:bodyPr/>
          <a:lstStyle/>
          <a:p>
            <a:pPr algn="ctr"/>
            <a:r>
              <a:rPr lang="ru-RU" dirty="0"/>
              <a:t>Законы капиталистического накопления</a:t>
            </a:r>
            <a:endParaRPr lang="en-US" dirty="0"/>
          </a:p>
        </p:txBody>
      </p:sp>
      <p:pic>
        <p:nvPicPr>
          <p:cNvPr id="192" name="Picture Placeholder 191" descr="Abacus with solid fill">
            <a:extLst>
              <a:ext uri="{FF2B5EF4-FFF2-40B4-BE49-F238E27FC236}">
                <a16:creationId xmlns:a16="http://schemas.microsoft.com/office/drawing/2014/main" id="{03D5E3D1-D423-EF5A-EE43-00CF1BD7FF63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182" r="5182"/>
          <a:stretch>
            <a:fillRect/>
          </a:stretch>
        </p:blipFill>
        <p:spPr>
          <a:xfrm>
            <a:off x="4772270" y="1578993"/>
            <a:ext cx="507778" cy="565882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96FE97-5E27-FC36-5E3A-511A31E6C78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09707" y="1462560"/>
            <a:ext cx="5162709" cy="420683"/>
          </a:xfrm>
        </p:spPr>
        <p:txBody>
          <a:bodyPr/>
          <a:lstStyle/>
          <a:p>
            <a:r>
              <a:rPr lang="ru-RU" dirty="0"/>
              <a:t>Средства производства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09706" y="1906393"/>
            <a:ext cx="5162709" cy="638005"/>
          </a:xfrm>
        </p:spPr>
        <p:txBody>
          <a:bodyPr/>
          <a:lstStyle/>
          <a:p>
            <a:r>
              <a:rPr lang="ru-RU" dirty="0"/>
              <a:t>Перенос стоимости средств производства на товар</a:t>
            </a:r>
          </a:p>
          <a:p>
            <a:r>
              <a:rPr lang="ru-RU" dirty="0"/>
              <a:t>Изменение стоимости средств производства </a:t>
            </a:r>
            <a:endParaRPr lang="en-US" dirty="0"/>
          </a:p>
          <a:p>
            <a:endParaRPr lang="en-US" dirty="0"/>
          </a:p>
        </p:txBody>
      </p:sp>
      <p:pic>
        <p:nvPicPr>
          <p:cNvPr id="194" name="Picture Placeholder 193" descr="Bar graph with upward trend with solid fill">
            <a:extLst>
              <a:ext uri="{FF2B5EF4-FFF2-40B4-BE49-F238E27FC236}">
                <a16:creationId xmlns:a16="http://schemas.microsoft.com/office/drawing/2014/main" id="{FAB9DE8A-4935-A3E0-0122-F76CDEAC29D1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661" r="2661"/>
          <a:stretch>
            <a:fillRect/>
          </a:stretch>
        </p:blipFill>
        <p:spPr>
          <a:xfrm>
            <a:off x="4762805" y="3271876"/>
            <a:ext cx="536270" cy="565882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774673-50D8-2D6F-C339-6E4B0A126B0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309709" y="3150911"/>
            <a:ext cx="5162709" cy="420683"/>
          </a:xfrm>
        </p:spPr>
        <p:txBody>
          <a:bodyPr/>
          <a:lstStyle/>
          <a:p>
            <a:r>
              <a:rPr lang="ru-RU" dirty="0"/>
              <a:t>Накопление капитала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EB5763E-8BC0-F6C3-3814-6649A828C00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309708" y="3585911"/>
            <a:ext cx="5162709" cy="725740"/>
          </a:xfrm>
        </p:spPr>
        <p:txBody>
          <a:bodyPr/>
          <a:lstStyle/>
          <a:p>
            <a:r>
              <a:rPr lang="ru-RU" dirty="0"/>
              <a:t>Приобретение новых средств производства</a:t>
            </a:r>
          </a:p>
          <a:p>
            <a:r>
              <a:rPr lang="ru-RU" dirty="0"/>
              <a:t>Воспроизводство рабочей силы</a:t>
            </a:r>
            <a:endParaRPr lang="en-US" dirty="0"/>
          </a:p>
          <a:p>
            <a:endParaRPr lang="en-US" dirty="0"/>
          </a:p>
        </p:txBody>
      </p:sp>
      <p:pic>
        <p:nvPicPr>
          <p:cNvPr id="196" name="Picture Placeholder 195" descr="Link with solid fill">
            <a:extLst>
              <a:ext uri="{FF2B5EF4-FFF2-40B4-BE49-F238E27FC236}">
                <a16:creationId xmlns:a16="http://schemas.microsoft.com/office/drawing/2014/main" id="{B21D7164-3991-2960-0F80-CB302359CD8D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528" r="2528"/>
          <a:stretch>
            <a:fillRect/>
          </a:stretch>
        </p:blipFill>
        <p:spPr>
          <a:xfrm>
            <a:off x="4752169" y="4882267"/>
            <a:ext cx="536270" cy="56588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309707" y="4763699"/>
            <a:ext cx="5162709" cy="421399"/>
          </a:xfrm>
        </p:spPr>
        <p:txBody>
          <a:bodyPr/>
          <a:lstStyle/>
          <a:p>
            <a:r>
              <a:rPr lang="ru-RU" dirty="0"/>
              <a:t>Эксплуатация рабочего класса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309708" y="5208148"/>
            <a:ext cx="5162709" cy="868161"/>
          </a:xfrm>
        </p:spPr>
        <p:txBody>
          <a:bodyPr/>
          <a:lstStyle/>
          <a:p>
            <a:r>
              <a:rPr lang="ru-RU" dirty="0"/>
              <a:t>Экономическое принуждение к труду</a:t>
            </a:r>
            <a:endParaRPr lang="en-US" dirty="0"/>
          </a:p>
          <a:p>
            <a:r>
              <a:rPr lang="ru-RU" dirty="0"/>
              <a:t>Экспроприация прибавочного труда</a:t>
            </a:r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55AB7753-4245-72E4-BEDB-33038672BA35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Dark Presentation_win32_v2" id="{93B44BEE-AA18-4720-B555-E5F46C5F93FC}" vid="{88E458CA-BB4B-4D24-B4FE-119ECB54A9B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DB3C62-858A-4A01-AFEF-21E0BB8CE26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77570E-71D6-4005-B631-1B00A1197B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009351-EDD4-484E-ACD6-D50CCB13763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440</Words>
  <Application>Microsoft Office PowerPoint</Application>
  <PresentationFormat>Широкоэкранный</PresentationFormat>
  <Paragraphs>82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等线</vt:lpstr>
      <vt:lpstr>Abadi</vt:lpstr>
      <vt:lpstr>Arial</vt:lpstr>
      <vt:lpstr>Calibri</vt:lpstr>
      <vt:lpstr>Posterama Text Black</vt:lpstr>
      <vt:lpstr>Posterama Text SemiBold</vt:lpstr>
      <vt:lpstr>Custom</vt:lpstr>
      <vt:lpstr>Das Kapital</vt:lpstr>
      <vt:lpstr>О капитале</vt:lpstr>
      <vt:lpstr>Основыне темы первого тома</vt:lpstr>
      <vt:lpstr>Презентация PowerPoint</vt:lpstr>
      <vt:lpstr>Производство прибавочной стоимости и капитала</vt:lpstr>
      <vt:lpstr>Классовя борьба</vt:lpstr>
      <vt:lpstr>Кооперация и машины</vt:lpstr>
      <vt:lpstr>Тома 2 и 3</vt:lpstr>
      <vt:lpstr>Законы капиталистического накопления</vt:lpstr>
      <vt:lpstr>Зкалючение</vt:lpstr>
      <vt:lpstr>После капитала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2023-09-14T05:46:04Z</dcterms:created>
  <dcterms:modified xsi:type="dcterms:W3CDTF">2024-04-09T19:22:20Z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