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10287000" cx="18288000"/>
  <p:notesSz cx="6858000" cy="9144000"/>
  <p:embeddedFontLst>
    <p:embeddedFont>
      <p:font typeface="Sniglet"/>
      <p:regular r:id="rId37"/>
    </p:embeddedFont>
    <p:embeddedFont>
      <p:font typeface="Arimo"/>
      <p:regular r:id="rId38"/>
      <p:bold r:id="rId39"/>
      <p:italic r:id="rId40"/>
      <p:boldItalic r:id="rId41"/>
    </p:embeddedFont>
    <p:embeddedFont>
      <p:font typeface="Inter"/>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0F6DCA-6A39-4CCB-BE33-216F05A03811}">
  <a:tblStyle styleId="{AF0F6DCA-6A39-4CCB-BE33-216F05A0381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imo-italic.fntdata"/><Relationship Id="rId20" Type="http://schemas.openxmlformats.org/officeDocument/2006/relationships/slide" Target="slides/slide14.xml"/><Relationship Id="rId42" Type="http://schemas.openxmlformats.org/officeDocument/2006/relationships/font" Target="fonts/Inter-regular.fntdata"/><Relationship Id="rId41" Type="http://schemas.openxmlformats.org/officeDocument/2006/relationships/font" Target="fonts/Arimo-boldItalic.fntdata"/><Relationship Id="rId22" Type="http://schemas.openxmlformats.org/officeDocument/2006/relationships/slide" Target="slides/slide16.xml"/><Relationship Id="rId44" Type="http://schemas.openxmlformats.org/officeDocument/2006/relationships/font" Target="fonts/Inter-italic.fntdata"/><Relationship Id="rId21" Type="http://schemas.openxmlformats.org/officeDocument/2006/relationships/slide" Target="slides/slide15.xml"/><Relationship Id="rId43" Type="http://schemas.openxmlformats.org/officeDocument/2006/relationships/font" Target="fonts/Inter-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Int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Sniglet-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Arimo-bold.fntdata"/><Relationship Id="rId16" Type="http://schemas.openxmlformats.org/officeDocument/2006/relationships/slide" Target="slides/slide10.xml"/><Relationship Id="rId38" Type="http://schemas.openxmlformats.org/officeDocument/2006/relationships/font" Target="fonts/Arim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0: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0: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1: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1: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2: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12: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3: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13: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4: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14: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5: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15: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6: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16: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7: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17: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8: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18: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19: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19: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0: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20: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1: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21: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22: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22: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23: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23: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24: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24: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25: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25: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26: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26: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27: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27: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28: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28: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29: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p29: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3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635" name="Google Shape;635;p3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636" name="Google Shape;636;p30: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7" name="Google Shape;637;p3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3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639" name="Google Shape;639;p3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8: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8: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9: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9: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8.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7.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7.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15.png"/><Relationship Id="rId6"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18.png"/><Relationship Id="rId6" Type="http://schemas.openxmlformats.org/officeDocument/2006/relationships/image" Target="../media/image9.png"/><Relationship Id="rId7" Type="http://schemas.openxmlformats.org/officeDocument/2006/relationships/image" Target="../media/image17.png"/><Relationship Id="rId8"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0.png"/><Relationship Id="rId7"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14.png"/><Relationship Id="rId5" Type="http://schemas.openxmlformats.org/officeDocument/2006/relationships/image" Target="../media/image39.png"/><Relationship Id="rId6"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4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7.png"/><Relationship Id="rId7" Type="http://schemas.openxmlformats.org/officeDocument/2006/relationships/image" Target="../media/image31.jpg"/><Relationship Id="rId8"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7.png"/><Relationship Id="rId7" Type="http://schemas.openxmlformats.org/officeDocument/2006/relationships/image" Target="../media/image27.jpg"/><Relationship Id="rId8" Type="http://schemas.openxmlformats.org/officeDocument/2006/relationships/image" Target="../media/image3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2.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7.png"/><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7.png"/><Relationship Id="rId5" Type="http://schemas.openxmlformats.org/officeDocument/2006/relationships/image" Target="../media/image19.png"/><Relationship Id="rId6"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8.png"/><Relationship Id="rId11" Type="http://schemas.openxmlformats.org/officeDocument/2006/relationships/image" Target="../media/image11.png"/><Relationship Id="rId10" Type="http://schemas.openxmlformats.org/officeDocument/2006/relationships/image" Target="../media/image43.png"/><Relationship Id="rId12" Type="http://schemas.openxmlformats.org/officeDocument/2006/relationships/image" Target="../media/image37.png"/><Relationship Id="rId9" Type="http://schemas.openxmlformats.org/officeDocument/2006/relationships/image" Target="../media/image21.png"/><Relationship Id="rId5" Type="http://schemas.openxmlformats.org/officeDocument/2006/relationships/image" Target="../media/image14.png"/><Relationship Id="rId6" Type="http://schemas.openxmlformats.org/officeDocument/2006/relationships/image" Target="../media/image19.png"/><Relationship Id="rId7" Type="http://schemas.openxmlformats.org/officeDocument/2006/relationships/image" Target="../media/image6.png"/><Relationship Id="rId8"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p:nvPr/>
        </p:nvSpPr>
        <p:spPr>
          <a:xfrm>
            <a:off x="-14400" y="-30300"/>
            <a:ext cx="18380892" cy="10339252"/>
          </a:xfrm>
          <a:custGeom>
            <a:rect b="b" l="l" r="r" t="t"/>
            <a:pathLst>
              <a:path extrusionOk="0" h="10339252" w="18380892">
                <a:moveTo>
                  <a:pt x="0" y="0"/>
                </a:moveTo>
                <a:lnTo>
                  <a:pt x="18380892" y="0"/>
                </a:lnTo>
                <a:lnTo>
                  <a:pt x="18380892" y="10339252"/>
                </a:lnTo>
                <a:lnTo>
                  <a:pt x="0" y="10339252"/>
                </a:lnTo>
                <a:lnTo>
                  <a:pt x="0" y="0"/>
                </a:lnTo>
                <a:close/>
              </a:path>
            </a:pathLst>
          </a:custGeom>
          <a:blipFill rotWithShape="1">
            <a:blip r:embed="rId3">
              <a:alphaModFix/>
            </a:blip>
            <a:stretch>
              <a:fillRect b="0" l="0" r="0" t="0"/>
            </a:stretch>
          </a:blipFill>
          <a:ln>
            <a:noFill/>
          </a:ln>
        </p:spPr>
      </p:sp>
      <p:sp>
        <p:nvSpPr>
          <p:cNvPr id="89" name="Google Shape;89;p13"/>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4">
              <a:alphaModFix/>
            </a:blip>
            <a:stretch>
              <a:fillRect b="0" l="0" r="-3817" t="0"/>
            </a:stretch>
          </a:blipFill>
          <a:ln>
            <a:noFill/>
          </a:ln>
        </p:spPr>
      </p:sp>
      <p:sp>
        <p:nvSpPr>
          <p:cNvPr id="90" name="Google Shape;90;p13"/>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1</a:t>
            </a:r>
            <a:endParaRPr/>
          </a:p>
        </p:txBody>
      </p:sp>
      <p:sp>
        <p:nvSpPr>
          <p:cNvPr id="91" name="Google Shape;91;p13"/>
          <p:cNvSpPr txBox="1"/>
          <p:nvPr/>
        </p:nvSpPr>
        <p:spPr>
          <a:xfrm>
            <a:off x="1617525" y="4271391"/>
            <a:ext cx="15418816" cy="1717167"/>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5800" u="none" cap="none" strike="noStrike">
                <a:solidFill>
                  <a:srgbClr val="F06634"/>
                </a:solidFill>
                <a:latin typeface="Times"/>
                <a:ea typeface="Times"/>
                <a:cs typeface="Times"/>
                <a:sym typeface="Times"/>
              </a:rPr>
              <a:t>Analisis Sentimen Ulasan Produk E-Commerce Menggunakn Model LSTM</a:t>
            </a:r>
            <a:endParaRPr/>
          </a:p>
        </p:txBody>
      </p:sp>
      <p:sp>
        <p:nvSpPr>
          <p:cNvPr id="92" name="Google Shape;92;p13"/>
          <p:cNvSpPr txBox="1"/>
          <p:nvPr/>
        </p:nvSpPr>
        <p:spPr>
          <a:xfrm>
            <a:off x="1617525" y="6143515"/>
            <a:ext cx="7916550" cy="436245"/>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000" u="none" cap="none" strike="noStrike">
                <a:solidFill>
                  <a:srgbClr val="595959"/>
                </a:solidFill>
                <a:latin typeface="Arimo"/>
                <a:ea typeface="Arimo"/>
                <a:cs typeface="Arimo"/>
                <a:sym typeface="Arimo"/>
              </a:rPr>
              <a:t>Group 2 | SI6 - 11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2"/>
          <p:cNvSpPr/>
          <p:nvPr/>
        </p:nvSpPr>
        <p:spPr>
          <a:xfrm rot="8100000">
            <a:off x="15770897" y="8457809"/>
            <a:ext cx="2976806" cy="1317955"/>
          </a:xfrm>
          <a:custGeom>
            <a:rect b="b" l="l" r="r" t="t"/>
            <a:pathLst>
              <a:path extrusionOk="0" h="1317955" w="2976806">
                <a:moveTo>
                  <a:pt x="0" y="0"/>
                </a:moveTo>
                <a:lnTo>
                  <a:pt x="2976806" y="0"/>
                </a:lnTo>
                <a:lnTo>
                  <a:pt x="2976806" y="1317955"/>
                </a:lnTo>
                <a:lnTo>
                  <a:pt x="0" y="1317955"/>
                </a:lnTo>
                <a:lnTo>
                  <a:pt x="0" y="0"/>
                </a:lnTo>
                <a:close/>
              </a:path>
            </a:pathLst>
          </a:custGeom>
          <a:blipFill rotWithShape="1">
            <a:blip r:embed="rId3">
              <a:alphaModFix/>
            </a:blip>
            <a:stretch>
              <a:fillRect b="0" l="-17866" r="-17864" t="0"/>
            </a:stretch>
          </a:blipFill>
          <a:ln>
            <a:noFill/>
          </a:ln>
        </p:spPr>
      </p:sp>
      <p:sp>
        <p:nvSpPr>
          <p:cNvPr id="261" name="Google Shape;261;p22"/>
          <p:cNvSpPr/>
          <p:nvPr/>
        </p:nvSpPr>
        <p:spPr>
          <a:xfrm rot="5400000">
            <a:off x="-306592" y="306592"/>
            <a:ext cx="3474708" cy="2861524"/>
          </a:xfrm>
          <a:custGeom>
            <a:rect b="b" l="l" r="r" t="t"/>
            <a:pathLst>
              <a:path extrusionOk="0" h="2861524" w="3474708">
                <a:moveTo>
                  <a:pt x="0" y="0"/>
                </a:moveTo>
                <a:lnTo>
                  <a:pt x="3474708" y="0"/>
                </a:lnTo>
                <a:lnTo>
                  <a:pt x="3474708" y="2861524"/>
                </a:lnTo>
                <a:lnTo>
                  <a:pt x="0" y="2861524"/>
                </a:lnTo>
                <a:lnTo>
                  <a:pt x="0" y="0"/>
                </a:lnTo>
                <a:close/>
              </a:path>
            </a:pathLst>
          </a:custGeom>
          <a:blipFill rotWithShape="1">
            <a:blip r:embed="rId4">
              <a:alphaModFix/>
            </a:blip>
            <a:stretch>
              <a:fillRect b="0" l="0" r="0" t="0"/>
            </a:stretch>
          </a:blipFill>
          <a:ln>
            <a:noFill/>
          </a:ln>
        </p:spPr>
      </p:sp>
      <p:sp>
        <p:nvSpPr>
          <p:cNvPr id="262" name="Google Shape;262;p22"/>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5">
              <a:alphaModFix/>
            </a:blip>
            <a:stretch>
              <a:fillRect b="0" l="0" r="-3817" t="0"/>
            </a:stretch>
          </a:blipFill>
          <a:ln>
            <a:noFill/>
          </a:ln>
        </p:spPr>
      </p:sp>
      <p:grpSp>
        <p:nvGrpSpPr>
          <p:cNvPr id="263" name="Google Shape;263;p22"/>
          <p:cNvGrpSpPr/>
          <p:nvPr/>
        </p:nvGrpSpPr>
        <p:grpSpPr>
          <a:xfrm>
            <a:off x="1962696" y="1392407"/>
            <a:ext cx="2350750" cy="1698346"/>
            <a:chOff x="0" y="0"/>
            <a:chExt cx="619128" cy="447301"/>
          </a:xfrm>
        </p:grpSpPr>
        <p:sp>
          <p:nvSpPr>
            <p:cNvPr id="264" name="Google Shape;264;p22"/>
            <p:cNvSpPr/>
            <p:nvPr/>
          </p:nvSpPr>
          <p:spPr>
            <a:xfrm>
              <a:off x="0" y="0"/>
              <a:ext cx="619128" cy="447301"/>
            </a:xfrm>
            <a:custGeom>
              <a:rect b="b" l="l" r="r" t="t"/>
              <a:pathLst>
                <a:path extrusionOk="0" h="447301" w="619128">
                  <a:moveTo>
                    <a:pt x="309564" y="0"/>
                  </a:moveTo>
                  <a:cubicBezTo>
                    <a:pt x="138596" y="0"/>
                    <a:pt x="0" y="100132"/>
                    <a:pt x="0" y="223650"/>
                  </a:cubicBezTo>
                  <a:cubicBezTo>
                    <a:pt x="0" y="347169"/>
                    <a:pt x="138596" y="447301"/>
                    <a:pt x="309564" y="447301"/>
                  </a:cubicBezTo>
                  <a:cubicBezTo>
                    <a:pt x="480531" y="447301"/>
                    <a:pt x="619128" y="347169"/>
                    <a:pt x="619128" y="223650"/>
                  </a:cubicBezTo>
                  <a:cubicBezTo>
                    <a:pt x="619128" y="100132"/>
                    <a:pt x="480531" y="0"/>
                    <a:pt x="309564" y="0"/>
                  </a:cubicBezTo>
                  <a:close/>
                </a:path>
              </a:pathLst>
            </a:custGeom>
            <a:solidFill>
              <a:srgbClr val="E762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txBox="1"/>
            <p:nvPr/>
          </p:nvSpPr>
          <p:spPr>
            <a:xfrm>
              <a:off x="58043" y="41934"/>
              <a:ext cx="503041" cy="363432"/>
            </a:xfrm>
            <a:prstGeom prst="rect">
              <a:avLst/>
            </a:prstGeom>
            <a:noFill/>
            <a:ln>
              <a:noFill/>
            </a:ln>
          </p:spPr>
          <p:txBody>
            <a:bodyPr anchorCtr="0" anchor="ctr" bIns="50800" lIns="50800" spcFirstLastPara="1" rIns="50800" wrap="square" tIns="50800">
              <a:noAutofit/>
            </a:bodyPr>
            <a:lstStyle/>
            <a:p>
              <a:pPr indent="0" lvl="0" marL="0" marR="0" rtl="0" algn="ctr">
                <a:lnSpc>
                  <a:spcPct val="120008"/>
                </a:lnSpc>
                <a:spcBef>
                  <a:spcPts val="0"/>
                </a:spcBef>
                <a:spcAft>
                  <a:spcPts val="0"/>
                </a:spcAft>
                <a:buNone/>
              </a:pPr>
              <a:r>
                <a:rPr b="0" i="0" lang="en-US" sz="2299" u="none" cap="none" strike="noStrike">
                  <a:solidFill>
                    <a:srgbClr val="FFFFFF"/>
                  </a:solidFill>
                  <a:latin typeface="Inter"/>
                  <a:ea typeface="Inter"/>
                  <a:cs typeface="Inter"/>
                  <a:sym typeface="Inter"/>
                </a:rPr>
                <a:t>MULAI</a:t>
              </a:r>
              <a:endParaRPr/>
            </a:p>
          </p:txBody>
        </p:sp>
      </p:grpSp>
      <p:cxnSp>
        <p:nvCxnSpPr>
          <p:cNvPr id="266" name="Google Shape;266;p22"/>
          <p:cNvCxnSpPr/>
          <p:nvPr/>
        </p:nvCxnSpPr>
        <p:spPr>
          <a:xfrm>
            <a:off x="4313446" y="2173649"/>
            <a:ext cx="937995" cy="5280"/>
          </a:xfrm>
          <a:prstGeom prst="straightConnector1">
            <a:avLst/>
          </a:prstGeom>
          <a:noFill/>
          <a:ln cap="flat" cmpd="sng" w="38100">
            <a:solidFill>
              <a:srgbClr val="000000"/>
            </a:solidFill>
            <a:prstDash val="solid"/>
            <a:round/>
            <a:headEnd len="sm" w="sm" type="none"/>
            <a:tailEnd len="med" w="med" type="triangle"/>
          </a:ln>
        </p:spPr>
      </p:cxnSp>
      <p:grpSp>
        <p:nvGrpSpPr>
          <p:cNvPr id="267" name="Google Shape;267;p22"/>
          <p:cNvGrpSpPr/>
          <p:nvPr/>
        </p:nvGrpSpPr>
        <p:grpSpPr>
          <a:xfrm rot="11285">
            <a:off x="4989546" y="1397419"/>
            <a:ext cx="3055948" cy="1571331"/>
            <a:chOff x="0" y="0"/>
            <a:chExt cx="1185559" cy="609600"/>
          </a:xfrm>
        </p:grpSpPr>
        <p:sp>
          <p:nvSpPr>
            <p:cNvPr id="268" name="Google Shape;268;p22"/>
            <p:cNvSpPr/>
            <p:nvPr/>
          </p:nvSpPr>
          <p:spPr>
            <a:xfrm>
              <a:off x="0" y="0"/>
              <a:ext cx="1185559" cy="609600"/>
            </a:xfrm>
            <a:custGeom>
              <a:rect b="b" l="l" r="r" t="t"/>
              <a:pathLst>
                <a:path extrusionOk="0" h="609600" w="1185559">
                  <a:moveTo>
                    <a:pt x="203200" y="0"/>
                  </a:moveTo>
                  <a:lnTo>
                    <a:pt x="1185559" y="0"/>
                  </a:lnTo>
                  <a:lnTo>
                    <a:pt x="982359" y="609600"/>
                  </a:lnTo>
                  <a:lnTo>
                    <a:pt x="0" y="609600"/>
                  </a:lnTo>
                  <a:lnTo>
                    <a:pt x="203200" y="0"/>
                  </a:lnTo>
                  <a:close/>
                </a:path>
              </a:pathLst>
            </a:custGeom>
            <a:solidFill>
              <a:srgbClr val="FF66C4"/>
            </a:solidFill>
            <a:ln>
              <a:noFill/>
            </a:ln>
          </p:spPr>
        </p:sp>
        <p:sp>
          <p:nvSpPr>
            <p:cNvPr id="269" name="Google Shape;269;p22"/>
            <p:cNvSpPr txBox="1"/>
            <p:nvPr/>
          </p:nvSpPr>
          <p:spPr>
            <a:xfrm>
              <a:off x="101600" y="0"/>
              <a:ext cx="982359" cy="609600"/>
            </a:xfrm>
            <a:prstGeom prst="rect">
              <a:avLst/>
            </a:prstGeom>
            <a:noFill/>
            <a:ln>
              <a:noFill/>
            </a:ln>
          </p:spPr>
          <p:txBody>
            <a:bodyPr anchorCtr="0" anchor="ctr" bIns="50800" lIns="50800" spcFirstLastPara="1" rIns="50800" wrap="square" tIns="50800">
              <a:noAutofit/>
            </a:bodyPr>
            <a:lstStyle/>
            <a:p>
              <a:pPr indent="0" lvl="0" marL="0" marR="0" rtl="0" algn="ctr">
                <a:lnSpc>
                  <a:spcPct val="120008"/>
                </a:lnSpc>
                <a:spcBef>
                  <a:spcPts val="0"/>
                </a:spcBef>
                <a:spcAft>
                  <a:spcPts val="0"/>
                </a:spcAft>
                <a:buNone/>
              </a:pPr>
              <a:r>
                <a:rPr b="0" i="0" lang="en-US" sz="2399" u="none" cap="none" strike="noStrike">
                  <a:solidFill>
                    <a:srgbClr val="FFFFFF"/>
                  </a:solidFill>
                  <a:latin typeface="Inter"/>
                  <a:ea typeface="Inter"/>
                  <a:cs typeface="Inter"/>
                  <a:sym typeface="Inter"/>
                </a:rPr>
                <a:t>PENGUMPULAN DATA</a:t>
              </a:r>
              <a:endParaRPr/>
            </a:p>
          </p:txBody>
        </p:sp>
      </p:grpSp>
      <p:cxnSp>
        <p:nvCxnSpPr>
          <p:cNvPr id="270" name="Google Shape;270;p22"/>
          <p:cNvCxnSpPr/>
          <p:nvPr/>
        </p:nvCxnSpPr>
        <p:spPr>
          <a:xfrm>
            <a:off x="7783599" y="2187241"/>
            <a:ext cx="940741" cy="43556"/>
          </a:xfrm>
          <a:prstGeom prst="straightConnector1">
            <a:avLst/>
          </a:prstGeom>
          <a:noFill/>
          <a:ln cap="flat" cmpd="sng" w="38100">
            <a:solidFill>
              <a:srgbClr val="000000"/>
            </a:solidFill>
            <a:prstDash val="solid"/>
            <a:round/>
            <a:headEnd len="sm" w="sm" type="none"/>
            <a:tailEnd len="med" w="med" type="triangle"/>
          </a:ln>
        </p:spPr>
      </p:cxnSp>
      <p:grpSp>
        <p:nvGrpSpPr>
          <p:cNvPr id="271" name="Google Shape;271;p22"/>
          <p:cNvGrpSpPr/>
          <p:nvPr/>
        </p:nvGrpSpPr>
        <p:grpSpPr>
          <a:xfrm>
            <a:off x="8724340" y="1370841"/>
            <a:ext cx="2908536" cy="1733577"/>
            <a:chOff x="0" y="0"/>
            <a:chExt cx="902031" cy="537638"/>
          </a:xfrm>
        </p:grpSpPr>
        <p:sp>
          <p:nvSpPr>
            <p:cNvPr id="272" name="Google Shape;272;p22"/>
            <p:cNvSpPr/>
            <p:nvPr/>
          </p:nvSpPr>
          <p:spPr>
            <a:xfrm>
              <a:off x="0" y="0"/>
              <a:ext cx="902031" cy="537638"/>
            </a:xfrm>
            <a:custGeom>
              <a:rect b="b" l="l" r="r" t="t"/>
              <a:pathLst>
                <a:path extrusionOk="0" h="537638" w="902031">
                  <a:moveTo>
                    <a:pt x="503529" y="0"/>
                  </a:moveTo>
                  <a:cubicBezTo>
                    <a:pt x="513257" y="0"/>
                    <a:pt x="523042" y="0"/>
                    <a:pt x="532751" y="0"/>
                  </a:cubicBezTo>
                  <a:cubicBezTo>
                    <a:pt x="610151" y="8909"/>
                    <a:pt x="658523" y="38564"/>
                    <a:pt x="680555" y="87090"/>
                  </a:cubicBezTo>
                  <a:cubicBezTo>
                    <a:pt x="809595" y="80618"/>
                    <a:pt x="902031" y="172373"/>
                    <a:pt x="846238" y="262426"/>
                  </a:cubicBezTo>
                  <a:cubicBezTo>
                    <a:pt x="865251" y="281349"/>
                    <a:pt x="881113" y="302517"/>
                    <a:pt x="886842" y="330926"/>
                  </a:cubicBezTo>
                  <a:cubicBezTo>
                    <a:pt x="886842" y="339065"/>
                    <a:pt x="886842" y="347184"/>
                    <a:pt x="886842" y="355321"/>
                  </a:cubicBezTo>
                  <a:cubicBezTo>
                    <a:pt x="869770" y="427627"/>
                    <a:pt x="796310" y="476486"/>
                    <a:pt x="675710" y="463333"/>
                  </a:cubicBezTo>
                  <a:cubicBezTo>
                    <a:pt x="644680" y="500459"/>
                    <a:pt x="589466" y="537638"/>
                    <a:pt x="503547" y="533008"/>
                  </a:cubicBezTo>
                  <a:cubicBezTo>
                    <a:pt x="459137" y="530570"/>
                    <a:pt x="428242" y="516453"/>
                    <a:pt x="401192" y="499302"/>
                  </a:cubicBezTo>
                  <a:cubicBezTo>
                    <a:pt x="372701" y="513559"/>
                    <a:pt x="341844" y="524747"/>
                    <a:pt x="297261" y="524871"/>
                  </a:cubicBezTo>
                  <a:cubicBezTo>
                    <a:pt x="194117" y="525082"/>
                    <a:pt x="125118" y="470155"/>
                    <a:pt x="123445" y="394815"/>
                  </a:cubicBezTo>
                  <a:cubicBezTo>
                    <a:pt x="57137" y="377190"/>
                    <a:pt x="12227" y="344291"/>
                    <a:pt x="0" y="287995"/>
                  </a:cubicBezTo>
                  <a:cubicBezTo>
                    <a:pt x="0" y="279858"/>
                    <a:pt x="0" y="271704"/>
                    <a:pt x="0" y="263601"/>
                  </a:cubicBezTo>
                  <a:cubicBezTo>
                    <a:pt x="13496" y="207816"/>
                    <a:pt x="55965" y="172776"/>
                    <a:pt x="126675" y="157922"/>
                  </a:cubicBezTo>
                  <a:cubicBezTo>
                    <a:pt x="122426" y="63818"/>
                    <a:pt x="263867" y="5016"/>
                    <a:pt x="380064" y="46474"/>
                  </a:cubicBezTo>
                  <a:cubicBezTo>
                    <a:pt x="407730" y="25973"/>
                    <a:pt x="446871" y="3613"/>
                    <a:pt x="503529" y="0"/>
                  </a:cubicBezTo>
                  <a:close/>
                </a:path>
              </a:pathLst>
            </a:custGeom>
            <a:solidFill>
              <a:srgbClr val="CB6C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2"/>
            <p:cNvSpPr txBox="1"/>
            <p:nvPr/>
          </p:nvSpPr>
          <p:spPr>
            <a:xfrm>
              <a:off x="41571" y="88900"/>
              <a:ext cx="803700" cy="368300"/>
            </a:xfrm>
            <a:prstGeom prst="rect">
              <a:avLst/>
            </a:prstGeom>
            <a:noFill/>
            <a:ln>
              <a:noFill/>
            </a:ln>
          </p:spPr>
          <p:txBody>
            <a:bodyPr anchorCtr="0" anchor="ctr" bIns="50800" lIns="50800" spcFirstLastPara="1" rIns="50800" wrap="square" tIns="50800">
              <a:noAutofit/>
            </a:bodyPr>
            <a:lstStyle/>
            <a:p>
              <a:pPr indent="0" lvl="0" marL="0" marR="0" rtl="0" algn="ctr">
                <a:lnSpc>
                  <a:spcPct val="120008"/>
                </a:lnSpc>
                <a:spcBef>
                  <a:spcPts val="0"/>
                </a:spcBef>
                <a:spcAft>
                  <a:spcPts val="0"/>
                </a:spcAft>
                <a:buNone/>
              </a:pPr>
              <a:r>
                <a:rPr b="0" i="0" lang="en-US" sz="2399" u="none" cap="none" strike="noStrike">
                  <a:solidFill>
                    <a:srgbClr val="FFFFFF"/>
                  </a:solidFill>
                  <a:latin typeface="Inter"/>
                  <a:ea typeface="Inter"/>
                  <a:cs typeface="Inter"/>
                  <a:sym typeface="Inter"/>
                </a:rPr>
                <a:t>PREPOCESSING DATA </a:t>
              </a:r>
              <a:endParaRPr/>
            </a:p>
          </p:txBody>
        </p:sp>
      </p:grpSp>
      <p:cxnSp>
        <p:nvCxnSpPr>
          <p:cNvPr id="274" name="Google Shape;274;p22"/>
          <p:cNvCxnSpPr/>
          <p:nvPr/>
        </p:nvCxnSpPr>
        <p:spPr>
          <a:xfrm>
            <a:off x="11583900" y="2249827"/>
            <a:ext cx="940741" cy="43556"/>
          </a:xfrm>
          <a:prstGeom prst="straightConnector1">
            <a:avLst/>
          </a:prstGeom>
          <a:noFill/>
          <a:ln cap="flat" cmpd="sng" w="38100">
            <a:solidFill>
              <a:srgbClr val="000000"/>
            </a:solidFill>
            <a:prstDash val="solid"/>
            <a:round/>
            <a:headEnd len="sm" w="sm" type="none"/>
            <a:tailEnd len="med" w="med" type="triangle"/>
          </a:ln>
        </p:spPr>
      </p:cxnSp>
      <p:grpSp>
        <p:nvGrpSpPr>
          <p:cNvPr id="275" name="Google Shape;275;p22"/>
          <p:cNvGrpSpPr/>
          <p:nvPr/>
        </p:nvGrpSpPr>
        <p:grpSpPr>
          <a:xfrm rot="116202">
            <a:off x="12564583" y="978374"/>
            <a:ext cx="2938388" cy="2361250"/>
            <a:chOff x="0" y="0"/>
            <a:chExt cx="1011465" cy="812800"/>
          </a:xfrm>
        </p:grpSpPr>
        <p:sp>
          <p:nvSpPr>
            <p:cNvPr id="276" name="Google Shape;276;p22"/>
            <p:cNvSpPr/>
            <p:nvPr/>
          </p:nvSpPr>
          <p:spPr>
            <a:xfrm>
              <a:off x="0" y="0"/>
              <a:ext cx="1011465" cy="812800"/>
            </a:xfrm>
            <a:custGeom>
              <a:rect b="b" l="l" r="r" t="t"/>
              <a:pathLst>
                <a:path extrusionOk="0" h="812800" w="1011465">
                  <a:moveTo>
                    <a:pt x="505732" y="0"/>
                  </a:moveTo>
                  <a:lnTo>
                    <a:pt x="603903" y="111986"/>
                  </a:lnTo>
                  <a:lnTo>
                    <a:pt x="758599" y="54447"/>
                  </a:lnTo>
                  <a:lnTo>
                    <a:pt x="773938" y="190873"/>
                  </a:lnTo>
                  <a:lnTo>
                    <a:pt x="943709" y="203200"/>
                  </a:lnTo>
                  <a:lnTo>
                    <a:pt x="872107" y="327511"/>
                  </a:lnTo>
                  <a:lnTo>
                    <a:pt x="1011465" y="406400"/>
                  </a:lnTo>
                  <a:lnTo>
                    <a:pt x="872107" y="485289"/>
                  </a:lnTo>
                  <a:lnTo>
                    <a:pt x="943709" y="609600"/>
                  </a:lnTo>
                  <a:lnTo>
                    <a:pt x="773938" y="621927"/>
                  </a:lnTo>
                  <a:lnTo>
                    <a:pt x="758599" y="758353"/>
                  </a:lnTo>
                  <a:lnTo>
                    <a:pt x="603903" y="700814"/>
                  </a:lnTo>
                  <a:lnTo>
                    <a:pt x="505732" y="812800"/>
                  </a:lnTo>
                  <a:lnTo>
                    <a:pt x="407562" y="700814"/>
                  </a:lnTo>
                  <a:lnTo>
                    <a:pt x="252866" y="758353"/>
                  </a:lnTo>
                  <a:lnTo>
                    <a:pt x="237527" y="621927"/>
                  </a:lnTo>
                  <a:lnTo>
                    <a:pt x="67755" y="609600"/>
                  </a:lnTo>
                  <a:lnTo>
                    <a:pt x="139357" y="485289"/>
                  </a:lnTo>
                  <a:lnTo>
                    <a:pt x="0" y="406400"/>
                  </a:lnTo>
                  <a:lnTo>
                    <a:pt x="139357" y="327511"/>
                  </a:lnTo>
                  <a:lnTo>
                    <a:pt x="67755" y="203200"/>
                  </a:lnTo>
                  <a:lnTo>
                    <a:pt x="237527" y="190873"/>
                  </a:lnTo>
                  <a:lnTo>
                    <a:pt x="252866" y="54447"/>
                  </a:lnTo>
                  <a:lnTo>
                    <a:pt x="407562" y="111986"/>
                  </a:lnTo>
                  <a:lnTo>
                    <a:pt x="505732" y="0"/>
                  </a:lnTo>
                  <a:close/>
                </a:path>
              </a:pathLst>
            </a:custGeom>
            <a:solidFill>
              <a:srgbClr val="FFBD59"/>
            </a:solidFill>
            <a:ln>
              <a:noFill/>
            </a:ln>
          </p:spPr>
        </p:sp>
        <p:sp>
          <p:nvSpPr>
            <p:cNvPr id="277" name="Google Shape;277;p22"/>
            <p:cNvSpPr txBox="1"/>
            <p:nvPr/>
          </p:nvSpPr>
          <p:spPr>
            <a:xfrm>
              <a:off x="158041" y="127000"/>
              <a:ext cx="695382" cy="558800"/>
            </a:xfrm>
            <a:prstGeom prst="rect">
              <a:avLst/>
            </a:prstGeom>
            <a:noFill/>
            <a:ln>
              <a:noFill/>
            </a:ln>
          </p:spPr>
          <p:txBody>
            <a:bodyPr anchorCtr="0" anchor="ctr" bIns="50800" lIns="50800" spcFirstLastPara="1" rIns="50800" wrap="square" tIns="50800">
              <a:noAutofit/>
            </a:bodyPr>
            <a:lstStyle/>
            <a:p>
              <a:pPr indent="0" lvl="0" marL="0" marR="0" rtl="0" algn="ctr">
                <a:lnSpc>
                  <a:spcPct val="120008"/>
                </a:lnSpc>
                <a:spcBef>
                  <a:spcPts val="0"/>
                </a:spcBef>
                <a:spcAft>
                  <a:spcPts val="0"/>
                </a:spcAft>
                <a:buNone/>
              </a:pPr>
              <a:r>
                <a:rPr b="0" i="0" lang="en-US" sz="2399" u="none" cap="none" strike="noStrike">
                  <a:solidFill>
                    <a:srgbClr val="FFFFFF"/>
                  </a:solidFill>
                  <a:latin typeface="Inter"/>
                  <a:ea typeface="Inter"/>
                  <a:cs typeface="Inter"/>
                  <a:sym typeface="Inter"/>
                </a:rPr>
                <a:t>PEMBAGIAN DATA</a:t>
              </a:r>
              <a:endParaRPr/>
            </a:p>
          </p:txBody>
        </p:sp>
      </p:grpSp>
      <p:cxnSp>
        <p:nvCxnSpPr>
          <p:cNvPr id="278" name="Google Shape;278;p22"/>
          <p:cNvCxnSpPr/>
          <p:nvPr/>
        </p:nvCxnSpPr>
        <p:spPr>
          <a:xfrm>
            <a:off x="15460354" y="2158999"/>
            <a:ext cx="2236000" cy="0"/>
          </a:xfrm>
          <a:prstGeom prst="straightConnector1">
            <a:avLst/>
          </a:prstGeom>
          <a:noFill/>
          <a:ln cap="flat" cmpd="sng" w="38100">
            <a:solidFill>
              <a:srgbClr val="000000"/>
            </a:solidFill>
            <a:prstDash val="solid"/>
            <a:round/>
            <a:headEnd len="sm" w="sm" type="none"/>
            <a:tailEnd len="med" w="med" type="triangle"/>
          </a:ln>
        </p:spPr>
      </p:cxnSp>
      <p:cxnSp>
        <p:nvCxnSpPr>
          <p:cNvPr id="279" name="Google Shape;279;p22"/>
          <p:cNvCxnSpPr/>
          <p:nvPr/>
        </p:nvCxnSpPr>
        <p:spPr>
          <a:xfrm>
            <a:off x="17677304" y="2648044"/>
            <a:ext cx="19050" cy="2495456"/>
          </a:xfrm>
          <a:prstGeom prst="straightConnector1">
            <a:avLst/>
          </a:prstGeom>
          <a:noFill/>
          <a:ln cap="flat" cmpd="sng" w="38100">
            <a:solidFill>
              <a:srgbClr val="000000"/>
            </a:solidFill>
            <a:prstDash val="solid"/>
            <a:round/>
            <a:headEnd len="lg" w="lg" type="diamond"/>
            <a:tailEnd len="lg" w="lg" type="diamond"/>
          </a:ln>
        </p:spPr>
      </p:cxnSp>
      <p:cxnSp>
        <p:nvCxnSpPr>
          <p:cNvPr id="280" name="Google Shape;280;p22"/>
          <p:cNvCxnSpPr/>
          <p:nvPr/>
        </p:nvCxnSpPr>
        <p:spPr>
          <a:xfrm rot="10800000">
            <a:off x="14888248" y="5124450"/>
            <a:ext cx="2371052" cy="0"/>
          </a:xfrm>
          <a:prstGeom prst="straightConnector1">
            <a:avLst/>
          </a:prstGeom>
          <a:noFill/>
          <a:ln cap="flat" cmpd="sng" w="38100">
            <a:solidFill>
              <a:srgbClr val="000000"/>
            </a:solidFill>
            <a:prstDash val="solid"/>
            <a:round/>
            <a:headEnd len="sm" w="sm" type="none"/>
            <a:tailEnd len="med" w="med" type="triangle"/>
          </a:ln>
        </p:spPr>
      </p:cxnSp>
      <p:grpSp>
        <p:nvGrpSpPr>
          <p:cNvPr id="281" name="Google Shape;281;p22"/>
          <p:cNvGrpSpPr/>
          <p:nvPr/>
        </p:nvGrpSpPr>
        <p:grpSpPr>
          <a:xfrm>
            <a:off x="11802148" y="4371975"/>
            <a:ext cx="3086100" cy="1543050"/>
            <a:chOff x="0" y="0"/>
            <a:chExt cx="812800" cy="406400"/>
          </a:xfrm>
        </p:grpSpPr>
        <p:sp>
          <p:nvSpPr>
            <p:cNvPr id="282" name="Google Shape;282;p22"/>
            <p:cNvSpPr/>
            <p:nvPr/>
          </p:nvSpPr>
          <p:spPr>
            <a:xfrm>
              <a:off x="0" y="0"/>
              <a:ext cx="812800" cy="406400"/>
            </a:xfrm>
            <a:custGeom>
              <a:rect b="b" l="l" r="r" t="t"/>
              <a:pathLst>
                <a:path extrusionOk="0"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E1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2"/>
            <p:cNvSpPr txBox="1"/>
            <p:nvPr/>
          </p:nvSpPr>
          <p:spPr>
            <a:xfrm>
              <a:off x="0" y="0"/>
              <a:ext cx="812800" cy="406400"/>
            </a:xfrm>
            <a:prstGeom prst="rect">
              <a:avLst/>
            </a:prstGeom>
            <a:noFill/>
            <a:ln>
              <a:noFill/>
            </a:ln>
          </p:spPr>
          <p:txBody>
            <a:bodyPr anchorCtr="0" anchor="ctr" bIns="50800" lIns="50800" spcFirstLastPara="1" rIns="50800" wrap="square" tIns="50800">
              <a:noAutofit/>
            </a:bodyPr>
            <a:lstStyle/>
            <a:p>
              <a:pPr indent="0" lvl="0" marL="0" marR="0" rtl="0" algn="ctr">
                <a:lnSpc>
                  <a:spcPct val="120008"/>
                </a:lnSpc>
                <a:spcBef>
                  <a:spcPts val="0"/>
                </a:spcBef>
                <a:spcAft>
                  <a:spcPts val="0"/>
                </a:spcAft>
                <a:buNone/>
              </a:pPr>
              <a:r>
                <a:rPr b="0" i="0" lang="en-US" sz="2399" u="none" cap="none" strike="noStrike">
                  <a:solidFill>
                    <a:srgbClr val="FFFFFF"/>
                  </a:solidFill>
                  <a:latin typeface="Inter"/>
                  <a:ea typeface="Inter"/>
                  <a:cs typeface="Inter"/>
                  <a:sym typeface="Inter"/>
                </a:rPr>
                <a:t>TOKENISASI TEKS</a:t>
              </a:r>
              <a:endParaRPr/>
            </a:p>
          </p:txBody>
        </p:sp>
      </p:grpSp>
      <p:cxnSp>
        <p:nvCxnSpPr>
          <p:cNvPr id="284" name="Google Shape;284;p22"/>
          <p:cNvCxnSpPr/>
          <p:nvPr/>
        </p:nvCxnSpPr>
        <p:spPr>
          <a:xfrm rot="10800000">
            <a:off x="10301288" y="5143500"/>
            <a:ext cx="1500861" cy="19050"/>
          </a:xfrm>
          <a:prstGeom prst="straightConnector1">
            <a:avLst/>
          </a:prstGeom>
          <a:noFill/>
          <a:ln cap="flat" cmpd="sng" w="38100">
            <a:solidFill>
              <a:srgbClr val="000000"/>
            </a:solidFill>
            <a:prstDash val="solid"/>
            <a:round/>
            <a:headEnd len="sm" w="sm" type="none"/>
            <a:tailEnd len="med" w="med" type="triangle"/>
          </a:ln>
        </p:spPr>
      </p:cxnSp>
      <p:grpSp>
        <p:nvGrpSpPr>
          <p:cNvPr id="285" name="Google Shape;285;p22"/>
          <p:cNvGrpSpPr/>
          <p:nvPr/>
        </p:nvGrpSpPr>
        <p:grpSpPr>
          <a:xfrm>
            <a:off x="7600950" y="4371975"/>
            <a:ext cx="3086100" cy="1543050"/>
            <a:chOff x="0" y="0"/>
            <a:chExt cx="812800" cy="406400"/>
          </a:xfrm>
        </p:grpSpPr>
        <p:sp>
          <p:nvSpPr>
            <p:cNvPr id="286" name="Google Shape;286;p22"/>
            <p:cNvSpPr/>
            <p:nvPr/>
          </p:nvSpPr>
          <p:spPr>
            <a:xfrm>
              <a:off x="0" y="0"/>
              <a:ext cx="812800" cy="406400"/>
            </a:xfrm>
            <a:custGeom>
              <a:rect b="b" l="l" r="r" t="t"/>
              <a:pathLst>
                <a:path extrusionOk="0" h="406400" w="812800">
                  <a:moveTo>
                    <a:pt x="812800" y="0"/>
                  </a:moveTo>
                  <a:lnTo>
                    <a:pt x="0" y="0"/>
                  </a:lnTo>
                  <a:lnTo>
                    <a:pt x="101600" y="203200"/>
                  </a:lnTo>
                  <a:lnTo>
                    <a:pt x="0" y="406400"/>
                  </a:lnTo>
                  <a:lnTo>
                    <a:pt x="812800" y="406400"/>
                  </a:lnTo>
                  <a:lnTo>
                    <a:pt x="711200" y="203200"/>
                  </a:lnTo>
                  <a:lnTo>
                    <a:pt x="812800" y="0"/>
                  </a:lnTo>
                  <a:close/>
                </a:path>
              </a:pathLst>
            </a:custGeom>
            <a:gradFill>
              <a:gsLst>
                <a:gs pos="0">
                  <a:srgbClr val="FF66C4"/>
                </a:gs>
                <a:gs pos="100000">
                  <a:srgbClr val="FFDE59"/>
                </a:gs>
              </a:gsLst>
              <a:lin ang="0" scaled="0"/>
            </a:gradFill>
            <a:ln>
              <a:noFill/>
            </a:ln>
          </p:spPr>
        </p:sp>
        <p:sp>
          <p:nvSpPr>
            <p:cNvPr id="287" name="Google Shape;287;p22"/>
            <p:cNvSpPr txBox="1"/>
            <p:nvPr/>
          </p:nvSpPr>
          <p:spPr>
            <a:xfrm>
              <a:off x="88900" y="0"/>
              <a:ext cx="635000" cy="406400"/>
            </a:xfrm>
            <a:prstGeom prst="rect">
              <a:avLst/>
            </a:prstGeom>
            <a:noFill/>
            <a:ln>
              <a:noFill/>
            </a:ln>
          </p:spPr>
          <p:txBody>
            <a:bodyPr anchorCtr="0" anchor="ctr" bIns="50800" lIns="50800" spcFirstLastPara="1" rIns="50800" wrap="square" tIns="50800">
              <a:noAutofit/>
            </a:bodyPr>
            <a:lstStyle/>
            <a:p>
              <a:pPr indent="0" lvl="0" marL="0" marR="0" rtl="0" algn="ctr">
                <a:lnSpc>
                  <a:spcPct val="120008"/>
                </a:lnSpc>
                <a:spcBef>
                  <a:spcPts val="0"/>
                </a:spcBef>
                <a:spcAft>
                  <a:spcPts val="0"/>
                </a:spcAft>
                <a:buNone/>
              </a:pPr>
              <a:r>
                <a:rPr b="0" i="0" lang="en-US" sz="2399" u="none" cap="none" strike="noStrike">
                  <a:solidFill>
                    <a:srgbClr val="FFFFFF"/>
                  </a:solidFill>
                  <a:latin typeface="Inter"/>
                  <a:ea typeface="Inter"/>
                  <a:cs typeface="Inter"/>
                  <a:sym typeface="Inter"/>
                </a:rPr>
                <a:t>PADDING SAQUENCES</a:t>
              </a:r>
              <a:endParaRPr/>
            </a:p>
          </p:txBody>
        </p:sp>
      </p:grpSp>
      <p:cxnSp>
        <p:nvCxnSpPr>
          <p:cNvPr id="288" name="Google Shape;288;p22"/>
          <p:cNvCxnSpPr/>
          <p:nvPr/>
        </p:nvCxnSpPr>
        <p:spPr>
          <a:xfrm rot="10800000">
            <a:off x="6932641" y="5181597"/>
            <a:ext cx="1115098" cy="19050"/>
          </a:xfrm>
          <a:prstGeom prst="straightConnector1">
            <a:avLst/>
          </a:prstGeom>
          <a:noFill/>
          <a:ln cap="flat" cmpd="sng" w="38100">
            <a:solidFill>
              <a:srgbClr val="000000"/>
            </a:solidFill>
            <a:prstDash val="solid"/>
            <a:round/>
            <a:headEnd len="sm" w="sm" type="none"/>
            <a:tailEnd len="med" w="med" type="triangle"/>
          </a:ln>
        </p:spPr>
      </p:cxnSp>
      <p:grpSp>
        <p:nvGrpSpPr>
          <p:cNvPr id="289" name="Google Shape;289;p22"/>
          <p:cNvGrpSpPr/>
          <p:nvPr/>
        </p:nvGrpSpPr>
        <p:grpSpPr>
          <a:xfrm>
            <a:off x="3846541" y="4419597"/>
            <a:ext cx="3086100" cy="1562100"/>
            <a:chOff x="0" y="0"/>
            <a:chExt cx="812800" cy="411417"/>
          </a:xfrm>
        </p:grpSpPr>
        <p:sp>
          <p:nvSpPr>
            <p:cNvPr id="290" name="Google Shape;290;p22"/>
            <p:cNvSpPr/>
            <p:nvPr/>
          </p:nvSpPr>
          <p:spPr>
            <a:xfrm>
              <a:off x="0" y="0"/>
              <a:ext cx="812800" cy="411417"/>
            </a:xfrm>
            <a:custGeom>
              <a:rect b="b" l="l" r="r" t="t"/>
              <a:pathLst>
                <a:path extrusionOk="0" h="411417" w="812800">
                  <a:moveTo>
                    <a:pt x="0" y="0"/>
                  </a:moveTo>
                  <a:lnTo>
                    <a:pt x="812800" y="0"/>
                  </a:lnTo>
                  <a:lnTo>
                    <a:pt x="812800" y="411417"/>
                  </a:lnTo>
                  <a:lnTo>
                    <a:pt x="0" y="411417"/>
                  </a:lnTo>
                  <a:close/>
                </a:path>
              </a:pathLst>
            </a:custGeom>
            <a:solidFill>
              <a:srgbClr val="FFBD59"/>
            </a:solidFill>
            <a:ln>
              <a:noFill/>
            </a:ln>
          </p:spPr>
        </p:sp>
        <p:sp>
          <p:nvSpPr>
            <p:cNvPr id="291" name="Google Shape;291;p22"/>
            <p:cNvSpPr txBox="1"/>
            <p:nvPr/>
          </p:nvSpPr>
          <p:spPr>
            <a:xfrm>
              <a:off x="0" y="0"/>
              <a:ext cx="812800" cy="411417"/>
            </a:xfrm>
            <a:prstGeom prst="rect">
              <a:avLst/>
            </a:prstGeom>
            <a:noFill/>
            <a:ln>
              <a:noFill/>
            </a:ln>
          </p:spPr>
          <p:txBody>
            <a:bodyPr anchorCtr="0" anchor="ctr" bIns="50800" lIns="50800" spcFirstLastPara="1" rIns="50800" wrap="square" tIns="50800">
              <a:noAutofit/>
            </a:bodyPr>
            <a:lstStyle/>
            <a:p>
              <a:pPr indent="0" lvl="0" marL="0" marR="0" rtl="0" algn="ctr">
                <a:lnSpc>
                  <a:spcPct val="120008"/>
                </a:lnSpc>
                <a:spcBef>
                  <a:spcPts val="0"/>
                </a:spcBef>
                <a:spcAft>
                  <a:spcPts val="0"/>
                </a:spcAft>
                <a:buNone/>
              </a:pPr>
              <a:r>
                <a:rPr b="0" i="0" lang="en-US" sz="2399" u="none" cap="none" strike="noStrike">
                  <a:solidFill>
                    <a:srgbClr val="FFFFFF"/>
                  </a:solidFill>
                  <a:latin typeface="Inter"/>
                  <a:ea typeface="Inter"/>
                  <a:cs typeface="Inter"/>
                  <a:sym typeface="Inter"/>
                </a:rPr>
                <a:t>MEMBANGUN MODEL </a:t>
              </a:r>
              <a:endParaRPr/>
            </a:p>
          </p:txBody>
        </p:sp>
      </p:grpSp>
      <p:cxnSp>
        <p:nvCxnSpPr>
          <p:cNvPr id="292" name="Google Shape;292;p22"/>
          <p:cNvCxnSpPr/>
          <p:nvPr/>
        </p:nvCxnSpPr>
        <p:spPr>
          <a:xfrm rot="10800000">
            <a:off x="1430762" y="5219697"/>
            <a:ext cx="2371052" cy="0"/>
          </a:xfrm>
          <a:prstGeom prst="straightConnector1">
            <a:avLst/>
          </a:prstGeom>
          <a:noFill/>
          <a:ln cap="flat" cmpd="sng" w="38100">
            <a:solidFill>
              <a:srgbClr val="000000"/>
            </a:solidFill>
            <a:prstDash val="solid"/>
            <a:round/>
            <a:headEnd len="sm" w="sm" type="none"/>
            <a:tailEnd len="med" w="med" type="triangle"/>
          </a:ln>
        </p:spPr>
      </p:cxnSp>
      <p:cxnSp>
        <p:nvCxnSpPr>
          <p:cNvPr id="293" name="Google Shape;293;p22"/>
          <p:cNvCxnSpPr/>
          <p:nvPr/>
        </p:nvCxnSpPr>
        <p:spPr>
          <a:xfrm>
            <a:off x="1449811" y="5219843"/>
            <a:ext cx="19050" cy="2495456"/>
          </a:xfrm>
          <a:prstGeom prst="straightConnector1">
            <a:avLst/>
          </a:prstGeom>
          <a:noFill/>
          <a:ln cap="flat" cmpd="sng" w="38100">
            <a:solidFill>
              <a:srgbClr val="000000"/>
            </a:solidFill>
            <a:prstDash val="solid"/>
            <a:round/>
            <a:headEnd len="lg" w="lg" type="diamond"/>
            <a:tailEnd len="lg" w="lg" type="diamond"/>
          </a:ln>
        </p:spPr>
      </p:cxnSp>
      <p:cxnSp>
        <p:nvCxnSpPr>
          <p:cNvPr id="294" name="Google Shape;294;p22"/>
          <p:cNvCxnSpPr/>
          <p:nvPr/>
        </p:nvCxnSpPr>
        <p:spPr>
          <a:xfrm flipH="1" rot="10800000">
            <a:off x="1740855" y="7715299"/>
            <a:ext cx="1029541" cy="19050"/>
          </a:xfrm>
          <a:prstGeom prst="straightConnector1">
            <a:avLst/>
          </a:prstGeom>
          <a:noFill/>
          <a:ln cap="flat" cmpd="sng" w="38100">
            <a:solidFill>
              <a:srgbClr val="000000"/>
            </a:solidFill>
            <a:prstDash val="solid"/>
            <a:round/>
            <a:headEnd len="sm" w="sm" type="none"/>
            <a:tailEnd len="med" w="med" type="triangle"/>
          </a:ln>
        </p:spPr>
      </p:cxnSp>
      <p:grpSp>
        <p:nvGrpSpPr>
          <p:cNvPr id="295" name="Google Shape;295;p22"/>
          <p:cNvGrpSpPr/>
          <p:nvPr/>
        </p:nvGrpSpPr>
        <p:grpSpPr>
          <a:xfrm>
            <a:off x="2770396" y="6747353"/>
            <a:ext cx="3086100" cy="1935892"/>
            <a:chOff x="0" y="0"/>
            <a:chExt cx="812800" cy="509864"/>
          </a:xfrm>
        </p:grpSpPr>
        <p:sp>
          <p:nvSpPr>
            <p:cNvPr id="296" name="Google Shape;296;p22"/>
            <p:cNvSpPr/>
            <p:nvPr/>
          </p:nvSpPr>
          <p:spPr>
            <a:xfrm>
              <a:off x="0" y="0"/>
              <a:ext cx="812800" cy="509864"/>
            </a:xfrm>
            <a:custGeom>
              <a:rect b="b" l="l" r="r" t="t"/>
              <a:pathLst>
                <a:path extrusionOk="0" h="509864" w="812800">
                  <a:moveTo>
                    <a:pt x="812800" y="254932"/>
                  </a:moveTo>
                  <a:lnTo>
                    <a:pt x="609600" y="509864"/>
                  </a:lnTo>
                  <a:lnTo>
                    <a:pt x="203200" y="509864"/>
                  </a:lnTo>
                  <a:lnTo>
                    <a:pt x="0" y="254932"/>
                  </a:lnTo>
                  <a:lnTo>
                    <a:pt x="203200" y="0"/>
                  </a:lnTo>
                  <a:lnTo>
                    <a:pt x="609600" y="0"/>
                  </a:lnTo>
                  <a:lnTo>
                    <a:pt x="812800" y="254932"/>
                  </a:lnTo>
                  <a:close/>
                </a:path>
              </a:pathLst>
            </a:custGeom>
            <a:gradFill>
              <a:gsLst>
                <a:gs pos="0">
                  <a:srgbClr val="8C52FF"/>
                </a:gs>
                <a:gs pos="100000">
                  <a:srgbClr val="5CE1E6"/>
                </a:gs>
              </a:gsLst>
              <a:lin ang="0" scaled="0"/>
            </a:gradFill>
            <a:ln>
              <a:noFill/>
            </a:ln>
          </p:spPr>
        </p:sp>
        <p:sp>
          <p:nvSpPr>
            <p:cNvPr id="297" name="Google Shape;297;p22"/>
            <p:cNvSpPr txBox="1"/>
            <p:nvPr/>
          </p:nvSpPr>
          <p:spPr>
            <a:xfrm>
              <a:off x="114300" y="0"/>
              <a:ext cx="584200" cy="509864"/>
            </a:xfrm>
            <a:prstGeom prst="rect">
              <a:avLst/>
            </a:prstGeom>
            <a:noFill/>
            <a:ln>
              <a:noFill/>
            </a:ln>
          </p:spPr>
          <p:txBody>
            <a:bodyPr anchorCtr="0" anchor="ctr" bIns="50800" lIns="50800" spcFirstLastPara="1" rIns="50800" wrap="square" tIns="50800">
              <a:noAutofit/>
            </a:bodyPr>
            <a:lstStyle/>
            <a:p>
              <a:pPr indent="0" lvl="0" marL="0" marR="0" rtl="0" algn="ctr">
                <a:lnSpc>
                  <a:spcPct val="120008"/>
                </a:lnSpc>
                <a:spcBef>
                  <a:spcPts val="0"/>
                </a:spcBef>
                <a:spcAft>
                  <a:spcPts val="0"/>
                </a:spcAft>
                <a:buNone/>
              </a:pPr>
              <a:r>
                <a:rPr b="0" i="0" lang="en-US" sz="2499" u="none" cap="none" strike="noStrike">
                  <a:solidFill>
                    <a:srgbClr val="FFFFFF"/>
                  </a:solidFill>
                  <a:latin typeface="Inter"/>
                  <a:ea typeface="Inter"/>
                  <a:cs typeface="Inter"/>
                  <a:sym typeface="Inter"/>
                </a:rPr>
                <a:t>MELATIH MODEL</a:t>
              </a:r>
              <a:endParaRPr/>
            </a:p>
          </p:txBody>
        </p:sp>
      </p:grpSp>
      <p:cxnSp>
        <p:nvCxnSpPr>
          <p:cNvPr id="298" name="Google Shape;298;p22"/>
          <p:cNvCxnSpPr/>
          <p:nvPr/>
        </p:nvCxnSpPr>
        <p:spPr>
          <a:xfrm>
            <a:off x="5856496" y="7715299"/>
            <a:ext cx="1076145" cy="0"/>
          </a:xfrm>
          <a:prstGeom prst="straightConnector1">
            <a:avLst/>
          </a:prstGeom>
          <a:noFill/>
          <a:ln cap="flat" cmpd="sng" w="38100">
            <a:solidFill>
              <a:srgbClr val="000000"/>
            </a:solidFill>
            <a:prstDash val="solid"/>
            <a:round/>
            <a:headEnd len="sm" w="sm" type="none"/>
            <a:tailEnd len="med" w="med" type="triangle"/>
          </a:ln>
        </p:spPr>
      </p:cxnSp>
      <p:grpSp>
        <p:nvGrpSpPr>
          <p:cNvPr id="299" name="Google Shape;299;p22"/>
          <p:cNvGrpSpPr/>
          <p:nvPr/>
        </p:nvGrpSpPr>
        <p:grpSpPr>
          <a:xfrm>
            <a:off x="6240549" y="6762948"/>
            <a:ext cx="3086100" cy="1723876"/>
            <a:chOff x="0" y="-47625"/>
            <a:chExt cx="812800" cy="454025"/>
          </a:xfrm>
        </p:grpSpPr>
        <p:sp>
          <p:nvSpPr>
            <p:cNvPr id="300" name="Google Shape;300;p22"/>
            <p:cNvSpPr/>
            <p:nvPr/>
          </p:nvSpPr>
          <p:spPr>
            <a:xfrm>
              <a:off x="0" y="0"/>
              <a:ext cx="812800" cy="406400"/>
            </a:xfrm>
            <a:custGeom>
              <a:rect b="b" l="l" r="r" t="t"/>
              <a:pathLst>
                <a:path extrusionOk="0" h="406400" w="812800">
                  <a:moveTo>
                    <a:pt x="0" y="0"/>
                  </a:moveTo>
                  <a:lnTo>
                    <a:pt x="609600" y="0"/>
                  </a:lnTo>
                  <a:lnTo>
                    <a:pt x="812800" y="203200"/>
                  </a:lnTo>
                  <a:lnTo>
                    <a:pt x="609600" y="406400"/>
                  </a:lnTo>
                  <a:lnTo>
                    <a:pt x="0" y="406400"/>
                  </a:lnTo>
                  <a:lnTo>
                    <a:pt x="203200" y="203200"/>
                  </a:lnTo>
                  <a:lnTo>
                    <a:pt x="0" y="0"/>
                  </a:lnTo>
                  <a:close/>
                </a:path>
              </a:pathLst>
            </a:custGeom>
            <a:gradFill>
              <a:gsLst>
                <a:gs pos="0">
                  <a:srgbClr val="FF5757"/>
                </a:gs>
                <a:gs pos="100000">
                  <a:srgbClr val="8C52FF"/>
                </a:gs>
              </a:gsLst>
              <a:lin ang="0" scaled="0"/>
            </a:gradFill>
            <a:ln>
              <a:noFill/>
            </a:ln>
          </p:spPr>
        </p:sp>
        <p:sp>
          <p:nvSpPr>
            <p:cNvPr id="301" name="Google Shape;301;p22"/>
            <p:cNvSpPr txBox="1"/>
            <p:nvPr/>
          </p:nvSpPr>
          <p:spPr>
            <a:xfrm>
              <a:off x="177800" y="-47625"/>
              <a:ext cx="558800" cy="454025"/>
            </a:xfrm>
            <a:prstGeom prst="rect">
              <a:avLst/>
            </a:prstGeom>
            <a:noFill/>
            <a:ln>
              <a:noFill/>
            </a:ln>
          </p:spPr>
          <p:txBody>
            <a:bodyPr anchorCtr="0" anchor="ctr" bIns="50800" lIns="50800" spcFirstLastPara="1" rIns="50800" wrap="square" tIns="50800">
              <a:noAutofit/>
            </a:bodyPr>
            <a:lstStyle/>
            <a:p>
              <a:pPr indent="0" lvl="0" marL="0" marR="0" rtl="0" algn="ctr">
                <a:lnSpc>
                  <a:spcPct val="120008"/>
                </a:lnSpc>
                <a:spcBef>
                  <a:spcPts val="0"/>
                </a:spcBef>
                <a:spcAft>
                  <a:spcPts val="0"/>
                </a:spcAft>
                <a:buNone/>
              </a:pPr>
              <a:r>
                <a:rPr b="0" i="0" lang="en-US" sz="2399" u="none" cap="none" strike="noStrike">
                  <a:solidFill>
                    <a:srgbClr val="FFFFFF"/>
                  </a:solidFill>
                  <a:latin typeface="Arial"/>
                  <a:ea typeface="Arial"/>
                  <a:cs typeface="Arial"/>
                  <a:sym typeface="Arial"/>
                </a:rPr>
                <a:t>EVALUASI MODEL</a:t>
              </a:r>
              <a:endParaRPr/>
            </a:p>
          </p:txBody>
        </p:sp>
      </p:grpSp>
      <p:cxnSp>
        <p:nvCxnSpPr>
          <p:cNvPr id="302" name="Google Shape;302;p22"/>
          <p:cNvCxnSpPr/>
          <p:nvPr/>
        </p:nvCxnSpPr>
        <p:spPr>
          <a:xfrm>
            <a:off x="9326649" y="7753399"/>
            <a:ext cx="1253253" cy="0"/>
          </a:xfrm>
          <a:prstGeom prst="straightConnector1">
            <a:avLst/>
          </a:prstGeom>
          <a:noFill/>
          <a:ln cap="flat" cmpd="sng" w="38100">
            <a:solidFill>
              <a:srgbClr val="000000"/>
            </a:solidFill>
            <a:prstDash val="solid"/>
            <a:round/>
            <a:headEnd len="sm" w="sm" type="none"/>
            <a:tailEnd len="med" w="med" type="triangle"/>
          </a:ln>
        </p:spPr>
      </p:cxnSp>
      <p:grpSp>
        <p:nvGrpSpPr>
          <p:cNvPr id="303" name="Google Shape;303;p22"/>
          <p:cNvGrpSpPr/>
          <p:nvPr/>
        </p:nvGrpSpPr>
        <p:grpSpPr>
          <a:xfrm>
            <a:off x="10301288" y="6917556"/>
            <a:ext cx="3257789" cy="1671687"/>
            <a:chOff x="0" y="0"/>
            <a:chExt cx="1187991" cy="609600"/>
          </a:xfrm>
        </p:grpSpPr>
        <p:sp>
          <p:nvSpPr>
            <p:cNvPr id="304" name="Google Shape;304;p22"/>
            <p:cNvSpPr/>
            <p:nvPr/>
          </p:nvSpPr>
          <p:spPr>
            <a:xfrm>
              <a:off x="0" y="0"/>
              <a:ext cx="1187991" cy="609600"/>
            </a:xfrm>
            <a:custGeom>
              <a:rect b="b" l="l" r="r" t="t"/>
              <a:pathLst>
                <a:path extrusionOk="0" h="609600" w="1187991">
                  <a:moveTo>
                    <a:pt x="203200" y="0"/>
                  </a:moveTo>
                  <a:lnTo>
                    <a:pt x="1187991" y="0"/>
                  </a:lnTo>
                  <a:lnTo>
                    <a:pt x="984791" y="609600"/>
                  </a:lnTo>
                  <a:lnTo>
                    <a:pt x="0" y="609600"/>
                  </a:lnTo>
                  <a:lnTo>
                    <a:pt x="203200" y="0"/>
                  </a:lnTo>
                  <a:close/>
                </a:path>
              </a:pathLst>
            </a:custGeom>
            <a:gradFill>
              <a:gsLst>
                <a:gs pos="0">
                  <a:srgbClr val="5DE0E6"/>
                </a:gs>
                <a:gs pos="100000">
                  <a:srgbClr val="004AAD"/>
                </a:gs>
              </a:gsLst>
              <a:lin ang="0" scaled="0"/>
            </a:gradFill>
            <a:ln>
              <a:noFill/>
            </a:ln>
          </p:spPr>
        </p:sp>
        <p:sp>
          <p:nvSpPr>
            <p:cNvPr id="305" name="Google Shape;305;p22"/>
            <p:cNvSpPr txBox="1"/>
            <p:nvPr/>
          </p:nvSpPr>
          <p:spPr>
            <a:xfrm>
              <a:off x="101600" y="0"/>
              <a:ext cx="984791" cy="609600"/>
            </a:xfrm>
            <a:prstGeom prst="rect">
              <a:avLst/>
            </a:prstGeom>
            <a:noFill/>
            <a:ln>
              <a:noFill/>
            </a:ln>
          </p:spPr>
          <p:txBody>
            <a:bodyPr anchorCtr="0" anchor="ctr" bIns="50800" lIns="50800" spcFirstLastPara="1" rIns="50800" wrap="square" tIns="50800">
              <a:noAutofit/>
            </a:bodyPr>
            <a:lstStyle/>
            <a:p>
              <a:pPr indent="0" lvl="0" marL="0" marR="0" rtl="0" algn="ctr">
                <a:lnSpc>
                  <a:spcPct val="120008"/>
                </a:lnSpc>
                <a:spcBef>
                  <a:spcPts val="0"/>
                </a:spcBef>
                <a:spcAft>
                  <a:spcPts val="0"/>
                </a:spcAft>
                <a:buNone/>
              </a:pPr>
              <a:r>
                <a:rPr b="0" i="0" lang="en-US" sz="2399" u="none" cap="none" strike="noStrike">
                  <a:solidFill>
                    <a:srgbClr val="FFFFFF"/>
                  </a:solidFill>
                  <a:latin typeface="Inter"/>
                  <a:ea typeface="Inter"/>
                  <a:cs typeface="Inter"/>
                  <a:sym typeface="Inter"/>
                </a:rPr>
                <a:t>SIMPAN MODEL DAN TOKENIZER</a:t>
              </a:r>
              <a:endParaRPr/>
            </a:p>
          </p:txBody>
        </p:sp>
      </p:grpSp>
      <p:sp>
        <p:nvSpPr>
          <p:cNvPr id="306" name="Google Shape;306;p22"/>
          <p:cNvSpPr txBox="1"/>
          <p:nvPr/>
        </p:nvSpPr>
        <p:spPr>
          <a:xfrm>
            <a:off x="1028700" y="9277350"/>
            <a:ext cx="7916550" cy="436245"/>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000" u="none" cap="none" strike="noStrike">
                <a:solidFill>
                  <a:srgbClr val="EF4D23"/>
                </a:solidFill>
                <a:latin typeface="Arimo"/>
                <a:ea typeface="Arimo"/>
                <a:cs typeface="Arimo"/>
                <a:sym typeface="Arimo"/>
              </a:rPr>
              <a:t>Group 2 | SI6 - 11</a:t>
            </a:r>
            <a:endParaRPr/>
          </a:p>
        </p:txBody>
      </p:sp>
      <p:sp>
        <p:nvSpPr>
          <p:cNvPr id="307" name="Google Shape;307;p22"/>
          <p:cNvSpPr txBox="1"/>
          <p:nvPr/>
        </p:nvSpPr>
        <p:spPr>
          <a:xfrm rot="11285">
            <a:off x="7113741" y="293530"/>
            <a:ext cx="4815477" cy="747561"/>
          </a:xfrm>
          <a:prstGeom prst="rect">
            <a:avLst/>
          </a:prstGeom>
          <a:noFill/>
          <a:ln>
            <a:noFill/>
          </a:ln>
        </p:spPr>
        <p:txBody>
          <a:bodyPr anchorCtr="0" anchor="t" bIns="0" lIns="0" spcFirstLastPara="1" rIns="0" wrap="square" tIns="0">
            <a:spAutoFit/>
          </a:bodyPr>
          <a:lstStyle/>
          <a:p>
            <a:pPr indent="0" lvl="0" marL="0" marR="0" rtl="0" algn="ctr">
              <a:lnSpc>
                <a:spcPct val="139994"/>
              </a:lnSpc>
              <a:spcBef>
                <a:spcPts val="0"/>
              </a:spcBef>
              <a:spcAft>
                <a:spcPts val="0"/>
              </a:spcAft>
              <a:buNone/>
            </a:pPr>
            <a:r>
              <a:rPr b="0" i="0" lang="en-US" sz="3943" u="none" cap="none" strike="noStrike">
                <a:solidFill>
                  <a:srgbClr val="EF4D23"/>
                </a:solidFill>
                <a:latin typeface="Times"/>
                <a:ea typeface="Times"/>
                <a:cs typeface="Times"/>
                <a:sym typeface="Times"/>
              </a:rPr>
              <a:t> ALUR TRAINING</a:t>
            </a:r>
            <a:endParaRPr/>
          </a:p>
        </p:txBody>
      </p:sp>
      <p:cxnSp>
        <p:nvCxnSpPr>
          <p:cNvPr id="308" name="Google Shape;308;p22"/>
          <p:cNvCxnSpPr/>
          <p:nvPr/>
        </p:nvCxnSpPr>
        <p:spPr>
          <a:xfrm flipH="1" rot="10800000">
            <a:off x="13345198" y="7753399"/>
            <a:ext cx="1543050" cy="19050"/>
          </a:xfrm>
          <a:prstGeom prst="straightConnector1">
            <a:avLst/>
          </a:prstGeom>
          <a:noFill/>
          <a:ln cap="flat" cmpd="sng" w="38100">
            <a:solidFill>
              <a:srgbClr val="000000"/>
            </a:solidFill>
            <a:prstDash val="solid"/>
            <a:round/>
            <a:headEnd len="sm" w="sm" type="none"/>
            <a:tailEnd len="med" w="med" type="triangle"/>
          </a:ln>
        </p:spPr>
      </p:cxnSp>
      <p:grpSp>
        <p:nvGrpSpPr>
          <p:cNvPr id="309" name="Google Shape;309;p22"/>
          <p:cNvGrpSpPr/>
          <p:nvPr/>
        </p:nvGrpSpPr>
        <p:grpSpPr>
          <a:xfrm>
            <a:off x="14844952" y="6991350"/>
            <a:ext cx="2350750" cy="1911037"/>
            <a:chOff x="0" y="0"/>
            <a:chExt cx="619128" cy="503318"/>
          </a:xfrm>
        </p:grpSpPr>
        <p:sp>
          <p:nvSpPr>
            <p:cNvPr id="310" name="Google Shape;310;p22"/>
            <p:cNvSpPr/>
            <p:nvPr/>
          </p:nvSpPr>
          <p:spPr>
            <a:xfrm>
              <a:off x="0" y="0"/>
              <a:ext cx="619128" cy="503318"/>
            </a:xfrm>
            <a:custGeom>
              <a:rect b="b" l="l" r="r" t="t"/>
              <a:pathLst>
                <a:path extrusionOk="0" h="503318" w="619128">
                  <a:moveTo>
                    <a:pt x="309564" y="0"/>
                  </a:moveTo>
                  <a:cubicBezTo>
                    <a:pt x="138596" y="0"/>
                    <a:pt x="0" y="112672"/>
                    <a:pt x="0" y="251659"/>
                  </a:cubicBezTo>
                  <a:cubicBezTo>
                    <a:pt x="0" y="390647"/>
                    <a:pt x="138596" y="503318"/>
                    <a:pt x="309564" y="503318"/>
                  </a:cubicBezTo>
                  <a:cubicBezTo>
                    <a:pt x="480531" y="503318"/>
                    <a:pt x="619128" y="390647"/>
                    <a:pt x="619128" y="251659"/>
                  </a:cubicBezTo>
                  <a:cubicBezTo>
                    <a:pt x="619128" y="112672"/>
                    <a:pt x="480531" y="0"/>
                    <a:pt x="309564" y="0"/>
                  </a:cubicBezTo>
                  <a:close/>
                </a:path>
              </a:pathLst>
            </a:custGeom>
            <a:solidFill>
              <a:srgbClr val="E762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nvSpPr>
          <p:spPr>
            <a:xfrm>
              <a:off x="58043" y="47186"/>
              <a:ext cx="503041" cy="408946"/>
            </a:xfrm>
            <a:prstGeom prst="rect">
              <a:avLst/>
            </a:prstGeom>
            <a:noFill/>
            <a:ln>
              <a:noFill/>
            </a:ln>
          </p:spPr>
          <p:txBody>
            <a:bodyPr anchorCtr="0" anchor="ctr" bIns="50800" lIns="50800" spcFirstLastPara="1" rIns="50800" wrap="square" tIns="50800">
              <a:noAutofit/>
            </a:bodyPr>
            <a:lstStyle/>
            <a:p>
              <a:pPr indent="0" lvl="0" marL="0" marR="0" rtl="0" algn="ctr">
                <a:lnSpc>
                  <a:spcPct val="120008"/>
                </a:lnSpc>
                <a:spcBef>
                  <a:spcPts val="0"/>
                </a:spcBef>
                <a:spcAft>
                  <a:spcPts val="0"/>
                </a:spcAft>
                <a:buNone/>
              </a:pPr>
              <a:r>
                <a:rPr b="0" i="0" lang="en-US" sz="2299" u="none" cap="none" strike="noStrike">
                  <a:solidFill>
                    <a:srgbClr val="FFFFFF"/>
                  </a:solidFill>
                  <a:latin typeface="Inter"/>
                  <a:ea typeface="Inter"/>
                  <a:cs typeface="Inter"/>
                  <a:sym typeface="Inter"/>
                </a:rPr>
                <a:t>SELESAI</a:t>
              </a:r>
              <a:endParaRPr/>
            </a:p>
          </p:txBody>
        </p:sp>
      </p:grpSp>
      <p:sp>
        <p:nvSpPr>
          <p:cNvPr id="312" name="Google Shape;312;p22"/>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10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3"/>
          <p:cNvSpPr/>
          <p:nvPr/>
        </p:nvSpPr>
        <p:spPr>
          <a:xfrm rot="8100000">
            <a:off x="15770897" y="8457809"/>
            <a:ext cx="2976806" cy="1317955"/>
          </a:xfrm>
          <a:custGeom>
            <a:rect b="b" l="l" r="r" t="t"/>
            <a:pathLst>
              <a:path extrusionOk="0" h="1317955" w="2976806">
                <a:moveTo>
                  <a:pt x="0" y="0"/>
                </a:moveTo>
                <a:lnTo>
                  <a:pt x="2976806" y="0"/>
                </a:lnTo>
                <a:lnTo>
                  <a:pt x="2976806" y="1317955"/>
                </a:lnTo>
                <a:lnTo>
                  <a:pt x="0" y="1317955"/>
                </a:lnTo>
                <a:lnTo>
                  <a:pt x="0" y="0"/>
                </a:lnTo>
                <a:close/>
              </a:path>
            </a:pathLst>
          </a:custGeom>
          <a:blipFill rotWithShape="1">
            <a:blip r:embed="rId3">
              <a:alphaModFix/>
            </a:blip>
            <a:stretch>
              <a:fillRect b="0" l="-17866" r="-17864" t="0"/>
            </a:stretch>
          </a:blipFill>
          <a:ln>
            <a:noFill/>
          </a:ln>
        </p:spPr>
      </p:sp>
      <p:sp>
        <p:nvSpPr>
          <p:cNvPr id="318" name="Google Shape;318;p23"/>
          <p:cNvSpPr/>
          <p:nvPr/>
        </p:nvSpPr>
        <p:spPr>
          <a:xfrm rot="5400000">
            <a:off x="-306592" y="306592"/>
            <a:ext cx="3474708" cy="2861524"/>
          </a:xfrm>
          <a:custGeom>
            <a:rect b="b" l="l" r="r" t="t"/>
            <a:pathLst>
              <a:path extrusionOk="0" h="2861524" w="3474708">
                <a:moveTo>
                  <a:pt x="0" y="0"/>
                </a:moveTo>
                <a:lnTo>
                  <a:pt x="3474708" y="0"/>
                </a:lnTo>
                <a:lnTo>
                  <a:pt x="3474708" y="2861524"/>
                </a:lnTo>
                <a:lnTo>
                  <a:pt x="0" y="2861524"/>
                </a:lnTo>
                <a:lnTo>
                  <a:pt x="0" y="0"/>
                </a:lnTo>
                <a:close/>
              </a:path>
            </a:pathLst>
          </a:custGeom>
          <a:blipFill rotWithShape="1">
            <a:blip r:embed="rId4">
              <a:alphaModFix/>
            </a:blip>
            <a:stretch>
              <a:fillRect b="0" l="0" r="0" t="0"/>
            </a:stretch>
          </a:blipFill>
          <a:ln>
            <a:noFill/>
          </a:ln>
        </p:spPr>
      </p:sp>
      <p:sp>
        <p:nvSpPr>
          <p:cNvPr id="319" name="Google Shape;319;p23"/>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5">
              <a:alphaModFix/>
            </a:blip>
            <a:stretch>
              <a:fillRect b="0" l="0" r="-3817" t="0"/>
            </a:stretch>
          </a:blipFill>
          <a:ln>
            <a:noFill/>
          </a:ln>
        </p:spPr>
      </p:sp>
      <p:grpSp>
        <p:nvGrpSpPr>
          <p:cNvPr id="320" name="Google Shape;320;p23"/>
          <p:cNvGrpSpPr/>
          <p:nvPr/>
        </p:nvGrpSpPr>
        <p:grpSpPr>
          <a:xfrm>
            <a:off x="1962696" y="1028700"/>
            <a:ext cx="2350750" cy="2062053"/>
            <a:chOff x="0" y="0"/>
            <a:chExt cx="619128" cy="543092"/>
          </a:xfrm>
        </p:grpSpPr>
        <p:sp>
          <p:nvSpPr>
            <p:cNvPr id="321" name="Google Shape;321;p23"/>
            <p:cNvSpPr/>
            <p:nvPr/>
          </p:nvSpPr>
          <p:spPr>
            <a:xfrm>
              <a:off x="0" y="0"/>
              <a:ext cx="619128" cy="543092"/>
            </a:xfrm>
            <a:custGeom>
              <a:rect b="b" l="l" r="r" t="t"/>
              <a:pathLst>
                <a:path extrusionOk="0" h="543092" w="619128">
                  <a:moveTo>
                    <a:pt x="309564" y="0"/>
                  </a:moveTo>
                  <a:cubicBezTo>
                    <a:pt x="138596" y="0"/>
                    <a:pt x="0" y="121575"/>
                    <a:pt x="0" y="271546"/>
                  </a:cubicBezTo>
                  <a:cubicBezTo>
                    <a:pt x="0" y="421517"/>
                    <a:pt x="138596" y="543092"/>
                    <a:pt x="309564" y="543092"/>
                  </a:cubicBezTo>
                  <a:cubicBezTo>
                    <a:pt x="480531" y="543092"/>
                    <a:pt x="619128" y="421517"/>
                    <a:pt x="619128" y="271546"/>
                  </a:cubicBezTo>
                  <a:cubicBezTo>
                    <a:pt x="619128" y="121575"/>
                    <a:pt x="480531" y="0"/>
                    <a:pt x="309564" y="0"/>
                  </a:cubicBezTo>
                  <a:close/>
                </a:path>
              </a:pathLst>
            </a:custGeom>
            <a:gradFill>
              <a:gsLst>
                <a:gs pos="0">
                  <a:srgbClr val="FF66C4"/>
                </a:gs>
                <a:gs pos="100000">
                  <a:srgbClr val="FFDE59"/>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3"/>
            <p:cNvSpPr txBox="1"/>
            <p:nvPr/>
          </p:nvSpPr>
          <p:spPr>
            <a:xfrm>
              <a:off x="58043" y="50915"/>
              <a:ext cx="503041" cy="441262"/>
            </a:xfrm>
            <a:prstGeom prst="rect">
              <a:avLst/>
            </a:prstGeom>
            <a:noFill/>
            <a:ln>
              <a:noFill/>
            </a:ln>
          </p:spPr>
          <p:txBody>
            <a:bodyPr anchorCtr="0" anchor="ctr" bIns="50800" lIns="50800" spcFirstLastPara="1" rIns="50800" wrap="square" tIns="50800">
              <a:noAutofit/>
            </a:bodyPr>
            <a:lstStyle/>
            <a:p>
              <a:pPr indent="0" lvl="0" marL="0" marR="0" rtl="0" algn="ctr">
                <a:lnSpc>
                  <a:spcPct val="120008"/>
                </a:lnSpc>
                <a:spcBef>
                  <a:spcPts val="0"/>
                </a:spcBef>
                <a:spcAft>
                  <a:spcPts val="0"/>
                </a:spcAft>
                <a:buNone/>
              </a:pPr>
              <a:r>
                <a:rPr b="0" i="0" lang="en-US" sz="2299" u="none" cap="none" strike="noStrike">
                  <a:solidFill>
                    <a:srgbClr val="FFFFFF"/>
                  </a:solidFill>
                  <a:latin typeface="Inter"/>
                  <a:ea typeface="Inter"/>
                  <a:cs typeface="Inter"/>
                  <a:sym typeface="Inter"/>
                </a:rPr>
                <a:t>MULAI</a:t>
              </a:r>
              <a:endParaRPr/>
            </a:p>
          </p:txBody>
        </p:sp>
      </p:grpSp>
      <p:cxnSp>
        <p:nvCxnSpPr>
          <p:cNvPr id="323" name="Google Shape;323;p23"/>
          <p:cNvCxnSpPr/>
          <p:nvPr/>
        </p:nvCxnSpPr>
        <p:spPr>
          <a:xfrm>
            <a:off x="4313446" y="2173649"/>
            <a:ext cx="937995" cy="5280"/>
          </a:xfrm>
          <a:prstGeom prst="straightConnector1">
            <a:avLst/>
          </a:prstGeom>
          <a:noFill/>
          <a:ln cap="flat" cmpd="sng" w="38100">
            <a:solidFill>
              <a:srgbClr val="000000"/>
            </a:solidFill>
            <a:prstDash val="solid"/>
            <a:round/>
            <a:headEnd len="sm" w="sm" type="none"/>
            <a:tailEnd len="med" w="med" type="triangle"/>
          </a:ln>
        </p:spPr>
      </p:cxnSp>
      <p:cxnSp>
        <p:nvCxnSpPr>
          <p:cNvPr id="324" name="Google Shape;324;p23"/>
          <p:cNvCxnSpPr/>
          <p:nvPr/>
        </p:nvCxnSpPr>
        <p:spPr>
          <a:xfrm>
            <a:off x="7783599" y="2187241"/>
            <a:ext cx="940741" cy="43556"/>
          </a:xfrm>
          <a:prstGeom prst="straightConnector1">
            <a:avLst/>
          </a:prstGeom>
          <a:noFill/>
          <a:ln cap="flat" cmpd="sng" w="38100">
            <a:solidFill>
              <a:srgbClr val="000000"/>
            </a:solidFill>
            <a:prstDash val="solid"/>
            <a:round/>
            <a:headEnd len="sm" w="sm" type="none"/>
            <a:tailEnd len="med" w="med" type="triangle"/>
          </a:ln>
        </p:spPr>
      </p:cxnSp>
      <p:cxnSp>
        <p:nvCxnSpPr>
          <p:cNvPr id="325" name="Google Shape;325;p23"/>
          <p:cNvCxnSpPr/>
          <p:nvPr/>
        </p:nvCxnSpPr>
        <p:spPr>
          <a:xfrm flipH="1" rot="10800000">
            <a:off x="11803029" y="1737354"/>
            <a:ext cx="626210" cy="414517"/>
          </a:xfrm>
          <a:prstGeom prst="straightConnector1">
            <a:avLst/>
          </a:prstGeom>
          <a:noFill/>
          <a:ln cap="flat" cmpd="sng" w="38100">
            <a:solidFill>
              <a:srgbClr val="000000"/>
            </a:solidFill>
            <a:prstDash val="solid"/>
            <a:round/>
            <a:headEnd len="sm" w="sm" type="none"/>
            <a:tailEnd len="med" w="med" type="triangle"/>
          </a:ln>
        </p:spPr>
      </p:cxnSp>
      <p:cxnSp>
        <p:nvCxnSpPr>
          <p:cNvPr id="326" name="Google Shape;326;p23"/>
          <p:cNvCxnSpPr/>
          <p:nvPr/>
        </p:nvCxnSpPr>
        <p:spPr>
          <a:xfrm>
            <a:off x="15460354" y="2158999"/>
            <a:ext cx="2236000" cy="0"/>
          </a:xfrm>
          <a:prstGeom prst="straightConnector1">
            <a:avLst/>
          </a:prstGeom>
          <a:noFill/>
          <a:ln cap="flat" cmpd="sng" w="38100">
            <a:solidFill>
              <a:srgbClr val="000000"/>
            </a:solidFill>
            <a:prstDash val="solid"/>
            <a:round/>
            <a:headEnd len="sm" w="sm" type="none"/>
            <a:tailEnd len="med" w="med" type="triangle"/>
          </a:ln>
        </p:spPr>
      </p:cxnSp>
      <p:cxnSp>
        <p:nvCxnSpPr>
          <p:cNvPr id="327" name="Google Shape;327;p23"/>
          <p:cNvCxnSpPr/>
          <p:nvPr/>
        </p:nvCxnSpPr>
        <p:spPr>
          <a:xfrm>
            <a:off x="17677304" y="2648044"/>
            <a:ext cx="19050" cy="2495456"/>
          </a:xfrm>
          <a:prstGeom prst="straightConnector1">
            <a:avLst/>
          </a:prstGeom>
          <a:noFill/>
          <a:ln cap="flat" cmpd="sng" w="38100">
            <a:solidFill>
              <a:srgbClr val="000000"/>
            </a:solidFill>
            <a:prstDash val="solid"/>
            <a:round/>
            <a:headEnd len="lg" w="lg" type="diamond"/>
            <a:tailEnd len="lg" w="lg" type="diamond"/>
          </a:ln>
        </p:spPr>
      </p:cxnSp>
      <p:cxnSp>
        <p:nvCxnSpPr>
          <p:cNvPr id="328" name="Google Shape;328;p23"/>
          <p:cNvCxnSpPr/>
          <p:nvPr/>
        </p:nvCxnSpPr>
        <p:spPr>
          <a:xfrm rot="10800000">
            <a:off x="14888248" y="5124450"/>
            <a:ext cx="2371052" cy="0"/>
          </a:xfrm>
          <a:prstGeom prst="straightConnector1">
            <a:avLst/>
          </a:prstGeom>
          <a:noFill/>
          <a:ln cap="flat" cmpd="sng" w="38100">
            <a:solidFill>
              <a:srgbClr val="000000"/>
            </a:solidFill>
            <a:prstDash val="solid"/>
            <a:round/>
            <a:headEnd len="sm" w="sm" type="none"/>
            <a:tailEnd len="med" w="med" type="triangle"/>
          </a:ln>
        </p:spPr>
      </p:cxnSp>
      <p:cxnSp>
        <p:nvCxnSpPr>
          <p:cNvPr id="329" name="Google Shape;329;p23"/>
          <p:cNvCxnSpPr/>
          <p:nvPr/>
        </p:nvCxnSpPr>
        <p:spPr>
          <a:xfrm rot="10800000">
            <a:off x="10301288" y="5143500"/>
            <a:ext cx="1500861" cy="19050"/>
          </a:xfrm>
          <a:prstGeom prst="straightConnector1">
            <a:avLst/>
          </a:prstGeom>
          <a:noFill/>
          <a:ln cap="flat" cmpd="sng" w="38100">
            <a:solidFill>
              <a:srgbClr val="000000"/>
            </a:solidFill>
            <a:prstDash val="solid"/>
            <a:round/>
            <a:headEnd len="sm" w="sm" type="none"/>
            <a:tailEnd len="med" w="med" type="triangle"/>
          </a:ln>
        </p:spPr>
      </p:cxnSp>
      <p:cxnSp>
        <p:nvCxnSpPr>
          <p:cNvPr id="330" name="Google Shape;330;p23"/>
          <p:cNvCxnSpPr/>
          <p:nvPr/>
        </p:nvCxnSpPr>
        <p:spPr>
          <a:xfrm flipH="1">
            <a:off x="6800488" y="5124450"/>
            <a:ext cx="1079077" cy="35173"/>
          </a:xfrm>
          <a:prstGeom prst="straightConnector1">
            <a:avLst/>
          </a:prstGeom>
          <a:noFill/>
          <a:ln cap="flat" cmpd="sng" w="38100">
            <a:solidFill>
              <a:srgbClr val="000000"/>
            </a:solidFill>
            <a:prstDash val="solid"/>
            <a:round/>
            <a:headEnd len="sm" w="sm" type="none"/>
            <a:tailEnd len="med" w="med" type="triangle"/>
          </a:ln>
        </p:spPr>
      </p:cxnSp>
      <p:cxnSp>
        <p:nvCxnSpPr>
          <p:cNvPr id="331" name="Google Shape;331;p23"/>
          <p:cNvCxnSpPr/>
          <p:nvPr/>
        </p:nvCxnSpPr>
        <p:spPr>
          <a:xfrm rot="10800000">
            <a:off x="1430762" y="5124450"/>
            <a:ext cx="2282536" cy="35173"/>
          </a:xfrm>
          <a:prstGeom prst="straightConnector1">
            <a:avLst/>
          </a:prstGeom>
          <a:noFill/>
          <a:ln cap="flat" cmpd="sng" w="38100">
            <a:solidFill>
              <a:srgbClr val="000000"/>
            </a:solidFill>
            <a:prstDash val="solid"/>
            <a:round/>
            <a:headEnd len="sm" w="sm" type="none"/>
            <a:tailEnd len="med" w="med" type="triangle"/>
          </a:ln>
        </p:spPr>
      </p:cxnSp>
      <p:cxnSp>
        <p:nvCxnSpPr>
          <p:cNvPr id="332" name="Google Shape;332;p23"/>
          <p:cNvCxnSpPr/>
          <p:nvPr/>
        </p:nvCxnSpPr>
        <p:spPr>
          <a:xfrm>
            <a:off x="1449811" y="5219843"/>
            <a:ext cx="19050" cy="2495456"/>
          </a:xfrm>
          <a:prstGeom prst="straightConnector1">
            <a:avLst/>
          </a:prstGeom>
          <a:noFill/>
          <a:ln cap="flat" cmpd="sng" w="38100">
            <a:solidFill>
              <a:srgbClr val="000000"/>
            </a:solidFill>
            <a:prstDash val="solid"/>
            <a:round/>
            <a:headEnd len="lg" w="lg" type="diamond"/>
            <a:tailEnd len="lg" w="lg" type="diamond"/>
          </a:ln>
        </p:spPr>
      </p:cxnSp>
      <p:cxnSp>
        <p:nvCxnSpPr>
          <p:cNvPr id="333" name="Google Shape;333;p23"/>
          <p:cNvCxnSpPr/>
          <p:nvPr/>
        </p:nvCxnSpPr>
        <p:spPr>
          <a:xfrm flipH="1" rot="10800000">
            <a:off x="1740855" y="7715299"/>
            <a:ext cx="2572591" cy="19050"/>
          </a:xfrm>
          <a:prstGeom prst="straightConnector1">
            <a:avLst/>
          </a:prstGeom>
          <a:noFill/>
          <a:ln cap="flat" cmpd="sng" w="38100">
            <a:solidFill>
              <a:srgbClr val="000000"/>
            </a:solidFill>
            <a:prstDash val="solid"/>
            <a:round/>
            <a:headEnd len="sm" w="sm" type="none"/>
            <a:tailEnd len="med" w="med" type="triangle"/>
          </a:ln>
        </p:spPr>
      </p:cxnSp>
      <p:cxnSp>
        <p:nvCxnSpPr>
          <p:cNvPr id="334" name="Google Shape;334;p23"/>
          <p:cNvCxnSpPr/>
          <p:nvPr/>
        </p:nvCxnSpPr>
        <p:spPr>
          <a:xfrm flipH="1" rot="10800000">
            <a:off x="7399546" y="7803754"/>
            <a:ext cx="2297749" cy="19050"/>
          </a:xfrm>
          <a:prstGeom prst="straightConnector1">
            <a:avLst/>
          </a:prstGeom>
          <a:noFill/>
          <a:ln cap="flat" cmpd="sng" w="38100">
            <a:solidFill>
              <a:srgbClr val="000000"/>
            </a:solidFill>
            <a:prstDash val="solid"/>
            <a:round/>
            <a:headEnd len="sm" w="sm" type="none"/>
            <a:tailEnd len="med" w="med" type="triangle"/>
          </a:ln>
        </p:spPr>
      </p:cxnSp>
      <p:cxnSp>
        <p:nvCxnSpPr>
          <p:cNvPr id="335" name="Google Shape;335;p23"/>
          <p:cNvCxnSpPr/>
          <p:nvPr/>
        </p:nvCxnSpPr>
        <p:spPr>
          <a:xfrm flipH="1" rot="10800000">
            <a:off x="12815237" y="7715275"/>
            <a:ext cx="1750260" cy="26"/>
          </a:xfrm>
          <a:prstGeom prst="straightConnector1">
            <a:avLst/>
          </a:prstGeom>
          <a:noFill/>
          <a:ln cap="flat" cmpd="sng" w="38100">
            <a:solidFill>
              <a:srgbClr val="000000"/>
            </a:solidFill>
            <a:prstDash val="solid"/>
            <a:round/>
            <a:headEnd len="sm" w="sm" type="none"/>
            <a:tailEnd len="med" w="med" type="triangle"/>
          </a:ln>
        </p:spPr>
      </p:cxnSp>
      <p:grpSp>
        <p:nvGrpSpPr>
          <p:cNvPr id="336" name="Google Shape;336;p23"/>
          <p:cNvGrpSpPr/>
          <p:nvPr/>
        </p:nvGrpSpPr>
        <p:grpSpPr>
          <a:xfrm>
            <a:off x="14565497" y="6702648"/>
            <a:ext cx="2350750" cy="2025253"/>
            <a:chOff x="0" y="0"/>
            <a:chExt cx="619128" cy="533400"/>
          </a:xfrm>
        </p:grpSpPr>
        <p:sp>
          <p:nvSpPr>
            <p:cNvPr id="337" name="Google Shape;337;p23"/>
            <p:cNvSpPr/>
            <p:nvPr/>
          </p:nvSpPr>
          <p:spPr>
            <a:xfrm>
              <a:off x="0" y="0"/>
              <a:ext cx="619128" cy="533400"/>
            </a:xfrm>
            <a:custGeom>
              <a:rect b="b" l="l" r="r" t="t"/>
              <a:pathLst>
                <a:path extrusionOk="0" h="533400" w="619128">
                  <a:moveTo>
                    <a:pt x="309564" y="0"/>
                  </a:moveTo>
                  <a:cubicBezTo>
                    <a:pt x="138596" y="0"/>
                    <a:pt x="0" y="119406"/>
                    <a:pt x="0" y="266700"/>
                  </a:cubicBezTo>
                  <a:cubicBezTo>
                    <a:pt x="0" y="413994"/>
                    <a:pt x="138596" y="533400"/>
                    <a:pt x="309564" y="533400"/>
                  </a:cubicBezTo>
                  <a:cubicBezTo>
                    <a:pt x="480531" y="533400"/>
                    <a:pt x="619128" y="413994"/>
                    <a:pt x="619128" y="266700"/>
                  </a:cubicBezTo>
                  <a:cubicBezTo>
                    <a:pt x="619128" y="119406"/>
                    <a:pt x="480531" y="0"/>
                    <a:pt x="309564" y="0"/>
                  </a:cubicBezTo>
                  <a:close/>
                </a:path>
              </a:pathLst>
            </a:custGeom>
            <a:gradFill>
              <a:gsLst>
                <a:gs pos="0">
                  <a:srgbClr val="004AAD"/>
                </a:gs>
                <a:gs pos="100000">
                  <a:srgbClr val="CB6C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
            <p:cNvSpPr txBox="1"/>
            <p:nvPr/>
          </p:nvSpPr>
          <p:spPr>
            <a:xfrm>
              <a:off x="58043" y="50006"/>
              <a:ext cx="503041" cy="433388"/>
            </a:xfrm>
            <a:prstGeom prst="rect">
              <a:avLst/>
            </a:prstGeom>
            <a:noFill/>
            <a:ln>
              <a:noFill/>
            </a:ln>
          </p:spPr>
          <p:txBody>
            <a:bodyPr anchorCtr="0" anchor="ctr" bIns="50800" lIns="50800" spcFirstLastPara="1" rIns="50800" wrap="square" tIns="50800">
              <a:noAutofit/>
            </a:bodyPr>
            <a:lstStyle/>
            <a:p>
              <a:pPr indent="0" lvl="0" marL="0" marR="0" rtl="0" algn="ctr">
                <a:lnSpc>
                  <a:spcPct val="120008"/>
                </a:lnSpc>
                <a:spcBef>
                  <a:spcPts val="0"/>
                </a:spcBef>
                <a:spcAft>
                  <a:spcPts val="0"/>
                </a:spcAft>
                <a:buNone/>
              </a:pPr>
              <a:r>
                <a:rPr b="0" i="0" lang="en-US" sz="2299" u="none" cap="none" strike="noStrike">
                  <a:solidFill>
                    <a:srgbClr val="FFFFFF"/>
                  </a:solidFill>
                  <a:latin typeface="Inter"/>
                  <a:ea typeface="Inter"/>
                  <a:cs typeface="Inter"/>
                  <a:sym typeface="Inter"/>
                </a:rPr>
                <a:t>SELESAI</a:t>
              </a:r>
              <a:endParaRPr/>
            </a:p>
          </p:txBody>
        </p:sp>
      </p:grpSp>
      <p:grpSp>
        <p:nvGrpSpPr>
          <p:cNvPr id="339" name="Google Shape;339;p23"/>
          <p:cNvGrpSpPr/>
          <p:nvPr/>
        </p:nvGrpSpPr>
        <p:grpSpPr>
          <a:xfrm>
            <a:off x="4961640" y="1351313"/>
            <a:ext cx="3086100" cy="1739440"/>
            <a:chOff x="0" y="-47625"/>
            <a:chExt cx="1166043" cy="657225"/>
          </a:xfrm>
        </p:grpSpPr>
        <p:sp>
          <p:nvSpPr>
            <p:cNvPr id="340" name="Google Shape;340;p23"/>
            <p:cNvSpPr/>
            <p:nvPr/>
          </p:nvSpPr>
          <p:spPr>
            <a:xfrm>
              <a:off x="0" y="0"/>
              <a:ext cx="1166043" cy="609600"/>
            </a:xfrm>
            <a:custGeom>
              <a:rect b="b" l="l" r="r" t="t"/>
              <a:pathLst>
                <a:path extrusionOk="0" h="609600" w="1166043">
                  <a:moveTo>
                    <a:pt x="203200" y="0"/>
                  </a:moveTo>
                  <a:lnTo>
                    <a:pt x="1166043" y="0"/>
                  </a:lnTo>
                  <a:lnTo>
                    <a:pt x="962843" y="609600"/>
                  </a:lnTo>
                  <a:lnTo>
                    <a:pt x="0" y="609600"/>
                  </a:lnTo>
                  <a:lnTo>
                    <a:pt x="203200" y="0"/>
                  </a:lnTo>
                  <a:close/>
                </a:path>
              </a:pathLst>
            </a:custGeom>
            <a:gradFill>
              <a:gsLst>
                <a:gs pos="0">
                  <a:srgbClr val="FF66C4"/>
                </a:gs>
                <a:gs pos="100000">
                  <a:srgbClr val="FFDE59"/>
                </a:gs>
              </a:gsLst>
              <a:lin ang="0" scaled="0"/>
            </a:gradFill>
            <a:ln>
              <a:noFill/>
            </a:ln>
          </p:spPr>
        </p:sp>
        <p:sp>
          <p:nvSpPr>
            <p:cNvPr id="341" name="Google Shape;341;p23"/>
            <p:cNvSpPr txBox="1"/>
            <p:nvPr/>
          </p:nvSpPr>
          <p:spPr>
            <a:xfrm>
              <a:off x="101600" y="-47625"/>
              <a:ext cx="962843" cy="657225"/>
            </a:xfrm>
            <a:prstGeom prst="rect">
              <a:avLst/>
            </a:prstGeom>
            <a:noFill/>
            <a:ln>
              <a:noFill/>
            </a:ln>
          </p:spPr>
          <p:txBody>
            <a:bodyPr anchorCtr="0" anchor="ctr" bIns="50800" lIns="50800" spcFirstLastPara="1" rIns="50800" wrap="square" tIns="50800">
              <a:noAutofit/>
            </a:bodyPr>
            <a:lstStyle/>
            <a:p>
              <a:pPr indent="0" lvl="0" marL="0" marR="0" rtl="0" algn="ctr">
                <a:lnSpc>
                  <a:spcPct val="120008"/>
                </a:lnSpc>
                <a:spcBef>
                  <a:spcPts val="0"/>
                </a:spcBef>
                <a:spcAft>
                  <a:spcPts val="0"/>
                </a:spcAft>
                <a:buNone/>
              </a:pPr>
              <a:r>
                <a:rPr b="0" i="0" lang="en-US" sz="2399" u="none" cap="none" strike="noStrike">
                  <a:solidFill>
                    <a:srgbClr val="FFFFFF"/>
                  </a:solidFill>
                  <a:latin typeface="Arial"/>
                  <a:ea typeface="Arial"/>
                  <a:cs typeface="Arial"/>
                  <a:sym typeface="Arial"/>
                </a:rPr>
                <a:t>AMBIL TEKS BARU</a:t>
              </a:r>
              <a:endParaRPr/>
            </a:p>
          </p:txBody>
        </p:sp>
      </p:grpSp>
      <p:grpSp>
        <p:nvGrpSpPr>
          <p:cNvPr id="342" name="Google Shape;342;p23"/>
          <p:cNvGrpSpPr/>
          <p:nvPr/>
        </p:nvGrpSpPr>
        <p:grpSpPr>
          <a:xfrm>
            <a:off x="8695440" y="1146372"/>
            <a:ext cx="3143771" cy="2041344"/>
            <a:chOff x="0" y="0"/>
            <a:chExt cx="827989" cy="537638"/>
          </a:xfrm>
        </p:grpSpPr>
        <p:sp>
          <p:nvSpPr>
            <p:cNvPr id="343" name="Google Shape;343;p23"/>
            <p:cNvSpPr/>
            <p:nvPr/>
          </p:nvSpPr>
          <p:spPr>
            <a:xfrm>
              <a:off x="0" y="0"/>
              <a:ext cx="827989" cy="537638"/>
            </a:xfrm>
            <a:custGeom>
              <a:rect b="b" l="l" r="r" t="t"/>
              <a:pathLst>
                <a:path extrusionOk="0" h="537638" w="827989">
                  <a:moveTo>
                    <a:pt x="461490" y="0"/>
                  </a:moveTo>
                  <a:cubicBezTo>
                    <a:pt x="470405" y="0"/>
                    <a:pt x="479374" y="0"/>
                    <a:pt x="488272" y="0"/>
                  </a:cubicBezTo>
                  <a:cubicBezTo>
                    <a:pt x="559210" y="8909"/>
                    <a:pt x="603543" y="38564"/>
                    <a:pt x="623736" y="87090"/>
                  </a:cubicBezTo>
                  <a:cubicBezTo>
                    <a:pt x="742003" y="80618"/>
                    <a:pt x="827989" y="172373"/>
                    <a:pt x="775586" y="262426"/>
                  </a:cubicBezTo>
                  <a:cubicBezTo>
                    <a:pt x="793012" y="281349"/>
                    <a:pt x="807550" y="302517"/>
                    <a:pt x="812800" y="330926"/>
                  </a:cubicBezTo>
                  <a:cubicBezTo>
                    <a:pt x="812800" y="339065"/>
                    <a:pt x="812800" y="347184"/>
                    <a:pt x="812800" y="355321"/>
                  </a:cubicBezTo>
                  <a:cubicBezTo>
                    <a:pt x="797154" y="427627"/>
                    <a:pt x="729827" y="476486"/>
                    <a:pt x="619295" y="463333"/>
                  </a:cubicBezTo>
                  <a:cubicBezTo>
                    <a:pt x="590856" y="500459"/>
                    <a:pt x="540252" y="537638"/>
                    <a:pt x="461507" y="533008"/>
                  </a:cubicBezTo>
                  <a:cubicBezTo>
                    <a:pt x="420804" y="530570"/>
                    <a:pt x="392488" y="516453"/>
                    <a:pt x="367697" y="499302"/>
                  </a:cubicBezTo>
                  <a:cubicBezTo>
                    <a:pt x="341584" y="513559"/>
                    <a:pt x="313304" y="524747"/>
                    <a:pt x="272443" y="524871"/>
                  </a:cubicBezTo>
                  <a:cubicBezTo>
                    <a:pt x="177910" y="525082"/>
                    <a:pt x="114672" y="470155"/>
                    <a:pt x="113139" y="394815"/>
                  </a:cubicBezTo>
                  <a:cubicBezTo>
                    <a:pt x="52367" y="377190"/>
                    <a:pt x="11206" y="344291"/>
                    <a:pt x="0" y="287995"/>
                  </a:cubicBezTo>
                  <a:cubicBezTo>
                    <a:pt x="0" y="279858"/>
                    <a:pt x="0" y="271704"/>
                    <a:pt x="0" y="263601"/>
                  </a:cubicBezTo>
                  <a:cubicBezTo>
                    <a:pt x="12369" y="207816"/>
                    <a:pt x="51292" y="172776"/>
                    <a:pt x="116099" y="157922"/>
                  </a:cubicBezTo>
                  <a:cubicBezTo>
                    <a:pt x="112205" y="63818"/>
                    <a:pt x="241837" y="5016"/>
                    <a:pt x="348333" y="46474"/>
                  </a:cubicBezTo>
                  <a:cubicBezTo>
                    <a:pt x="373689" y="25973"/>
                    <a:pt x="409562" y="3613"/>
                    <a:pt x="461490" y="0"/>
                  </a:cubicBezTo>
                  <a:close/>
                </a:path>
              </a:pathLst>
            </a:custGeom>
            <a:gradFill>
              <a:gsLst>
                <a:gs pos="0">
                  <a:srgbClr val="FF66C4"/>
                </a:gs>
                <a:gs pos="100000">
                  <a:srgbClr val="FFDE59"/>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3"/>
            <p:cNvSpPr txBox="1"/>
            <p:nvPr/>
          </p:nvSpPr>
          <p:spPr>
            <a:xfrm>
              <a:off x="38100" y="88900"/>
              <a:ext cx="736600" cy="368300"/>
            </a:xfrm>
            <a:prstGeom prst="rect">
              <a:avLst/>
            </a:prstGeom>
            <a:noFill/>
            <a:ln>
              <a:noFill/>
            </a:ln>
          </p:spPr>
          <p:txBody>
            <a:bodyPr anchorCtr="0" anchor="ctr" bIns="50800" lIns="50800" spcFirstLastPara="1" rIns="50800" wrap="square" tIns="50800">
              <a:noAutofit/>
            </a:bodyPr>
            <a:lstStyle/>
            <a:p>
              <a:pPr indent="0" lvl="0" marL="0" marR="0" rtl="0" algn="ctr">
                <a:lnSpc>
                  <a:spcPct val="120008"/>
                </a:lnSpc>
                <a:spcBef>
                  <a:spcPts val="0"/>
                </a:spcBef>
                <a:spcAft>
                  <a:spcPts val="0"/>
                </a:spcAft>
                <a:buNone/>
              </a:pPr>
              <a:r>
                <a:rPr b="0" i="0" lang="en-US" sz="2399" u="none" cap="none" strike="noStrike">
                  <a:solidFill>
                    <a:srgbClr val="FFFFFF"/>
                  </a:solidFill>
                  <a:latin typeface="Inter"/>
                  <a:ea typeface="Inter"/>
                  <a:cs typeface="Inter"/>
                  <a:sym typeface="Inter"/>
                </a:rPr>
                <a:t>PREPOSESING TEXT</a:t>
              </a:r>
              <a:endParaRPr/>
            </a:p>
          </p:txBody>
        </p:sp>
      </p:grpSp>
      <p:grpSp>
        <p:nvGrpSpPr>
          <p:cNvPr id="345" name="Google Shape;345;p23"/>
          <p:cNvGrpSpPr/>
          <p:nvPr/>
        </p:nvGrpSpPr>
        <p:grpSpPr>
          <a:xfrm>
            <a:off x="12429240" y="1387474"/>
            <a:ext cx="3086100" cy="1543050"/>
            <a:chOff x="0" y="0"/>
            <a:chExt cx="812800" cy="406400"/>
          </a:xfrm>
        </p:grpSpPr>
        <p:sp>
          <p:nvSpPr>
            <p:cNvPr id="346" name="Google Shape;346;p23"/>
            <p:cNvSpPr/>
            <p:nvPr/>
          </p:nvSpPr>
          <p:spPr>
            <a:xfrm>
              <a:off x="0" y="0"/>
              <a:ext cx="812800" cy="406400"/>
            </a:xfrm>
            <a:custGeom>
              <a:rect b="b" l="l" r="r" t="t"/>
              <a:pathLst>
                <a:path extrusionOk="0" h="406400" w="812800">
                  <a:moveTo>
                    <a:pt x="812800" y="0"/>
                  </a:moveTo>
                  <a:lnTo>
                    <a:pt x="0" y="0"/>
                  </a:lnTo>
                  <a:lnTo>
                    <a:pt x="101600" y="203200"/>
                  </a:lnTo>
                  <a:lnTo>
                    <a:pt x="0" y="406400"/>
                  </a:lnTo>
                  <a:lnTo>
                    <a:pt x="812800" y="406400"/>
                  </a:lnTo>
                  <a:lnTo>
                    <a:pt x="711200" y="203200"/>
                  </a:lnTo>
                  <a:lnTo>
                    <a:pt x="812800" y="0"/>
                  </a:lnTo>
                  <a:close/>
                </a:path>
              </a:pathLst>
            </a:custGeom>
            <a:gradFill>
              <a:gsLst>
                <a:gs pos="0">
                  <a:srgbClr val="FF66C4"/>
                </a:gs>
                <a:gs pos="100000">
                  <a:srgbClr val="FFDE59"/>
                </a:gs>
              </a:gsLst>
              <a:lin ang="0" scaled="0"/>
            </a:gradFill>
            <a:ln>
              <a:noFill/>
            </a:ln>
          </p:spPr>
        </p:sp>
        <p:sp>
          <p:nvSpPr>
            <p:cNvPr id="347" name="Google Shape;347;p23"/>
            <p:cNvSpPr txBox="1"/>
            <p:nvPr/>
          </p:nvSpPr>
          <p:spPr>
            <a:xfrm>
              <a:off x="88900" y="0"/>
              <a:ext cx="635000" cy="406400"/>
            </a:xfrm>
            <a:prstGeom prst="rect">
              <a:avLst/>
            </a:prstGeom>
            <a:noFill/>
            <a:ln>
              <a:noFill/>
            </a:ln>
          </p:spPr>
          <p:txBody>
            <a:bodyPr anchorCtr="0" anchor="ctr" bIns="50800" lIns="50800" spcFirstLastPara="1" rIns="50800" wrap="square" tIns="50800">
              <a:noAutofit/>
            </a:bodyPr>
            <a:lstStyle/>
            <a:p>
              <a:pPr indent="0" lvl="0" marL="0" marR="0" rtl="0" algn="ctr">
                <a:lnSpc>
                  <a:spcPct val="120008"/>
                </a:lnSpc>
                <a:spcBef>
                  <a:spcPts val="0"/>
                </a:spcBef>
                <a:spcAft>
                  <a:spcPts val="0"/>
                </a:spcAft>
                <a:buNone/>
              </a:pPr>
              <a:r>
                <a:rPr b="0" i="0" lang="en-US" sz="2399" u="none" cap="none" strike="noStrike">
                  <a:solidFill>
                    <a:srgbClr val="FFFFFF"/>
                  </a:solidFill>
                  <a:latin typeface="Inter"/>
                  <a:ea typeface="Inter"/>
                  <a:cs typeface="Inter"/>
                  <a:sym typeface="Inter"/>
                </a:rPr>
                <a:t>TOKENISASI TEKS</a:t>
              </a:r>
              <a:endParaRPr/>
            </a:p>
          </p:txBody>
        </p:sp>
      </p:grpSp>
      <p:grpSp>
        <p:nvGrpSpPr>
          <p:cNvPr id="348" name="Google Shape;348;p23"/>
          <p:cNvGrpSpPr/>
          <p:nvPr/>
        </p:nvGrpSpPr>
        <p:grpSpPr>
          <a:xfrm>
            <a:off x="11803029" y="4133311"/>
            <a:ext cx="3086100" cy="1953846"/>
            <a:chOff x="0" y="-47625"/>
            <a:chExt cx="812800" cy="514593"/>
          </a:xfrm>
        </p:grpSpPr>
        <p:sp>
          <p:nvSpPr>
            <p:cNvPr id="349" name="Google Shape;349;p23"/>
            <p:cNvSpPr/>
            <p:nvPr/>
          </p:nvSpPr>
          <p:spPr>
            <a:xfrm>
              <a:off x="0" y="0"/>
              <a:ext cx="812800" cy="466968"/>
            </a:xfrm>
            <a:custGeom>
              <a:rect b="b" l="l" r="r" t="t"/>
              <a:pathLst>
                <a:path extrusionOk="0" h="466968" w="812800">
                  <a:moveTo>
                    <a:pt x="0" y="0"/>
                  </a:moveTo>
                  <a:lnTo>
                    <a:pt x="812800" y="0"/>
                  </a:lnTo>
                  <a:lnTo>
                    <a:pt x="812800" y="466968"/>
                  </a:lnTo>
                  <a:lnTo>
                    <a:pt x="0" y="466968"/>
                  </a:lnTo>
                  <a:close/>
                </a:path>
              </a:pathLst>
            </a:custGeom>
            <a:gradFill>
              <a:gsLst>
                <a:gs pos="0">
                  <a:srgbClr val="FF5757"/>
                </a:gs>
                <a:gs pos="100000">
                  <a:srgbClr val="8C52FF"/>
                </a:gs>
              </a:gsLst>
              <a:lin ang="0" scaled="0"/>
            </a:gradFill>
            <a:ln>
              <a:noFill/>
            </a:ln>
          </p:spPr>
        </p:sp>
        <p:sp>
          <p:nvSpPr>
            <p:cNvPr id="350" name="Google Shape;350;p23"/>
            <p:cNvSpPr txBox="1"/>
            <p:nvPr/>
          </p:nvSpPr>
          <p:spPr>
            <a:xfrm>
              <a:off x="0" y="-47625"/>
              <a:ext cx="812800" cy="514593"/>
            </a:xfrm>
            <a:prstGeom prst="rect">
              <a:avLst/>
            </a:prstGeom>
            <a:noFill/>
            <a:ln>
              <a:noFill/>
            </a:ln>
          </p:spPr>
          <p:txBody>
            <a:bodyPr anchorCtr="0" anchor="ctr" bIns="50800" lIns="50800" spcFirstLastPara="1" rIns="50800" wrap="square" tIns="50800">
              <a:noAutofit/>
            </a:bodyPr>
            <a:lstStyle/>
            <a:p>
              <a:pPr indent="0" lvl="0" marL="0" marR="0" rtl="0" algn="ctr">
                <a:lnSpc>
                  <a:spcPct val="120008"/>
                </a:lnSpc>
                <a:spcBef>
                  <a:spcPts val="0"/>
                </a:spcBef>
                <a:spcAft>
                  <a:spcPts val="0"/>
                </a:spcAft>
                <a:buNone/>
              </a:pPr>
              <a:r>
                <a:rPr b="0" i="0" lang="en-US" sz="2399" u="none" cap="none" strike="noStrike">
                  <a:solidFill>
                    <a:srgbClr val="FFFFFF"/>
                  </a:solidFill>
                  <a:latin typeface="Arial"/>
                  <a:ea typeface="Arial"/>
                  <a:cs typeface="Arial"/>
                  <a:sym typeface="Arial"/>
                </a:rPr>
                <a:t>PADDING SAQUENCES</a:t>
              </a:r>
              <a:endParaRPr/>
            </a:p>
          </p:txBody>
        </p:sp>
      </p:grpSp>
      <p:grpSp>
        <p:nvGrpSpPr>
          <p:cNvPr id="351" name="Google Shape;351;p23"/>
          <p:cNvGrpSpPr/>
          <p:nvPr/>
        </p:nvGrpSpPr>
        <p:grpSpPr>
          <a:xfrm>
            <a:off x="7493802" y="4172099"/>
            <a:ext cx="3086100" cy="1723876"/>
            <a:chOff x="0" y="-47625"/>
            <a:chExt cx="812800" cy="454025"/>
          </a:xfrm>
        </p:grpSpPr>
        <p:sp>
          <p:nvSpPr>
            <p:cNvPr id="352" name="Google Shape;352;p23"/>
            <p:cNvSpPr/>
            <p:nvPr/>
          </p:nvSpPr>
          <p:spPr>
            <a:xfrm>
              <a:off x="0" y="0"/>
              <a:ext cx="812800" cy="406400"/>
            </a:xfrm>
            <a:custGeom>
              <a:rect b="b" l="l" r="r" t="t"/>
              <a:pathLst>
                <a:path extrusionOk="0" h="406400" w="812800">
                  <a:moveTo>
                    <a:pt x="812800" y="0"/>
                  </a:moveTo>
                  <a:lnTo>
                    <a:pt x="0" y="0"/>
                  </a:lnTo>
                  <a:lnTo>
                    <a:pt x="101600" y="203200"/>
                  </a:lnTo>
                  <a:lnTo>
                    <a:pt x="0" y="406400"/>
                  </a:lnTo>
                  <a:lnTo>
                    <a:pt x="812800" y="406400"/>
                  </a:lnTo>
                  <a:lnTo>
                    <a:pt x="711200" y="203200"/>
                  </a:lnTo>
                  <a:lnTo>
                    <a:pt x="812800" y="0"/>
                  </a:lnTo>
                  <a:close/>
                </a:path>
              </a:pathLst>
            </a:custGeom>
            <a:gradFill>
              <a:gsLst>
                <a:gs pos="0">
                  <a:srgbClr val="FF5757"/>
                </a:gs>
                <a:gs pos="100000">
                  <a:srgbClr val="8C52FF"/>
                </a:gs>
              </a:gsLst>
              <a:lin ang="0" scaled="0"/>
            </a:gradFill>
            <a:ln>
              <a:noFill/>
            </a:ln>
          </p:spPr>
        </p:sp>
        <p:sp>
          <p:nvSpPr>
            <p:cNvPr id="353" name="Google Shape;353;p23"/>
            <p:cNvSpPr txBox="1"/>
            <p:nvPr/>
          </p:nvSpPr>
          <p:spPr>
            <a:xfrm>
              <a:off x="88900" y="-47625"/>
              <a:ext cx="635000" cy="454025"/>
            </a:xfrm>
            <a:prstGeom prst="rect">
              <a:avLst/>
            </a:prstGeom>
            <a:noFill/>
            <a:ln>
              <a:noFill/>
            </a:ln>
          </p:spPr>
          <p:txBody>
            <a:bodyPr anchorCtr="0" anchor="ctr" bIns="50800" lIns="50800" spcFirstLastPara="1" rIns="50800" wrap="square" tIns="50800">
              <a:noAutofit/>
            </a:bodyPr>
            <a:lstStyle/>
            <a:p>
              <a:pPr indent="0" lvl="0" marL="0" marR="0" rtl="0" algn="ctr">
                <a:lnSpc>
                  <a:spcPct val="120008"/>
                </a:lnSpc>
                <a:spcBef>
                  <a:spcPts val="0"/>
                </a:spcBef>
                <a:spcAft>
                  <a:spcPts val="0"/>
                </a:spcAft>
                <a:buNone/>
              </a:pPr>
              <a:r>
                <a:rPr b="0" i="0" lang="en-US" sz="2399" u="none" cap="none" strike="noStrike">
                  <a:solidFill>
                    <a:srgbClr val="FFFFFF"/>
                  </a:solidFill>
                  <a:latin typeface="Arial"/>
                  <a:ea typeface="Arial"/>
                  <a:cs typeface="Arial"/>
                  <a:sym typeface="Arial"/>
                </a:rPr>
                <a:t>SIAPKAN PAYLOAD UNTUK API</a:t>
              </a:r>
              <a:endParaRPr/>
            </a:p>
          </p:txBody>
        </p:sp>
      </p:grpSp>
      <p:grpSp>
        <p:nvGrpSpPr>
          <p:cNvPr id="354" name="Google Shape;354;p23"/>
          <p:cNvGrpSpPr/>
          <p:nvPr/>
        </p:nvGrpSpPr>
        <p:grpSpPr>
          <a:xfrm>
            <a:off x="3713297" y="4146996"/>
            <a:ext cx="3277015" cy="2041344"/>
            <a:chOff x="0" y="0"/>
            <a:chExt cx="863082" cy="537638"/>
          </a:xfrm>
        </p:grpSpPr>
        <p:sp>
          <p:nvSpPr>
            <p:cNvPr id="355" name="Google Shape;355;p23"/>
            <p:cNvSpPr/>
            <p:nvPr/>
          </p:nvSpPr>
          <p:spPr>
            <a:xfrm>
              <a:off x="0" y="0"/>
              <a:ext cx="863082" cy="537638"/>
            </a:xfrm>
            <a:custGeom>
              <a:rect b="b" l="l" r="r" t="t"/>
              <a:pathLst>
                <a:path extrusionOk="0" h="537638" w="863082">
                  <a:moveTo>
                    <a:pt x="481415" y="0"/>
                  </a:moveTo>
                  <a:cubicBezTo>
                    <a:pt x="490715" y="0"/>
                    <a:pt x="500071" y="0"/>
                    <a:pt x="509353" y="0"/>
                  </a:cubicBezTo>
                  <a:cubicBezTo>
                    <a:pt x="583354" y="8909"/>
                    <a:pt x="629602" y="38564"/>
                    <a:pt x="650666" y="87090"/>
                  </a:cubicBezTo>
                  <a:cubicBezTo>
                    <a:pt x="774039" y="80618"/>
                    <a:pt x="863082" y="172373"/>
                    <a:pt x="809073" y="262426"/>
                  </a:cubicBezTo>
                  <a:cubicBezTo>
                    <a:pt x="827251" y="281349"/>
                    <a:pt x="842416" y="302517"/>
                    <a:pt x="847893" y="330926"/>
                  </a:cubicBezTo>
                  <a:cubicBezTo>
                    <a:pt x="847893" y="339065"/>
                    <a:pt x="847893" y="347184"/>
                    <a:pt x="847893" y="355321"/>
                  </a:cubicBezTo>
                  <a:cubicBezTo>
                    <a:pt x="831571" y="427627"/>
                    <a:pt x="761338" y="476486"/>
                    <a:pt x="646034" y="463333"/>
                  </a:cubicBezTo>
                  <a:cubicBezTo>
                    <a:pt x="616367" y="500459"/>
                    <a:pt x="563577" y="537638"/>
                    <a:pt x="481432" y="533008"/>
                  </a:cubicBezTo>
                  <a:cubicBezTo>
                    <a:pt x="438973" y="530570"/>
                    <a:pt x="409434" y="516453"/>
                    <a:pt x="383572" y="499302"/>
                  </a:cubicBezTo>
                  <a:cubicBezTo>
                    <a:pt x="356332" y="513559"/>
                    <a:pt x="326831" y="524747"/>
                    <a:pt x="284206" y="524871"/>
                  </a:cubicBezTo>
                  <a:cubicBezTo>
                    <a:pt x="185592" y="525082"/>
                    <a:pt x="119623" y="470155"/>
                    <a:pt x="118024" y="394815"/>
                  </a:cubicBezTo>
                  <a:cubicBezTo>
                    <a:pt x="54628" y="377190"/>
                    <a:pt x="11690" y="344291"/>
                    <a:pt x="0" y="287995"/>
                  </a:cubicBezTo>
                  <a:cubicBezTo>
                    <a:pt x="0" y="279858"/>
                    <a:pt x="0" y="271704"/>
                    <a:pt x="0" y="263601"/>
                  </a:cubicBezTo>
                  <a:cubicBezTo>
                    <a:pt x="12903" y="207816"/>
                    <a:pt x="53507" y="172776"/>
                    <a:pt x="121112" y="157922"/>
                  </a:cubicBezTo>
                  <a:cubicBezTo>
                    <a:pt x="117050" y="63818"/>
                    <a:pt x="252279" y="5016"/>
                    <a:pt x="363373" y="46474"/>
                  </a:cubicBezTo>
                  <a:cubicBezTo>
                    <a:pt x="389823" y="25973"/>
                    <a:pt x="427245" y="3613"/>
                    <a:pt x="481415" y="0"/>
                  </a:cubicBezTo>
                  <a:close/>
                </a:path>
              </a:pathLst>
            </a:custGeom>
            <a:gradFill>
              <a:gsLst>
                <a:gs pos="0">
                  <a:srgbClr val="FF5757"/>
                </a:gs>
                <a:gs pos="100000">
                  <a:srgbClr val="8C52FF"/>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3"/>
            <p:cNvSpPr txBox="1"/>
            <p:nvPr/>
          </p:nvSpPr>
          <p:spPr>
            <a:xfrm>
              <a:off x="39745" y="88900"/>
              <a:ext cx="768403" cy="368300"/>
            </a:xfrm>
            <a:prstGeom prst="rect">
              <a:avLst/>
            </a:prstGeom>
            <a:noFill/>
            <a:ln>
              <a:noFill/>
            </a:ln>
          </p:spPr>
          <p:txBody>
            <a:bodyPr anchorCtr="0" anchor="ctr" bIns="50800" lIns="50800" spcFirstLastPara="1" rIns="50800" wrap="square" tIns="50800">
              <a:noAutofit/>
            </a:bodyPr>
            <a:lstStyle/>
            <a:p>
              <a:pPr indent="0" lvl="0" marL="0" marR="0" rtl="0" algn="ctr">
                <a:lnSpc>
                  <a:spcPct val="120008"/>
                </a:lnSpc>
                <a:spcBef>
                  <a:spcPts val="0"/>
                </a:spcBef>
                <a:spcAft>
                  <a:spcPts val="0"/>
                </a:spcAft>
                <a:buNone/>
              </a:pPr>
              <a:r>
                <a:rPr b="0" i="0" lang="en-US" sz="2399" u="none" cap="none" strike="noStrike">
                  <a:solidFill>
                    <a:srgbClr val="FFFFFF"/>
                  </a:solidFill>
                  <a:latin typeface="Inter"/>
                  <a:ea typeface="Inter"/>
                  <a:cs typeface="Inter"/>
                  <a:sym typeface="Inter"/>
                </a:rPr>
                <a:t>KIRIM PERMINTAAN KE API</a:t>
              </a:r>
              <a:endParaRPr/>
            </a:p>
          </p:txBody>
        </p:sp>
      </p:grpSp>
      <p:grpSp>
        <p:nvGrpSpPr>
          <p:cNvPr id="357" name="Google Shape;357;p23"/>
          <p:cNvGrpSpPr/>
          <p:nvPr/>
        </p:nvGrpSpPr>
        <p:grpSpPr>
          <a:xfrm>
            <a:off x="4313446" y="6603175"/>
            <a:ext cx="3086100" cy="2043374"/>
            <a:chOff x="0" y="-47625"/>
            <a:chExt cx="812800" cy="538173"/>
          </a:xfrm>
        </p:grpSpPr>
        <p:sp>
          <p:nvSpPr>
            <p:cNvPr id="358" name="Google Shape;358;p23"/>
            <p:cNvSpPr/>
            <p:nvPr/>
          </p:nvSpPr>
          <p:spPr>
            <a:xfrm>
              <a:off x="0" y="0"/>
              <a:ext cx="812800" cy="490548"/>
            </a:xfrm>
            <a:custGeom>
              <a:rect b="b" l="l" r="r" t="t"/>
              <a:pathLst>
                <a:path extrusionOk="0" h="490548" w="812800">
                  <a:moveTo>
                    <a:pt x="127941" y="0"/>
                  </a:moveTo>
                  <a:lnTo>
                    <a:pt x="684859" y="0"/>
                  </a:lnTo>
                  <a:cubicBezTo>
                    <a:pt x="718791" y="0"/>
                    <a:pt x="751333" y="13479"/>
                    <a:pt x="775327" y="37473"/>
                  </a:cubicBezTo>
                  <a:cubicBezTo>
                    <a:pt x="799321" y="61467"/>
                    <a:pt x="812800" y="94009"/>
                    <a:pt x="812800" y="127941"/>
                  </a:cubicBezTo>
                  <a:lnTo>
                    <a:pt x="812800" y="362607"/>
                  </a:lnTo>
                  <a:cubicBezTo>
                    <a:pt x="812800" y="396539"/>
                    <a:pt x="799321" y="429081"/>
                    <a:pt x="775327" y="453075"/>
                  </a:cubicBezTo>
                  <a:cubicBezTo>
                    <a:pt x="751333" y="477068"/>
                    <a:pt x="718791" y="490548"/>
                    <a:pt x="684859" y="490548"/>
                  </a:cubicBezTo>
                  <a:lnTo>
                    <a:pt x="127941" y="490548"/>
                  </a:lnTo>
                  <a:cubicBezTo>
                    <a:pt x="94009" y="490548"/>
                    <a:pt x="61467" y="477068"/>
                    <a:pt x="37473" y="453075"/>
                  </a:cubicBezTo>
                  <a:cubicBezTo>
                    <a:pt x="13479" y="429081"/>
                    <a:pt x="0" y="396539"/>
                    <a:pt x="0" y="362607"/>
                  </a:cubicBezTo>
                  <a:lnTo>
                    <a:pt x="0" y="127941"/>
                  </a:lnTo>
                  <a:cubicBezTo>
                    <a:pt x="0" y="94009"/>
                    <a:pt x="13479" y="61467"/>
                    <a:pt x="37473" y="37473"/>
                  </a:cubicBezTo>
                  <a:cubicBezTo>
                    <a:pt x="61467" y="13479"/>
                    <a:pt x="94009" y="0"/>
                    <a:pt x="127941" y="0"/>
                  </a:cubicBezTo>
                  <a:close/>
                </a:path>
              </a:pathLst>
            </a:custGeom>
            <a:gradFill>
              <a:gsLst>
                <a:gs pos="0">
                  <a:srgbClr val="004AAD"/>
                </a:gs>
                <a:gs pos="100000">
                  <a:srgbClr val="CB6C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3"/>
            <p:cNvSpPr txBox="1"/>
            <p:nvPr/>
          </p:nvSpPr>
          <p:spPr>
            <a:xfrm>
              <a:off x="0" y="-47625"/>
              <a:ext cx="812800" cy="538173"/>
            </a:xfrm>
            <a:prstGeom prst="rect">
              <a:avLst/>
            </a:prstGeom>
            <a:noFill/>
            <a:ln>
              <a:noFill/>
            </a:ln>
          </p:spPr>
          <p:txBody>
            <a:bodyPr anchorCtr="0" anchor="ctr" bIns="50800" lIns="50800" spcFirstLastPara="1" rIns="50800" wrap="square" tIns="50800">
              <a:noAutofit/>
            </a:bodyPr>
            <a:lstStyle/>
            <a:p>
              <a:pPr indent="0" lvl="0" marL="0" marR="0" rtl="0" algn="ctr">
                <a:lnSpc>
                  <a:spcPct val="120008"/>
                </a:lnSpc>
                <a:spcBef>
                  <a:spcPts val="0"/>
                </a:spcBef>
                <a:spcAft>
                  <a:spcPts val="0"/>
                </a:spcAft>
                <a:buNone/>
              </a:pPr>
              <a:r>
                <a:rPr b="0" i="0" lang="en-US" sz="2399" u="none" cap="none" strike="noStrike">
                  <a:solidFill>
                    <a:srgbClr val="FFFFFF"/>
                  </a:solidFill>
                  <a:latin typeface="Arial"/>
                  <a:ea typeface="Arial"/>
                  <a:cs typeface="Arial"/>
                  <a:sym typeface="Arial"/>
                </a:rPr>
                <a:t>TERIMA DAN PROSES RESPON</a:t>
              </a:r>
              <a:endParaRPr/>
            </a:p>
          </p:txBody>
        </p:sp>
      </p:grpSp>
      <p:grpSp>
        <p:nvGrpSpPr>
          <p:cNvPr id="360" name="Google Shape;360;p23"/>
          <p:cNvGrpSpPr/>
          <p:nvPr/>
        </p:nvGrpSpPr>
        <p:grpSpPr>
          <a:xfrm>
            <a:off x="9729137" y="6702648"/>
            <a:ext cx="3143771" cy="2041344"/>
            <a:chOff x="0" y="0"/>
            <a:chExt cx="827989" cy="537638"/>
          </a:xfrm>
        </p:grpSpPr>
        <p:sp>
          <p:nvSpPr>
            <p:cNvPr id="361" name="Google Shape;361;p23"/>
            <p:cNvSpPr/>
            <p:nvPr/>
          </p:nvSpPr>
          <p:spPr>
            <a:xfrm>
              <a:off x="0" y="0"/>
              <a:ext cx="827989" cy="537638"/>
            </a:xfrm>
            <a:custGeom>
              <a:rect b="b" l="l" r="r" t="t"/>
              <a:pathLst>
                <a:path extrusionOk="0" h="537638" w="827989">
                  <a:moveTo>
                    <a:pt x="461490" y="0"/>
                  </a:moveTo>
                  <a:cubicBezTo>
                    <a:pt x="470405" y="0"/>
                    <a:pt x="479374" y="0"/>
                    <a:pt x="488272" y="0"/>
                  </a:cubicBezTo>
                  <a:cubicBezTo>
                    <a:pt x="559210" y="8909"/>
                    <a:pt x="603543" y="38564"/>
                    <a:pt x="623736" y="87090"/>
                  </a:cubicBezTo>
                  <a:cubicBezTo>
                    <a:pt x="742003" y="80618"/>
                    <a:pt x="827989" y="172373"/>
                    <a:pt x="775586" y="262426"/>
                  </a:cubicBezTo>
                  <a:cubicBezTo>
                    <a:pt x="793012" y="281349"/>
                    <a:pt x="807550" y="302517"/>
                    <a:pt x="812800" y="330926"/>
                  </a:cubicBezTo>
                  <a:cubicBezTo>
                    <a:pt x="812800" y="339065"/>
                    <a:pt x="812800" y="347184"/>
                    <a:pt x="812800" y="355321"/>
                  </a:cubicBezTo>
                  <a:cubicBezTo>
                    <a:pt x="797154" y="427627"/>
                    <a:pt x="729827" y="476486"/>
                    <a:pt x="619295" y="463333"/>
                  </a:cubicBezTo>
                  <a:cubicBezTo>
                    <a:pt x="590856" y="500459"/>
                    <a:pt x="540252" y="537638"/>
                    <a:pt x="461507" y="533008"/>
                  </a:cubicBezTo>
                  <a:cubicBezTo>
                    <a:pt x="420804" y="530570"/>
                    <a:pt x="392488" y="516453"/>
                    <a:pt x="367697" y="499302"/>
                  </a:cubicBezTo>
                  <a:cubicBezTo>
                    <a:pt x="341584" y="513559"/>
                    <a:pt x="313304" y="524747"/>
                    <a:pt x="272443" y="524871"/>
                  </a:cubicBezTo>
                  <a:cubicBezTo>
                    <a:pt x="177910" y="525082"/>
                    <a:pt x="114672" y="470155"/>
                    <a:pt x="113139" y="394815"/>
                  </a:cubicBezTo>
                  <a:cubicBezTo>
                    <a:pt x="52367" y="377190"/>
                    <a:pt x="11206" y="344291"/>
                    <a:pt x="0" y="287995"/>
                  </a:cubicBezTo>
                  <a:cubicBezTo>
                    <a:pt x="0" y="279858"/>
                    <a:pt x="0" y="271704"/>
                    <a:pt x="0" y="263601"/>
                  </a:cubicBezTo>
                  <a:cubicBezTo>
                    <a:pt x="12369" y="207816"/>
                    <a:pt x="51292" y="172776"/>
                    <a:pt x="116099" y="157922"/>
                  </a:cubicBezTo>
                  <a:cubicBezTo>
                    <a:pt x="112205" y="63818"/>
                    <a:pt x="241837" y="5016"/>
                    <a:pt x="348333" y="46474"/>
                  </a:cubicBezTo>
                  <a:cubicBezTo>
                    <a:pt x="373689" y="25973"/>
                    <a:pt x="409562" y="3613"/>
                    <a:pt x="461490" y="0"/>
                  </a:cubicBezTo>
                  <a:close/>
                </a:path>
              </a:pathLst>
            </a:custGeom>
            <a:gradFill>
              <a:gsLst>
                <a:gs pos="0">
                  <a:srgbClr val="004AAD"/>
                </a:gs>
                <a:gs pos="100000">
                  <a:srgbClr val="CB6C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3"/>
            <p:cNvSpPr txBox="1"/>
            <p:nvPr/>
          </p:nvSpPr>
          <p:spPr>
            <a:xfrm>
              <a:off x="38100" y="41275"/>
              <a:ext cx="736600" cy="415925"/>
            </a:xfrm>
            <a:prstGeom prst="rect">
              <a:avLst/>
            </a:prstGeom>
            <a:noFill/>
            <a:ln>
              <a:noFill/>
            </a:ln>
          </p:spPr>
          <p:txBody>
            <a:bodyPr anchorCtr="0" anchor="ctr" bIns="50800" lIns="50800" spcFirstLastPara="1" rIns="50800" wrap="square" tIns="50800">
              <a:noAutofit/>
            </a:bodyPr>
            <a:lstStyle/>
            <a:p>
              <a:pPr indent="0" lvl="0" marL="0" marR="0" rtl="0" algn="ctr">
                <a:lnSpc>
                  <a:spcPct val="120008"/>
                </a:lnSpc>
                <a:spcBef>
                  <a:spcPts val="0"/>
                </a:spcBef>
                <a:spcAft>
                  <a:spcPts val="0"/>
                </a:spcAft>
                <a:buNone/>
              </a:pPr>
              <a:r>
                <a:rPr b="0" i="0" lang="en-US" sz="2399" u="none" cap="none" strike="noStrike">
                  <a:solidFill>
                    <a:srgbClr val="FFFFFF"/>
                  </a:solidFill>
                  <a:latin typeface="Arial"/>
                  <a:ea typeface="Arial"/>
                  <a:cs typeface="Arial"/>
                  <a:sym typeface="Arial"/>
                </a:rPr>
                <a:t>TAMPILKAN HASIL PREDIKSI</a:t>
              </a:r>
              <a:endParaRPr/>
            </a:p>
          </p:txBody>
        </p:sp>
      </p:grpSp>
      <p:sp>
        <p:nvSpPr>
          <p:cNvPr id="363" name="Google Shape;363;p23"/>
          <p:cNvSpPr txBox="1"/>
          <p:nvPr/>
        </p:nvSpPr>
        <p:spPr>
          <a:xfrm>
            <a:off x="1028700" y="9277350"/>
            <a:ext cx="7916550" cy="436245"/>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000" u="none" cap="none" strike="noStrike">
                <a:solidFill>
                  <a:srgbClr val="EF4D23"/>
                </a:solidFill>
                <a:latin typeface="Arimo"/>
                <a:ea typeface="Arimo"/>
                <a:cs typeface="Arimo"/>
                <a:sym typeface="Arimo"/>
              </a:rPr>
              <a:t>Group 2 | SI6 - 11</a:t>
            </a:r>
            <a:endParaRPr/>
          </a:p>
        </p:txBody>
      </p:sp>
      <p:sp>
        <p:nvSpPr>
          <p:cNvPr id="364" name="Google Shape;364;p23"/>
          <p:cNvSpPr txBox="1"/>
          <p:nvPr/>
        </p:nvSpPr>
        <p:spPr>
          <a:xfrm rot="11285">
            <a:off x="6505678" y="105140"/>
            <a:ext cx="5700537" cy="773596"/>
          </a:xfrm>
          <a:prstGeom prst="rect">
            <a:avLst/>
          </a:prstGeom>
          <a:noFill/>
          <a:ln>
            <a:noFill/>
          </a:ln>
        </p:spPr>
        <p:txBody>
          <a:bodyPr anchorCtr="0" anchor="t" bIns="0" lIns="0" spcFirstLastPara="1" rIns="0" wrap="square" tIns="0">
            <a:spAutoFit/>
          </a:bodyPr>
          <a:lstStyle/>
          <a:p>
            <a:pPr indent="0" lvl="0" marL="0" marR="0" rtl="0" algn="ctr">
              <a:lnSpc>
                <a:spcPct val="139995"/>
              </a:lnSpc>
              <a:spcBef>
                <a:spcPts val="0"/>
              </a:spcBef>
              <a:spcAft>
                <a:spcPts val="0"/>
              </a:spcAft>
              <a:buNone/>
            </a:pPr>
            <a:r>
              <a:rPr b="0" i="0" lang="en-US" sz="4043" u="none" cap="none" strike="noStrike">
                <a:solidFill>
                  <a:srgbClr val="EF4D23"/>
                </a:solidFill>
                <a:latin typeface="Times"/>
                <a:ea typeface="Times"/>
                <a:cs typeface="Times"/>
                <a:sym typeface="Times"/>
              </a:rPr>
              <a:t>ALUR TESTING </a:t>
            </a:r>
            <a:endParaRPr/>
          </a:p>
        </p:txBody>
      </p:sp>
      <p:sp>
        <p:nvSpPr>
          <p:cNvPr id="365" name="Google Shape;365;p23"/>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11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4"/>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3">
              <a:alphaModFix/>
            </a:blip>
            <a:stretch>
              <a:fillRect b="0" l="0" r="-3817" t="0"/>
            </a:stretch>
          </a:blipFill>
          <a:ln>
            <a:noFill/>
          </a:ln>
        </p:spPr>
      </p:sp>
      <p:sp>
        <p:nvSpPr>
          <p:cNvPr id="371" name="Google Shape;371;p24"/>
          <p:cNvSpPr/>
          <p:nvPr/>
        </p:nvSpPr>
        <p:spPr>
          <a:xfrm rot="10800000">
            <a:off x="-1068184" y="-1443875"/>
            <a:ext cx="4807107" cy="4033550"/>
          </a:xfrm>
          <a:custGeom>
            <a:rect b="b" l="l" r="r" t="t"/>
            <a:pathLst>
              <a:path extrusionOk="0" h="4033550" w="4807107">
                <a:moveTo>
                  <a:pt x="0" y="0"/>
                </a:moveTo>
                <a:lnTo>
                  <a:pt x="4807107" y="0"/>
                </a:lnTo>
                <a:lnTo>
                  <a:pt x="4807107" y="4033550"/>
                </a:lnTo>
                <a:lnTo>
                  <a:pt x="0" y="4033550"/>
                </a:lnTo>
                <a:lnTo>
                  <a:pt x="0" y="0"/>
                </a:lnTo>
                <a:close/>
              </a:path>
            </a:pathLst>
          </a:custGeom>
          <a:blipFill rotWithShape="1">
            <a:blip r:embed="rId4">
              <a:alphaModFix/>
            </a:blip>
            <a:stretch>
              <a:fillRect b="0" l="0" r="0" t="0"/>
            </a:stretch>
          </a:blipFill>
          <a:ln>
            <a:noFill/>
          </a:ln>
        </p:spPr>
      </p:sp>
      <p:sp>
        <p:nvSpPr>
          <p:cNvPr id="372" name="Google Shape;372;p24"/>
          <p:cNvSpPr/>
          <p:nvPr/>
        </p:nvSpPr>
        <p:spPr>
          <a:xfrm>
            <a:off x="346629" y="3715400"/>
            <a:ext cx="4278396" cy="4025373"/>
          </a:xfrm>
          <a:custGeom>
            <a:rect b="b" l="l" r="r" t="t"/>
            <a:pathLst>
              <a:path extrusionOk="0" h="4025373" w="4278396">
                <a:moveTo>
                  <a:pt x="0" y="0"/>
                </a:moveTo>
                <a:lnTo>
                  <a:pt x="4278396" y="0"/>
                </a:lnTo>
                <a:lnTo>
                  <a:pt x="4278396" y="4025373"/>
                </a:lnTo>
                <a:lnTo>
                  <a:pt x="0" y="4025373"/>
                </a:lnTo>
                <a:lnTo>
                  <a:pt x="0" y="0"/>
                </a:lnTo>
                <a:close/>
              </a:path>
            </a:pathLst>
          </a:custGeom>
          <a:blipFill rotWithShape="1">
            <a:blip r:embed="rId5">
              <a:alphaModFix/>
            </a:blip>
            <a:stretch>
              <a:fillRect b="0" l="0" r="0" t="0"/>
            </a:stretch>
          </a:blipFill>
          <a:ln>
            <a:noFill/>
          </a:ln>
        </p:spPr>
      </p:sp>
      <p:sp>
        <p:nvSpPr>
          <p:cNvPr id="373" name="Google Shape;373;p24"/>
          <p:cNvSpPr txBox="1"/>
          <p:nvPr/>
        </p:nvSpPr>
        <p:spPr>
          <a:xfrm>
            <a:off x="1434592" y="1322177"/>
            <a:ext cx="15418816" cy="863347"/>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5400" u="none" cap="none" strike="noStrike">
                <a:solidFill>
                  <a:srgbClr val="F06634"/>
                </a:solidFill>
                <a:latin typeface="Times"/>
                <a:ea typeface="Times"/>
                <a:cs typeface="Times"/>
                <a:sym typeface="Times"/>
              </a:rPr>
              <a:t>Exploratory Data Analysis</a:t>
            </a:r>
            <a:endParaRPr/>
          </a:p>
        </p:txBody>
      </p:sp>
      <p:sp>
        <p:nvSpPr>
          <p:cNvPr id="374" name="Google Shape;374;p24"/>
          <p:cNvSpPr txBox="1"/>
          <p:nvPr/>
        </p:nvSpPr>
        <p:spPr>
          <a:xfrm>
            <a:off x="1028700" y="9277350"/>
            <a:ext cx="7916550" cy="436245"/>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000" u="none" cap="none" strike="noStrike">
                <a:solidFill>
                  <a:srgbClr val="EF4D23"/>
                </a:solidFill>
                <a:latin typeface="Arimo"/>
                <a:ea typeface="Arimo"/>
                <a:cs typeface="Arimo"/>
                <a:sym typeface="Arimo"/>
              </a:rPr>
              <a:t>Group 2 | SI6 - 11</a:t>
            </a:r>
            <a:endParaRPr/>
          </a:p>
        </p:txBody>
      </p:sp>
      <p:sp>
        <p:nvSpPr>
          <p:cNvPr id="375" name="Google Shape;375;p24"/>
          <p:cNvSpPr/>
          <p:nvPr/>
        </p:nvSpPr>
        <p:spPr>
          <a:xfrm rot="10700980">
            <a:off x="9979906" y="9300892"/>
            <a:ext cx="2976806" cy="1317955"/>
          </a:xfrm>
          <a:custGeom>
            <a:rect b="b" l="l" r="r" t="t"/>
            <a:pathLst>
              <a:path extrusionOk="0" h="1317955" w="2976806">
                <a:moveTo>
                  <a:pt x="0" y="0"/>
                </a:moveTo>
                <a:lnTo>
                  <a:pt x="2976806" y="0"/>
                </a:lnTo>
                <a:lnTo>
                  <a:pt x="2976806" y="1317955"/>
                </a:lnTo>
                <a:lnTo>
                  <a:pt x="0" y="1317955"/>
                </a:lnTo>
                <a:lnTo>
                  <a:pt x="0" y="0"/>
                </a:lnTo>
                <a:close/>
              </a:path>
            </a:pathLst>
          </a:custGeom>
          <a:blipFill rotWithShape="1">
            <a:blip r:embed="rId6">
              <a:alphaModFix/>
            </a:blip>
            <a:stretch>
              <a:fillRect b="0" l="-17866" r="-17864" t="0"/>
            </a:stretch>
          </a:blipFill>
          <a:ln>
            <a:noFill/>
          </a:ln>
        </p:spPr>
      </p:sp>
      <p:sp>
        <p:nvSpPr>
          <p:cNvPr id="376" name="Google Shape;376;p24"/>
          <p:cNvSpPr txBox="1"/>
          <p:nvPr/>
        </p:nvSpPr>
        <p:spPr>
          <a:xfrm>
            <a:off x="5741748" y="3855817"/>
            <a:ext cx="10446420" cy="2945670"/>
          </a:xfrm>
          <a:prstGeom prst="rect">
            <a:avLst/>
          </a:prstGeom>
          <a:noFill/>
          <a:ln>
            <a:noFill/>
          </a:ln>
        </p:spPr>
        <p:txBody>
          <a:bodyPr anchorCtr="0" anchor="t" bIns="0" lIns="0" spcFirstLastPara="1" rIns="0" wrap="square" tIns="0">
            <a:spAutoFit/>
          </a:bodyPr>
          <a:lstStyle/>
          <a:p>
            <a:pPr indent="0" lvl="0" marL="0" marR="0" rtl="0" algn="l">
              <a:lnSpc>
                <a:spcPct val="140024"/>
              </a:lnSpc>
              <a:spcBef>
                <a:spcPts val="0"/>
              </a:spcBef>
              <a:spcAft>
                <a:spcPts val="0"/>
              </a:spcAft>
              <a:buNone/>
            </a:pPr>
            <a:r>
              <a:rPr b="0" i="0" lang="en-US" sz="3278" u="none" cap="none" strike="noStrike">
                <a:solidFill>
                  <a:srgbClr val="000000"/>
                </a:solidFill>
                <a:latin typeface="Times New Roman"/>
                <a:ea typeface="Times New Roman"/>
                <a:cs typeface="Times New Roman"/>
                <a:sym typeface="Times New Roman"/>
              </a:rPr>
              <a:t>Dari visualisasi dari data tersebut dapat dilihat bahwa data tersebut imbalance atau tidak imbang , dikarenakan perbandingan antara data positive, negative, dan netral cukup jauh, dan dapat menyebabkan overfit bila tidak ditangani segera</a:t>
            </a:r>
            <a:endParaRPr/>
          </a:p>
        </p:txBody>
      </p:sp>
      <p:sp>
        <p:nvSpPr>
          <p:cNvPr id="377" name="Google Shape;377;p24"/>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12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5"/>
          <p:cNvSpPr txBox="1"/>
          <p:nvPr/>
        </p:nvSpPr>
        <p:spPr>
          <a:xfrm>
            <a:off x="1434592" y="1322177"/>
            <a:ext cx="15418816" cy="863347"/>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5400" u="none" cap="none" strike="noStrike">
                <a:solidFill>
                  <a:srgbClr val="F06634"/>
                </a:solidFill>
                <a:latin typeface="Times"/>
                <a:ea typeface="Times"/>
                <a:cs typeface="Times"/>
                <a:sym typeface="Times"/>
              </a:rPr>
              <a:t>Exploratory Data Analysis</a:t>
            </a:r>
            <a:endParaRPr/>
          </a:p>
        </p:txBody>
      </p:sp>
      <p:sp>
        <p:nvSpPr>
          <p:cNvPr id="383" name="Google Shape;383;p25"/>
          <p:cNvSpPr/>
          <p:nvPr/>
        </p:nvSpPr>
        <p:spPr>
          <a:xfrm rot="10800000">
            <a:off x="-1068184" y="-1443875"/>
            <a:ext cx="4807107" cy="4033550"/>
          </a:xfrm>
          <a:custGeom>
            <a:rect b="b" l="l" r="r" t="t"/>
            <a:pathLst>
              <a:path extrusionOk="0" h="4033550" w="4807107">
                <a:moveTo>
                  <a:pt x="0" y="0"/>
                </a:moveTo>
                <a:lnTo>
                  <a:pt x="4807107" y="0"/>
                </a:lnTo>
                <a:lnTo>
                  <a:pt x="4807107" y="4033550"/>
                </a:lnTo>
                <a:lnTo>
                  <a:pt x="0" y="4033550"/>
                </a:lnTo>
                <a:lnTo>
                  <a:pt x="0" y="0"/>
                </a:lnTo>
                <a:close/>
              </a:path>
            </a:pathLst>
          </a:custGeom>
          <a:blipFill rotWithShape="1">
            <a:blip r:embed="rId3">
              <a:alphaModFix/>
            </a:blip>
            <a:stretch>
              <a:fillRect b="0" l="0" r="0" t="0"/>
            </a:stretch>
          </a:blipFill>
          <a:ln>
            <a:noFill/>
          </a:ln>
        </p:spPr>
      </p:sp>
      <p:sp>
        <p:nvSpPr>
          <p:cNvPr id="384" name="Google Shape;384;p25"/>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4">
              <a:alphaModFix/>
            </a:blip>
            <a:stretch>
              <a:fillRect b="0" l="0" r="-3817" t="0"/>
            </a:stretch>
          </a:blipFill>
          <a:ln>
            <a:noFill/>
          </a:ln>
        </p:spPr>
      </p:sp>
      <p:sp>
        <p:nvSpPr>
          <p:cNvPr id="385" name="Google Shape;385;p25"/>
          <p:cNvSpPr/>
          <p:nvPr/>
        </p:nvSpPr>
        <p:spPr>
          <a:xfrm rot="10700980">
            <a:off x="9979906" y="9300892"/>
            <a:ext cx="2976806" cy="1317955"/>
          </a:xfrm>
          <a:custGeom>
            <a:rect b="b" l="l" r="r" t="t"/>
            <a:pathLst>
              <a:path extrusionOk="0" h="1317955" w="2976806">
                <a:moveTo>
                  <a:pt x="0" y="0"/>
                </a:moveTo>
                <a:lnTo>
                  <a:pt x="2976806" y="0"/>
                </a:lnTo>
                <a:lnTo>
                  <a:pt x="2976806" y="1317955"/>
                </a:lnTo>
                <a:lnTo>
                  <a:pt x="0" y="1317955"/>
                </a:lnTo>
                <a:lnTo>
                  <a:pt x="0" y="0"/>
                </a:lnTo>
                <a:close/>
              </a:path>
            </a:pathLst>
          </a:custGeom>
          <a:blipFill rotWithShape="1">
            <a:blip r:embed="rId5">
              <a:alphaModFix/>
            </a:blip>
            <a:stretch>
              <a:fillRect b="0" l="-17866" r="-17864" t="0"/>
            </a:stretch>
          </a:blipFill>
          <a:ln>
            <a:noFill/>
          </a:ln>
        </p:spPr>
      </p:sp>
      <p:sp>
        <p:nvSpPr>
          <p:cNvPr id="386" name="Google Shape;386;p25"/>
          <p:cNvSpPr/>
          <p:nvPr/>
        </p:nvSpPr>
        <p:spPr>
          <a:xfrm>
            <a:off x="433561" y="2480084"/>
            <a:ext cx="5657296" cy="3185662"/>
          </a:xfrm>
          <a:custGeom>
            <a:rect b="b" l="l" r="r" t="t"/>
            <a:pathLst>
              <a:path extrusionOk="0" h="3185662" w="5657296">
                <a:moveTo>
                  <a:pt x="0" y="0"/>
                </a:moveTo>
                <a:lnTo>
                  <a:pt x="5657296" y="0"/>
                </a:lnTo>
                <a:lnTo>
                  <a:pt x="5657296" y="3185662"/>
                </a:lnTo>
                <a:lnTo>
                  <a:pt x="0" y="3185662"/>
                </a:lnTo>
                <a:lnTo>
                  <a:pt x="0" y="0"/>
                </a:lnTo>
                <a:close/>
              </a:path>
            </a:pathLst>
          </a:custGeom>
          <a:blipFill rotWithShape="1">
            <a:blip r:embed="rId6">
              <a:alphaModFix/>
            </a:blip>
            <a:stretch>
              <a:fillRect b="0" l="0" r="0" t="0"/>
            </a:stretch>
          </a:blipFill>
          <a:ln>
            <a:noFill/>
          </a:ln>
        </p:spPr>
      </p:sp>
      <p:sp>
        <p:nvSpPr>
          <p:cNvPr id="387" name="Google Shape;387;p25"/>
          <p:cNvSpPr/>
          <p:nvPr/>
        </p:nvSpPr>
        <p:spPr>
          <a:xfrm>
            <a:off x="6351905" y="2436602"/>
            <a:ext cx="5580078" cy="3142180"/>
          </a:xfrm>
          <a:custGeom>
            <a:rect b="b" l="l" r="r" t="t"/>
            <a:pathLst>
              <a:path extrusionOk="0" h="3142180" w="5580078">
                <a:moveTo>
                  <a:pt x="0" y="0"/>
                </a:moveTo>
                <a:lnTo>
                  <a:pt x="5580078" y="0"/>
                </a:lnTo>
                <a:lnTo>
                  <a:pt x="5580078" y="3142180"/>
                </a:lnTo>
                <a:lnTo>
                  <a:pt x="0" y="3142180"/>
                </a:lnTo>
                <a:lnTo>
                  <a:pt x="0" y="0"/>
                </a:lnTo>
                <a:close/>
              </a:path>
            </a:pathLst>
          </a:custGeom>
          <a:blipFill rotWithShape="1">
            <a:blip r:embed="rId7">
              <a:alphaModFix/>
            </a:blip>
            <a:stretch>
              <a:fillRect b="0" l="0" r="0" t="0"/>
            </a:stretch>
          </a:blipFill>
          <a:ln>
            <a:noFill/>
          </a:ln>
        </p:spPr>
      </p:sp>
      <p:sp>
        <p:nvSpPr>
          <p:cNvPr id="388" name="Google Shape;388;p25"/>
          <p:cNvSpPr/>
          <p:nvPr/>
        </p:nvSpPr>
        <p:spPr>
          <a:xfrm>
            <a:off x="12197143" y="2436602"/>
            <a:ext cx="5657296" cy="3185662"/>
          </a:xfrm>
          <a:custGeom>
            <a:rect b="b" l="l" r="r" t="t"/>
            <a:pathLst>
              <a:path extrusionOk="0" h="3185662" w="5657296">
                <a:moveTo>
                  <a:pt x="0" y="0"/>
                </a:moveTo>
                <a:lnTo>
                  <a:pt x="5657296" y="0"/>
                </a:lnTo>
                <a:lnTo>
                  <a:pt x="5657296" y="3185662"/>
                </a:lnTo>
                <a:lnTo>
                  <a:pt x="0" y="3185662"/>
                </a:lnTo>
                <a:lnTo>
                  <a:pt x="0" y="0"/>
                </a:lnTo>
                <a:close/>
              </a:path>
            </a:pathLst>
          </a:custGeom>
          <a:blipFill rotWithShape="1">
            <a:blip r:embed="rId8">
              <a:alphaModFix/>
            </a:blip>
            <a:stretch>
              <a:fillRect b="0" l="0" r="0" t="0"/>
            </a:stretch>
          </a:blipFill>
          <a:ln>
            <a:noFill/>
          </a:ln>
        </p:spPr>
      </p:sp>
      <p:sp>
        <p:nvSpPr>
          <p:cNvPr id="389" name="Google Shape;389;p25"/>
          <p:cNvSpPr txBox="1"/>
          <p:nvPr/>
        </p:nvSpPr>
        <p:spPr>
          <a:xfrm>
            <a:off x="1028700" y="9277350"/>
            <a:ext cx="7916550" cy="436245"/>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000" u="none" cap="none" strike="noStrike">
                <a:solidFill>
                  <a:srgbClr val="EF4D23"/>
                </a:solidFill>
                <a:latin typeface="Arimo"/>
                <a:ea typeface="Arimo"/>
                <a:cs typeface="Arimo"/>
                <a:sym typeface="Arimo"/>
              </a:rPr>
              <a:t>Group 2 | SI6 - 11</a:t>
            </a:r>
            <a:endParaRPr/>
          </a:p>
        </p:txBody>
      </p:sp>
      <p:sp>
        <p:nvSpPr>
          <p:cNvPr id="390" name="Google Shape;390;p25"/>
          <p:cNvSpPr txBox="1"/>
          <p:nvPr/>
        </p:nvSpPr>
        <p:spPr>
          <a:xfrm>
            <a:off x="1403789" y="6043853"/>
            <a:ext cx="15476309" cy="1939530"/>
          </a:xfrm>
          <a:prstGeom prst="rect">
            <a:avLst/>
          </a:prstGeom>
          <a:noFill/>
          <a:ln>
            <a:noFill/>
          </a:ln>
        </p:spPr>
        <p:txBody>
          <a:bodyPr anchorCtr="0" anchor="t" bIns="0" lIns="0" spcFirstLastPara="1" rIns="0" wrap="square" tIns="0">
            <a:spAutoFit/>
          </a:bodyPr>
          <a:lstStyle/>
          <a:p>
            <a:pPr indent="0" lvl="0" marL="0" marR="0" rtl="0" algn="just">
              <a:lnSpc>
                <a:spcPct val="143981"/>
              </a:lnSpc>
              <a:spcBef>
                <a:spcPts val="0"/>
              </a:spcBef>
              <a:spcAft>
                <a:spcPts val="0"/>
              </a:spcAft>
              <a:buNone/>
            </a:pPr>
            <a:r>
              <a:rPr b="0" i="0" lang="en-US" sz="2617" u="none" cap="none" strike="noStrike">
                <a:solidFill>
                  <a:srgbClr val="434343"/>
                </a:solidFill>
                <a:latin typeface="Times New Roman"/>
                <a:ea typeface="Times New Roman"/>
                <a:cs typeface="Times New Roman"/>
                <a:sym typeface="Times New Roman"/>
              </a:rPr>
              <a:t>Dalam eksplorasi data awal (EDA) menggunakan wordcloud, sentimen positif didominasi oleh kata "nice," "good," dan "product." Sentimen negatif menonjolkan kata "bad" bersama dengan "good" dan "product," sementara sentimen netral didominasi oleh "good," "product," dan "ok." Kesimpulannya, kata "good" sering muncul di semua kategori sentimen, menunjukkan penggunaan umum untuk berbagai evaluasi produk.</a:t>
            </a:r>
            <a:endParaRPr/>
          </a:p>
        </p:txBody>
      </p:sp>
      <p:sp>
        <p:nvSpPr>
          <p:cNvPr id="391" name="Google Shape;391;p25"/>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13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6"/>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3">
              <a:alphaModFix/>
            </a:blip>
            <a:stretch>
              <a:fillRect b="0" l="0" r="-3817" t="0"/>
            </a:stretch>
          </a:blipFill>
          <a:ln>
            <a:noFill/>
          </a:ln>
        </p:spPr>
      </p:sp>
      <p:sp>
        <p:nvSpPr>
          <p:cNvPr id="397" name="Google Shape;397;p26"/>
          <p:cNvSpPr/>
          <p:nvPr/>
        </p:nvSpPr>
        <p:spPr>
          <a:xfrm>
            <a:off x="-2751871" y="-3552872"/>
            <a:ext cx="6054090" cy="6054090"/>
          </a:xfrm>
          <a:custGeom>
            <a:rect b="b" l="l" r="r" t="t"/>
            <a:pathLst>
              <a:path extrusionOk="0" h="8072120" w="8072120">
                <a:moveTo>
                  <a:pt x="0" y="4036060"/>
                </a:moveTo>
                <a:cubicBezTo>
                  <a:pt x="0" y="1806956"/>
                  <a:pt x="1806956" y="0"/>
                  <a:pt x="4036060" y="0"/>
                </a:cubicBezTo>
                <a:cubicBezTo>
                  <a:pt x="6265164" y="0"/>
                  <a:pt x="8072120" y="1806956"/>
                  <a:pt x="8072120" y="4036060"/>
                </a:cubicBezTo>
                <a:cubicBezTo>
                  <a:pt x="8072120" y="6265164"/>
                  <a:pt x="6265164" y="8072120"/>
                  <a:pt x="4036060" y="8072120"/>
                </a:cubicBezTo>
                <a:cubicBezTo>
                  <a:pt x="1806956" y="8072120"/>
                  <a:pt x="0" y="6265037"/>
                  <a:pt x="0" y="403606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6"/>
          <p:cNvSpPr/>
          <p:nvPr/>
        </p:nvSpPr>
        <p:spPr>
          <a:xfrm rot="8100000">
            <a:off x="15770897" y="8457809"/>
            <a:ext cx="2976806" cy="1317955"/>
          </a:xfrm>
          <a:custGeom>
            <a:rect b="b" l="l" r="r" t="t"/>
            <a:pathLst>
              <a:path extrusionOk="0" h="1317955" w="2976806">
                <a:moveTo>
                  <a:pt x="0" y="0"/>
                </a:moveTo>
                <a:lnTo>
                  <a:pt x="2976806" y="0"/>
                </a:lnTo>
                <a:lnTo>
                  <a:pt x="2976806" y="1317955"/>
                </a:lnTo>
                <a:lnTo>
                  <a:pt x="0" y="1317955"/>
                </a:lnTo>
                <a:lnTo>
                  <a:pt x="0" y="0"/>
                </a:lnTo>
                <a:close/>
              </a:path>
            </a:pathLst>
          </a:custGeom>
          <a:blipFill rotWithShape="1">
            <a:blip r:embed="rId4">
              <a:alphaModFix/>
            </a:blip>
            <a:stretch>
              <a:fillRect b="0" l="-17866" r="-17864" t="0"/>
            </a:stretch>
          </a:blipFill>
          <a:ln>
            <a:noFill/>
          </a:ln>
        </p:spPr>
      </p:sp>
      <p:sp>
        <p:nvSpPr>
          <p:cNvPr id="399" name="Google Shape;399;p26"/>
          <p:cNvSpPr/>
          <p:nvPr/>
        </p:nvSpPr>
        <p:spPr>
          <a:xfrm rot="2700000">
            <a:off x="4719670" y="7781305"/>
            <a:ext cx="4807107" cy="4033550"/>
          </a:xfrm>
          <a:custGeom>
            <a:rect b="b" l="l" r="r" t="t"/>
            <a:pathLst>
              <a:path extrusionOk="0" h="4033550" w="4807107">
                <a:moveTo>
                  <a:pt x="0" y="0"/>
                </a:moveTo>
                <a:lnTo>
                  <a:pt x="4807107" y="0"/>
                </a:lnTo>
                <a:lnTo>
                  <a:pt x="4807107" y="4033550"/>
                </a:lnTo>
                <a:lnTo>
                  <a:pt x="0" y="4033550"/>
                </a:lnTo>
                <a:lnTo>
                  <a:pt x="0" y="0"/>
                </a:lnTo>
                <a:close/>
              </a:path>
            </a:pathLst>
          </a:custGeom>
          <a:blipFill rotWithShape="1">
            <a:blip r:embed="rId5">
              <a:alphaModFix/>
            </a:blip>
            <a:stretch>
              <a:fillRect b="0" l="0" r="0" t="0"/>
            </a:stretch>
          </a:blipFill>
          <a:ln>
            <a:noFill/>
          </a:ln>
        </p:spPr>
      </p:sp>
      <p:cxnSp>
        <p:nvCxnSpPr>
          <p:cNvPr id="400" name="Google Shape;400;p26"/>
          <p:cNvCxnSpPr/>
          <p:nvPr/>
        </p:nvCxnSpPr>
        <p:spPr>
          <a:xfrm flipH="1" rot="10800000">
            <a:off x="5018198" y="4050960"/>
            <a:ext cx="939894" cy="8240"/>
          </a:xfrm>
          <a:prstGeom prst="straightConnector1">
            <a:avLst/>
          </a:prstGeom>
          <a:noFill/>
          <a:ln cap="flat" cmpd="sng" w="38100">
            <a:solidFill>
              <a:srgbClr val="000000"/>
            </a:solidFill>
            <a:prstDash val="solid"/>
            <a:round/>
            <a:headEnd len="sm" w="sm" type="none"/>
            <a:tailEnd len="med" w="med" type="stealth"/>
          </a:ln>
        </p:spPr>
      </p:cxnSp>
      <p:cxnSp>
        <p:nvCxnSpPr>
          <p:cNvPr id="401" name="Google Shape;401;p26"/>
          <p:cNvCxnSpPr/>
          <p:nvPr/>
        </p:nvCxnSpPr>
        <p:spPr>
          <a:xfrm flipH="1" rot="10800000">
            <a:off x="5038182" y="2601660"/>
            <a:ext cx="449963" cy="893880"/>
          </a:xfrm>
          <a:prstGeom prst="straightConnector1">
            <a:avLst/>
          </a:prstGeom>
          <a:noFill/>
          <a:ln cap="flat" cmpd="sng" w="38100">
            <a:solidFill>
              <a:srgbClr val="000000"/>
            </a:solidFill>
            <a:prstDash val="solid"/>
            <a:round/>
            <a:headEnd len="sm" w="sm" type="none"/>
            <a:tailEnd len="med" w="med" type="stealth"/>
          </a:ln>
        </p:spPr>
      </p:cxnSp>
      <p:sp>
        <p:nvSpPr>
          <p:cNvPr id="402" name="Google Shape;402;p26"/>
          <p:cNvSpPr/>
          <p:nvPr/>
        </p:nvSpPr>
        <p:spPr>
          <a:xfrm>
            <a:off x="5958092" y="820255"/>
            <a:ext cx="7493676" cy="2233403"/>
          </a:xfrm>
          <a:custGeom>
            <a:rect b="b" l="l" r="r" t="t"/>
            <a:pathLst>
              <a:path extrusionOk="0" h="2233403" w="7493676">
                <a:moveTo>
                  <a:pt x="0" y="0"/>
                </a:moveTo>
                <a:lnTo>
                  <a:pt x="7493676" y="0"/>
                </a:lnTo>
                <a:lnTo>
                  <a:pt x="7493676" y="2233403"/>
                </a:lnTo>
                <a:lnTo>
                  <a:pt x="0" y="2233403"/>
                </a:lnTo>
                <a:lnTo>
                  <a:pt x="0" y="0"/>
                </a:lnTo>
                <a:close/>
              </a:path>
            </a:pathLst>
          </a:custGeom>
          <a:blipFill rotWithShape="1">
            <a:blip r:embed="rId6">
              <a:alphaModFix/>
            </a:blip>
            <a:stretch>
              <a:fillRect b="-256674" l="-9250" r="-155265" t="-142526"/>
            </a:stretch>
          </a:blipFill>
          <a:ln>
            <a:noFill/>
          </a:ln>
        </p:spPr>
      </p:sp>
      <p:sp>
        <p:nvSpPr>
          <p:cNvPr id="403" name="Google Shape;403;p26"/>
          <p:cNvSpPr/>
          <p:nvPr/>
        </p:nvSpPr>
        <p:spPr>
          <a:xfrm>
            <a:off x="6171319" y="3897479"/>
            <a:ext cx="5945361" cy="1438622"/>
          </a:xfrm>
          <a:custGeom>
            <a:rect b="b" l="l" r="r" t="t"/>
            <a:pathLst>
              <a:path extrusionOk="0" h="1438622" w="5945361">
                <a:moveTo>
                  <a:pt x="0" y="0"/>
                </a:moveTo>
                <a:lnTo>
                  <a:pt x="5945362" y="0"/>
                </a:lnTo>
                <a:lnTo>
                  <a:pt x="5945362" y="1438622"/>
                </a:lnTo>
                <a:lnTo>
                  <a:pt x="0" y="1438622"/>
                </a:lnTo>
                <a:lnTo>
                  <a:pt x="0" y="0"/>
                </a:lnTo>
                <a:close/>
              </a:path>
            </a:pathLst>
          </a:custGeom>
          <a:blipFill rotWithShape="1">
            <a:blip r:embed="rId7">
              <a:alphaModFix/>
            </a:blip>
            <a:stretch>
              <a:fillRect b="-482240" l="-12146" r="-221632" t="-193614"/>
            </a:stretch>
          </a:blipFill>
          <a:ln>
            <a:noFill/>
          </a:ln>
        </p:spPr>
      </p:sp>
      <p:cxnSp>
        <p:nvCxnSpPr>
          <p:cNvPr id="404" name="Google Shape;404;p26"/>
          <p:cNvCxnSpPr/>
          <p:nvPr/>
        </p:nvCxnSpPr>
        <p:spPr>
          <a:xfrm>
            <a:off x="5019021" y="4697235"/>
            <a:ext cx="922878" cy="1489298"/>
          </a:xfrm>
          <a:prstGeom prst="straightConnector1">
            <a:avLst/>
          </a:prstGeom>
          <a:noFill/>
          <a:ln cap="flat" cmpd="sng" w="38100">
            <a:solidFill>
              <a:srgbClr val="000000"/>
            </a:solidFill>
            <a:prstDash val="solid"/>
            <a:round/>
            <a:headEnd len="sm" w="sm" type="none"/>
            <a:tailEnd len="med" w="med" type="triangle"/>
          </a:ln>
        </p:spPr>
      </p:cxnSp>
      <p:sp>
        <p:nvSpPr>
          <p:cNvPr id="405" name="Google Shape;405;p26"/>
          <p:cNvSpPr/>
          <p:nvPr/>
        </p:nvSpPr>
        <p:spPr>
          <a:xfrm>
            <a:off x="6171319" y="6183790"/>
            <a:ext cx="7110549" cy="3289380"/>
          </a:xfrm>
          <a:custGeom>
            <a:rect b="b" l="l" r="r" t="t"/>
            <a:pathLst>
              <a:path extrusionOk="0" h="3289380" w="7110549">
                <a:moveTo>
                  <a:pt x="0" y="0"/>
                </a:moveTo>
                <a:lnTo>
                  <a:pt x="7110549" y="0"/>
                </a:lnTo>
                <a:lnTo>
                  <a:pt x="7110549" y="3289380"/>
                </a:lnTo>
                <a:lnTo>
                  <a:pt x="0" y="3289380"/>
                </a:lnTo>
                <a:lnTo>
                  <a:pt x="0" y="0"/>
                </a:lnTo>
                <a:close/>
              </a:path>
            </a:pathLst>
          </a:custGeom>
          <a:blipFill rotWithShape="1">
            <a:blip r:embed="rId7">
              <a:alphaModFix/>
            </a:blip>
            <a:stretch>
              <a:fillRect b="-128149" l="-9359" r="-190724" t="-136720"/>
            </a:stretch>
          </a:blipFill>
          <a:ln>
            <a:noFill/>
          </a:ln>
        </p:spPr>
      </p:sp>
      <p:sp>
        <p:nvSpPr>
          <p:cNvPr id="406" name="Google Shape;406;p26"/>
          <p:cNvSpPr txBox="1"/>
          <p:nvPr/>
        </p:nvSpPr>
        <p:spPr>
          <a:xfrm>
            <a:off x="-3649843" y="3401025"/>
            <a:ext cx="11994811" cy="684500"/>
          </a:xfrm>
          <a:prstGeom prst="rect">
            <a:avLst/>
          </a:prstGeom>
          <a:noFill/>
          <a:ln>
            <a:noFill/>
          </a:ln>
        </p:spPr>
        <p:txBody>
          <a:bodyPr anchorCtr="0" anchor="t" bIns="0" lIns="0" spcFirstLastPara="1" rIns="0" wrap="square" tIns="0">
            <a:spAutoFit/>
          </a:bodyPr>
          <a:lstStyle/>
          <a:p>
            <a:pPr indent="0" lvl="0" marL="0" marR="0" rtl="0" algn="ctr">
              <a:lnSpc>
                <a:spcPct val="107997"/>
              </a:lnSpc>
              <a:spcBef>
                <a:spcPts val="0"/>
              </a:spcBef>
              <a:spcAft>
                <a:spcPts val="0"/>
              </a:spcAft>
              <a:buNone/>
            </a:pPr>
            <a:r>
              <a:rPr b="0" i="0" lang="en-US" sz="4289" u="none" cap="none" strike="noStrike">
                <a:solidFill>
                  <a:srgbClr val="F06634"/>
                </a:solidFill>
                <a:latin typeface="Times"/>
                <a:ea typeface="Times"/>
                <a:cs typeface="Times"/>
                <a:sym typeface="Times"/>
              </a:rPr>
              <a:t>Feature Engineering</a:t>
            </a:r>
            <a:endParaRPr/>
          </a:p>
        </p:txBody>
      </p:sp>
      <p:sp>
        <p:nvSpPr>
          <p:cNvPr id="407" name="Google Shape;407;p26"/>
          <p:cNvSpPr txBox="1"/>
          <p:nvPr/>
        </p:nvSpPr>
        <p:spPr>
          <a:xfrm>
            <a:off x="275129" y="9382296"/>
            <a:ext cx="7916550" cy="436245"/>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000" u="none" cap="none" strike="noStrike">
                <a:solidFill>
                  <a:srgbClr val="EF4D23"/>
                </a:solidFill>
                <a:latin typeface="Arimo"/>
                <a:ea typeface="Arimo"/>
                <a:cs typeface="Arimo"/>
                <a:sym typeface="Arimo"/>
              </a:rPr>
              <a:t>Group 2 | SI6 - 11</a:t>
            </a:r>
            <a:endParaRPr/>
          </a:p>
        </p:txBody>
      </p:sp>
      <p:sp>
        <p:nvSpPr>
          <p:cNvPr id="408" name="Google Shape;408;p26"/>
          <p:cNvSpPr txBox="1"/>
          <p:nvPr/>
        </p:nvSpPr>
        <p:spPr>
          <a:xfrm>
            <a:off x="5941899" y="5431315"/>
            <a:ext cx="4271950" cy="580491"/>
          </a:xfrm>
          <a:prstGeom prst="rect">
            <a:avLst/>
          </a:prstGeom>
          <a:noFill/>
          <a:ln>
            <a:noFill/>
          </a:ln>
        </p:spPr>
        <p:txBody>
          <a:bodyPr anchorCtr="0" anchor="t" bIns="0" lIns="0" spcFirstLastPara="1" rIns="0" wrap="square" tIns="0">
            <a:spAutoFit/>
          </a:bodyPr>
          <a:lstStyle/>
          <a:p>
            <a:pPr indent="0" lvl="0" marL="0" marR="0" rtl="0" algn="ctr">
              <a:lnSpc>
                <a:spcPct val="139986"/>
              </a:lnSpc>
              <a:spcBef>
                <a:spcPts val="0"/>
              </a:spcBef>
              <a:spcAft>
                <a:spcPts val="0"/>
              </a:spcAft>
              <a:buNone/>
            </a:pPr>
            <a:r>
              <a:rPr b="0" i="0" lang="en-US" sz="3021" u="none" cap="none" strike="noStrike">
                <a:solidFill>
                  <a:srgbClr val="000000"/>
                </a:solidFill>
                <a:latin typeface="Times"/>
                <a:ea typeface="Times"/>
                <a:cs typeface="Times"/>
                <a:sym typeface="Times"/>
              </a:rPr>
              <a:t>Melakukan tokenisasi </a:t>
            </a:r>
            <a:endParaRPr/>
          </a:p>
        </p:txBody>
      </p:sp>
      <p:sp>
        <p:nvSpPr>
          <p:cNvPr id="409" name="Google Shape;409;p26"/>
          <p:cNvSpPr txBox="1"/>
          <p:nvPr/>
        </p:nvSpPr>
        <p:spPr>
          <a:xfrm>
            <a:off x="5941899" y="3198340"/>
            <a:ext cx="4271950" cy="537946"/>
          </a:xfrm>
          <a:prstGeom prst="rect">
            <a:avLst/>
          </a:prstGeom>
          <a:noFill/>
          <a:ln>
            <a:noFill/>
          </a:ln>
        </p:spPr>
        <p:txBody>
          <a:bodyPr anchorCtr="0" anchor="t" bIns="0" lIns="0" spcFirstLastPara="1" rIns="0" wrap="square" tIns="0">
            <a:spAutoFit/>
          </a:bodyPr>
          <a:lstStyle/>
          <a:p>
            <a:pPr indent="0" lvl="0" marL="0" marR="0" rtl="0" algn="ctr">
              <a:lnSpc>
                <a:spcPct val="139985"/>
              </a:lnSpc>
              <a:spcBef>
                <a:spcPts val="0"/>
              </a:spcBef>
              <a:spcAft>
                <a:spcPts val="0"/>
              </a:spcAft>
              <a:buNone/>
            </a:pPr>
            <a:r>
              <a:rPr b="0" i="0" lang="en-US" sz="2821" u="none" cap="none" strike="noStrike">
                <a:solidFill>
                  <a:srgbClr val="000000"/>
                </a:solidFill>
                <a:latin typeface="Times"/>
                <a:ea typeface="Times"/>
                <a:cs typeface="Times"/>
                <a:sym typeface="Times"/>
              </a:rPr>
              <a:t>Membuat Pemetaan</a:t>
            </a:r>
            <a:endParaRPr/>
          </a:p>
        </p:txBody>
      </p:sp>
      <p:sp>
        <p:nvSpPr>
          <p:cNvPr id="410" name="Google Shape;410;p26"/>
          <p:cNvSpPr txBox="1"/>
          <p:nvPr/>
        </p:nvSpPr>
        <p:spPr>
          <a:xfrm>
            <a:off x="6055704" y="121080"/>
            <a:ext cx="4271950" cy="521436"/>
          </a:xfrm>
          <a:prstGeom prst="rect">
            <a:avLst/>
          </a:prstGeom>
          <a:noFill/>
          <a:ln>
            <a:noFill/>
          </a:ln>
        </p:spPr>
        <p:txBody>
          <a:bodyPr anchorCtr="0" anchor="t" bIns="0" lIns="0" spcFirstLastPara="1" rIns="0" wrap="square" tIns="0">
            <a:spAutoFit/>
          </a:bodyPr>
          <a:lstStyle/>
          <a:p>
            <a:pPr indent="0" lvl="0" marL="0" marR="0" rtl="0" algn="ctr">
              <a:lnSpc>
                <a:spcPct val="139985"/>
              </a:lnSpc>
              <a:spcBef>
                <a:spcPts val="0"/>
              </a:spcBef>
              <a:spcAft>
                <a:spcPts val="0"/>
              </a:spcAft>
              <a:buNone/>
            </a:pPr>
            <a:r>
              <a:rPr b="0" i="0" lang="en-US" sz="2721" u="none" cap="none" strike="noStrike">
                <a:solidFill>
                  <a:srgbClr val="000000"/>
                </a:solidFill>
                <a:latin typeface="Times"/>
                <a:ea typeface="Times"/>
                <a:cs typeface="Times"/>
                <a:sym typeface="Times"/>
              </a:rPr>
              <a:t>Melakukan Text Processing</a:t>
            </a:r>
            <a:endParaRPr/>
          </a:p>
        </p:txBody>
      </p:sp>
      <p:sp>
        <p:nvSpPr>
          <p:cNvPr id="411" name="Google Shape;411;p26"/>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14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7"/>
          <p:cNvSpPr/>
          <p:nvPr/>
        </p:nvSpPr>
        <p:spPr>
          <a:xfrm>
            <a:off x="-9525" y="-25400"/>
            <a:ext cx="18288006" cy="10287008"/>
          </a:xfrm>
          <a:custGeom>
            <a:rect b="b" l="l" r="r" t="t"/>
            <a:pathLst>
              <a:path extrusionOk="0" h="10287008" w="18288006">
                <a:moveTo>
                  <a:pt x="0" y="0"/>
                </a:moveTo>
                <a:lnTo>
                  <a:pt x="18288006" y="0"/>
                </a:lnTo>
                <a:lnTo>
                  <a:pt x="18288006" y="10287008"/>
                </a:lnTo>
                <a:lnTo>
                  <a:pt x="0" y="10287008"/>
                </a:lnTo>
                <a:lnTo>
                  <a:pt x="0" y="0"/>
                </a:lnTo>
                <a:close/>
              </a:path>
            </a:pathLst>
          </a:custGeom>
          <a:blipFill rotWithShape="1">
            <a:blip r:embed="rId3">
              <a:alphaModFix/>
            </a:blip>
            <a:stretch>
              <a:fillRect b="0" l="0" r="0" t="0"/>
            </a:stretch>
          </a:blipFill>
          <a:ln>
            <a:noFill/>
          </a:ln>
        </p:spPr>
      </p:sp>
      <p:sp>
        <p:nvSpPr>
          <p:cNvPr id="417" name="Google Shape;417;p27"/>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4">
              <a:alphaModFix/>
            </a:blip>
            <a:stretch>
              <a:fillRect b="0" l="0" r="-3817" t="0"/>
            </a:stretch>
          </a:blipFill>
          <a:ln>
            <a:noFill/>
          </a:ln>
        </p:spPr>
      </p:sp>
      <p:sp>
        <p:nvSpPr>
          <p:cNvPr id="418" name="Google Shape;418;p27"/>
          <p:cNvSpPr/>
          <p:nvPr/>
        </p:nvSpPr>
        <p:spPr>
          <a:xfrm>
            <a:off x="9965539" y="3595585"/>
            <a:ext cx="3589588" cy="3045037"/>
          </a:xfrm>
          <a:custGeom>
            <a:rect b="b" l="l" r="r" t="t"/>
            <a:pathLst>
              <a:path extrusionOk="0" h="3045037" w="3589588">
                <a:moveTo>
                  <a:pt x="0" y="0"/>
                </a:moveTo>
                <a:lnTo>
                  <a:pt x="3589588" y="0"/>
                </a:lnTo>
                <a:lnTo>
                  <a:pt x="3589588" y="3045038"/>
                </a:lnTo>
                <a:lnTo>
                  <a:pt x="0" y="3045038"/>
                </a:lnTo>
                <a:lnTo>
                  <a:pt x="0" y="0"/>
                </a:lnTo>
                <a:close/>
              </a:path>
            </a:pathLst>
          </a:custGeom>
          <a:blipFill rotWithShape="1">
            <a:blip r:embed="rId5">
              <a:alphaModFix/>
            </a:blip>
            <a:stretch>
              <a:fillRect b="0" l="0" r="0" t="0"/>
            </a:stretch>
          </a:blipFill>
          <a:ln>
            <a:noFill/>
          </a:ln>
        </p:spPr>
      </p:sp>
      <p:sp>
        <p:nvSpPr>
          <p:cNvPr id="419" name="Google Shape;419;p27"/>
          <p:cNvSpPr/>
          <p:nvPr/>
        </p:nvSpPr>
        <p:spPr>
          <a:xfrm>
            <a:off x="13867247" y="3620981"/>
            <a:ext cx="3169094" cy="3045037"/>
          </a:xfrm>
          <a:custGeom>
            <a:rect b="b" l="l" r="r" t="t"/>
            <a:pathLst>
              <a:path extrusionOk="0" h="3045037" w="3169094">
                <a:moveTo>
                  <a:pt x="0" y="0"/>
                </a:moveTo>
                <a:lnTo>
                  <a:pt x="3169094" y="0"/>
                </a:lnTo>
                <a:lnTo>
                  <a:pt x="3169094" y="3045038"/>
                </a:lnTo>
                <a:lnTo>
                  <a:pt x="0" y="3045038"/>
                </a:lnTo>
                <a:lnTo>
                  <a:pt x="0" y="0"/>
                </a:lnTo>
                <a:close/>
              </a:path>
            </a:pathLst>
          </a:custGeom>
          <a:blipFill rotWithShape="1">
            <a:blip r:embed="rId6">
              <a:alphaModFix/>
            </a:blip>
            <a:stretch>
              <a:fillRect b="0" l="0" r="0" t="0"/>
            </a:stretch>
          </a:blipFill>
          <a:ln>
            <a:noFill/>
          </a:ln>
        </p:spPr>
      </p:sp>
      <p:sp>
        <p:nvSpPr>
          <p:cNvPr id="420" name="Google Shape;420;p27"/>
          <p:cNvSpPr txBox="1"/>
          <p:nvPr/>
        </p:nvSpPr>
        <p:spPr>
          <a:xfrm>
            <a:off x="1491525" y="2977175"/>
            <a:ext cx="13995150" cy="7905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4600" u="none" cap="none" strike="noStrike">
                <a:solidFill>
                  <a:srgbClr val="1D3D70"/>
                </a:solidFill>
                <a:latin typeface="Times"/>
                <a:ea typeface="Times"/>
                <a:cs typeface="Times"/>
                <a:sym typeface="Times"/>
              </a:rPr>
              <a:t>SMOTE</a:t>
            </a:r>
            <a:endParaRPr/>
          </a:p>
        </p:txBody>
      </p:sp>
      <p:sp>
        <p:nvSpPr>
          <p:cNvPr id="421" name="Google Shape;421;p27"/>
          <p:cNvSpPr txBox="1"/>
          <p:nvPr/>
        </p:nvSpPr>
        <p:spPr>
          <a:xfrm>
            <a:off x="1491525" y="3947525"/>
            <a:ext cx="7652478" cy="4403979"/>
          </a:xfrm>
          <a:prstGeom prst="rect">
            <a:avLst/>
          </a:prstGeom>
          <a:noFill/>
          <a:ln>
            <a:noFill/>
          </a:ln>
        </p:spPr>
        <p:txBody>
          <a:bodyPr anchorCtr="0" anchor="t" bIns="0" lIns="0" spcFirstLastPara="1" rIns="0" wrap="square" tIns="0">
            <a:spAutoFit/>
          </a:bodyPr>
          <a:lstStyle/>
          <a:p>
            <a:pPr indent="0" lvl="0" marL="0" marR="0" rtl="0" algn="just">
              <a:lnSpc>
                <a:spcPct val="144016"/>
              </a:lnSpc>
              <a:spcBef>
                <a:spcPts val="0"/>
              </a:spcBef>
              <a:spcAft>
                <a:spcPts val="0"/>
              </a:spcAft>
              <a:buNone/>
            </a:pPr>
            <a:r>
              <a:rPr b="0" i="0" lang="en-US" sz="2699" u="none" cap="none" strike="noStrike">
                <a:solidFill>
                  <a:srgbClr val="434343"/>
                </a:solidFill>
                <a:latin typeface="Times New Roman"/>
                <a:ea typeface="Times New Roman"/>
                <a:cs typeface="Times New Roman"/>
                <a:sym typeface="Times New Roman"/>
              </a:rPr>
              <a:t>Synthetic Minority Over-sampling Technique, adalah teknik yang digunakan untuk mengatasi ketidakseimbangan kelas dalam data pelatihan. SMOTE bekerja dengan membuat contoh sintetis dari kelas minoritas sehingga jumlah data antara kelas mayoritas dan minoritas menjadi lebih seimbang. Hal ini membantu model untuk belajar lebih baik dari data yang seimbang dan mengurangi bias terhadap kelas mayoritas.</a:t>
            </a:r>
            <a:endParaRPr/>
          </a:p>
        </p:txBody>
      </p:sp>
      <p:sp>
        <p:nvSpPr>
          <p:cNvPr id="422" name="Google Shape;422;p27"/>
          <p:cNvSpPr txBox="1"/>
          <p:nvPr/>
        </p:nvSpPr>
        <p:spPr>
          <a:xfrm>
            <a:off x="1434592" y="1322177"/>
            <a:ext cx="15418816" cy="831724"/>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5200" u="none" cap="none" strike="noStrike">
                <a:solidFill>
                  <a:srgbClr val="F06634"/>
                </a:solidFill>
                <a:latin typeface="Times"/>
                <a:ea typeface="Times"/>
                <a:cs typeface="Times"/>
                <a:sym typeface="Times"/>
              </a:rPr>
              <a:t>Model Architecture</a:t>
            </a:r>
            <a:endParaRPr/>
          </a:p>
        </p:txBody>
      </p:sp>
      <p:sp>
        <p:nvSpPr>
          <p:cNvPr id="423" name="Google Shape;423;p27"/>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15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8"/>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3">
              <a:alphaModFix/>
            </a:blip>
            <a:stretch>
              <a:fillRect b="0" l="0" r="-3817" t="0"/>
            </a:stretch>
          </a:blipFill>
          <a:ln>
            <a:noFill/>
          </a:ln>
        </p:spPr>
      </p:sp>
      <p:sp>
        <p:nvSpPr>
          <p:cNvPr id="429" name="Google Shape;429;p28"/>
          <p:cNvSpPr/>
          <p:nvPr/>
        </p:nvSpPr>
        <p:spPr>
          <a:xfrm rot="-2295382">
            <a:off x="-459703" y="408632"/>
            <a:ext cx="2976806" cy="1317955"/>
          </a:xfrm>
          <a:custGeom>
            <a:rect b="b" l="l" r="r" t="t"/>
            <a:pathLst>
              <a:path extrusionOk="0" h="1317955" w="2976806">
                <a:moveTo>
                  <a:pt x="0" y="0"/>
                </a:moveTo>
                <a:lnTo>
                  <a:pt x="2976806" y="0"/>
                </a:lnTo>
                <a:lnTo>
                  <a:pt x="2976806" y="1317956"/>
                </a:lnTo>
                <a:lnTo>
                  <a:pt x="0" y="1317956"/>
                </a:lnTo>
                <a:lnTo>
                  <a:pt x="0" y="0"/>
                </a:lnTo>
                <a:close/>
              </a:path>
            </a:pathLst>
          </a:custGeom>
          <a:blipFill rotWithShape="1">
            <a:blip r:embed="rId4">
              <a:alphaModFix/>
            </a:blip>
            <a:stretch>
              <a:fillRect b="0" l="-17866" r="-17864" t="0"/>
            </a:stretch>
          </a:blipFill>
          <a:ln>
            <a:noFill/>
          </a:ln>
        </p:spPr>
      </p:sp>
      <p:sp>
        <p:nvSpPr>
          <p:cNvPr id="430" name="Google Shape;430;p28"/>
          <p:cNvSpPr/>
          <p:nvPr/>
        </p:nvSpPr>
        <p:spPr>
          <a:xfrm rot="-128678">
            <a:off x="14677294" y="7451367"/>
            <a:ext cx="4807107" cy="4033550"/>
          </a:xfrm>
          <a:custGeom>
            <a:rect b="b" l="l" r="r" t="t"/>
            <a:pathLst>
              <a:path extrusionOk="0" h="4033550" w="4807107">
                <a:moveTo>
                  <a:pt x="0" y="0"/>
                </a:moveTo>
                <a:lnTo>
                  <a:pt x="4807107" y="0"/>
                </a:lnTo>
                <a:lnTo>
                  <a:pt x="4807107" y="4033549"/>
                </a:lnTo>
                <a:lnTo>
                  <a:pt x="0" y="4033549"/>
                </a:lnTo>
                <a:lnTo>
                  <a:pt x="0" y="0"/>
                </a:lnTo>
                <a:close/>
              </a:path>
            </a:pathLst>
          </a:custGeom>
          <a:blipFill rotWithShape="1">
            <a:blip r:embed="rId5">
              <a:alphaModFix/>
            </a:blip>
            <a:stretch>
              <a:fillRect b="0" l="0" r="0" t="0"/>
            </a:stretch>
          </a:blipFill>
          <a:ln>
            <a:noFill/>
          </a:ln>
        </p:spPr>
      </p:sp>
      <p:sp>
        <p:nvSpPr>
          <p:cNvPr id="431" name="Google Shape;431;p28"/>
          <p:cNvSpPr txBox="1"/>
          <p:nvPr/>
        </p:nvSpPr>
        <p:spPr>
          <a:xfrm>
            <a:off x="1724433" y="3643503"/>
            <a:ext cx="7419567" cy="4534663"/>
          </a:xfrm>
          <a:prstGeom prst="rect">
            <a:avLst/>
          </a:prstGeom>
          <a:noFill/>
          <a:ln>
            <a:noFill/>
          </a:ln>
        </p:spPr>
        <p:txBody>
          <a:bodyPr anchorCtr="0" anchor="t" bIns="0" lIns="0" spcFirstLastPara="1" rIns="0" wrap="square" tIns="0">
            <a:spAutoFit/>
          </a:bodyPr>
          <a:lstStyle/>
          <a:p>
            <a:pPr indent="0" lvl="0" marL="0" marR="0" rtl="0" algn="just">
              <a:lnSpc>
                <a:spcPct val="144014"/>
              </a:lnSpc>
              <a:spcBef>
                <a:spcPts val="0"/>
              </a:spcBef>
              <a:spcAft>
                <a:spcPts val="0"/>
              </a:spcAft>
              <a:buNone/>
            </a:pPr>
            <a:r>
              <a:rPr b="0" i="0" lang="en-US" sz="3099" u="none" cap="none" strike="noStrike">
                <a:solidFill>
                  <a:srgbClr val="434343"/>
                </a:solidFill>
                <a:latin typeface="Times New Roman"/>
                <a:ea typeface="Times New Roman"/>
                <a:cs typeface="Times New Roman"/>
                <a:sym typeface="Times New Roman"/>
              </a:rPr>
              <a:t>Tujuan utama dari pemilihan model ini adalah untuk menemukan konfigurasi model terbaik dengan menggunakan variasi jumlah epoch dan penerapan teknik </a:t>
            </a:r>
            <a:r>
              <a:rPr b="1" i="0" lang="en-US" sz="3099" u="none" cap="none" strike="noStrike">
                <a:solidFill>
                  <a:srgbClr val="1D3D70"/>
                </a:solidFill>
                <a:latin typeface="Times"/>
                <a:ea typeface="Times"/>
                <a:cs typeface="Times"/>
                <a:sym typeface="Times"/>
              </a:rPr>
              <a:t>SMOTE</a:t>
            </a:r>
            <a:r>
              <a:rPr b="0" i="0" lang="en-US" sz="3099" u="none" cap="none" strike="noStrike">
                <a:solidFill>
                  <a:srgbClr val="434343"/>
                </a:solidFill>
                <a:latin typeface="Times New Roman"/>
                <a:ea typeface="Times New Roman"/>
                <a:cs typeface="Times New Roman"/>
                <a:sym typeface="Times New Roman"/>
              </a:rPr>
              <a:t> (Synthetic Minority Over-sampling Technique). </a:t>
            </a:r>
            <a:endParaRPr/>
          </a:p>
          <a:p>
            <a:pPr indent="0" lvl="0" marL="0" marR="0" rtl="0" algn="just">
              <a:lnSpc>
                <a:spcPct val="144014"/>
              </a:lnSpc>
              <a:spcBef>
                <a:spcPts val="0"/>
              </a:spcBef>
              <a:spcAft>
                <a:spcPts val="0"/>
              </a:spcAft>
              <a:buNone/>
            </a:pPr>
            <a:r>
              <a:t/>
            </a:r>
            <a:endParaRPr b="0" i="0" sz="3099" u="none" cap="none" strike="noStrike">
              <a:solidFill>
                <a:srgbClr val="434343"/>
              </a:solidFill>
              <a:latin typeface="Times New Roman"/>
              <a:ea typeface="Times New Roman"/>
              <a:cs typeface="Times New Roman"/>
              <a:sym typeface="Times New Roman"/>
            </a:endParaRPr>
          </a:p>
          <a:p>
            <a:pPr indent="0" lvl="0" marL="0" marR="0" rtl="0" algn="just">
              <a:lnSpc>
                <a:spcPct val="144014"/>
              </a:lnSpc>
              <a:spcBef>
                <a:spcPts val="0"/>
              </a:spcBef>
              <a:spcAft>
                <a:spcPts val="0"/>
              </a:spcAft>
              <a:buNone/>
            </a:pPr>
            <a:r>
              <a:t/>
            </a:r>
            <a:endParaRPr b="0" i="0" sz="3099" u="none" cap="none" strike="noStrike">
              <a:solidFill>
                <a:srgbClr val="434343"/>
              </a:solidFill>
              <a:latin typeface="Times New Roman"/>
              <a:ea typeface="Times New Roman"/>
              <a:cs typeface="Times New Roman"/>
              <a:sym typeface="Times New Roman"/>
            </a:endParaRPr>
          </a:p>
        </p:txBody>
      </p:sp>
      <p:sp>
        <p:nvSpPr>
          <p:cNvPr id="432" name="Google Shape;432;p28"/>
          <p:cNvSpPr txBox="1"/>
          <p:nvPr/>
        </p:nvSpPr>
        <p:spPr>
          <a:xfrm>
            <a:off x="1434592" y="1322177"/>
            <a:ext cx="15418816" cy="863347"/>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5400" u="none" cap="none" strike="noStrike">
                <a:solidFill>
                  <a:srgbClr val="F06634"/>
                </a:solidFill>
                <a:latin typeface="Times"/>
                <a:ea typeface="Times"/>
                <a:cs typeface="Times"/>
                <a:sym typeface="Times"/>
              </a:rPr>
              <a:t>Model Architecture</a:t>
            </a:r>
            <a:endParaRPr/>
          </a:p>
        </p:txBody>
      </p:sp>
      <p:sp>
        <p:nvSpPr>
          <p:cNvPr id="433" name="Google Shape;433;p28"/>
          <p:cNvSpPr txBox="1"/>
          <p:nvPr/>
        </p:nvSpPr>
        <p:spPr>
          <a:xfrm>
            <a:off x="1028700" y="9277350"/>
            <a:ext cx="7916550" cy="436245"/>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000" u="none" cap="none" strike="noStrike">
                <a:solidFill>
                  <a:srgbClr val="EF4D23"/>
                </a:solidFill>
                <a:latin typeface="Arimo"/>
                <a:ea typeface="Arimo"/>
                <a:cs typeface="Arimo"/>
                <a:sym typeface="Arimo"/>
              </a:rPr>
              <a:t>Group 2 | SI6 - 11</a:t>
            </a:r>
            <a:endParaRPr/>
          </a:p>
        </p:txBody>
      </p:sp>
      <p:pic>
        <p:nvPicPr>
          <p:cNvPr id="434" name="Google Shape;434;p28"/>
          <p:cNvPicPr preferRelativeResize="0"/>
          <p:nvPr/>
        </p:nvPicPr>
        <p:blipFill rotWithShape="1">
          <a:blip r:embed="rId6">
            <a:alphaModFix/>
          </a:blip>
          <a:srcRect b="0" l="0" r="0" t="0"/>
          <a:stretch/>
        </p:blipFill>
        <p:spPr>
          <a:xfrm>
            <a:off x="10764078" y="2620970"/>
            <a:ext cx="6313746" cy="5045059"/>
          </a:xfrm>
          <a:prstGeom prst="rect">
            <a:avLst/>
          </a:prstGeom>
          <a:noFill/>
          <a:ln>
            <a:noFill/>
          </a:ln>
        </p:spPr>
      </p:pic>
      <p:sp>
        <p:nvSpPr>
          <p:cNvPr id="435" name="Google Shape;435;p28"/>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16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9"/>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3">
              <a:alphaModFix/>
            </a:blip>
            <a:stretch>
              <a:fillRect b="0" l="0" r="-3817" t="0"/>
            </a:stretch>
          </a:blipFill>
          <a:ln>
            <a:noFill/>
          </a:ln>
        </p:spPr>
      </p:sp>
      <p:sp>
        <p:nvSpPr>
          <p:cNvPr id="441" name="Google Shape;441;p29"/>
          <p:cNvSpPr/>
          <p:nvPr/>
        </p:nvSpPr>
        <p:spPr>
          <a:xfrm rot="-2295382">
            <a:off x="-459703" y="408632"/>
            <a:ext cx="2976806" cy="1317955"/>
          </a:xfrm>
          <a:custGeom>
            <a:rect b="b" l="l" r="r" t="t"/>
            <a:pathLst>
              <a:path extrusionOk="0" h="1317955" w="2976806">
                <a:moveTo>
                  <a:pt x="0" y="0"/>
                </a:moveTo>
                <a:lnTo>
                  <a:pt x="2976806" y="0"/>
                </a:lnTo>
                <a:lnTo>
                  <a:pt x="2976806" y="1317956"/>
                </a:lnTo>
                <a:lnTo>
                  <a:pt x="0" y="1317956"/>
                </a:lnTo>
                <a:lnTo>
                  <a:pt x="0" y="0"/>
                </a:lnTo>
                <a:close/>
              </a:path>
            </a:pathLst>
          </a:custGeom>
          <a:blipFill rotWithShape="1">
            <a:blip r:embed="rId4">
              <a:alphaModFix/>
            </a:blip>
            <a:stretch>
              <a:fillRect b="0" l="-17866" r="-17864" t="0"/>
            </a:stretch>
          </a:blipFill>
          <a:ln>
            <a:noFill/>
          </a:ln>
        </p:spPr>
      </p:sp>
      <p:sp>
        <p:nvSpPr>
          <p:cNvPr id="442" name="Google Shape;442;p29"/>
          <p:cNvSpPr/>
          <p:nvPr/>
        </p:nvSpPr>
        <p:spPr>
          <a:xfrm rot="-128678">
            <a:off x="14677294" y="7451367"/>
            <a:ext cx="4807107" cy="4033550"/>
          </a:xfrm>
          <a:custGeom>
            <a:rect b="b" l="l" r="r" t="t"/>
            <a:pathLst>
              <a:path extrusionOk="0" h="4033550" w="4807107">
                <a:moveTo>
                  <a:pt x="0" y="0"/>
                </a:moveTo>
                <a:lnTo>
                  <a:pt x="4807107" y="0"/>
                </a:lnTo>
                <a:lnTo>
                  <a:pt x="4807107" y="4033549"/>
                </a:lnTo>
                <a:lnTo>
                  <a:pt x="0" y="4033549"/>
                </a:lnTo>
                <a:lnTo>
                  <a:pt x="0" y="0"/>
                </a:lnTo>
                <a:close/>
              </a:path>
            </a:pathLst>
          </a:custGeom>
          <a:blipFill rotWithShape="1">
            <a:blip r:embed="rId5">
              <a:alphaModFix/>
            </a:blip>
            <a:stretch>
              <a:fillRect b="0" l="0" r="0" t="0"/>
            </a:stretch>
          </a:blipFill>
          <a:ln>
            <a:noFill/>
          </a:ln>
        </p:spPr>
      </p:sp>
      <p:sp>
        <p:nvSpPr>
          <p:cNvPr id="443" name="Google Shape;443;p29"/>
          <p:cNvSpPr/>
          <p:nvPr/>
        </p:nvSpPr>
        <p:spPr>
          <a:xfrm>
            <a:off x="1885667" y="2305122"/>
            <a:ext cx="5658534" cy="6779858"/>
          </a:xfrm>
          <a:custGeom>
            <a:rect b="b" l="l" r="r" t="t"/>
            <a:pathLst>
              <a:path extrusionOk="0" h="6779858" w="5658534">
                <a:moveTo>
                  <a:pt x="0" y="0"/>
                </a:moveTo>
                <a:lnTo>
                  <a:pt x="5658533" y="0"/>
                </a:lnTo>
                <a:lnTo>
                  <a:pt x="5658533" y="6779858"/>
                </a:lnTo>
                <a:lnTo>
                  <a:pt x="0" y="6779858"/>
                </a:lnTo>
                <a:lnTo>
                  <a:pt x="0" y="0"/>
                </a:lnTo>
                <a:close/>
              </a:path>
            </a:pathLst>
          </a:custGeom>
          <a:blipFill rotWithShape="1">
            <a:blip r:embed="rId6">
              <a:alphaModFix/>
            </a:blip>
            <a:stretch>
              <a:fillRect b="0" l="0" r="0" t="0"/>
            </a:stretch>
          </a:blipFill>
          <a:ln>
            <a:noFill/>
          </a:ln>
        </p:spPr>
      </p:sp>
      <p:sp>
        <p:nvSpPr>
          <p:cNvPr id="444" name="Google Shape;444;p29"/>
          <p:cNvSpPr txBox="1"/>
          <p:nvPr/>
        </p:nvSpPr>
        <p:spPr>
          <a:xfrm>
            <a:off x="1197537" y="772630"/>
            <a:ext cx="15418816" cy="863347"/>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5400" u="none" cap="none" strike="noStrike">
                <a:solidFill>
                  <a:srgbClr val="F06634"/>
                </a:solidFill>
                <a:latin typeface="Times"/>
                <a:ea typeface="Times"/>
                <a:cs typeface="Times"/>
                <a:sym typeface="Times"/>
              </a:rPr>
              <a:t>Model Architecture</a:t>
            </a:r>
            <a:endParaRPr/>
          </a:p>
        </p:txBody>
      </p:sp>
      <p:sp>
        <p:nvSpPr>
          <p:cNvPr id="445" name="Google Shape;445;p29"/>
          <p:cNvSpPr txBox="1"/>
          <p:nvPr/>
        </p:nvSpPr>
        <p:spPr>
          <a:xfrm>
            <a:off x="1028700" y="9277350"/>
            <a:ext cx="7916550" cy="436245"/>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000" u="none" cap="none" strike="noStrike">
                <a:solidFill>
                  <a:srgbClr val="EF4D23"/>
                </a:solidFill>
                <a:latin typeface="Arimo"/>
                <a:ea typeface="Arimo"/>
                <a:cs typeface="Arimo"/>
                <a:sym typeface="Arimo"/>
              </a:rPr>
              <a:t>Group 2 | SI6 - 11</a:t>
            </a:r>
            <a:endParaRPr/>
          </a:p>
        </p:txBody>
      </p:sp>
      <p:sp>
        <p:nvSpPr>
          <p:cNvPr id="446" name="Google Shape;446;p29"/>
          <p:cNvSpPr txBox="1"/>
          <p:nvPr/>
        </p:nvSpPr>
        <p:spPr>
          <a:xfrm>
            <a:off x="8301054" y="2401887"/>
            <a:ext cx="8552354" cy="5848350"/>
          </a:xfrm>
          <a:prstGeom prst="rect">
            <a:avLst/>
          </a:prstGeom>
          <a:noFill/>
          <a:ln>
            <a:noFill/>
          </a:ln>
        </p:spPr>
        <p:txBody>
          <a:bodyPr anchorCtr="0" anchor="t" bIns="0" lIns="0" spcFirstLastPara="1" rIns="0" wrap="square" tIns="0">
            <a:spAutoFit/>
          </a:bodyPr>
          <a:lstStyle/>
          <a:p>
            <a:pPr indent="0" lvl="0" marL="0" marR="0" rtl="0" algn="just">
              <a:lnSpc>
                <a:spcPct val="19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44017"/>
              </a:lnSpc>
              <a:spcBef>
                <a:spcPts val="0"/>
              </a:spcBef>
              <a:spcAft>
                <a:spcPts val="0"/>
              </a:spcAft>
              <a:buNone/>
            </a:pPr>
            <a:r>
              <a:rPr b="0" i="0" lang="en-US" sz="2499" u="none" cap="none" strike="noStrike">
                <a:solidFill>
                  <a:srgbClr val="434343"/>
                </a:solidFill>
                <a:latin typeface="Times New Roman"/>
                <a:ea typeface="Times New Roman"/>
                <a:cs typeface="Times New Roman"/>
                <a:sym typeface="Times New Roman"/>
              </a:rPr>
              <a:t>Dimulai dengan inisialisasi objek LSTMFeaturization, membangun kamus kata-kata dari data teks, dan menghasilkan pemetaan kata-kata menjadi bilangan bulat. Setelah objek LSTMFeaturization difitting dengan kamus kata-kata dan total kata dihitung, data teks diubah menjadi representasi numerik dengan setiap kata diubah menjadi bilangan bulat dan fitur-fitur di-pad agar seragam. </a:t>
            </a:r>
            <a:endParaRPr/>
          </a:p>
          <a:p>
            <a:pPr indent="0" lvl="0" marL="0" marR="0" rtl="0" algn="just">
              <a:lnSpc>
                <a:spcPct val="144017"/>
              </a:lnSpc>
              <a:spcBef>
                <a:spcPts val="0"/>
              </a:spcBef>
              <a:spcAft>
                <a:spcPts val="0"/>
              </a:spcAft>
              <a:buNone/>
            </a:pPr>
            <a:r>
              <a:t/>
            </a:r>
            <a:endParaRPr b="0" i="0" sz="2499" u="none" cap="none" strike="noStrike">
              <a:solidFill>
                <a:srgbClr val="434343"/>
              </a:solidFill>
              <a:latin typeface="Times New Roman"/>
              <a:ea typeface="Times New Roman"/>
              <a:cs typeface="Times New Roman"/>
              <a:sym typeface="Times New Roman"/>
            </a:endParaRPr>
          </a:p>
          <a:p>
            <a:pPr indent="0" lvl="0" marL="0" marR="0" rtl="0" algn="just">
              <a:lnSpc>
                <a:spcPct val="144017"/>
              </a:lnSpc>
              <a:spcBef>
                <a:spcPts val="0"/>
              </a:spcBef>
              <a:spcAft>
                <a:spcPts val="0"/>
              </a:spcAft>
              <a:buNone/>
            </a:pPr>
            <a:r>
              <a:rPr b="0" i="0" lang="en-US" sz="2499" u="none" cap="none" strike="noStrike">
                <a:solidFill>
                  <a:srgbClr val="434343"/>
                </a:solidFill>
                <a:latin typeface="Times New Roman"/>
                <a:ea typeface="Times New Roman"/>
                <a:cs typeface="Times New Roman"/>
                <a:sym typeface="Times New Roman"/>
              </a:rPr>
              <a:t>Dengan ini, data teks siap digunakan dalam pembangunan model, memungkinkan proses pelatihan dan evaluasi lebih lanjut.</a:t>
            </a:r>
            <a:endParaRPr/>
          </a:p>
          <a:p>
            <a:pPr indent="0" lvl="0" marL="0" marR="0" rtl="0" algn="just">
              <a:lnSpc>
                <a:spcPct val="144017"/>
              </a:lnSpc>
              <a:spcBef>
                <a:spcPts val="0"/>
              </a:spcBef>
              <a:spcAft>
                <a:spcPts val="0"/>
              </a:spcAft>
              <a:buNone/>
            </a:pPr>
            <a:r>
              <a:t/>
            </a:r>
            <a:endParaRPr b="0" i="0" sz="2499" u="none" cap="none" strike="noStrike">
              <a:solidFill>
                <a:srgbClr val="434343"/>
              </a:solidFill>
              <a:latin typeface="Times New Roman"/>
              <a:ea typeface="Times New Roman"/>
              <a:cs typeface="Times New Roman"/>
              <a:sym typeface="Times New Roman"/>
            </a:endParaRPr>
          </a:p>
        </p:txBody>
      </p:sp>
      <p:sp>
        <p:nvSpPr>
          <p:cNvPr id="447" name="Google Shape;447;p29"/>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17</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0"/>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3">
              <a:alphaModFix/>
            </a:blip>
            <a:stretch>
              <a:fillRect b="0" l="0" r="-3817" t="0"/>
            </a:stretch>
          </a:blipFill>
          <a:ln>
            <a:noFill/>
          </a:ln>
        </p:spPr>
      </p:sp>
      <p:sp>
        <p:nvSpPr>
          <p:cNvPr id="453" name="Google Shape;453;p30"/>
          <p:cNvSpPr/>
          <p:nvPr/>
        </p:nvSpPr>
        <p:spPr>
          <a:xfrm rot="-2295382">
            <a:off x="-459703" y="408632"/>
            <a:ext cx="2976806" cy="1317955"/>
          </a:xfrm>
          <a:custGeom>
            <a:rect b="b" l="l" r="r" t="t"/>
            <a:pathLst>
              <a:path extrusionOk="0" h="1317955" w="2976806">
                <a:moveTo>
                  <a:pt x="0" y="0"/>
                </a:moveTo>
                <a:lnTo>
                  <a:pt x="2976806" y="0"/>
                </a:lnTo>
                <a:lnTo>
                  <a:pt x="2976806" y="1317956"/>
                </a:lnTo>
                <a:lnTo>
                  <a:pt x="0" y="1317956"/>
                </a:lnTo>
                <a:lnTo>
                  <a:pt x="0" y="0"/>
                </a:lnTo>
                <a:close/>
              </a:path>
            </a:pathLst>
          </a:custGeom>
          <a:blipFill rotWithShape="1">
            <a:blip r:embed="rId4">
              <a:alphaModFix/>
            </a:blip>
            <a:stretch>
              <a:fillRect b="0" l="-17866" r="-17864" t="0"/>
            </a:stretch>
          </a:blipFill>
          <a:ln>
            <a:noFill/>
          </a:ln>
        </p:spPr>
      </p:sp>
      <p:sp>
        <p:nvSpPr>
          <p:cNvPr id="454" name="Google Shape;454;p30"/>
          <p:cNvSpPr/>
          <p:nvPr/>
        </p:nvSpPr>
        <p:spPr>
          <a:xfrm rot="-128678">
            <a:off x="14677294" y="7451367"/>
            <a:ext cx="4807107" cy="4033550"/>
          </a:xfrm>
          <a:custGeom>
            <a:rect b="b" l="l" r="r" t="t"/>
            <a:pathLst>
              <a:path extrusionOk="0" h="4033550" w="4807107">
                <a:moveTo>
                  <a:pt x="0" y="0"/>
                </a:moveTo>
                <a:lnTo>
                  <a:pt x="4807107" y="0"/>
                </a:lnTo>
                <a:lnTo>
                  <a:pt x="4807107" y="4033549"/>
                </a:lnTo>
                <a:lnTo>
                  <a:pt x="0" y="4033549"/>
                </a:lnTo>
                <a:lnTo>
                  <a:pt x="0" y="0"/>
                </a:lnTo>
                <a:close/>
              </a:path>
            </a:pathLst>
          </a:custGeom>
          <a:blipFill rotWithShape="1">
            <a:blip r:embed="rId5">
              <a:alphaModFix/>
            </a:blip>
            <a:stretch>
              <a:fillRect b="0" l="0" r="0" t="0"/>
            </a:stretch>
          </a:blipFill>
          <a:ln>
            <a:noFill/>
          </a:ln>
        </p:spPr>
      </p:sp>
      <p:sp>
        <p:nvSpPr>
          <p:cNvPr id="455" name="Google Shape;455;p30"/>
          <p:cNvSpPr/>
          <p:nvPr/>
        </p:nvSpPr>
        <p:spPr>
          <a:xfrm>
            <a:off x="1028700" y="3348200"/>
            <a:ext cx="8961012" cy="3818170"/>
          </a:xfrm>
          <a:custGeom>
            <a:rect b="b" l="l" r="r" t="t"/>
            <a:pathLst>
              <a:path extrusionOk="0" h="3818170" w="8961012">
                <a:moveTo>
                  <a:pt x="0" y="0"/>
                </a:moveTo>
                <a:lnTo>
                  <a:pt x="8961012" y="0"/>
                </a:lnTo>
                <a:lnTo>
                  <a:pt x="8961012" y="3818170"/>
                </a:lnTo>
                <a:lnTo>
                  <a:pt x="0" y="3818170"/>
                </a:lnTo>
                <a:lnTo>
                  <a:pt x="0" y="0"/>
                </a:lnTo>
                <a:close/>
              </a:path>
            </a:pathLst>
          </a:custGeom>
          <a:blipFill rotWithShape="1">
            <a:blip r:embed="rId6">
              <a:alphaModFix/>
            </a:blip>
            <a:stretch>
              <a:fillRect b="0" l="0" r="0" t="0"/>
            </a:stretch>
          </a:blipFill>
          <a:ln>
            <a:noFill/>
          </a:ln>
        </p:spPr>
      </p:sp>
      <p:sp>
        <p:nvSpPr>
          <p:cNvPr id="456" name="Google Shape;456;p30"/>
          <p:cNvSpPr txBox="1"/>
          <p:nvPr/>
        </p:nvSpPr>
        <p:spPr>
          <a:xfrm>
            <a:off x="1434592" y="1322177"/>
            <a:ext cx="15418816" cy="863347"/>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5400" u="none" cap="none" strike="noStrike">
                <a:solidFill>
                  <a:srgbClr val="F06634"/>
                </a:solidFill>
                <a:latin typeface="Times"/>
                <a:ea typeface="Times"/>
                <a:cs typeface="Times"/>
                <a:sym typeface="Times"/>
              </a:rPr>
              <a:t>Model Architecture</a:t>
            </a:r>
            <a:endParaRPr/>
          </a:p>
        </p:txBody>
      </p:sp>
      <p:sp>
        <p:nvSpPr>
          <p:cNvPr id="457" name="Google Shape;457;p30"/>
          <p:cNvSpPr txBox="1"/>
          <p:nvPr/>
        </p:nvSpPr>
        <p:spPr>
          <a:xfrm>
            <a:off x="1028700" y="9277350"/>
            <a:ext cx="7916550" cy="436245"/>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000" u="none" cap="none" strike="noStrike">
                <a:solidFill>
                  <a:srgbClr val="EF4D23"/>
                </a:solidFill>
                <a:latin typeface="Arimo"/>
                <a:ea typeface="Arimo"/>
                <a:cs typeface="Arimo"/>
                <a:sym typeface="Arimo"/>
              </a:rPr>
              <a:t>Group 2 | SI6 - 11</a:t>
            </a:r>
            <a:endParaRPr/>
          </a:p>
        </p:txBody>
      </p:sp>
      <p:sp>
        <p:nvSpPr>
          <p:cNvPr id="458" name="Google Shape;458;p30"/>
          <p:cNvSpPr txBox="1"/>
          <p:nvPr/>
        </p:nvSpPr>
        <p:spPr>
          <a:xfrm>
            <a:off x="10245464" y="2331827"/>
            <a:ext cx="7013836" cy="6603873"/>
          </a:xfrm>
          <a:prstGeom prst="rect">
            <a:avLst/>
          </a:prstGeom>
          <a:noFill/>
          <a:ln>
            <a:noFill/>
          </a:ln>
        </p:spPr>
        <p:txBody>
          <a:bodyPr anchorCtr="0" anchor="t" bIns="0" lIns="0" spcFirstLastPara="1" rIns="0" wrap="square" tIns="0">
            <a:spAutoFit/>
          </a:bodyPr>
          <a:lstStyle/>
          <a:p>
            <a:pPr indent="0" lvl="0" marL="0" marR="0" rtl="0" algn="just">
              <a:lnSpc>
                <a:spcPct val="144018"/>
              </a:lnSpc>
              <a:spcBef>
                <a:spcPts val="0"/>
              </a:spcBef>
              <a:spcAft>
                <a:spcPts val="0"/>
              </a:spcAft>
              <a:buNone/>
            </a:pPr>
            <a:r>
              <a:rPr b="0" i="0" lang="en-US" sz="2399" u="none" cap="none" strike="noStrike">
                <a:solidFill>
                  <a:srgbClr val="434343"/>
                </a:solidFill>
                <a:latin typeface="Times New Roman"/>
                <a:ea typeface="Times New Roman"/>
                <a:cs typeface="Times New Roman"/>
                <a:sym typeface="Times New Roman"/>
              </a:rPr>
              <a:t>Pada bagian ini, proses persiapan data untuk pelatihan model dimulai dengan inisialisasi objek LSTMFeaturization. Setelah itu, teks dalam variabel padded_sequences diproses menjadi list kalimat-kalimat dan digunakan untuk fitting objek LSTMFeaturization. Kemudian, data teks diubah menjadi representasi numerik menggunakan metode transform dari objek LSTMFeaturization, dengan fitur-fitur yang di pad agar memiliki panjang seragam.</a:t>
            </a:r>
            <a:endParaRPr/>
          </a:p>
          <a:p>
            <a:pPr indent="0" lvl="0" marL="0" marR="0" rtl="0" algn="just">
              <a:lnSpc>
                <a:spcPct val="144018"/>
              </a:lnSpc>
              <a:spcBef>
                <a:spcPts val="0"/>
              </a:spcBef>
              <a:spcAft>
                <a:spcPts val="0"/>
              </a:spcAft>
              <a:buNone/>
            </a:pPr>
            <a:r>
              <a:t/>
            </a:r>
            <a:endParaRPr b="0" i="0" sz="2399" u="none" cap="none" strike="noStrike">
              <a:solidFill>
                <a:srgbClr val="434343"/>
              </a:solidFill>
              <a:latin typeface="Times New Roman"/>
              <a:ea typeface="Times New Roman"/>
              <a:cs typeface="Times New Roman"/>
              <a:sym typeface="Times New Roman"/>
            </a:endParaRPr>
          </a:p>
          <a:p>
            <a:pPr indent="0" lvl="0" marL="0" marR="0" rtl="0" algn="just">
              <a:lnSpc>
                <a:spcPct val="144018"/>
              </a:lnSpc>
              <a:spcBef>
                <a:spcPts val="0"/>
              </a:spcBef>
              <a:spcAft>
                <a:spcPts val="0"/>
              </a:spcAft>
              <a:buNone/>
            </a:pPr>
            <a:r>
              <a:rPr b="0" i="0" lang="en-US" sz="2399" u="none" cap="none" strike="noStrike">
                <a:solidFill>
                  <a:srgbClr val="434343"/>
                </a:solidFill>
                <a:latin typeface="Times New Roman"/>
                <a:ea typeface="Times New Roman"/>
                <a:cs typeface="Times New Roman"/>
                <a:sym typeface="Times New Roman"/>
              </a:rPr>
              <a:t>Selanjutnya, dilakukan inisialisasi SMOTE pada data pelatihan. Data kemudian dibagi menjadi bagian pelatihan dan validasi menggunakan train_test_split, dengan proporsi 80:20. </a:t>
            </a:r>
            <a:endParaRPr/>
          </a:p>
        </p:txBody>
      </p:sp>
      <p:sp>
        <p:nvSpPr>
          <p:cNvPr id="459" name="Google Shape;459;p30"/>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18</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1"/>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3">
              <a:alphaModFix/>
            </a:blip>
            <a:stretch>
              <a:fillRect b="0" l="0" r="-3817" t="0"/>
            </a:stretch>
          </a:blipFill>
          <a:ln>
            <a:noFill/>
          </a:ln>
        </p:spPr>
      </p:sp>
      <p:sp>
        <p:nvSpPr>
          <p:cNvPr id="465" name="Google Shape;465;p31"/>
          <p:cNvSpPr/>
          <p:nvPr/>
        </p:nvSpPr>
        <p:spPr>
          <a:xfrm rot="-2295382">
            <a:off x="-459703" y="408632"/>
            <a:ext cx="2976806" cy="1317955"/>
          </a:xfrm>
          <a:custGeom>
            <a:rect b="b" l="l" r="r" t="t"/>
            <a:pathLst>
              <a:path extrusionOk="0" h="1317955" w="2976806">
                <a:moveTo>
                  <a:pt x="0" y="0"/>
                </a:moveTo>
                <a:lnTo>
                  <a:pt x="2976806" y="0"/>
                </a:lnTo>
                <a:lnTo>
                  <a:pt x="2976806" y="1317956"/>
                </a:lnTo>
                <a:lnTo>
                  <a:pt x="0" y="1317956"/>
                </a:lnTo>
                <a:lnTo>
                  <a:pt x="0" y="0"/>
                </a:lnTo>
                <a:close/>
              </a:path>
            </a:pathLst>
          </a:custGeom>
          <a:blipFill rotWithShape="1">
            <a:blip r:embed="rId4">
              <a:alphaModFix/>
            </a:blip>
            <a:stretch>
              <a:fillRect b="0" l="-17866" r="-17864" t="0"/>
            </a:stretch>
          </a:blipFill>
          <a:ln>
            <a:noFill/>
          </a:ln>
        </p:spPr>
      </p:sp>
      <p:sp>
        <p:nvSpPr>
          <p:cNvPr id="466" name="Google Shape;466;p31"/>
          <p:cNvSpPr/>
          <p:nvPr/>
        </p:nvSpPr>
        <p:spPr>
          <a:xfrm rot="-128678">
            <a:off x="14677294" y="7451367"/>
            <a:ext cx="4807107" cy="4033550"/>
          </a:xfrm>
          <a:custGeom>
            <a:rect b="b" l="l" r="r" t="t"/>
            <a:pathLst>
              <a:path extrusionOk="0" h="4033550" w="4807107">
                <a:moveTo>
                  <a:pt x="0" y="0"/>
                </a:moveTo>
                <a:lnTo>
                  <a:pt x="4807107" y="0"/>
                </a:lnTo>
                <a:lnTo>
                  <a:pt x="4807107" y="4033549"/>
                </a:lnTo>
                <a:lnTo>
                  <a:pt x="0" y="4033549"/>
                </a:lnTo>
                <a:lnTo>
                  <a:pt x="0" y="0"/>
                </a:lnTo>
                <a:close/>
              </a:path>
            </a:pathLst>
          </a:custGeom>
          <a:blipFill rotWithShape="1">
            <a:blip r:embed="rId5">
              <a:alphaModFix/>
            </a:blip>
            <a:stretch>
              <a:fillRect b="0" l="0" r="0" t="0"/>
            </a:stretch>
          </a:blipFill>
          <a:ln>
            <a:noFill/>
          </a:ln>
        </p:spPr>
      </p:sp>
      <p:sp>
        <p:nvSpPr>
          <p:cNvPr id="467" name="Google Shape;467;p31"/>
          <p:cNvSpPr/>
          <p:nvPr/>
        </p:nvSpPr>
        <p:spPr>
          <a:xfrm>
            <a:off x="1199783" y="2305122"/>
            <a:ext cx="7030301" cy="6779858"/>
          </a:xfrm>
          <a:custGeom>
            <a:rect b="b" l="l" r="r" t="t"/>
            <a:pathLst>
              <a:path extrusionOk="0" h="6779858" w="7030301">
                <a:moveTo>
                  <a:pt x="0" y="0"/>
                </a:moveTo>
                <a:lnTo>
                  <a:pt x="7030301" y="0"/>
                </a:lnTo>
                <a:lnTo>
                  <a:pt x="7030301" y="6779858"/>
                </a:lnTo>
                <a:lnTo>
                  <a:pt x="0" y="6779858"/>
                </a:lnTo>
                <a:lnTo>
                  <a:pt x="0" y="0"/>
                </a:lnTo>
                <a:close/>
              </a:path>
            </a:pathLst>
          </a:custGeom>
          <a:blipFill rotWithShape="1">
            <a:blip r:embed="rId6">
              <a:alphaModFix/>
            </a:blip>
            <a:stretch>
              <a:fillRect b="0" l="0" r="0" t="0"/>
            </a:stretch>
          </a:blipFill>
          <a:ln>
            <a:noFill/>
          </a:ln>
        </p:spPr>
      </p:sp>
      <p:sp>
        <p:nvSpPr>
          <p:cNvPr id="468" name="Google Shape;468;p31"/>
          <p:cNvSpPr txBox="1"/>
          <p:nvPr/>
        </p:nvSpPr>
        <p:spPr>
          <a:xfrm>
            <a:off x="1434592" y="1322177"/>
            <a:ext cx="15418816" cy="863347"/>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5400" u="none" cap="none" strike="noStrike">
                <a:solidFill>
                  <a:srgbClr val="F06634"/>
                </a:solidFill>
                <a:latin typeface="Times"/>
                <a:ea typeface="Times"/>
                <a:cs typeface="Times"/>
                <a:sym typeface="Times"/>
              </a:rPr>
              <a:t>Model Architecture</a:t>
            </a:r>
            <a:endParaRPr/>
          </a:p>
        </p:txBody>
      </p:sp>
      <p:sp>
        <p:nvSpPr>
          <p:cNvPr id="469" name="Google Shape;469;p31"/>
          <p:cNvSpPr txBox="1"/>
          <p:nvPr/>
        </p:nvSpPr>
        <p:spPr>
          <a:xfrm>
            <a:off x="1028700" y="9277350"/>
            <a:ext cx="7916550" cy="436245"/>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000" u="none" cap="none" strike="noStrike">
                <a:solidFill>
                  <a:srgbClr val="EF4D23"/>
                </a:solidFill>
                <a:latin typeface="Arimo"/>
                <a:ea typeface="Arimo"/>
                <a:cs typeface="Arimo"/>
                <a:sym typeface="Arimo"/>
              </a:rPr>
              <a:t>Group 2 | SI6 - 11</a:t>
            </a:r>
            <a:endParaRPr/>
          </a:p>
        </p:txBody>
      </p:sp>
      <p:sp>
        <p:nvSpPr>
          <p:cNvPr id="470" name="Google Shape;470;p31"/>
          <p:cNvSpPr txBox="1"/>
          <p:nvPr/>
        </p:nvSpPr>
        <p:spPr>
          <a:xfrm>
            <a:off x="8945250" y="2707249"/>
            <a:ext cx="8552354" cy="5861304"/>
          </a:xfrm>
          <a:prstGeom prst="rect">
            <a:avLst/>
          </a:prstGeom>
          <a:noFill/>
          <a:ln>
            <a:noFill/>
          </a:ln>
        </p:spPr>
        <p:txBody>
          <a:bodyPr anchorCtr="0" anchor="t" bIns="0" lIns="0" spcFirstLastPara="1" rIns="0" wrap="square" tIns="0">
            <a:spAutoFit/>
          </a:bodyPr>
          <a:lstStyle/>
          <a:p>
            <a:pPr indent="0" lvl="0" marL="0" marR="0" rtl="0" algn="just">
              <a:lnSpc>
                <a:spcPct val="144016"/>
              </a:lnSpc>
              <a:spcBef>
                <a:spcPts val="0"/>
              </a:spcBef>
              <a:spcAft>
                <a:spcPts val="0"/>
              </a:spcAft>
              <a:buNone/>
            </a:pPr>
            <a:r>
              <a:rPr b="0" i="0" lang="en-US" sz="2699" u="none" cap="none" strike="noStrike">
                <a:solidFill>
                  <a:srgbClr val="434343"/>
                </a:solidFill>
                <a:latin typeface="Times New Roman"/>
                <a:ea typeface="Times New Roman"/>
                <a:cs typeface="Times New Roman"/>
                <a:sym typeface="Times New Roman"/>
              </a:rPr>
              <a:t>Pada bagian ini, parameter model ditentukan, termasuk dimensi embedding dan panjang input sequence. Kemudian, model sequential dibuat dengan lapisan-lapisan seperti embedding, konvolusi 1D, maxpooling, LSTM, dropout untuk mengurangi overfitting, dan dense untuk klasifikasi akhir. Model juga dikompilasi dengan fungsi loss dan optimizer yang sesuai untuk masalah klasifikasi multikelas.</a:t>
            </a:r>
            <a:endParaRPr/>
          </a:p>
          <a:p>
            <a:pPr indent="0" lvl="0" marL="0" marR="0" rtl="0" algn="just">
              <a:lnSpc>
                <a:spcPct val="144016"/>
              </a:lnSpc>
              <a:spcBef>
                <a:spcPts val="0"/>
              </a:spcBef>
              <a:spcAft>
                <a:spcPts val="0"/>
              </a:spcAft>
              <a:buNone/>
            </a:pPr>
            <a:r>
              <a:t/>
            </a:r>
            <a:endParaRPr b="0" i="0" sz="2699" u="none" cap="none" strike="noStrike">
              <a:solidFill>
                <a:srgbClr val="434343"/>
              </a:solidFill>
              <a:latin typeface="Times New Roman"/>
              <a:ea typeface="Times New Roman"/>
              <a:cs typeface="Times New Roman"/>
              <a:sym typeface="Times New Roman"/>
            </a:endParaRPr>
          </a:p>
          <a:p>
            <a:pPr indent="0" lvl="0" marL="0" marR="0" rtl="0" algn="just">
              <a:lnSpc>
                <a:spcPct val="144016"/>
              </a:lnSpc>
              <a:spcBef>
                <a:spcPts val="0"/>
              </a:spcBef>
              <a:spcAft>
                <a:spcPts val="0"/>
              </a:spcAft>
              <a:buNone/>
            </a:pPr>
            <a:r>
              <a:rPr b="0" i="0" lang="en-US" sz="2699" u="none" cap="none" strike="noStrike">
                <a:solidFill>
                  <a:srgbClr val="434343"/>
                </a:solidFill>
                <a:latin typeface="Times New Roman"/>
                <a:ea typeface="Times New Roman"/>
                <a:cs typeface="Times New Roman"/>
                <a:sym typeface="Times New Roman"/>
              </a:rPr>
              <a:t>Model summary ditampilkan untuk memberikan informasi tentang arsitektur dan jumlah parameter yang dapat disesuaikan.</a:t>
            </a:r>
            <a:endParaRPr/>
          </a:p>
        </p:txBody>
      </p:sp>
      <p:sp>
        <p:nvSpPr>
          <p:cNvPr id="471" name="Google Shape;471;p31"/>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p:nvPr/>
        </p:nvSpPr>
        <p:spPr>
          <a:xfrm>
            <a:off x="0" y="-25400"/>
            <a:ext cx="18287984" cy="10287002"/>
          </a:xfrm>
          <a:custGeom>
            <a:rect b="b" l="l" r="r" t="t"/>
            <a:pathLst>
              <a:path extrusionOk="0" h="10287002" w="18287984">
                <a:moveTo>
                  <a:pt x="0" y="0"/>
                </a:moveTo>
                <a:lnTo>
                  <a:pt x="18287984" y="0"/>
                </a:lnTo>
                <a:lnTo>
                  <a:pt x="18287984" y="10287002"/>
                </a:lnTo>
                <a:lnTo>
                  <a:pt x="0" y="10287002"/>
                </a:lnTo>
                <a:lnTo>
                  <a:pt x="0" y="0"/>
                </a:lnTo>
                <a:close/>
              </a:path>
            </a:pathLst>
          </a:custGeom>
          <a:blipFill rotWithShape="1">
            <a:blip r:embed="rId3">
              <a:alphaModFix/>
            </a:blip>
            <a:stretch>
              <a:fillRect b="0" l="0" r="0" t="0"/>
            </a:stretch>
          </a:blipFill>
          <a:ln>
            <a:noFill/>
          </a:ln>
        </p:spPr>
      </p:sp>
      <p:sp>
        <p:nvSpPr>
          <p:cNvPr id="98" name="Google Shape;98;p14"/>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4">
              <a:alphaModFix/>
            </a:blip>
            <a:stretch>
              <a:fillRect b="0" l="0" r="-3817" t="0"/>
            </a:stretch>
          </a:blipFill>
          <a:ln>
            <a:noFill/>
          </a:ln>
        </p:spPr>
      </p:sp>
      <p:sp>
        <p:nvSpPr>
          <p:cNvPr id="99" name="Google Shape;99;p14"/>
          <p:cNvSpPr txBox="1"/>
          <p:nvPr/>
        </p:nvSpPr>
        <p:spPr>
          <a:xfrm>
            <a:off x="1370500" y="2281804"/>
            <a:ext cx="9664350" cy="829818"/>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5700" u="none" cap="none" strike="noStrike">
                <a:solidFill>
                  <a:srgbClr val="F06634"/>
                </a:solidFill>
                <a:latin typeface="Arimo"/>
                <a:ea typeface="Arimo"/>
                <a:cs typeface="Arimo"/>
                <a:sym typeface="Arimo"/>
              </a:rPr>
              <a:t>Group Name</a:t>
            </a:r>
            <a:endParaRPr/>
          </a:p>
        </p:txBody>
      </p:sp>
      <p:sp>
        <p:nvSpPr>
          <p:cNvPr id="100" name="Google Shape;100;p14"/>
          <p:cNvSpPr txBox="1"/>
          <p:nvPr/>
        </p:nvSpPr>
        <p:spPr>
          <a:xfrm>
            <a:off x="1223254" y="3655190"/>
            <a:ext cx="9811596" cy="2998073"/>
          </a:xfrm>
          <a:prstGeom prst="rect">
            <a:avLst/>
          </a:prstGeom>
          <a:noFill/>
          <a:ln>
            <a:noFill/>
          </a:ln>
        </p:spPr>
        <p:txBody>
          <a:bodyPr anchorCtr="0" anchor="t" bIns="0" lIns="0" spcFirstLastPara="1" rIns="0" wrap="square" tIns="0">
            <a:spAutoFit/>
          </a:bodyPr>
          <a:lstStyle/>
          <a:p>
            <a:pPr indent="-388503" lvl="1" marL="777007" marR="0" rtl="0" algn="l">
              <a:lnSpc>
                <a:spcPct val="108004"/>
              </a:lnSpc>
              <a:spcBef>
                <a:spcPts val="0"/>
              </a:spcBef>
              <a:spcAft>
                <a:spcPts val="0"/>
              </a:spcAft>
              <a:buClr>
                <a:srgbClr val="595959"/>
              </a:buClr>
              <a:buSzPts val="3598"/>
              <a:buFont typeface="Times New Roman"/>
              <a:buAutoNum type="arabicPeriod"/>
            </a:pPr>
            <a:r>
              <a:rPr b="0" i="0" lang="en-US" sz="3598" u="none" cap="none" strike="noStrike">
                <a:solidFill>
                  <a:srgbClr val="595959"/>
                </a:solidFill>
                <a:latin typeface="Times New Roman"/>
                <a:ea typeface="Times New Roman"/>
                <a:cs typeface="Times New Roman"/>
                <a:sym typeface="Times New Roman"/>
              </a:rPr>
              <a:t>Raja Valentino Kristananda ( SI611007 )</a:t>
            </a:r>
            <a:endParaRPr/>
          </a:p>
          <a:p>
            <a:pPr indent="-388503" lvl="1" marL="777007" marR="0" rtl="0" algn="l">
              <a:lnSpc>
                <a:spcPct val="108004"/>
              </a:lnSpc>
              <a:spcBef>
                <a:spcPts val="0"/>
              </a:spcBef>
              <a:spcAft>
                <a:spcPts val="0"/>
              </a:spcAft>
              <a:buClr>
                <a:srgbClr val="595959"/>
              </a:buClr>
              <a:buSzPts val="3598"/>
              <a:buFont typeface="Times New Roman"/>
              <a:buAutoNum type="arabicPeriod"/>
            </a:pPr>
            <a:r>
              <a:rPr b="0" i="0" lang="en-US" sz="3598" u="none" cap="none" strike="noStrike">
                <a:solidFill>
                  <a:srgbClr val="595959"/>
                </a:solidFill>
                <a:latin typeface="Times New Roman"/>
                <a:ea typeface="Times New Roman"/>
                <a:cs typeface="Times New Roman"/>
                <a:sym typeface="Times New Roman"/>
              </a:rPr>
              <a:t>Renggo Bawani Wijayaningrum ( SI611014 )</a:t>
            </a:r>
            <a:endParaRPr/>
          </a:p>
          <a:p>
            <a:pPr indent="-388503" lvl="1" marL="777007" marR="0" rtl="0" algn="l">
              <a:lnSpc>
                <a:spcPct val="108004"/>
              </a:lnSpc>
              <a:spcBef>
                <a:spcPts val="0"/>
              </a:spcBef>
              <a:spcAft>
                <a:spcPts val="0"/>
              </a:spcAft>
              <a:buClr>
                <a:srgbClr val="595959"/>
              </a:buClr>
              <a:buSzPts val="3598"/>
              <a:buFont typeface="Times New Roman"/>
              <a:buAutoNum type="arabicPeriod"/>
            </a:pPr>
            <a:r>
              <a:rPr b="0" i="0" lang="en-US" sz="3598" u="none" cap="none" strike="noStrike">
                <a:solidFill>
                  <a:srgbClr val="595959"/>
                </a:solidFill>
                <a:latin typeface="Times New Roman"/>
                <a:ea typeface="Times New Roman"/>
                <a:cs typeface="Times New Roman"/>
                <a:sym typeface="Times New Roman"/>
              </a:rPr>
              <a:t>Rizky Agung Setiwawan Rifanny ( SI611024 )</a:t>
            </a:r>
            <a:endParaRPr/>
          </a:p>
          <a:p>
            <a:pPr indent="-388503" lvl="1" marL="777007" marR="0" rtl="0" algn="l">
              <a:lnSpc>
                <a:spcPct val="108004"/>
              </a:lnSpc>
              <a:spcBef>
                <a:spcPts val="0"/>
              </a:spcBef>
              <a:spcAft>
                <a:spcPts val="0"/>
              </a:spcAft>
              <a:buClr>
                <a:srgbClr val="595959"/>
              </a:buClr>
              <a:buSzPts val="3598"/>
              <a:buFont typeface="Times New Roman"/>
              <a:buAutoNum type="arabicPeriod"/>
            </a:pPr>
            <a:r>
              <a:rPr b="0" i="0" lang="en-US" sz="3598" u="none" cap="none" strike="noStrike">
                <a:solidFill>
                  <a:srgbClr val="595959"/>
                </a:solidFill>
                <a:latin typeface="Times New Roman"/>
                <a:ea typeface="Times New Roman"/>
                <a:cs typeface="Times New Roman"/>
                <a:sym typeface="Times New Roman"/>
              </a:rPr>
              <a:t>Reno Fathan Sofyan ( SI611015 )</a:t>
            </a:r>
            <a:endParaRPr/>
          </a:p>
          <a:p>
            <a:pPr indent="-388503" lvl="1" marL="777007" marR="0" rtl="0" algn="l">
              <a:lnSpc>
                <a:spcPct val="108004"/>
              </a:lnSpc>
              <a:spcBef>
                <a:spcPts val="0"/>
              </a:spcBef>
              <a:spcAft>
                <a:spcPts val="0"/>
              </a:spcAft>
              <a:buClr>
                <a:srgbClr val="595959"/>
              </a:buClr>
              <a:buSzPts val="3598"/>
              <a:buFont typeface="Times New Roman"/>
              <a:buAutoNum type="arabicPeriod"/>
            </a:pPr>
            <a:r>
              <a:rPr b="0" i="0" lang="en-US" sz="3598" u="none" cap="none" strike="noStrike">
                <a:solidFill>
                  <a:srgbClr val="595959"/>
                </a:solidFill>
                <a:latin typeface="Times New Roman"/>
                <a:ea typeface="Times New Roman"/>
                <a:cs typeface="Times New Roman"/>
                <a:sym typeface="Times New Roman"/>
              </a:rPr>
              <a:t>Rifqy Ramdhani Hakim ( SI611020 )</a:t>
            </a:r>
            <a:endParaRPr/>
          </a:p>
          <a:p>
            <a:pPr indent="-388503" lvl="1" marL="777007" marR="0" rtl="0" algn="l">
              <a:lnSpc>
                <a:spcPct val="108004"/>
              </a:lnSpc>
              <a:spcBef>
                <a:spcPts val="0"/>
              </a:spcBef>
              <a:spcAft>
                <a:spcPts val="0"/>
              </a:spcAft>
              <a:buClr>
                <a:srgbClr val="595959"/>
              </a:buClr>
              <a:buSzPts val="3598"/>
              <a:buFont typeface="Times New Roman"/>
              <a:buAutoNum type="arabicPeriod"/>
            </a:pPr>
            <a:r>
              <a:rPr b="0" i="0" lang="en-US" sz="3598" u="none" cap="none" strike="noStrike">
                <a:solidFill>
                  <a:srgbClr val="595959"/>
                </a:solidFill>
                <a:latin typeface="Times New Roman"/>
                <a:ea typeface="Times New Roman"/>
                <a:cs typeface="Times New Roman"/>
                <a:sym typeface="Times New Roman"/>
              </a:rPr>
              <a:t>Rafif Imadudin Yudhoyono ( SI611005 )</a:t>
            </a:r>
            <a:endParaRPr/>
          </a:p>
        </p:txBody>
      </p:sp>
      <p:sp>
        <p:nvSpPr>
          <p:cNvPr id="101" name="Google Shape;101;p14"/>
          <p:cNvSpPr/>
          <p:nvPr/>
        </p:nvSpPr>
        <p:spPr>
          <a:xfrm>
            <a:off x="11459700" y="2062723"/>
            <a:ext cx="5799600" cy="5799600"/>
          </a:xfrm>
          <a:custGeom>
            <a:rect b="b" l="l" r="r" t="t"/>
            <a:pathLst>
              <a:path extrusionOk="0" h="5799600" w="5799600">
                <a:moveTo>
                  <a:pt x="0" y="0"/>
                </a:moveTo>
                <a:lnTo>
                  <a:pt x="5799600" y="0"/>
                </a:lnTo>
                <a:lnTo>
                  <a:pt x="5799600" y="5799600"/>
                </a:lnTo>
                <a:lnTo>
                  <a:pt x="0" y="5799600"/>
                </a:lnTo>
                <a:lnTo>
                  <a:pt x="0" y="0"/>
                </a:lnTo>
                <a:close/>
              </a:path>
            </a:pathLst>
          </a:custGeom>
          <a:blipFill rotWithShape="1">
            <a:blip r:embed="rId5">
              <a:alphaModFix/>
            </a:blip>
            <a:stretch>
              <a:fillRect b="0" l="0" r="0" t="0"/>
            </a:stretch>
          </a:blipFill>
          <a:ln>
            <a:noFill/>
          </a:ln>
        </p:spPr>
      </p:sp>
      <p:sp>
        <p:nvSpPr>
          <p:cNvPr id="102" name="Google Shape;102;p14"/>
          <p:cNvSpPr txBox="1"/>
          <p:nvPr/>
        </p:nvSpPr>
        <p:spPr>
          <a:xfrm>
            <a:off x="1028700" y="9277350"/>
            <a:ext cx="7916550" cy="436245"/>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000" u="none" cap="none" strike="noStrike">
                <a:solidFill>
                  <a:srgbClr val="EF4D23"/>
                </a:solidFill>
                <a:latin typeface="Arimo"/>
                <a:ea typeface="Arimo"/>
                <a:cs typeface="Arimo"/>
                <a:sym typeface="Arimo"/>
              </a:rPr>
              <a:t>Group 2 | SI6 - 11</a:t>
            </a:r>
            <a:endParaRPr/>
          </a:p>
        </p:txBody>
      </p:sp>
      <p:sp>
        <p:nvSpPr>
          <p:cNvPr id="103" name="Google Shape;103;p14"/>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2"/>
          <p:cNvSpPr/>
          <p:nvPr/>
        </p:nvSpPr>
        <p:spPr>
          <a:xfrm>
            <a:off x="-114482" y="-139882"/>
            <a:ext cx="18287984" cy="10287002"/>
          </a:xfrm>
          <a:custGeom>
            <a:rect b="b" l="l" r="r" t="t"/>
            <a:pathLst>
              <a:path extrusionOk="0" h="10287002" w="18287984">
                <a:moveTo>
                  <a:pt x="0" y="0"/>
                </a:moveTo>
                <a:lnTo>
                  <a:pt x="18287984" y="0"/>
                </a:lnTo>
                <a:lnTo>
                  <a:pt x="18287984" y="10287002"/>
                </a:lnTo>
                <a:lnTo>
                  <a:pt x="0" y="10287002"/>
                </a:lnTo>
                <a:lnTo>
                  <a:pt x="0" y="0"/>
                </a:lnTo>
                <a:close/>
              </a:path>
            </a:pathLst>
          </a:custGeom>
          <a:blipFill rotWithShape="1">
            <a:blip r:embed="rId3">
              <a:alphaModFix/>
            </a:blip>
            <a:stretch>
              <a:fillRect b="0" l="0" r="0" t="0"/>
            </a:stretch>
          </a:blipFill>
          <a:ln>
            <a:noFill/>
          </a:ln>
        </p:spPr>
      </p:sp>
      <p:sp>
        <p:nvSpPr>
          <p:cNvPr id="477" name="Google Shape;477;p32"/>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4">
              <a:alphaModFix/>
            </a:blip>
            <a:stretch>
              <a:fillRect b="0" l="0" r="-3817" t="0"/>
            </a:stretch>
          </a:blipFill>
          <a:ln>
            <a:noFill/>
          </a:ln>
        </p:spPr>
      </p:sp>
      <p:graphicFrame>
        <p:nvGraphicFramePr>
          <p:cNvPr id="478" name="Google Shape;478;p32"/>
          <p:cNvGraphicFramePr/>
          <p:nvPr/>
        </p:nvGraphicFramePr>
        <p:xfrm>
          <a:off x="1330537" y="2801193"/>
          <a:ext cx="3000000" cy="3000000"/>
        </p:xfrm>
        <a:graphic>
          <a:graphicData uri="http://schemas.openxmlformats.org/drawingml/2006/table">
            <a:tbl>
              <a:tblPr>
                <a:noFill/>
                <a:tableStyleId>{AF0F6DCA-6A39-4CCB-BE33-216F05A03811}</a:tableStyleId>
              </a:tblPr>
              <a:tblGrid>
                <a:gridCol w="2566350"/>
                <a:gridCol w="2489250"/>
                <a:gridCol w="2643325"/>
                <a:gridCol w="2566350"/>
                <a:gridCol w="2566350"/>
                <a:gridCol w="2566350"/>
              </a:tblGrid>
              <a:tr h="1153825">
                <a:tc>
                  <a:txBody>
                    <a:bodyPr/>
                    <a:lstStyle/>
                    <a:p>
                      <a:pPr indent="0" lvl="0" marL="0" marR="0" rtl="0" algn="l">
                        <a:lnSpc>
                          <a:spcPct val="152636"/>
                        </a:lnSpc>
                        <a:spcBef>
                          <a:spcPts val="0"/>
                        </a:spcBef>
                        <a:spcAft>
                          <a:spcPts val="0"/>
                        </a:spcAft>
                        <a:buNone/>
                      </a:pPr>
                      <a:r>
                        <a:t/>
                      </a:r>
                      <a:endParaRPr sz="1100" u="none" cap="none" strike="noStrike"/>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1D3D70"/>
                    </a:solidFill>
                  </a:tcPr>
                </a:tc>
                <a:tc>
                  <a:txBody>
                    <a:bodyPr/>
                    <a:lstStyle/>
                    <a:p>
                      <a:pPr indent="0" lvl="0" marL="0" marR="0" rtl="0" algn="ctr">
                        <a:lnSpc>
                          <a:spcPct val="120000"/>
                        </a:lnSpc>
                        <a:spcBef>
                          <a:spcPts val="0"/>
                        </a:spcBef>
                        <a:spcAft>
                          <a:spcPts val="0"/>
                        </a:spcAft>
                        <a:buNone/>
                      </a:pPr>
                      <a:r>
                        <a:rPr b="1" lang="en-US" sz="1800" u="none" cap="none" strike="noStrike">
                          <a:solidFill>
                            <a:srgbClr val="FFFFFF"/>
                          </a:solidFill>
                          <a:latin typeface="Arimo"/>
                          <a:ea typeface="Arimo"/>
                          <a:cs typeface="Arimo"/>
                          <a:sym typeface="Arimo"/>
                        </a:rPr>
                        <a:t>Epoch</a:t>
                      </a:r>
                      <a:endParaRPr sz="1100" u="none" cap="none" strike="noStrike"/>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20000"/>
                        </a:lnSpc>
                        <a:spcBef>
                          <a:spcPts val="0"/>
                        </a:spcBef>
                        <a:spcAft>
                          <a:spcPts val="0"/>
                        </a:spcAft>
                        <a:buNone/>
                      </a:pPr>
                      <a:r>
                        <a:rPr b="1" lang="en-US" sz="1800" u="none" cap="none" strike="noStrike">
                          <a:solidFill>
                            <a:srgbClr val="FFFFFF"/>
                          </a:solidFill>
                          <a:latin typeface="Arimo"/>
                          <a:ea typeface="Arimo"/>
                          <a:cs typeface="Arimo"/>
                          <a:sym typeface="Arimo"/>
                        </a:rPr>
                        <a:t>Loss</a:t>
                      </a:r>
                      <a:endParaRPr sz="1100" u="none" cap="none" strike="noStrike"/>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20000"/>
                        </a:lnSpc>
                        <a:spcBef>
                          <a:spcPts val="0"/>
                        </a:spcBef>
                        <a:spcAft>
                          <a:spcPts val="0"/>
                        </a:spcAft>
                        <a:buNone/>
                      </a:pPr>
                      <a:r>
                        <a:rPr b="1" lang="en-US" sz="1800" u="none" cap="none" strike="noStrike">
                          <a:solidFill>
                            <a:srgbClr val="FFFFFF"/>
                          </a:solidFill>
                          <a:latin typeface="Arimo"/>
                          <a:ea typeface="Arimo"/>
                          <a:cs typeface="Arimo"/>
                          <a:sym typeface="Arimo"/>
                        </a:rPr>
                        <a:t>Accuracy</a:t>
                      </a:r>
                      <a:endParaRPr sz="1100" u="none" cap="none" strike="noStrike"/>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20000"/>
                        </a:lnSpc>
                        <a:spcBef>
                          <a:spcPts val="0"/>
                        </a:spcBef>
                        <a:spcAft>
                          <a:spcPts val="0"/>
                        </a:spcAft>
                        <a:buNone/>
                      </a:pPr>
                      <a:r>
                        <a:rPr b="1" lang="en-US" sz="1800" u="none" cap="none" strike="noStrike">
                          <a:solidFill>
                            <a:srgbClr val="FFFFFF"/>
                          </a:solidFill>
                          <a:latin typeface="Arimo"/>
                          <a:ea typeface="Arimo"/>
                          <a:cs typeface="Arimo"/>
                          <a:sym typeface="Arimo"/>
                        </a:rPr>
                        <a:t>Val_loss</a:t>
                      </a:r>
                      <a:endParaRPr sz="1100" u="none" cap="none" strike="noStrike"/>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c>
                  <a:txBody>
                    <a:bodyPr/>
                    <a:lstStyle/>
                    <a:p>
                      <a:pPr indent="0" lvl="0" marL="0" marR="0" rtl="0" algn="ctr">
                        <a:lnSpc>
                          <a:spcPct val="120000"/>
                        </a:lnSpc>
                        <a:spcBef>
                          <a:spcPts val="0"/>
                        </a:spcBef>
                        <a:spcAft>
                          <a:spcPts val="0"/>
                        </a:spcAft>
                        <a:buNone/>
                      </a:pPr>
                      <a:r>
                        <a:rPr b="1" lang="en-US" sz="1800" u="none" cap="none" strike="noStrike">
                          <a:solidFill>
                            <a:srgbClr val="FFFFFF"/>
                          </a:solidFill>
                          <a:latin typeface="Arimo"/>
                          <a:ea typeface="Arimo"/>
                          <a:cs typeface="Arimo"/>
                          <a:sym typeface="Arimo"/>
                        </a:rPr>
                        <a:t>Val_Accuracy</a:t>
                      </a:r>
                      <a:endParaRPr sz="1100" u="none" cap="none" strike="noStrike"/>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C9DAF8"/>
                      </a:solidFill>
                      <a:prstDash val="solid"/>
                      <a:round/>
                      <a:headEnd len="sm" w="sm" type="none"/>
                      <a:tailEnd len="sm" w="sm" type="none"/>
                    </a:lnB>
                    <a:solidFill>
                      <a:srgbClr val="F06634"/>
                    </a:solidFill>
                  </a:tcPr>
                </a:tc>
              </a:tr>
              <a:tr h="1037850">
                <a:tc>
                  <a:txBody>
                    <a:bodyPr/>
                    <a:lstStyle/>
                    <a:p>
                      <a:pPr indent="0" lvl="0" marL="0" marR="0" rtl="0" algn="ctr">
                        <a:lnSpc>
                          <a:spcPct val="120000"/>
                        </a:lnSpc>
                        <a:spcBef>
                          <a:spcPts val="0"/>
                        </a:spcBef>
                        <a:spcAft>
                          <a:spcPts val="0"/>
                        </a:spcAft>
                        <a:buNone/>
                      </a:pPr>
                      <a:r>
                        <a:rPr lang="en-US" sz="1800" u="none" cap="none" strike="noStrike">
                          <a:solidFill>
                            <a:srgbClr val="FFFFFF"/>
                          </a:solidFill>
                          <a:latin typeface="Arimo"/>
                          <a:ea typeface="Arimo"/>
                          <a:cs typeface="Arimo"/>
                          <a:sym typeface="Arimo"/>
                        </a:rPr>
                        <a:t>NoSMOTE</a:t>
                      </a:r>
                      <a:endParaRPr sz="1100" u="none" cap="none" strike="noStrike"/>
                    </a:p>
                  </a:txBody>
                  <a:tcPr marT="91425" marB="91425" marR="91425" marL="91425" anchor="ctr">
                    <a:lnL cap="flat" cmpd="sng" w="9525">
                      <a:solidFill>
                        <a:srgbClr val="FFFFFF"/>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1D3D70"/>
                    </a:solidFill>
                  </a:tcPr>
                </a:tc>
                <a:tc>
                  <a:txBody>
                    <a:bodyPr/>
                    <a:lstStyle/>
                    <a:p>
                      <a:pPr indent="0" lvl="0" marL="0" marR="0" rtl="0" algn="ctr">
                        <a:lnSpc>
                          <a:spcPct val="120000"/>
                        </a:lnSpc>
                        <a:spcBef>
                          <a:spcPts val="0"/>
                        </a:spcBef>
                        <a:spcAft>
                          <a:spcPts val="0"/>
                        </a:spcAft>
                        <a:buNone/>
                      </a:pPr>
                      <a:r>
                        <a:rPr lang="en-US" sz="1600" u="none" cap="none" strike="noStrike">
                          <a:solidFill>
                            <a:srgbClr val="1D3D70"/>
                          </a:solidFill>
                          <a:latin typeface="Inter"/>
                          <a:ea typeface="Inter"/>
                          <a:cs typeface="Inter"/>
                          <a:sym typeface="Inter"/>
                        </a:rPr>
                        <a:t>25</a:t>
                      </a:r>
                      <a:endParaRPr sz="1100" u="none" cap="none" strike="noStrike"/>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rgbClr val="FFFFFF"/>
                    </a:solidFill>
                  </a:tcPr>
                </a:tc>
                <a:tc>
                  <a:txBody>
                    <a:bodyPr/>
                    <a:lstStyle/>
                    <a:p>
                      <a:pPr indent="0" lvl="0" marL="0" marR="0" rtl="0" algn="ctr">
                        <a:lnSpc>
                          <a:spcPct val="120000"/>
                        </a:lnSpc>
                        <a:spcBef>
                          <a:spcPts val="0"/>
                        </a:spcBef>
                        <a:spcAft>
                          <a:spcPts val="0"/>
                        </a:spcAft>
                        <a:buNone/>
                      </a:pPr>
                      <a:r>
                        <a:rPr lang="en-US" sz="1600" u="none" cap="none" strike="noStrike">
                          <a:solidFill>
                            <a:srgbClr val="1D3D70"/>
                          </a:solidFill>
                          <a:latin typeface="Inter"/>
                          <a:ea typeface="Inter"/>
                          <a:cs typeface="Inter"/>
                          <a:sym typeface="Inter"/>
                        </a:rPr>
                        <a:t>0.1991</a:t>
                      </a:r>
                      <a:endParaRPr sz="1100" u="none" cap="none" strike="noStrike"/>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rgbClr val="FFFFFF"/>
                    </a:solidFill>
                  </a:tcPr>
                </a:tc>
                <a:tc>
                  <a:txBody>
                    <a:bodyPr/>
                    <a:lstStyle/>
                    <a:p>
                      <a:pPr indent="0" lvl="0" marL="0" marR="0" rtl="0" algn="ctr">
                        <a:lnSpc>
                          <a:spcPct val="120000"/>
                        </a:lnSpc>
                        <a:spcBef>
                          <a:spcPts val="0"/>
                        </a:spcBef>
                        <a:spcAft>
                          <a:spcPts val="0"/>
                        </a:spcAft>
                        <a:buNone/>
                      </a:pPr>
                      <a:r>
                        <a:rPr lang="en-US" sz="1600" u="none" cap="none" strike="noStrike">
                          <a:solidFill>
                            <a:srgbClr val="1D3D70"/>
                          </a:solidFill>
                          <a:latin typeface="Inter"/>
                          <a:ea typeface="Inter"/>
                          <a:cs typeface="Inter"/>
                          <a:sym typeface="Inter"/>
                        </a:rPr>
                        <a:t>0.9443</a:t>
                      </a:r>
                      <a:endParaRPr sz="1100" u="none" cap="none" strike="noStrike"/>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rgbClr val="FFFFFF"/>
                    </a:solidFill>
                  </a:tcPr>
                </a:tc>
                <a:tc>
                  <a:txBody>
                    <a:bodyPr/>
                    <a:lstStyle/>
                    <a:p>
                      <a:pPr indent="0" lvl="0" marL="0" marR="0" rtl="0" algn="ctr">
                        <a:lnSpc>
                          <a:spcPct val="120000"/>
                        </a:lnSpc>
                        <a:spcBef>
                          <a:spcPts val="0"/>
                        </a:spcBef>
                        <a:spcAft>
                          <a:spcPts val="0"/>
                        </a:spcAft>
                        <a:buNone/>
                      </a:pPr>
                      <a:r>
                        <a:rPr lang="en-US" sz="1600" u="none" cap="none" strike="noStrike">
                          <a:solidFill>
                            <a:srgbClr val="1D3D70"/>
                          </a:solidFill>
                          <a:latin typeface="Inter"/>
                          <a:ea typeface="Inter"/>
                          <a:cs typeface="Inter"/>
                          <a:sym typeface="Inter"/>
                        </a:rPr>
                        <a:t>0.3976</a:t>
                      </a:r>
                      <a:endParaRPr sz="1100" u="none" cap="none" strike="noStrike"/>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rgbClr val="FFFFFF"/>
                    </a:solidFill>
                  </a:tcPr>
                </a:tc>
                <a:tc>
                  <a:txBody>
                    <a:bodyPr/>
                    <a:lstStyle/>
                    <a:p>
                      <a:pPr indent="0" lvl="0" marL="0" marR="0" rtl="0" algn="ctr">
                        <a:lnSpc>
                          <a:spcPct val="120012"/>
                        </a:lnSpc>
                        <a:spcBef>
                          <a:spcPts val="0"/>
                        </a:spcBef>
                        <a:spcAft>
                          <a:spcPts val="0"/>
                        </a:spcAft>
                        <a:buNone/>
                      </a:pPr>
                      <a:r>
                        <a:rPr lang="en-US" sz="1599" u="none" cap="none" strike="noStrike">
                          <a:solidFill>
                            <a:srgbClr val="1D3D70"/>
                          </a:solidFill>
                          <a:latin typeface="Inter"/>
                          <a:ea typeface="Inter"/>
                          <a:cs typeface="Inter"/>
                          <a:sym typeface="Inter"/>
                        </a:rPr>
                        <a:t>0.8959</a:t>
                      </a:r>
                      <a:endParaRPr sz="1100" u="none" cap="none" strike="noStrike"/>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rgbClr val="FFFFFF"/>
                    </a:solidFill>
                  </a:tcPr>
                </a:tc>
              </a:tr>
              <a:tr h="1030125">
                <a:tc>
                  <a:txBody>
                    <a:bodyPr/>
                    <a:lstStyle/>
                    <a:p>
                      <a:pPr indent="0" lvl="0" marL="0" marR="0" rtl="0" algn="ctr">
                        <a:lnSpc>
                          <a:spcPct val="120000"/>
                        </a:lnSpc>
                        <a:spcBef>
                          <a:spcPts val="0"/>
                        </a:spcBef>
                        <a:spcAft>
                          <a:spcPts val="0"/>
                        </a:spcAft>
                        <a:buNone/>
                      </a:pPr>
                      <a:r>
                        <a:rPr lang="en-US" sz="1800" u="none" cap="none" strike="noStrike">
                          <a:solidFill>
                            <a:srgbClr val="FFFFFF"/>
                          </a:solidFill>
                          <a:latin typeface="Arimo"/>
                          <a:ea typeface="Arimo"/>
                          <a:cs typeface="Arimo"/>
                          <a:sym typeface="Arimo"/>
                        </a:rPr>
                        <a:t>NoSMOTE</a:t>
                      </a:r>
                      <a:endParaRPr sz="1100" u="none" cap="none" strike="noStrike"/>
                    </a:p>
                  </a:txBody>
                  <a:tcPr marT="91425" marB="91425" marR="91425" marL="91425" anchor="ctr">
                    <a:lnL cap="flat" cmpd="sng" w="9525">
                      <a:solidFill>
                        <a:srgbClr val="FFFFFF"/>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1D3D70"/>
                    </a:solidFill>
                  </a:tcPr>
                </a:tc>
                <a:tc>
                  <a:txBody>
                    <a:bodyPr/>
                    <a:lstStyle/>
                    <a:p>
                      <a:pPr indent="0" lvl="0" marL="0" marR="0" rtl="0" algn="ctr">
                        <a:lnSpc>
                          <a:spcPct val="120014"/>
                        </a:lnSpc>
                        <a:spcBef>
                          <a:spcPts val="0"/>
                        </a:spcBef>
                        <a:spcAft>
                          <a:spcPts val="0"/>
                        </a:spcAft>
                        <a:buNone/>
                      </a:pPr>
                      <a:r>
                        <a:rPr lang="en-US" sz="1399" u="none" cap="none" strike="noStrike">
                          <a:solidFill>
                            <a:srgbClr val="1D3D70"/>
                          </a:solidFill>
                          <a:latin typeface="Inter"/>
                          <a:ea typeface="Inter"/>
                          <a:cs typeface="Inter"/>
                          <a:sym typeface="Inter"/>
                        </a:rPr>
                        <a:t>30</a:t>
                      </a:r>
                      <a:endParaRPr sz="1100" u="none" cap="none" strike="noStrike"/>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rgbClr val="FFFFFF"/>
                    </a:solidFill>
                  </a:tcPr>
                </a:tc>
                <a:tc>
                  <a:txBody>
                    <a:bodyPr/>
                    <a:lstStyle/>
                    <a:p>
                      <a:pPr indent="0" lvl="0" marL="0" marR="0" rtl="0" algn="ctr">
                        <a:lnSpc>
                          <a:spcPct val="120014"/>
                        </a:lnSpc>
                        <a:spcBef>
                          <a:spcPts val="0"/>
                        </a:spcBef>
                        <a:spcAft>
                          <a:spcPts val="0"/>
                        </a:spcAft>
                        <a:buNone/>
                      </a:pPr>
                      <a:r>
                        <a:rPr lang="en-US" sz="1399" u="none" cap="none" strike="noStrike">
                          <a:solidFill>
                            <a:srgbClr val="1D3D70"/>
                          </a:solidFill>
                          <a:latin typeface="Inter"/>
                          <a:ea typeface="Inter"/>
                          <a:cs typeface="Inter"/>
                          <a:sym typeface="Inter"/>
                        </a:rPr>
                        <a:t>0.1913</a:t>
                      </a:r>
                      <a:endParaRPr sz="1100" u="none" cap="none" strike="noStrike"/>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rgbClr val="FFFFFF"/>
                    </a:solidFill>
                  </a:tcPr>
                </a:tc>
                <a:tc>
                  <a:txBody>
                    <a:bodyPr/>
                    <a:lstStyle/>
                    <a:p>
                      <a:pPr indent="0" lvl="0" marL="0" marR="0" rtl="0" algn="ctr">
                        <a:lnSpc>
                          <a:spcPct val="120014"/>
                        </a:lnSpc>
                        <a:spcBef>
                          <a:spcPts val="0"/>
                        </a:spcBef>
                        <a:spcAft>
                          <a:spcPts val="0"/>
                        </a:spcAft>
                        <a:buNone/>
                      </a:pPr>
                      <a:r>
                        <a:rPr lang="en-US" sz="1399" u="none" cap="none" strike="noStrike">
                          <a:solidFill>
                            <a:srgbClr val="1D3D70"/>
                          </a:solidFill>
                          <a:latin typeface="Inter"/>
                          <a:ea typeface="Inter"/>
                          <a:cs typeface="Inter"/>
                          <a:sym typeface="Inter"/>
                        </a:rPr>
                        <a:t>0.9467</a:t>
                      </a:r>
                      <a:endParaRPr sz="1100" u="none" cap="none" strike="noStrike"/>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rgbClr val="FFFFFF"/>
                    </a:solidFill>
                  </a:tcPr>
                </a:tc>
                <a:tc>
                  <a:txBody>
                    <a:bodyPr/>
                    <a:lstStyle/>
                    <a:p>
                      <a:pPr indent="0" lvl="0" marL="0" marR="0" rtl="0" algn="ctr">
                        <a:lnSpc>
                          <a:spcPct val="120014"/>
                        </a:lnSpc>
                        <a:spcBef>
                          <a:spcPts val="0"/>
                        </a:spcBef>
                        <a:spcAft>
                          <a:spcPts val="0"/>
                        </a:spcAft>
                        <a:buNone/>
                      </a:pPr>
                      <a:r>
                        <a:rPr lang="en-US" sz="1399" u="none" cap="none" strike="noStrike">
                          <a:solidFill>
                            <a:srgbClr val="1D3D70"/>
                          </a:solidFill>
                          <a:latin typeface="Inter"/>
                          <a:ea typeface="Inter"/>
                          <a:cs typeface="Inter"/>
                          <a:sym typeface="Inter"/>
                        </a:rPr>
                        <a:t>0.4059</a:t>
                      </a:r>
                      <a:endParaRPr sz="1100" u="none" cap="none" strike="noStrike"/>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rgbClr val="FFFFFF"/>
                    </a:solidFill>
                  </a:tcPr>
                </a:tc>
                <a:tc>
                  <a:txBody>
                    <a:bodyPr/>
                    <a:lstStyle/>
                    <a:p>
                      <a:pPr indent="0" lvl="0" marL="0" marR="0" rtl="0" algn="ctr">
                        <a:lnSpc>
                          <a:spcPct val="120000"/>
                        </a:lnSpc>
                        <a:spcBef>
                          <a:spcPts val="0"/>
                        </a:spcBef>
                        <a:spcAft>
                          <a:spcPts val="0"/>
                        </a:spcAft>
                        <a:buNone/>
                      </a:pPr>
                      <a:r>
                        <a:rPr lang="en-US" sz="1400" u="none" cap="none" strike="noStrike">
                          <a:solidFill>
                            <a:srgbClr val="1D3D70"/>
                          </a:solidFill>
                          <a:latin typeface="Inter"/>
                          <a:ea typeface="Inter"/>
                          <a:cs typeface="Inter"/>
                          <a:sym typeface="Inter"/>
                        </a:rPr>
                        <a:t>0.8960</a:t>
                      </a:r>
                      <a:endParaRPr sz="1100" u="none" cap="none" strike="noStrike"/>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rgbClr val="FFFFFF"/>
                    </a:solidFill>
                  </a:tcPr>
                </a:tc>
              </a:tr>
              <a:tr h="1030125">
                <a:tc>
                  <a:txBody>
                    <a:bodyPr/>
                    <a:lstStyle/>
                    <a:p>
                      <a:pPr indent="0" lvl="0" marL="0" marR="0" rtl="0" algn="ctr">
                        <a:lnSpc>
                          <a:spcPct val="120000"/>
                        </a:lnSpc>
                        <a:spcBef>
                          <a:spcPts val="0"/>
                        </a:spcBef>
                        <a:spcAft>
                          <a:spcPts val="0"/>
                        </a:spcAft>
                        <a:buNone/>
                      </a:pPr>
                      <a:r>
                        <a:rPr lang="en-US" sz="1800" u="none" cap="none" strike="noStrike">
                          <a:solidFill>
                            <a:srgbClr val="FFFFFF"/>
                          </a:solidFill>
                          <a:latin typeface="Arimo"/>
                          <a:ea typeface="Arimo"/>
                          <a:cs typeface="Arimo"/>
                          <a:sym typeface="Arimo"/>
                        </a:rPr>
                        <a:t>SMOTE</a:t>
                      </a:r>
                      <a:endParaRPr sz="1100" u="none" cap="none" strike="noStrike"/>
                    </a:p>
                  </a:txBody>
                  <a:tcPr marT="91425" marB="91425" marR="91425" marL="91425" anchor="ctr">
                    <a:lnL cap="flat" cmpd="sng" w="9525">
                      <a:solidFill>
                        <a:srgbClr val="FFFFFF"/>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1D3D70"/>
                    </a:solidFill>
                  </a:tcPr>
                </a:tc>
                <a:tc>
                  <a:txBody>
                    <a:bodyPr/>
                    <a:lstStyle/>
                    <a:p>
                      <a:pPr indent="0" lvl="0" marL="0" marR="0" rtl="0" algn="ctr">
                        <a:lnSpc>
                          <a:spcPct val="120000"/>
                        </a:lnSpc>
                        <a:spcBef>
                          <a:spcPts val="0"/>
                        </a:spcBef>
                        <a:spcAft>
                          <a:spcPts val="0"/>
                        </a:spcAft>
                        <a:buNone/>
                      </a:pPr>
                      <a:r>
                        <a:rPr lang="en-US" sz="1600" u="none" cap="none" strike="noStrike">
                          <a:solidFill>
                            <a:srgbClr val="1D3D70"/>
                          </a:solidFill>
                          <a:latin typeface="Inter"/>
                          <a:ea typeface="Inter"/>
                          <a:cs typeface="Inter"/>
                          <a:sym typeface="Inter"/>
                        </a:rPr>
                        <a:t>25</a:t>
                      </a:r>
                      <a:endParaRPr sz="1100" u="none" cap="none" strike="noStrike"/>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rgbClr val="FFFFFF"/>
                    </a:solidFill>
                  </a:tcPr>
                </a:tc>
                <a:tc>
                  <a:txBody>
                    <a:bodyPr/>
                    <a:lstStyle/>
                    <a:p>
                      <a:pPr indent="0" lvl="0" marL="0" marR="0" rtl="0" algn="ctr">
                        <a:lnSpc>
                          <a:spcPct val="120000"/>
                        </a:lnSpc>
                        <a:spcBef>
                          <a:spcPts val="0"/>
                        </a:spcBef>
                        <a:spcAft>
                          <a:spcPts val="0"/>
                        </a:spcAft>
                        <a:buNone/>
                      </a:pPr>
                      <a:r>
                        <a:rPr lang="en-US" sz="1600" u="none" cap="none" strike="noStrike">
                          <a:solidFill>
                            <a:srgbClr val="1D3D70"/>
                          </a:solidFill>
                          <a:latin typeface="Inter"/>
                          <a:ea typeface="Inter"/>
                          <a:cs typeface="Inter"/>
                          <a:sym typeface="Inter"/>
                        </a:rPr>
                        <a:t>0.3492</a:t>
                      </a:r>
                      <a:endParaRPr sz="1100" u="none" cap="none" strike="noStrike"/>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rgbClr val="FFFFFF"/>
                    </a:solidFill>
                  </a:tcPr>
                </a:tc>
                <a:tc>
                  <a:txBody>
                    <a:bodyPr/>
                    <a:lstStyle/>
                    <a:p>
                      <a:pPr indent="0" lvl="0" marL="0" marR="0" rtl="0" algn="ctr">
                        <a:lnSpc>
                          <a:spcPct val="120000"/>
                        </a:lnSpc>
                        <a:spcBef>
                          <a:spcPts val="0"/>
                        </a:spcBef>
                        <a:spcAft>
                          <a:spcPts val="0"/>
                        </a:spcAft>
                        <a:buNone/>
                      </a:pPr>
                      <a:r>
                        <a:rPr lang="en-US" sz="1600" u="none" cap="none" strike="noStrike">
                          <a:solidFill>
                            <a:srgbClr val="1D3D70"/>
                          </a:solidFill>
                          <a:latin typeface="Inter"/>
                          <a:ea typeface="Inter"/>
                          <a:cs typeface="Inter"/>
                          <a:sym typeface="Inter"/>
                        </a:rPr>
                        <a:t>0.8816</a:t>
                      </a:r>
                      <a:endParaRPr sz="1100" u="none" cap="none" strike="noStrike"/>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rgbClr val="FFFFFF"/>
                    </a:solidFill>
                  </a:tcPr>
                </a:tc>
                <a:tc>
                  <a:txBody>
                    <a:bodyPr/>
                    <a:lstStyle/>
                    <a:p>
                      <a:pPr indent="0" lvl="0" marL="0" marR="0" rtl="0" algn="ctr">
                        <a:lnSpc>
                          <a:spcPct val="120000"/>
                        </a:lnSpc>
                        <a:spcBef>
                          <a:spcPts val="0"/>
                        </a:spcBef>
                        <a:spcAft>
                          <a:spcPts val="0"/>
                        </a:spcAft>
                        <a:buNone/>
                      </a:pPr>
                      <a:r>
                        <a:rPr lang="en-US" sz="1600" u="none" cap="none" strike="noStrike">
                          <a:solidFill>
                            <a:srgbClr val="1D3D70"/>
                          </a:solidFill>
                          <a:latin typeface="Inter"/>
                          <a:ea typeface="Inter"/>
                          <a:cs typeface="Inter"/>
                          <a:sym typeface="Inter"/>
                        </a:rPr>
                        <a:t>0.5904</a:t>
                      </a:r>
                      <a:endParaRPr sz="1100" u="none" cap="none" strike="noStrike"/>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rgbClr val="FFFFFF"/>
                    </a:solidFill>
                  </a:tcPr>
                </a:tc>
                <a:tc>
                  <a:txBody>
                    <a:bodyPr/>
                    <a:lstStyle/>
                    <a:p>
                      <a:pPr indent="0" lvl="0" marL="0" marR="0" rtl="0" algn="ctr">
                        <a:lnSpc>
                          <a:spcPct val="120012"/>
                        </a:lnSpc>
                        <a:spcBef>
                          <a:spcPts val="0"/>
                        </a:spcBef>
                        <a:spcAft>
                          <a:spcPts val="0"/>
                        </a:spcAft>
                        <a:buNone/>
                      </a:pPr>
                      <a:r>
                        <a:rPr lang="en-US" sz="1599" u="none" cap="none" strike="noStrike">
                          <a:solidFill>
                            <a:srgbClr val="1D3D70"/>
                          </a:solidFill>
                          <a:latin typeface="Inter"/>
                          <a:ea typeface="Inter"/>
                          <a:cs typeface="Inter"/>
                          <a:sym typeface="Inter"/>
                        </a:rPr>
                        <a:t>0.8562</a:t>
                      </a:r>
                      <a:endParaRPr sz="1100" u="none" cap="none" strike="noStrike"/>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rgbClr val="FFFFFF"/>
                    </a:solidFill>
                  </a:tcPr>
                </a:tc>
              </a:tr>
              <a:tr h="12800">
                <a:tc rowSpan="5">
                  <a:txBody>
                    <a:bodyPr/>
                    <a:lstStyle/>
                    <a:p>
                      <a:pPr indent="0" lvl="0" marL="0" marR="0" rtl="0" algn="ctr">
                        <a:lnSpc>
                          <a:spcPct val="120000"/>
                        </a:lnSpc>
                        <a:spcBef>
                          <a:spcPts val="0"/>
                        </a:spcBef>
                        <a:spcAft>
                          <a:spcPts val="0"/>
                        </a:spcAft>
                        <a:buNone/>
                      </a:pPr>
                      <a:r>
                        <a:rPr lang="en-US" sz="1800" u="none" cap="none" strike="noStrike">
                          <a:solidFill>
                            <a:srgbClr val="FFFFFF"/>
                          </a:solidFill>
                          <a:latin typeface="Arimo"/>
                          <a:ea typeface="Arimo"/>
                          <a:cs typeface="Arimo"/>
                          <a:sym typeface="Arimo"/>
                        </a:rPr>
                        <a:t>SMOTE</a:t>
                      </a:r>
                      <a:endParaRPr sz="1100" u="none" cap="none" strike="noStrike"/>
                    </a:p>
                  </a:txBody>
                  <a:tcPr marT="91425" marB="91425" marR="91425" marL="91425" anchor="ctr">
                    <a:lnL cap="flat" cmpd="sng" w="9525">
                      <a:solidFill>
                        <a:srgbClr val="FFFFFF"/>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1D3D70"/>
                    </a:solidFill>
                  </a:tcPr>
                </a:tc>
                <a:tc rowSpan="5">
                  <a:txBody>
                    <a:bodyPr/>
                    <a:lstStyle/>
                    <a:p>
                      <a:pPr indent="0" lvl="0" marL="0" marR="0" rtl="0" algn="ctr">
                        <a:lnSpc>
                          <a:spcPct val="120000"/>
                        </a:lnSpc>
                        <a:spcBef>
                          <a:spcPts val="0"/>
                        </a:spcBef>
                        <a:spcAft>
                          <a:spcPts val="0"/>
                        </a:spcAft>
                        <a:buNone/>
                      </a:pPr>
                      <a:r>
                        <a:rPr lang="en-US" sz="1400" u="none" cap="none" strike="noStrike">
                          <a:solidFill>
                            <a:srgbClr val="1D3D70"/>
                          </a:solidFill>
                          <a:latin typeface="Inter"/>
                          <a:ea typeface="Inter"/>
                          <a:cs typeface="Inter"/>
                          <a:sym typeface="Inter"/>
                        </a:rPr>
                        <a:t>30</a:t>
                      </a:r>
                      <a:endParaRPr sz="1100" u="none" cap="none" strike="noStrike"/>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rgbClr val="FFFFFF"/>
                    </a:solidFill>
                  </a:tcPr>
                </a:tc>
                <a:tc rowSpan="5">
                  <a:txBody>
                    <a:bodyPr/>
                    <a:lstStyle/>
                    <a:p>
                      <a:pPr indent="0" lvl="0" marL="0" marR="0" rtl="0" algn="ctr">
                        <a:lnSpc>
                          <a:spcPct val="120000"/>
                        </a:lnSpc>
                        <a:spcBef>
                          <a:spcPts val="0"/>
                        </a:spcBef>
                        <a:spcAft>
                          <a:spcPts val="0"/>
                        </a:spcAft>
                        <a:buNone/>
                      </a:pPr>
                      <a:r>
                        <a:rPr lang="en-US" sz="1400" u="none" cap="none" strike="noStrike">
                          <a:solidFill>
                            <a:srgbClr val="1D3D70"/>
                          </a:solidFill>
                          <a:latin typeface="Inter"/>
                          <a:ea typeface="Inter"/>
                          <a:cs typeface="Inter"/>
                          <a:sym typeface="Inter"/>
                        </a:rPr>
                        <a:t>0.3137</a:t>
                      </a:r>
                      <a:endParaRPr sz="1100" u="none" cap="none" strike="noStrike"/>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rgbClr val="FFFFFF"/>
                    </a:solidFill>
                  </a:tcPr>
                </a:tc>
                <a:tc rowSpan="5">
                  <a:txBody>
                    <a:bodyPr/>
                    <a:lstStyle/>
                    <a:p>
                      <a:pPr indent="0" lvl="0" marL="0" marR="0" rtl="0" algn="ctr">
                        <a:lnSpc>
                          <a:spcPct val="120000"/>
                        </a:lnSpc>
                        <a:spcBef>
                          <a:spcPts val="0"/>
                        </a:spcBef>
                        <a:spcAft>
                          <a:spcPts val="0"/>
                        </a:spcAft>
                        <a:buNone/>
                      </a:pPr>
                      <a:r>
                        <a:rPr lang="en-US" sz="1400" u="none" cap="none" strike="noStrike">
                          <a:solidFill>
                            <a:srgbClr val="1D3D70"/>
                          </a:solidFill>
                          <a:latin typeface="Inter"/>
                          <a:ea typeface="Inter"/>
                          <a:cs typeface="Inter"/>
                          <a:sym typeface="Inter"/>
                        </a:rPr>
                        <a:t>0.8963</a:t>
                      </a:r>
                      <a:endParaRPr sz="1100" u="none" cap="none" strike="noStrike"/>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rgbClr val="FFFFFF"/>
                    </a:solidFill>
                  </a:tcPr>
                </a:tc>
                <a:tc rowSpan="5">
                  <a:txBody>
                    <a:bodyPr/>
                    <a:lstStyle/>
                    <a:p>
                      <a:pPr indent="0" lvl="0" marL="0" marR="0" rtl="0" algn="ctr">
                        <a:lnSpc>
                          <a:spcPct val="120000"/>
                        </a:lnSpc>
                        <a:spcBef>
                          <a:spcPts val="0"/>
                        </a:spcBef>
                        <a:spcAft>
                          <a:spcPts val="0"/>
                        </a:spcAft>
                        <a:buNone/>
                      </a:pPr>
                      <a:r>
                        <a:rPr lang="en-US" sz="1400" u="none" cap="none" strike="noStrike">
                          <a:solidFill>
                            <a:srgbClr val="1D3D70"/>
                          </a:solidFill>
                          <a:latin typeface="Inter"/>
                          <a:ea typeface="Inter"/>
                          <a:cs typeface="Inter"/>
                          <a:sym typeface="Inter"/>
                        </a:rPr>
                        <a:t>0.6655</a:t>
                      </a:r>
                      <a:endParaRPr sz="1100" u="none" cap="none" strike="noStrike"/>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rgbClr val="FFFFFF"/>
                    </a:solidFill>
                  </a:tcPr>
                </a:tc>
                <a:tc rowSpan="5">
                  <a:txBody>
                    <a:bodyPr/>
                    <a:lstStyle/>
                    <a:p>
                      <a:pPr indent="0" lvl="0" marL="0" marR="0" rtl="0" algn="ctr">
                        <a:lnSpc>
                          <a:spcPct val="120000"/>
                        </a:lnSpc>
                        <a:spcBef>
                          <a:spcPts val="0"/>
                        </a:spcBef>
                        <a:spcAft>
                          <a:spcPts val="0"/>
                        </a:spcAft>
                        <a:buNone/>
                      </a:pPr>
                      <a:r>
                        <a:rPr lang="en-US" sz="1400" u="none" cap="none" strike="noStrike">
                          <a:solidFill>
                            <a:srgbClr val="1D3D70"/>
                          </a:solidFill>
                          <a:latin typeface="Inter"/>
                          <a:ea typeface="Inter"/>
                          <a:cs typeface="Inter"/>
                          <a:sym typeface="Inter"/>
                        </a:rPr>
                        <a:t>0.8386</a:t>
                      </a:r>
                      <a:endParaRPr sz="1100" u="none" cap="none" strike="noStrike"/>
                    </a:p>
                  </a:txBody>
                  <a:tcPr marT="91425" marB="91425" marR="91425" marL="91425" anchor="ctr">
                    <a:lnL cap="flat" cmpd="sng" w="9525">
                      <a:solidFill>
                        <a:srgbClr val="C9DAF8"/>
                      </a:solidFill>
                      <a:prstDash val="solid"/>
                      <a:round/>
                      <a:headEnd len="sm" w="sm" type="none"/>
                      <a:tailEnd len="sm" w="sm" type="none"/>
                    </a:lnL>
                    <a:lnR cap="flat" cmpd="sng" w="9525">
                      <a:solidFill>
                        <a:srgbClr val="C9DAF8"/>
                      </a:solidFill>
                      <a:prstDash val="solid"/>
                      <a:round/>
                      <a:headEnd len="sm" w="sm" type="none"/>
                      <a:tailEnd len="sm" w="sm" type="none"/>
                    </a:lnR>
                    <a:lnT cap="flat" cmpd="sng" w="9525">
                      <a:solidFill>
                        <a:srgbClr val="C9DAF8"/>
                      </a:solidFill>
                      <a:prstDash val="solid"/>
                      <a:round/>
                      <a:headEnd len="sm" w="sm" type="none"/>
                      <a:tailEnd len="sm" w="sm" type="none"/>
                    </a:lnT>
                    <a:lnB cap="flat" cmpd="sng" w="9525">
                      <a:solidFill>
                        <a:srgbClr val="C9DAF8"/>
                      </a:solidFill>
                      <a:prstDash val="solid"/>
                      <a:round/>
                      <a:headEnd len="sm" w="sm" type="none"/>
                      <a:tailEnd len="sm" w="sm" type="none"/>
                    </a:lnB>
                    <a:solidFill>
                      <a:srgbClr val="FFFFFF"/>
                    </a:solidFill>
                  </a:tcPr>
                </a:tc>
              </a:tr>
              <a:tr h="62100">
                <a:tc vMerge="1"/>
                <a:tc vMerge="1"/>
                <a:tc vMerge="1"/>
                <a:tc vMerge="1"/>
                <a:tc vMerge="1"/>
                <a:tc vMerge="1"/>
              </a:tr>
              <a:tr h="352375">
                <a:tc vMerge="1"/>
                <a:tc vMerge="1"/>
                <a:tc vMerge="1"/>
                <a:tc vMerge="1"/>
                <a:tc vMerge="1"/>
                <a:tc vMerge="1"/>
              </a:tr>
              <a:tr h="62100">
                <a:tc vMerge="1"/>
                <a:tc vMerge="1"/>
                <a:tc vMerge="1"/>
                <a:tc vMerge="1"/>
                <a:tc vMerge="1"/>
                <a:tc vMerge="1"/>
              </a:tr>
              <a:tr h="542050">
                <a:tc vMerge="1"/>
                <a:tc vMerge="1"/>
                <a:tc vMerge="1"/>
                <a:tc vMerge="1"/>
                <a:tc vMerge="1"/>
                <a:tc vMerge="1"/>
              </a:tr>
            </a:tbl>
          </a:graphicData>
        </a:graphic>
      </p:graphicFrame>
      <p:sp>
        <p:nvSpPr>
          <p:cNvPr id="479" name="Google Shape;479;p32"/>
          <p:cNvSpPr txBox="1"/>
          <p:nvPr/>
        </p:nvSpPr>
        <p:spPr>
          <a:xfrm>
            <a:off x="1434592" y="1322177"/>
            <a:ext cx="15418816" cy="831724"/>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5200" u="none" cap="none" strike="noStrike">
                <a:solidFill>
                  <a:srgbClr val="F06634"/>
                </a:solidFill>
                <a:latin typeface="Times"/>
                <a:ea typeface="Times"/>
                <a:cs typeface="Times"/>
                <a:sym typeface="Times"/>
              </a:rPr>
              <a:t>Training Model</a:t>
            </a:r>
            <a:endParaRPr/>
          </a:p>
        </p:txBody>
      </p:sp>
      <p:sp>
        <p:nvSpPr>
          <p:cNvPr id="480" name="Google Shape;480;p32"/>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20</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3"/>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3">
              <a:alphaModFix/>
            </a:blip>
            <a:stretch>
              <a:fillRect b="0" l="0" r="-3817" t="0"/>
            </a:stretch>
          </a:blipFill>
          <a:ln>
            <a:noFill/>
          </a:ln>
        </p:spPr>
      </p:sp>
      <p:sp>
        <p:nvSpPr>
          <p:cNvPr id="486" name="Google Shape;486;p33"/>
          <p:cNvSpPr/>
          <p:nvPr/>
        </p:nvSpPr>
        <p:spPr>
          <a:xfrm rot="2700000">
            <a:off x="8037903" y="8464528"/>
            <a:ext cx="4807107" cy="4033550"/>
          </a:xfrm>
          <a:custGeom>
            <a:rect b="b" l="l" r="r" t="t"/>
            <a:pathLst>
              <a:path extrusionOk="0" h="4033550" w="4807107">
                <a:moveTo>
                  <a:pt x="0" y="0"/>
                </a:moveTo>
                <a:lnTo>
                  <a:pt x="4807106" y="0"/>
                </a:lnTo>
                <a:lnTo>
                  <a:pt x="4807106" y="4033550"/>
                </a:lnTo>
                <a:lnTo>
                  <a:pt x="0" y="4033550"/>
                </a:lnTo>
                <a:lnTo>
                  <a:pt x="0" y="0"/>
                </a:lnTo>
                <a:close/>
              </a:path>
            </a:pathLst>
          </a:custGeom>
          <a:blipFill rotWithShape="1">
            <a:blip r:embed="rId4">
              <a:alphaModFix/>
            </a:blip>
            <a:stretch>
              <a:fillRect b="0" l="0" r="0" t="0"/>
            </a:stretch>
          </a:blipFill>
          <a:ln>
            <a:noFill/>
          </a:ln>
        </p:spPr>
      </p:sp>
      <p:sp>
        <p:nvSpPr>
          <p:cNvPr id="487" name="Google Shape;487;p33"/>
          <p:cNvSpPr/>
          <p:nvPr/>
        </p:nvSpPr>
        <p:spPr>
          <a:xfrm rot="-73247">
            <a:off x="12078697" y="-281907"/>
            <a:ext cx="2976806" cy="1317955"/>
          </a:xfrm>
          <a:custGeom>
            <a:rect b="b" l="l" r="r" t="t"/>
            <a:pathLst>
              <a:path extrusionOk="0" h="1317955" w="2976806">
                <a:moveTo>
                  <a:pt x="0" y="0"/>
                </a:moveTo>
                <a:lnTo>
                  <a:pt x="2976806" y="0"/>
                </a:lnTo>
                <a:lnTo>
                  <a:pt x="2976806" y="1317956"/>
                </a:lnTo>
                <a:lnTo>
                  <a:pt x="0" y="1317956"/>
                </a:lnTo>
                <a:lnTo>
                  <a:pt x="0" y="0"/>
                </a:lnTo>
                <a:close/>
              </a:path>
            </a:pathLst>
          </a:custGeom>
          <a:blipFill rotWithShape="1">
            <a:blip r:embed="rId5">
              <a:alphaModFix/>
            </a:blip>
            <a:stretch>
              <a:fillRect b="0" l="-17866" r="-17864" t="0"/>
            </a:stretch>
          </a:blipFill>
          <a:ln>
            <a:noFill/>
          </a:ln>
        </p:spPr>
      </p:sp>
      <p:sp>
        <p:nvSpPr>
          <p:cNvPr id="488" name="Google Shape;488;p33"/>
          <p:cNvSpPr/>
          <p:nvPr/>
        </p:nvSpPr>
        <p:spPr>
          <a:xfrm rot="5400000">
            <a:off x="-517864" y="306592"/>
            <a:ext cx="3474708" cy="2861524"/>
          </a:xfrm>
          <a:custGeom>
            <a:rect b="b" l="l" r="r" t="t"/>
            <a:pathLst>
              <a:path extrusionOk="0" h="2861524" w="3474708">
                <a:moveTo>
                  <a:pt x="0" y="0"/>
                </a:moveTo>
                <a:lnTo>
                  <a:pt x="3474708" y="0"/>
                </a:lnTo>
                <a:lnTo>
                  <a:pt x="3474708" y="2861524"/>
                </a:lnTo>
                <a:lnTo>
                  <a:pt x="0" y="2861524"/>
                </a:lnTo>
                <a:lnTo>
                  <a:pt x="0" y="0"/>
                </a:lnTo>
                <a:close/>
              </a:path>
            </a:pathLst>
          </a:custGeom>
          <a:blipFill rotWithShape="1">
            <a:blip r:embed="rId6">
              <a:alphaModFix/>
            </a:blip>
            <a:stretch>
              <a:fillRect b="0" l="0" r="0" t="0"/>
            </a:stretch>
          </a:blipFill>
          <a:ln>
            <a:noFill/>
          </a:ln>
        </p:spPr>
      </p:sp>
      <p:sp>
        <p:nvSpPr>
          <p:cNvPr id="489" name="Google Shape;489;p33"/>
          <p:cNvSpPr/>
          <p:nvPr/>
        </p:nvSpPr>
        <p:spPr>
          <a:xfrm>
            <a:off x="2650252" y="5552026"/>
            <a:ext cx="4802570" cy="2758030"/>
          </a:xfrm>
          <a:custGeom>
            <a:rect b="b" l="l" r="r" t="t"/>
            <a:pathLst>
              <a:path extrusionOk="0" h="2758030" w="4802570">
                <a:moveTo>
                  <a:pt x="0" y="0"/>
                </a:moveTo>
                <a:lnTo>
                  <a:pt x="4802571" y="0"/>
                </a:lnTo>
                <a:lnTo>
                  <a:pt x="4802571" y="2758030"/>
                </a:lnTo>
                <a:lnTo>
                  <a:pt x="0" y="2758030"/>
                </a:lnTo>
                <a:lnTo>
                  <a:pt x="0" y="0"/>
                </a:lnTo>
                <a:close/>
              </a:path>
            </a:pathLst>
          </a:custGeom>
          <a:blipFill rotWithShape="1">
            <a:blip r:embed="rId7">
              <a:alphaModFix/>
            </a:blip>
            <a:stretch>
              <a:fillRect b="0" l="0" r="0" t="0"/>
            </a:stretch>
          </a:blipFill>
          <a:ln>
            <a:noFill/>
          </a:ln>
        </p:spPr>
      </p:sp>
      <p:sp>
        <p:nvSpPr>
          <p:cNvPr id="490" name="Google Shape;490;p33"/>
          <p:cNvSpPr/>
          <p:nvPr/>
        </p:nvSpPr>
        <p:spPr>
          <a:xfrm>
            <a:off x="1833489" y="1847479"/>
            <a:ext cx="6436096" cy="2752047"/>
          </a:xfrm>
          <a:custGeom>
            <a:rect b="b" l="l" r="r" t="t"/>
            <a:pathLst>
              <a:path extrusionOk="0" h="2752047" w="6436096">
                <a:moveTo>
                  <a:pt x="0" y="0"/>
                </a:moveTo>
                <a:lnTo>
                  <a:pt x="6436097" y="0"/>
                </a:lnTo>
                <a:lnTo>
                  <a:pt x="6436097" y="2752047"/>
                </a:lnTo>
                <a:lnTo>
                  <a:pt x="0" y="2752047"/>
                </a:lnTo>
                <a:lnTo>
                  <a:pt x="0" y="0"/>
                </a:lnTo>
                <a:close/>
              </a:path>
            </a:pathLst>
          </a:custGeom>
          <a:blipFill rotWithShape="1">
            <a:blip r:embed="rId8">
              <a:alphaModFix/>
            </a:blip>
            <a:stretch>
              <a:fillRect b="0" l="0" r="0" t="0"/>
            </a:stretch>
          </a:blipFill>
          <a:ln>
            <a:noFill/>
          </a:ln>
        </p:spPr>
      </p:sp>
      <p:sp>
        <p:nvSpPr>
          <p:cNvPr id="491" name="Google Shape;491;p33"/>
          <p:cNvSpPr txBox="1"/>
          <p:nvPr/>
        </p:nvSpPr>
        <p:spPr>
          <a:xfrm>
            <a:off x="6968993" y="329446"/>
            <a:ext cx="4350014" cy="863347"/>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5400" u="none" cap="none" strike="noStrike">
                <a:solidFill>
                  <a:srgbClr val="F06634"/>
                </a:solidFill>
                <a:latin typeface="Times"/>
                <a:ea typeface="Times"/>
                <a:cs typeface="Times"/>
                <a:sym typeface="Times"/>
              </a:rPr>
              <a:t>Model Evaluation</a:t>
            </a:r>
            <a:endParaRPr/>
          </a:p>
        </p:txBody>
      </p:sp>
      <p:sp>
        <p:nvSpPr>
          <p:cNvPr id="492" name="Google Shape;492;p33"/>
          <p:cNvSpPr txBox="1"/>
          <p:nvPr/>
        </p:nvSpPr>
        <p:spPr>
          <a:xfrm>
            <a:off x="1028700" y="9277350"/>
            <a:ext cx="7916550" cy="436245"/>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000" u="none" cap="none" strike="noStrike">
                <a:solidFill>
                  <a:srgbClr val="EF4D23"/>
                </a:solidFill>
                <a:latin typeface="Arimo"/>
                <a:ea typeface="Arimo"/>
                <a:cs typeface="Arimo"/>
                <a:sym typeface="Arimo"/>
              </a:rPr>
              <a:t>Group 2 | SI6 - 11</a:t>
            </a:r>
            <a:endParaRPr/>
          </a:p>
        </p:txBody>
      </p:sp>
      <p:sp>
        <p:nvSpPr>
          <p:cNvPr id="493" name="Google Shape;493;p33"/>
          <p:cNvSpPr txBox="1"/>
          <p:nvPr/>
        </p:nvSpPr>
        <p:spPr>
          <a:xfrm>
            <a:off x="2650252" y="8224331"/>
            <a:ext cx="4802570"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Tanpa Smote, 30 Epoch</a:t>
            </a:r>
            <a:endParaRPr/>
          </a:p>
        </p:txBody>
      </p:sp>
      <p:sp>
        <p:nvSpPr>
          <p:cNvPr id="494" name="Google Shape;494;p33"/>
          <p:cNvSpPr txBox="1"/>
          <p:nvPr/>
        </p:nvSpPr>
        <p:spPr>
          <a:xfrm>
            <a:off x="9009812" y="5827482"/>
            <a:ext cx="7419567" cy="2828544"/>
          </a:xfrm>
          <a:prstGeom prst="rect">
            <a:avLst/>
          </a:prstGeom>
          <a:noFill/>
          <a:ln>
            <a:noFill/>
          </a:ln>
        </p:spPr>
        <p:txBody>
          <a:bodyPr anchorCtr="0" anchor="t" bIns="0" lIns="0" spcFirstLastPara="1" rIns="0" wrap="square" tIns="0">
            <a:spAutoFit/>
          </a:bodyPr>
          <a:lstStyle/>
          <a:p>
            <a:pPr indent="-237490" lvl="1" marL="474979" marR="0" rtl="0" algn="just">
              <a:lnSpc>
                <a:spcPct val="144020"/>
              </a:lnSpc>
              <a:spcBef>
                <a:spcPts val="0"/>
              </a:spcBef>
              <a:spcAft>
                <a:spcPts val="0"/>
              </a:spcAft>
              <a:buClr>
                <a:srgbClr val="434343"/>
              </a:buClr>
              <a:buSzPts val="2199"/>
              <a:buFont typeface="Arial"/>
              <a:buChar char="•"/>
            </a:pPr>
            <a:r>
              <a:rPr b="0" i="0" lang="en-US" sz="2199" u="none" cap="none" strike="noStrike">
                <a:solidFill>
                  <a:srgbClr val="434343"/>
                </a:solidFill>
                <a:latin typeface="Times New Roman"/>
                <a:ea typeface="Times New Roman"/>
                <a:cs typeface="Times New Roman"/>
                <a:sym typeface="Times New Roman"/>
              </a:rPr>
              <a:t>Model evaluasi menunjukkan precision untuk kelas 0, 1, dan 2 masing-masing adalah 0.84, 0.65, dan 0.93, dengan recall 0.79, 0.44, dan 0.97, dan F1-score 0.81, 0.52, dan 0.95. Akurasi keseluruhan adalah 90%, dengan rata-rata makro precision, recall, dan F1-score masing-masing 0.80, 0.73, dan 0.76, serta rata-rata berbobot 0.89 untuk precision, recall, dan F1-score.</a:t>
            </a:r>
            <a:endParaRPr/>
          </a:p>
        </p:txBody>
      </p:sp>
      <p:sp>
        <p:nvSpPr>
          <p:cNvPr id="495" name="Google Shape;495;p33"/>
          <p:cNvSpPr txBox="1"/>
          <p:nvPr/>
        </p:nvSpPr>
        <p:spPr>
          <a:xfrm>
            <a:off x="2650252" y="4544060"/>
            <a:ext cx="4802570"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Tanpa Smote, 25 Epoch</a:t>
            </a:r>
            <a:endParaRPr/>
          </a:p>
        </p:txBody>
      </p:sp>
      <p:sp>
        <p:nvSpPr>
          <p:cNvPr id="496" name="Google Shape;496;p33"/>
          <p:cNvSpPr txBox="1"/>
          <p:nvPr/>
        </p:nvSpPr>
        <p:spPr>
          <a:xfrm>
            <a:off x="8945250" y="1812786"/>
            <a:ext cx="7419567" cy="3228594"/>
          </a:xfrm>
          <a:prstGeom prst="rect">
            <a:avLst/>
          </a:prstGeom>
          <a:noFill/>
          <a:ln>
            <a:noFill/>
          </a:ln>
        </p:spPr>
        <p:txBody>
          <a:bodyPr anchorCtr="0" anchor="t" bIns="0" lIns="0" spcFirstLastPara="1" rIns="0" wrap="square" tIns="0">
            <a:spAutoFit/>
          </a:bodyPr>
          <a:lstStyle/>
          <a:p>
            <a:pPr indent="-237490" lvl="1" marL="474979" marR="0" rtl="0" algn="just">
              <a:lnSpc>
                <a:spcPct val="144020"/>
              </a:lnSpc>
              <a:spcBef>
                <a:spcPts val="0"/>
              </a:spcBef>
              <a:spcAft>
                <a:spcPts val="0"/>
              </a:spcAft>
              <a:buClr>
                <a:srgbClr val="434343"/>
              </a:buClr>
              <a:buSzPts val="2199"/>
              <a:buFont typeface="Arial"/>
              <a:buChar char="•"/>
            </a:pPr>
            <a:r>
              <a:rPr b="0" i="0" lang="en-US" sz="2199" u="none" cap="none" strike="noStrike">
                <a:solidFill>
                  <a:srgbClr val="434343"/>
                </a:solidFill>
                <a:latin typeface="Times New Roman"/>
                <a:ea typeface="Times New Roman"/>
                <a:cs typeface="Times New Roman"/>
                <a:sym typeface="Times New Roman"/>
              </a:rPr>
              <a:t>Model evaluasi menunjukkan ketepatan (precision) untuk kelas 0, 1, dan 2 masing-masing adalah 0.86, 0.60, dan 0.92, dengan recall 0.76, 0.49, dan 0.97, serta F1-score 0.81, 0.54, dan 0.95. Jumlah data (support) untuk kelas 0, 1, dan 2 masing-masing adalah 6,476, 1,906, dan 22,168. Akurasi keseluruhan adalah 90%. Rata-rata precision, recall, dan F1-score secara makro adalah 0.79, 0.74, dan 0.76, serta berbobot 0.89, 0.90, dan 0.89.</a:t>
            </a:r>
            <a:endParaRPr/>
          </a:p>
        </p:txBody>
      </p:sp>
      <p:sp>
        <p:nvSpPr>
          <p:cNvPr id="497" name="Google Shape;497;p33"/>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21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4"/>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3">
              <a:alphaModFix/>
            </a:blip>
            <a:stretch>
              <a:fillRect b="0" l="0" r="-3817" t="0"/>
            </a:stretch>
          </a:blipFill>
          <a:ln>
            <a:noFill/>
          </a:ln>
        </p:spPr>
      </p:sp>
      <p:sp>
        <p:nvSpPr>
          <p:cNvPr id="503" name="Google Shape;503;p34"/>
          <p:cNvSpPr/>
          <p:nvPr/>
        </p:nvSpPr>
        <p:spPr>
          <a:xfrm rot="2700000">
            <a:off x="7709877" y="7927438"/>
            <a:ext cx="4807107" cy="4033550"/>
          </a:xfrm>
          <a:custGeom>
            <a:rect b="b" l="l" r="r" t="t"/>
            <a:pathLst>
              <a:path extrusionOk="0" h="4033550" w="4807107">
                <a:moveTo>
                  <a:pt x="0" y="0"/>
                </a:moveTo>
                <a:lnTo>
                  <a:pt x="4807107" y="0"/>
                </a:lnTo>
                <a:lnTo>
                  <a:pt x="4807107" y="4033549"/>
                </a:lnTo>
                <a:lnTo>
                  <a:pt x="0" y="4033549"/>
                </a:lnTo>
                <a:lnTo>
                  <a:pt x="0" y="0"/>
                </a:lnTo>
                <a:close/>
              </a:path>
            </a:pathLst>
          </a:custGeom>
          <a:blipFill rotWithShape="1">
            <a:blip r:embed="rId4">
              <a:alphaModFix/>
            </a:blip>
            <a:stretch>
              <a:fillRect b="0" l="0" r="0" t="0"/>
            </a:stretch>
          </a:blipFill>
          <a:ln>
            <a:noFill/>
          </a:ln>
        </p:spPr>
      </p:sp>
      <p:sp>
        <p:nvSpPr>
          <p:cNvPr id="504" name="Google Shape;504;p34"/>
          <p:cNvSpPr/>
          <p:nvPr/>
        </p:nvSpPr>
        <p:spPr>
          <a:xfrm rot="-73247">
            <a:off x="12078697" y="-281907"/>
            <a:ext cx="2976806" cy="1317955"/>
          </a:xfrm>
          <a:custGeom>
            <a:rect b="b" l="l" r="r" t="t"/>
            <a:pathLst>
              <a:path extrusionOk="0" h="1317955" w="2976806">
                <a:moveTo>
                  <a:pt x="0" y="0"/>
                </a:moveTo>
                <a:lnTo>
                  <a:pt x="2976806" y="0"/>
                </a:lnTo>
                <a:lnTo>
                  <a:pt x="2976806" y="1317956"/>
                </a:lnTo>
                <a:lnTo>
                  <a:pt x="0" y="1317956"/>
                </a:lnTo>
                <a:lnTo>
                  <a:pt x="0" y="0"/>
                </a:lnTo>
                <a:close/>
              </a:path>
            </a:pathLst>
          </a:custGeom>
          <a:blipFill rotWithShape="1">
            <a:blip r:embed="rId5">
              <a:alphaModFix/>
            </a:blip>
            <a:stretch>
              <a:fillRect b="0" l="-17866" r="-17864" t="0"/>
            </a:stretch>
          </a:blipFill>
          <a:ln>
            <a:noFill/>
          </a:ln>
        </p:spPr>
      </p:sp>
      <p:sp>
        <p:nvSpPr>
          <p:cNvPr id="505" name="Google Shape;505;p34"/>
          <p:cNvSpPr/>
          <p:nvPr/>
        </p:nvSpPr>
        <p:spPr>
          <a:xfrm rot="5400000">
            <a:off x="-517864" y="306592"/>
            <a:ext cx="3474708" cy="2861524"/>
          </a:xfrm>
          <a:custGeom>
            <a:rect b="b" l="l" r="r" t="t"/>
            <a:pathLst>
              <a:path extrusionOk="0" h="2861524" w="3474708">
                <a:moveTo>
                  <a:pt x="0" y="0"/>
                </a:moveTo>
                <a:lnTo>
                  <a:pt x="3474708" y="0"/>
                </a:lnTo>
                <a:lnTo>
                  <a:pt x="3474708" y="2861524"/>
                </a:lnTo>
                <a:lnTo>
                  <a:pt x="0" y="2861524"/>
                </a:lnTo>
                <a:lnTo>
                  <a:pt x="0" y="0"/>
                </a:lnTo>
                <a:close/>
              </a:path>
            </a:pathLst>
          </a:custGeom>
          <a:blipFill rotWithShape="1">
            <a:blip r:embed="rId6">
              <a:alphaModFix/>
            </a:blip>
            <a:stretch>
              <a:fillRect b="0" l="0" r="0" t="0"/>
            </a:stretch>
          </a:blipFill>
          <a:ln>
            <a:noFill/>
          </a:ln>
        </p:spPr>
      </p:sp>
      <p:sp>
        <p:nvSpPr>
          <p:cNvPr id="506" name="Google Shape;506;p34"/>
          <p:cNvSpPr/>
          <p:nvPr/>
        </p:nvSpPr>
        <p:spPr>
          <a:xfrm>
            <a:off x="10857039" y="1553578"/>
            <a:ext cx="5008584" cy="2914786"/>
          </a:xfrm>
          <a:custGeom>
            <a:rect b="b" l="l" r="r" t="t"/>
            <a:pathLst>
              <a:path extrusionOk="0" h="2914786" w="5008584">
                <a:moveTo>
                  <a:pt x="0" y="0"/>
                </a:moveTo>
                <a:lnTo>
                  <a:pt x="5008584" y="0"/>
                </a:lnTo>
                <a:lnTo>
                  <a:pt x="5008584" y="2914786"/>
                </a:lnTo>
                <a:lnTo>
                  <a:pt x="0" y="2914786"/>
                </a:lnTo>
                <a:lnTo>
                  <a:pt x="0" y="0"/>
                </a:lnTo>
                <a:close/>
              </a:path>
            </a:pathLst>
          </a:custGeom>
          <a:blipFill rotWithShape="1">
            <a:blip r:embed="rId7">
              <a:alphaModFix/>
            </a:blip>
            <a:stretch>
              <a:fillRect b="-2335" l="-3966" r="0" t="-2335"/>
            </a:stretch>
          </a:blipFill>
          <a:ln>
            <a:noFill/>
          </a:ln>
        </p:spPr>
      </p:sp>
      <p:sp>
        <p:nvSpPr>
          <p:cNvPr id="507" name="Google Shape;507;p34"/>
          <p:cNvSpPr/>
          <p:nvPr/>
        </p:nvSpPr>
        <p:spPr>
          <a:xfrm>
            <a:off x="11062808" y="5380574"/>
            <a:ext cx="4597046" cy="2755996"/>
          </a:xfrm>
          <a:custGeom>
            <a:rect b="b" l="l" r="r" t="t"/>
            <a:pathLst>
              <a:path extrusionOk="0" h="2755996" w="4597046">
                <a:moveTo>
                  <a:pt x="0" y="0"/>
                </a:moveTo>
                <a:lnTo>
                  <a:pt x="4597046" y="0"/>
                </a:lnTo>
                <a:lnTo>
                  <a:pt x="4597046" y="2755997"/>
                </a:lnTo>
                <a:lnTo>
                  <a:pt x="0" y="2755997"/>
                </a:lnTo>
                <a:lnTo>
                  <a:pt x="0" y="0"/>
                </a:lnTo>
                <a:close/>
              </a:path>
            </a:pathLst>
          </a:custGeom>
          <a:blipFill rotWithShape="1">
            <a:blip r:embed="rId8">
              <a:alphaModFix/>
            </a:blip>
            <a:stretch>
              <a:fillRect b="0" l="0" r="0" t="0"/>
            </a:stretch>
          </a:blipFill>
          <a:ln>
            <a:noFill/>
          </a:ln>
        </p:spPr>
      </p:sp>
      <p:sp>
        <p:nvSpPr>
          <p:cNvPr id="508" name="Google Shape;508;p34"/>
          <p:cNvSpPr txBox="1"/>
          <p:nvPr/>
        </p:nvSpPr>
        <p:spPr>
          <a:xfrm>
            <a:off x="1028700" y="9277350"/>
            <a:ext cx="7916550" cy="436245"/>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000" u="none" cap="none" strike="noStrike">
                <a:solidFill>
                  <a:srgbClr val="EF4D23"/>
                </a:solidFill>
                <a:latin typeface="Arimo"/>
                <a:ea typeface="Arimo"/>
                <a:cs typeface="Arimo"/>
                <a:sym typeface="Arimo"/>
              </a:rPr>
              <a:t>Group 2 | SI6 - 11</a:t>
            </a:r>
            <a:endParaRPr/>
          </a:p>
        </p:txBody>
      </p:sp>
      <p:sp>
        <p:nvSpPr>
          <p:cNvPr id="509" name="Google Shape;509;p34"/>
          <p:cNvSpPr txBox="1"/>
          <p:nvPr/>
        </p:nvSpPr>
        <p:spPr>
          <a:xfrm>
            <a:off x="10468854" y="4566415"/>
            <a:ext cx="6196492"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Menggunakan Smote, 25 Epoch</a:t>
            </a:r>
            <a:endParaRPr/>
          </a:p>
        </p:txBody>
      </p:sp>
      <p:sp>
        <p:nvSpPr>
          <p:cNvPr id="510" name="Google Shape;510;p34"/>
          <p:cNvSpPr txBox="1"/>
          <p:nvPr/>
        </p:nvSpPr>
        <p:spPr>
          <a:xfrm>
            <a:off x="10468854" y="8050846"/>
            <a:ext cx="6196492" cy="5994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mo"/>
                <a:ea typeface="Arimo"/>
                <a:cs typeface="Arimo"/>
                <a:sym typeface="Arimo"/>
              </a:rPr>
              <a:t>Menggunakan Smote, 30 Epoch</a:t>
            </a:r>
            <a:endParaRPr/>
          </a:p>
        </p:txBody>
      </p:sp>
      <p:sp>
        <p:nvSpPr>
          <p:cNvPr id="511" name="Google Shape;511;p34"/>
          <p:cNvSpPr txBox="1"/>
          <p:nvPr/>
        </p:nvSpPr>
        <p:spPr>
          <a:xfrm>
            <a:off x="1724433" y="1458328"/>
            <a:ext cx="7419567" cy="3228594"/>
          </a:xfrm>
          <a:prstGeom prst="rect">
            <a:avLst/>
          </a:prstGeom>
          <a:noFill/>
          <a:ln>
            <a:noFill/>
          </a:ln>
        </p:spPr>
        <p:txBody>
          <a:bodyPr anchorCtr="0" anchor="t" bIns="0" lIns="0" spcFirstLastPara="1" rIns="0" wrap="square" tIns="0">
            <a:spAutoFit/>
          </a:bodyPr>
          <a:lstStyle/>
          <a:p>
            <a:pPr indent="-237490" lvl="1" marL="474979" marR="0" rtl="0" algn="just">
              <a:lnSpc>
                <a:spcPct val="144020"/>
              </a:lnSpc>
              <a:spcBef>
                <a:spcPts val="0"/>
              </a:spcBef>
              <a:spcAft>
                <a:spcPts val="0"/>
              </a:spcAft>
              <a:buClr>
                <a:srgbClr val="434343"/>
              </a:buClr>
              <a:buSzPts val="2199"/>
              <a:buFont typeface="Arial"/>
              <a:buChar char="•"/>
            </a:pPr>
            <a:r>
              <a:rPr b="0" i="0" lang="en-US" sz="2199" u="none" cap="none" strike="noStrike">
                <a:solidFill>
                  <a:srgbClr val="434343"/>
                </a:solidFill>
                <a:latin typeface="Times New Roman"/>
                <a:ea typeface="Times New Roman"/>
                <a:cs typeface="Times New Roman"/>
                <a:sym typeface="Times New Roman"/>
              </a:rPr>
              <a:t>Model evaluasi menunjukkan ketepatan (precision) untuk kelas 0, 1, dan 2 masing-masing adalah 0.87, 0.59, dan 0.97, dengan recall 0.88, 0.78, dan 0.94, serta F1-score 0.87, 0.67, dan 0.96. Jumlah data (support) untuk kelas 0, 1, dan 2 masing-masing adalah 32,568, 9,574, dan 110,836. Akurasi keseluruhan adalah 91%. Rata-rata precision, recall, dan F1-score secara makro adalah 0.81, 0.87, dan 0.83, serta berbobot 0.92, 0.92, dan 0.92.</a:t>
            </a:r>
            <a:endParaRPr/>
          </a:p>
        </p:txBody>
      </p:sp>
      <p:sp>
        <p:nvSpPr>
          <p:cNvPr id="512" name="Google Shape;512;p34"/>
          <p:cNvSpPr txBox="1"/>
          <p:nvPr/>
        </p:nvSpPr>
        <p:spPr>
          <a:xfrm>
            <a:off x="1724433" y="5310689"/>
            <a:ext cx="7419567" cy="3228594"/>
          </a:xfrm>
          <a:prstGeom prst="rect">
            <a:avLst/>
          </a:prstGeom>
          <a:noFill/>
          <a:ln>
            <a:noFill/>
          </a:ln>
        </p:spPr>
        <p:txBody>
          <a:bodyPr anchorCtr="0" anchor="t" bIns="0" lIns="0" spcFirstLastPara="1" rIns="0" wrap="square" tIns="0">
            <a:spAutoFit/>
          </a:bodyPr>
          <a:lstStyle/>
          <a:p>
            <a:pPr indent="-237490" lvl="1" marL="474979" marR="0" rtl="0" algn="just">
              <a:lnSpc>
                <a:spcPct val="144020"/>
              </a:lnSpc>
              <a:spcBef>
                <a:spcPts val="0"/>
              </a:spcBef>
              <a:spcAft>
                <a:spcPts val="0"/>
              </a:spcAft>
              <a:buClr>
                <a:srgbClr val="434343"/>
              </a:buClr>
              <a:buSzPts val="2199"/>
              <a:buFont typeface="Arial"/>
              <a:buChar char="•"/>
            </a:pPr>
            <a:r>
              <a:rPr b="0" i="0" lang="en-US" sz="2199" u="none" cap="none" strike="noStrike">
                <a:solidFill>
                  <a:srgbClr val="434343"/>
                </a:solidFill>
                <a:latin typeface="Times New Roman"/>
                <a:ea typeface="Times New Roman"/>
                <a:cs typeface="Times New Roman"/>
                <a:sym typeface="Times New Roman"/>
              </a:rPr>
              <a:t>Model evaluasi menunjukkan ketepatan (precision) untuk kelas 0, 1, dan 2 masing-masing adalah 0.87, 0.52, dan 0.97, dengan recall 0.84, 0.81, dan 0.94, serta F1-score 0.85, 0.63, dan 0.95. Jumlah data (support) untuk kelas 0, 1, dan 2 masing-masing adalah 32,568, 9,574, dan 110,836. Akurasi keseluruhan adalah 91%. Rata-rata precision, recall, dan F1-score secara makro adalah 0.79, 0.86, dan 0.81, serta berbobot 0.92, 0.91, dan 0.91.</a:t>
            </a:r>
            <a:endParaRPr/>
          </a:p>
        </p:txBody>
      </p:sp>
      <p:sp>
        <p:nvSpPr>
          <p:cNvPr id="513" name="Google Shape;513;p34"/>
          <p:cNvSpPr txBox="1"/>
          <p:nvPr/>
        </p:nvSpPr>
        <p:spPr>
          <a:xfrm>
            <a:off x="6968993" y="329446"/>
            <a:ext cx="4350014" cy="863347"/>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5400" u="none" cap="none" strike="noStrike">
                <a:solidFill>
                  <a:srgbClr val="F06634"/>
                </a:solidFill>
                <a:latin typeface="Times"/>
                <a:ea typeface="Times"/>
                <a:cs typeface="Times"/>
                <a:sym typeface="Times"/>
              </a:rPr>
              <a:t>Model Evaluation</a:t>
            </a:r>
            <a:endParaRPr/>
          </a:p>
        </p:txBody>
      </p:sp>
      <p:sp>
        <p:nvSpPr>
          <p:cNvPr id="514" name="Google Shape;514;p34"/>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22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35"/>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3">
              <a:alphaModFix/>
            </a:blip>
            <a:stretch>
              <a:fillRect b="0" l="0" r="-3817" t="0"/>
            </a:stretch>
          </a:blipFill>
          <a:ln>
            <a:noFill/>
          </a:ln>
        </p:spPr>
      </p:sp>
      <p:sp>
        <p:nvSpPr>
          <p:cNvPr id="520" name="Google Shape;520;p35"/>
          <p:cNvSpPr/>
          <p:nvPr/>
        </p:nvSpPr>
        <p:spPr>
          <a:xfrm rot="-2295382">
            <a:off x="-459703" y="408632"/>
            <a:ext cx="2976806" cy="1317955"/>
          </a:xfrm>
          <a:custGeom>
            <a:rect b="b" l="l" r="r" t="t"/>
            <a:pathLst>
              <a:path extrusionOk="0" h="1317955" w="2976806">
                <a:moveTo>
                  <a:pt x="0" y="0"/>
                </a:moveTo>
                <a:lnTo>
                  <a:pt x="2976806" y="0"/>
                </a:lnTo>
                <a:lnTo>
                  <a:pt x="2976806" y="1317956"/>
                </a:lnTo>
                <a:lnTo>
                  <a:pt x="0" y="1317956"/>
                </a:lnTo>
                <a:lnTo>
                  <a:pt x="0" y="0"/>
                </a:lnTo>
                <a:close/>
              </a:path>
            </a:pathLst>
          </a:custGeom>
          <a:blipFill rotWithShape="1">
            <a:blip r:embed="rId4">
              <a:alphaModFix/>
            </a:blip>
            <a:stretch>
              <a:fillRect b="0" l="-17866" r="-17864" t="0"/>
            </a:stretch>
          </a:blipFill>
          <a:ln>
            <a:noFill/>
          </a:ln>
        </p:spPr>
      </p:sp>
      <p:sp>
        <p:nvSpPr>
          <p:cNvPr id="521" name="Google Shape;521;p35"/>
          <p:cNvSpPr/>
          <p:nvPr/>
        </p:nvSpPr>
        <p:spPr>
          <a:xfrm>
            <a:off x="15261000" y="8223767"/>
            <a:ext cx="6054090" cy="6054090"/>
          </a:xfrm>
          <a:custGeom>
            <a:rect b="b" l="l" r="r" t="t"/>
            <a:pathLst>
              <a:path extrusionOk="0" h="8072120" w="8072120">
                <a:moveTo>
                  <a:pt x="0" y="4036060"/>
                </a:moveTo>
                <a:cubicBezTo>
                  <a:pt x="0" y="1806956"/>
                  <a:pt x="1806956" y="0"/>
                  <a:pt x="4036060" y="0"/>
                </a:cubicBezTo>
                <a:cubicBezTo>
                  <a:pt x="6265164" y="0"/>
                  <a:pt x="8072120" y="1806956"/>
                  <a:pt x="8072120" y="4036060"/>
                </a:cubicBezTo>
                <a:cubicBezTo>
                  <a:pt x="8072120" y="6265164"/>
                  <a:pt x="6265164" y="8072120"/>
                  <a:pt x="4036060" y="8072120"/>
                </a:cubicBezTo>
                <a:cubicBezTo>
                  <a:pt x="1806956" y="8072120"/>
                  <a:pt x="0" y="6265037"/>
                  <a:pt x="0" y="403606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5"/>
          <p:cNvSpPr/>
          <p:nvPr/>
        </p:nvSpPr>
        <p:spPr>
          <a:xfrm rot="-8100000">
            <a:off x="10365724" y="-1831004"/>
            <a:ext cx="4807107" cy="4033550"/>
          </a:xfrm>
          <a:custGeom>
            <a:rect b="b" l="l" r="r" t="t"/>
            <a:pathLst>
              <a:path extrusionOk="0" h="4033550" w="4807107">
                <a:moveTo>
                  <a:pt x="0" y="0"/>
                </a:moveTo>
                <a:lnTo>
                  <a:pt x="4807107" y="0"/>
                </a:lnTo>
                <a:lnTo>
                  <a:pt x="4807107" y="4033550"/>
                </a:lnTo>
                <a:lnTo>
                  <a:pt x="0" y="4033550"/>
                </a:lnTo>
                <a:lnTo>
                  <a:pt x="0" y="0"/>
                </a:lnTo>
                <a:close/>
              </a:path>
            </a:pathLst>
          </a:custGeom>
          <a:blipFill rotWithShape="1">
            <a:blip r:embed="rId5">
              <a:alphaModFix/>
            </a:blip>
            <a:stretch>
              <a:fillRect b="0" l="0" r="0" t="0"/>
            </a:stretch>
          </a:blipFill>
          <a:ln>
            <a:noFill/>
          </a:ln>
        </p:spPr>
      </p:sp>
      <p:sp>
        <p:nvSpPr>
          <p:cNvPr id="523" name="Google Shape;523;p35"/>
          <p:cNvSpPr txBox="1"/>
          <p:nvPr/>
        </p:nvSpPr>
        <p:spPr>
          <a:xfrm>
            <a:off x="1434592" y="1322177"/>
            <a:ext cx="15418816" cy="883921"/>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5500" u="none" cap="none" strike="noStrike">
                <a:solidFill>
                  <a:srgbClr val="F06634"/>
                </a:solidFill>
                <a:latin typeface="Times"/>
                <a:ea typeface="Times"/>
                <a:cs typeface="Times"/>
                <a:sym typeface="Times"/>
              </a:rPr>
              <a:t>Conclusion</a:t>
            </a:r>
            <a:endParaRPr/>
          </a:p>
        </p:txBody>
      </p:sp>
      <p:sp>
        <p:nvSpPr>
          <p:cNvPr id="524" name="Google Shape;524;p35"/>
          <p:cNvSpPr txBox="1"/>
          <p:nvPr/>
        </p:nvSpPr>
        <p:spPr>
          <a:xfrm>
            <a:off x="1028700" y="9277350"/>
            <a:ext cx="7916550" cy="436245"/>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000" u="none" cap="none" strike="noStrike">
                <a:solidFill>
                  <a:srgbClr val="EF4D23"/>
                </a:solidFill>
                <a:latin typeface="Arimo"/>
                <a:ea typeface="Arimo"/>
                <a:cs typeface="Arimo"/>
                <a:sym typeface="Arimo"/>
              </a:rPr>
              <a:t>Group 2 | SI6 - 11</a:t>
            </a:r>
            <a:endParaRPr/>
          </a:p>
        </p:txBody>
      </p:sp>
      <p:sp>
        <p:nvSpPr>
          <p:cNvPr id="525" name="Google Shape;525;p35"/>
          <p:cNvSpPr txBox="1"/>
          <p:nvPr/>
        </p:nvSpPr>
        <p:spPr>
          <a:xfrm>
            <a:off x="1491458" y="2706687"/>
            <a:ext cx="15361950" cy="6603873"/>
          </a:xfrm>
          <a:prstGeom prst="rect">
            <a:avLst/>
          </a:prstGeom>
          <a:noFill/>
          <a:ln>
            <a:noFill/>
          </a:ln>
        </p:spPr>
        <p:txBody>
          <a:bodyPr anchorCtr="0" anchor="t" bIns="0" lIns="0" spcFirstLastPara="1" rIns="0" wrap="square" tIns="0">
            <a:spAutoFit/>
          </a:bodyPr>
          <a:lstStyle/>
          <a:p>
            <a:pPr indent="0" lvl="0" marL="0" marR="0" rtl="0" algn="just">
              <a:lnSpc>
                <a:spcPct val="144018"/>
              </a:lnSpc>
              <a:spcBef>
                <a:spcPts val="0"/>
              </a:spcBef>
              <a:spcAft>
                <a:spcPts val="0"/>
              </a:spcAft>
              <a:buNone/>
            </a:pPr>
            <a:r>
              <a:rPr b="0" i="0" lang="en-US" sz="2399" u="none" cap="none" strike="noStrike">
                <a:solidFill>
                  <a:srgbClr val="434343"/>
                </a:solidFill>
                <a:latin typeface="Times New Roman"/>
                <a:ea typeface="Times New Roman"/>
                <a:cs typeface="Times New Roman"/>
                <a:sym typeface="Times New Roman"/>
              </a:rPr>
              <a:t>Dari empat percobaan pelatihan model yang kami lakukan, kami memilih model dengan epoch 25 yang menggunakan SMOTE sebagai model pelatihan terbaik kami. Model ini mencapai hasil evaluasi yang sangat baik dengan skor akurasi sebesar 0.92, precision rata-rata sebesar 0.82, recall rata-rata sebesar 0.86, dan F1-score rata-rata sebesar 0.84.</a:t>
            </a:r>
            <a:endParaRPr/>
          </a:p>
          <a:p>
            <a:pPr indent="0" lvl="0" marL="0" marR="0" rtl="0" algn="just">
              <a:lnSpc>
                <a:spcPct val="144018"/>
              </a:lnSpc>
              <a:spcBef>
                <a:spcPts val="0"/>
              </a:spcBef>
              <a:spcAft>
                <a:spcPts val="0"/>
              </a:spcAft>
              <a:buNone/>
            </a:pPr>
            <a:r>
              <a:t/>
            </a:r>
            <a:endParaRPr b="0" i="0" sz="2399" u="none" cap="none" strike="noStrike">
              <a:solidFill>
                <a:srgbClr val="434343"/>
              </a:solidFill>
              <a:latin typeface="Times New Roman"/>
              <a:ea typeface="Times New Roman"/>
              <a:cs typeface="Times New Roman"/>
              <a:sym typeface="Times New Roman"/>
            </a:endParaRPr>
          </a:p>
          <a:p>
            <a:pPr indent="0" lvl="0" marL="0" marR="0" rtl="0" algn="just">
              <a:lnSpc>
                <a:spcPct val="144018"/>
              </a:lnSpc>
              <a:spcBef>
                <a:spcPts val="0"/>
              </a:spcBef>
              <a:spcAft>
                <a:spcPts val="0"/>
              </a:spcAft>
              <a:buNone/>
            </a:pPr>
            <a:r>
              <a:rPr b="0" i="0" lang="en-US" sz="2399" u="none" cap="none" strike="noStrike">
                <a:solidFill>
                  <a:srgbClr val="434343"/>
                </a:solidFill>
                <a:latin typeface="Times New Roman"/>
                <a:ea typeface="Times New Roman"/>
                <a:cs typeface="Times New Roman"/>
                <a:sym typeface="Times New Roman"/>
              </a:rPr>
              <a:t>Model yang kami pilih ini dikembangkan untuk mengklasifikasikan sentimen ulasan produk e-commerce dan telah menghasilkan hasil evaluasi yang kuat. Model ini mampu mengklasifikasikan sentimen ulasan dengan tingkat akurasi yang signifikan, dan dengan bantuan SMOTE, ketidakseimbangan data dapat ditangani dengan lebih baik. Meskipun masih terdapat tantangan dalam mengklasifikasikan kelas tertentu dengan tepat, performa keseluruhan model cukup memuaskan.</a:t>
            </a:r>
            <a:endParaRPr/>
          </a:p>
          <a:p>
            <a:pPr indent="0" lvl="0" marL="0" marR="0" rtl="0" algn="just">
              <a:lnSpc>
                <a:spcPct val="144018"/>
              </a:lnSpc>
              <a:spcBef>
                <a:spcPts val="0"/>
              </a:spcBef>
              <a:spcAft>
                <a:spcPts val="0"/>
              </a:spcAft>
              <a:buNone/>
            </a:pPr>
            <a:r>
              <a:t/>
            </a:r>
            <a:endParaRPr b="0" i="0" sz="2399" u="none" cap="none" strike="noStrike">
              <a:solidFill>
                <a:srgbClr val="434343"/>
              </a:solidFill>
              <a:latin typeface="Times New Roman"/>
              <a:ea typeface="Times New Roman"/>
              <a:cs typeface="Times New Roman"/>
              <a:sym typeface="Times New Roman"/>
            </a:endParaRPr>
          </a:p>
          <a:p>
            <a:pPr indent="0" lvl="0" marL="0" marR="0" rtl="0" algn="just">
              <a:lnSpc>
                <a:spcPct val="144018"/>
              </a:lnSpc>
              <a:spcBef>
                <a:spcPts val="0"/>
              </a:spcBef>
              <a:spcAft>
                <a:spcPts val="0"/>
              </a:spcAft>
              <a:buNone/>
            </a:pPr>
            <a:r>
              <a:rPr b="0" i="0" lang="en-US" sz="2399" u="none" cap="none" strike="noStrike">
                <a:solidFill>
                  <a:srgbClr val="434343"/>
                </a:solidFill>
                <a:latin typeface="Times New Roman"/>
                <a:ea typeface="Times New Roman"/>
                <a:cs typeface="Times New Roman"/>
                <a:sym typeface="Times New Roman"/>
              </a:rPr>
              <a:t>Dengan kemampuan untuk memprediksi sentimen dengan benar pada lebih dari 50% data di semua kelas, model ini menunjukkan potensi yang kuat dalam mendukung analisis sentimen untuk produk e-commerce. Kami percaya bahwa model ini dapat membantu perusahaan memahami sentimen pelanggan secara lebih mendalam, sehingga dapat meningkatkan kualitas produk dan layanan yang ditawarkan.</a:t>
            </a:r>
            <a:endParaRPr/>
          </a:p>
          <a:p>
            <a:pPr indent="0" lvl="0" marL="0" marR="0" rtl="0" algn="just">
              <a:lnSpc>
                <a:spcPct val="144018"/>
              </a:lnSpc>
              <a:spcBef>
                <a:spcPts val="0"/>
              </a:spcBef>
              <a:spcAft>
                <a:spcPts val="0"/>
              </a:spcAft>
              <a:buNone/>
            </a:pPr>
            <a:r>
              <a:t/>
            </a:r>
            <a:endParaRPr b="0" i="0" sz="2399" u="none" cap="none" strike="noStrike">
              <a:solidFill>
                <a:srgbClr val="434343"/>
              </a:solidFill>
              <a:latin typeface="Times New Roman"/>
              <a:ea typeface="Times New Roman"/>
              <a:cs typeface="Times New Roman"/>
              <a:sym typeface="Times New Roman"/>
            </a:endParaRPr>
          </a:p>
        </p:txBody>
      </p:sp>
      <p:sp>
        <p:nvSpPr>
          <p:cNvPr id="526" name="Google Shape;526;p35"/>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23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6"/>
          <p:cNvSpPr/>
          <p:nvPr/>
        </p:nvSpPr>
        <p:spPr>
          <a:xfrm rot="5400000">
            <a:off x="-316117" y="-218760"/>
            <a:ext cx="3474708" cy="2861524"/>
          </a:xfrm>
          <a:custGeom>
            <a:rect b="b" l="l" r="r" t="t"/>
            <a:pathLst>
              <a:path extrusionOk="0" h="2861524" w="3474708">
                <a:moveTo>
                  <a:pt x="0" y="0"/>
                </a:moveTo>
                <a:lnTo>
                  <a:pt x="3474708" y="0"/>
                </a:lnTo>
                <a:lnTo>
                  <a:pt x="3474708" y="2861524"/>
                </a:lnTo>
                <a:lnTo>
                  <a:pt x="0" y="2861524"/>
                </a:lnTo>
                <a:lnTo>
                  <a:pt x="0" y="0"/>
                </a:lnTo>
                <a:close/>
              </a:path>
            </a:pathLst>
          </a:custGeom>
          <a:blipFill rotWithShape="1">
            <a:blip r:embed="rId3">
              <a:alphaModFix/>
            </a:blip>
            <a:stretch>
              <a:fillRect b="0" l="0" r="0" t="0"/>
            </a:stretch>
          </a:blipFill>
          <a:ln>
            <a:noFill/>
          </a:ln>
        </p:spPr>
      </p:sp>
      <p:sp>
        <p:nvSpPr>
          <p:cNvPr id="532" name="Google Shape;532;p36"/>
          <p:cNvSpPr/>
          <p:nvPr/>
        </p:nvSpPr>
        <p:spPr>
          <a:xfrm>
            <a:off x="10148829" y="-393021"/>
            <a:ext cx="4570242" cy="1490723"/>
          </a:xfrm>
          <a:custGeom>
            <a:rect b="b" l="l" r="r" t="t"/>
            <a:pathLst>
              <a:path extrusionOk="0" h="1490723" w="4570242">
                <a:moveTo>
                  <a:pt x="0" y="0"/>
                </a:moveTo>
                <a:lnTo>
                  <a:pt x="4570242" y="0"/>
                </a:lnTo>
                <a:lnTo>
                  <a:pt x="4570242" y="1490723"/>
                </a:lnTo>
                <a:lnTo>
                  <a:pt x="0" y="1490723"/>
                </a:lnTo>
                <a:lnTo>
                  <a:pt x="0" y="0"/>
                </a:lnTo>
                <a:close/>
              </a:path>
            </a:pathLst>
          </a:custGeom>
          <a:blipFill rotWithShape="1">
            <a:blip r:embed="rId4">
              <a:alphaModFix/>
            </a:blip>
            <a:stretch>
              <a:fillRect b="0" l="0" r="0" t="0"/>
            </a:stretch>
          </a:blipFill>
          <a:ln>
            <a:noFill/>
          </a:ln>
        </p:spPr>
      </p:sp>
      <p:sp>
        <p:nvSpPr>
          <p:cNvPr id="533" name="Google Shape;533;p36"/>
          <p:cNvSpPr/>
          <p:nvPr/>
        </p:nvSpPr>
        <p:spPr>
          <a:xfrm>
            <a:off x="16024826" y="8222477"/>
            <a:ext cx="3638027" cy="3052597"/>
          </a:xfrm>
          <a:custGeom>
            <a:rect b="b" l="l" r="r" t="t"/>
            <a:pathLst>
              <a:path extrusionOk="0" h="3052597" w="3638027">
                <a:moveTo>
                  <a:pt x="0" y="0"/>
                </a:moveTo>
                <a:lnTo>
                  <a:pt x="3638027" y="0"/>
                </a:lnTo>
                <a:lnTo>
                  <a:pt x="3638027" y="3052598"/>
                </a:lnTo>
                <a:lnTo>
                  <a:pt x="0" y="3052598"/>
                </a:lnTo>
                <a:lnTo>
                  <a:pt x="0" y="0"/>
                </a:lnTo>
                <a:close/>
              </a:path>
            </a:pathLst>
          </a:custGeom>
          <a:blipFill rotWithShape="1">
            <a:blip r:embed="rId5">
              <a:alphaModFix/>
            </a:blip>
            <a:stretch>
              <a:fillRect b="0" l="0" r="0" t="0"/>
            </a:stretch>
          </a:blipFill>
          <a:ln>
            <a:noFill/>
          </a:ln>
        </p:spPr>
      </p:sp>
      <p:grpSp>
        <p:nvGrpSpPr>
          <p:cNvPr id="534" name="Google Shape;534;p36"/>
          <p:cNvGrpSpPr/>
          <p:nvPr/>
        </p:nvGrpSpPr>
        <p:grpSpPr>
          <a:xfrm>
            <a:off x="90868" y="2093287"/>
            <a:ext cx="9053132" cy="3184104"/>
            <a:chOff x="0" y="-65811"/>
            <a:chExt cx="12070842" cy="4245472"/>
          </a:xfrm>
        </p:grpSpPr>
        <p:grpSp>
          <p:nvGrpSpPr>
            <p:cNvPr id="535" name="Google Shape;535;p36"/>
            <p:cNvGrpSpPr/>
            <p:nvPr/>
          </p:nvGrpSpPr>
          <p:grpSpPr>
            <a:xfrm>
              <a:off x="1007799" y="415955"/>
              <a:ext cx="11063043" cy="3763706"/>
              <a:chOff x="0" y="-28575"/>
              <a:chExt cx="2451393" cy="833977"/>
            </a:xfrm>
          </p:grpSpPr>
          <p:sp>
            <p:nvSpPr>
              <p:cNvPr id="536" name="Google Shape;536;p36"/>
              <p:cNvSpPr/>
              <p:nvPr/>
            </p:nvSpPr>
            <p:spPr>
              <a:xfrm>
                <a:off x="0" y="0"/>
                <a:ext cx="2451393" cy="805402"/>
              </a:xfrm>
              <a:custGeom>
                <a:rect b="b" l="l" r="r" t="t"/>
                <a:pathLst>
                  <a:path extrusionOk="0" h="805402" w="2451393">
                    <a:moveTo>
                      <a:pt x="55984" y="0"/>
                    </a:moveTo>
                    <a:lnTo>
                      <a:pt x="2395409" y="0"/>
                    </a:lnTo>
                    <a:cubicBezTo>
                      <a:pt x="2410257" y="0"/>
                      <a:pt x="2424497" y="5898"/>
                      <a:pt x="2434996" y="16397"/>
                    </a:cubicBezTo>
                    <a:cubicBezTo>
                      <a:pt x="2445495" y="26896"/>
                      <a:pt x="2451393" y="41136"/>
                      <a:pt x="2451393" y="55984"/>
                    </a:cubicBezTo>
                    <a:lnTo>
                      <a:pt x="2451393" y="749418"/>
                    </a:lnTo>
                    <a:cubicBezTo>
                      <a:pt x="2451393" y="780337"/>
                      <a:pt x="2426328" y="805402"/>
                      <a:pt x="2395409" y="805402"/>
                    </a:cubicBezTo>
                    <a:lnTo>
                      <a:pt x="55984" y="805402"/>
                    </a:lnTo>
                    <a:cubicBezTo>
                      <a:pt x="41136" y="805402"/>
                      <a:pt x="26896" y="799504"/>
                      <a:pt x="16397" y="789005"/>
                    </a:cubicBezTo>
                    <a:cubicBezTo>
                      <a:pt x="5898" y="778505"/>
                      <a:pt x="0" y="764266"/>
                      <a:pt x="0" y="749418"/>
                    </a:cubicBezTo>
                    <a:lnTo>
                      <a:pt x="0" y="55984"/>
                    </a:lnTo>
                    <a:cubicBezTo>
                      <a:pt x="0" y="41136"/>
                      <a:pt x="5898" y="26896"/>
                      <a:pt x="16397" y="16397"/>
                    </a:cubicBezTo>
                    <a:cubicBezTo>
                      <a:pt x="26896" y="5898"/>
                      <a:pt x="41136" y="0"/>
                      <a:pt x="55984" y="0"/>
                    </a:cubicBezTo>
                    <a:close/>
                  </a:path>
                </a:pathLst>
              </a:custGeom>
              <a:solidFill>
                <a:srgbClr val="000000">
                  <a:alpha val="0"/>
                </a:srgbClr>
              </a:solidFill>
              <a:ln cap="rnd" cmpd="sng" w="47625">
                <a:solidFill>
                  <a:srgbClr val="E7626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6"/>
              <p:cNvSpPr txBox="1"/>
              <p:nvPr/>
            </p:nvSpPr>
            <p:spPr>
              <a:xfrm>
                <a:off x="0" y="-28575"/>
                <a:ext cx="2451393" cy="833977"/>
              </a:xfrm>
              <a:prstGeom prst="rect">
                <a:avLst/>
              </a:prstGeom>
              <a:noFill/>
              <a:ln>
                <a:noFill/>
              </a:ln>
            </p:spPr>
            <p:txBody>
              <a:bodyPr anchorCtr="0" anchor="ctr" bIns="45275" lIns="45275" spcFirstLastPara="1" rIns="45275" wrap="square" tIns="45275">
                <a:noAutofit/>
              </a:bodyPr>
              <a:lstStyle/>
              <a:p>
                <a:pPr indent="0" lvl="0" marL="0" marR="0" rtl="0" algn="ctr">
                  <a:lnSpc>
                    <a:spcPct val="171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38" name="Google Shape;538;p36"/>
            <p:cNvGrpSpPr/>
            <p:nvPr/>
          </p:nvGrpSpPr>
          <p:grpSpPr>
            <a:xfrm>
              <a:off x="0" y="-65811"/>
              <a:ext cx="1871962" cy="1937773"/>
              <a:chOff x="0" y="-28575"/>
              <a:chExt cx="812800" cy="841375"/>
            </a:xfrm>
          </p:grpSpPr>
          <p:sp>
            <p:nvSpPr>
              <p:cNvPr id="539" name="Google Shape;539;p3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F91"/>
              </a:solidFill>
              <a:ln cap="sq" cmpd="sng" w="47625">
                <a:solidFill>
                  <a:srgbClr val="E76262"/>
                </a:solidFill>
                <a:prstDash val="lgDash"/>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6"/>
              <p:cNvSpPr txBox="1"/>
              <p:nvPr/>
            </p:nvSpPr>
            <p:spPr>
              <a:xfrm>
                <a:off x="76200" y="-28575"/>
                <a:ext cx="660400" cy="765175"/>
              </a:xfrm>
              <a:prstGeom prst="rect">
                <a:avLst/>
              </a:prstGeom>
              <a:noFill/>
              <a:ln>
                <a:noFill/>
              </a:ln>
            </p:spPr>
            <p:txBody>
              <a:bodyPr anchorCtr="0" anchor="ctr" bIns="45275" lIns="45275" spcFirstLastPara="1" rIns="45275" wrap="square" tIns="45275">
                <a:noAutofit/>
              </a:bodyPr>
              <a:lstStyle/>
              <a:p>
                <a:pPr indent="0" lvl="0" marL="0" marR="0" rtl="0" algn="ctr">
                  <a:lnSpc>
                    <a:spcPct val="140000"/>
                  </a:lnSpc>
                  <a:spcBef>
                    <a:spcPts val="0"/>
                  </a:spcBef>
                  <a:spcAft>
                    <a:spcPts val="0"/>
                  </a:spcAft>
                  <a:buNone/>
                </a:pPr>
                <a:r>
                  <a:rPr b="0" i="0" lang="en-US" sz="5000" u="none" cap="none" strike="noStrike">
                    <a:solidFill>
                      <a:srgbClr val="503D36"/>
                    </a:solidFill>
                    <a:latin typeface="Sniglet"/>
                    <a:ea typeface="Sniglet"/>
                    <a:cs typeface="Sniglet"/>
                    <a:sym typeface="Sniglet"/>
                  </a:rPr>
                  <a:t>1</a:t>
                </a:r>
                <a:endParaRPr/>
              </a:p>
            </p:txBody>
          </p:sp>
        </p:grpSp>
        <p:sp>
          <p:nvSpPr>
            <p:cNvPr id="541" name="Google Shape;541;p36"/>
            <p:cNvSpPr txBox="1"/>
            <p:nvPr/>
          </p:nvSpPr>
          <p:spPr>
            <a:xfrm>
              <a:off x="2889116" y="618062"/>
              <a:ext cx="7376758" cy="1028065"/>
            </a:xfrm>
            <a:prstGeom prst="rect">
              <a:avLst/>
            </a:prstGeom>
            <a:noFill/>
            <a:ln>
              <a:noFill/>
            </a:ln>
          </p:spPr>
          <p:txBody>
            <a:bodyPr anchorCtr="0" anchor="t" bIns="0" lIns="0" spcFirstLastPara="1" rIns="0" wrap="square" tIns="0">
              <a:spAutoFit/>
            </a:bodyPr>
            <a:lstStyle/>
            <a:p>
              <a:pPr indent="0" lvl="0" marL="0" marR="0" rtl="0" algn="ctr">
                <a:lnSpc>
                  <a:spcPct val="150022"/>
                </a:lnSpc>
                <a:spcBef>
                  <a:spcPts val="0"/>
                </a:spcBef>
                <a:spcAft>
                  <a:spcPts val="0"/>
                </a:spcAft>
                <a:buNone/>
              </a:pPr>
              <a:r>
                <a:rPr b="0" i="0" lang="en-US" sz="2199" u="none" cap="none" strike="noStrike">
                  <a:solidFill>
                    <a:srgbClr val="503D36"/>
                  </a:solidFill>
                  <a:latin typeface="Sniglet"/>
                  <a:ea typeface="Sniglet"/>
                  <a:cs typeface="Sniglet"/>
                  <a:sym typeface="Sniglet"/>
                </a:rPr>
                <a:t>Advanced Tokenization </a:t>
              </a:r>
              <a:endParaRPr/>
            </a:p>
            <a:p>
              <a:pPr indent="0" lvl="0" marL="0" marR="0" rtl="0" algn="ctr">
                <a:lnSpc>
                  <a:spcPct val="150022"/>
                </a:lnSpc>
                <a:spcBef>
                  <a:spcPts val="0"/>
                </a:spcBef>
                <a:spcAft>
                  <a:spcPts val="0"/>
                </a:spcAft>
                <a:buNone/>
              </a:pPr>
              <a:r>
                <a:rPr b="0" i="0" lang="en-US" sz="2199" u="none" cap="none" strike="noStrike">
                  <a:solidFill>
                    <a:srgbClr val="503D36"/>
                  </a:solidFill>
                  <a:latin typeface="Sniglet"/>
                  <a:ea typeface="Sniglet"/>
                  <a:cs typeface="Sniglet"/>
                  <a:sym typeface="Sniglet"/>
                </a:rPr>
                <a:t>Byte Pair Encoding(BPE) atau WordPiece</a:t>
              </a:r>
              <a:endParaRPr/>
            </a:p>
          </p:txBody>
        </p:sp>
        <p:sp>
          <p:nvSpPr>
            <p:cNvPr id="542" name="Google Shape;542;p36"/>
            <p:cNvSpPr txBox="1"/>
            <p:nvPr/>
          </p:nvSpPr>
          <p:spPr>
            <a:xfrm>
              <a:off x="1871962" y="1795762"/>
              <a:ext cx="9794080" cy="1745785"/>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b="0" i="0" lang="en-US" sz="2384" u="none" cap="none" strike="noStrike">
                  <a:solidFill>
                    <a:srgbClr val="503D36"/>
                  </a:solidFill>
                  <a:latin typeface="Sniglet"/>
                  <a:ea typeface="Sniglet"/>
                  <a:cs typeface="Sniglet"/>
                  <a:sym typeface="Sniglet"/>
                </a:rPr>
                <a:t>Teknik ini memungkinkan pemecahan kata menjadi sub-kata, yang sangat efektif dalam menangani kata-kata yang tidak dikenal atau baru.</a:t>
              </a:r>
              <a:endParaRPr/>
            </a:p>
          </p:txBody>
        </p:sp>
      </p:grpSp>
      <p:sp>
        <p:nvSpPr>
          <p:cNvPr id="543" name="Google Shape;543;p36"/>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6">
              <a:alphaModFix/>
            </a:blip>
            <a:stretch>
              <a:fillRect b="0" l="0" r="-3817" t="0"/>
            </a:stretch>
          </a:blipFill>
          <a:ln>
            <a:noFill/>
          </a:ln>
        </p:spPr>
      </p:sp>
      <p:sp>
        <p:nvSpPr>
          <p:cNvPr id="544" name="Google Shape;544;p36"/>
          <p:cNvSpPr txBox="1"/>
          <p:nvPr/>
        </p:nvSpPr>
        <p:spPr>
          <a:xfrm>
            <a:off x="1434592" y="906755"/>
            <a:ext cx="15418816" cy="863347"/>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5400" u="none" cap="none" strike="noStrike">
                <a:solidFill>
                  <a:srgbClr val="F06634"/>
                </a:solidFill>
                <a:latin typeface="Times"/>
                <a:ea typeface="Times"/>
                <a:cs typeface="Times"/>
                <a:sym typeface="Times"/>
              </a:rPr>
              <a:t>Improvement</a:t>
            </a:r>
            <a:endParaRPr/>
          </a:p>
        </p:txBody>
      </p:sp>
      <p:sp>
        <p:nvSpPr>
          <p:cNvPr id="545" name="Google Shape;545;p36"/>
          <p:cNvSpPr txBox="1"/>
          <p:nvPr/>
        </p:nvSpPr>
        <p:spPr>
          <a:xfrm>
            <a:off x="1028700" y="9277350"/>
            <a:ext cx="7916550" cy="436245"/>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000" u="none" cap="none" strike="noStrike">
                <a:solidFill>
                  <a:srgbClr val="EF4D23"/>
                </a:solidFill>
                <a:latin typeface="Arimo"/>
                <a:ea typeface="Arimo"/>
                <a:cs typeface="Arimo"/>
                <a:sym typeface="Arimo"/>
              </a:rPr>
              <a:t>Group 2 | SI6 - 11</a:t>
            </a:r>
            <a:endParaRPr/>
          </a:p>
        </p:txBody>
      </p:sp>
      <p:grpSp>
        <p:nvGrpSpPr>
          <p:cNvPr id="546" name="Google Shape;546;p36"/>
          <p:cNvGrpSpPr/>
          <p:nvPr/>
        </p:nvGrpSpPr>
        <p:grpSpPr>
          <a:xfrm>
            <a:off x="9234868" y="2093287"/>
            <a:ext cx="9053132" cy="3184104"/>
            <a:chOff x="0" y="-65811"/>
            <a:chExt cx="12070842" cy="4245472"/>
          </a:xfrm>
        </p:grpSpPr>
        <p:grpSp>
          <p:nvGrpSpPr>
            <p:cNvPr id="547" name="Google Shape;547;p36"/>
            <p:cNvGrpSpPr/>
            <p:nvPr/>
          </p:nvGrpSpPr>
          <p:grpSpPr>
            <a:xfrm>
              <a:off x="1007799" y="415955"/>
              <a:ext cx="11063043" cy="3763706"/>
              <a:chOff x="0" y="-28575"/>
              <a:chExt cx="2451393" cy="833977"/>
            </a:xfrm>
          </p:grpSpPr>
          <p:sp>
            <p:nvSpPr>
              <p:cNvPr id="548" name="Google Shape;548;p36"/>
              <p:cNvSpPr/>
              <p:nvPr/>
            </p:nvSpPr>
            <p:spPr>
              <a:xfrm>
                <a:off x="0" y="0"/>
                <a:ext cx="2451393" cy="805402"/>
              </a:xfrm>
              <a:custGeom>
                <a:rect b="b" l="l" r="r" t="t"/>
                <a:pathLst>
                  <a:path extrusionOk="0" h="805402" w="2451393">
                    <a:moveTo>
                      <a:pt x="55984" y="0"/>
                    </a:moveTo>
                    <a:lnTo>
                      <a:pt x="2395409" y="0"/>
                    </a:lnTo>
                    <a:cubicBezTo>
                      <a:pt x="2410257" y="0"/>
                      <a:pt x="2424497" y="5898"/>
                      <a:pt x="2434996" y="16397"/>
                    </a:cubicBezTo>
                    <a:cubicBezTo>
                      <a:pt x="2445495" y="26896"/>
                      <a:pt x="2451393" y="41136"/>
                      <a:pt x="2451393" y="55984"/>
                    </a:cubicBezTo>
                    <a:lnTo>
                      <a:pt x="2451393" y="749418"/>
                    </a:lnTo>
                    <a:cubicBezTo>
                      <a:pt x="2451393" y="780337"/>
                      <a:pt x="2426328" y="805402"/>
                      <a:pt x="2395409" y="805402"/>
                    </a:cubicBezTo>
                    <a:lnTo>
                      <a:pt x="55984" y="805402"/>
                    </a:lnTo>
                    <a:cubicBezTo>
                      <a:pt x="41136" y="805402"/>
                      <a:pt x="26896" y="799504"/>
                      <a:pt x="16397" y="789005"/>
                    </a:cubicBezTo>
                    <a:cubicBezTo>
                      <a:pt x="5898" y="778505"/>
                      <a:pt x="0" y="764266"/>
                      <a:pt x="0" y="749418"/>
                    </a:cubicBezTo>
                    <a:lnTo>
                      <a:pt x="0" y="55984"/>
                    </a:lnTo>
                    <a:cubicBezTo>
                      <a:pt x="0" y="41136"/>
                      <a:pt x="5898" y="26896"/>
                      <a:pt x="16397" y="16397"/>
                    </a:cubicBezTo>
                    <a:cubicBezTo>
                      <a:pt x="26896" y="5898"/>
                      <a:pt x="41136" y="0"/>
                      <a:pt x="55984" y="0"/>
                    </a:cubicBezTo>
                    <a:close/>
                  </a:path>
                </a:pathLst>
              </a:custGeom>
              <a:solidFill>
                <a:srgbClr val="000000">
                  <a:alpha val="0"/>
                </a:srgbClr>
              </a:solidFill>
              <a:ln cap="rnd" cmpd="sng" w="47625">
                <a:solidFill>
                  <a:srgbClr val="E7626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6"/>
              <p:cNvSpPr txBox="1"/>
              <p:nvPr/>
            </p:nvSpPr>
            <p:spPr>
              <a:xfrm>
                <a:off x="0" y="-28575"/>
                <a:ext cx="2451393" cy="833977"/>
              </a:xfrm>
              <a:prstGeom prst="rect">
                <a:avLst/>
              </a:prstGeom>
              <a:noFill/>
              <a:ln>
                <a:noFill/>
              </a:ln>
            </p:spPr>
            <p:txBody>
              <a:bodyPr anchorCtr="0" anchor="ctr" bIns="45275" lIns="45275" spcFirstLastPara="1" rIns="45275" wrap="square" tIns="45275">
                <a:noAutofit/>
              </a:bodyPr>
              <a:lstStyle/>
              <a:p>
                <a:pPr indent="0" lvl="0" marL="0" marR="0" rtl="0" algn="ctr">
                  <a:lnSpc>
                    <a:spcPct val="171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50" name="Google Shape;550;p36"/>
            <p:cNvGrpSpPr/>
            <p:nvPr/>
          </p:nvGrpSpPr>
          <p:grpSpPr>
            <a:xfrm>
              <a:off x="0" y="-65811"/>
              <a:ext cx="1871962" cy="1937773"/>
              <a:chOff x="0" y="-28575"/>
              <a:chExt cx="812800" cy="841375"/>
            </a:xfrm>
          </p:grpSpPr>
          <p:sp>
            <p:nvSpPr>
              <p:cNvPr id="551" name="Google Shape;551;p3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F91"/>
              </a:solidFill>
              <a:ln cap="sq" cmpd="sng" w="47625">
                <a:solidFill>
                  <a:srgbClr val="E76262"/>
                </a:solidFill>
                <a:prstDash val="lgDash"/>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6"/>
              <p:cNvSpPr txBox="1"/>
              <p:nvPr/>
            </p:nvSpPr>
            <p:spPr>
              <a:xfrm>
                <a:off x="76200" y="-28575"/>
                <a:ext cx="660400" cy="765175"/>
              </a:xfrm>
              <a:prstGeom prst="rect">
                <a:avLst/>
              </a:prstGeom>
              <a:noFill/>
              <a:ln>
                <a:noFill/>
              </a:ln>
            </p:spPr>
            <p:txBody>
              <a:bodyPr anchorCtr="0" anchor="ctr" bIns="45275" lIns="45275" spcFirstLastPara="1" rIns="45275" wrap="square" tIns="45275">
                <a:noAutofit/>
              </a:bodyPr>
              <a:lstStyle/>
              <a:p>
                <a:pPr indent="0" lvl="0" marL="0" marR="0" rtl="0" algn="ctr">
                  <a:lnSpc>
                    <a:spcPct val="140000"/>
                  </a:lnSpc>
                  <a:spcBef>
                    <a:spcPts val="0"/>
                  </a:spcBef>
                  <a:spcAft>
                    <a:spcPts val="0"/>
                  </a:spcAft>
                  <a:buNone/>
                </a:pPr>
                <a:r>
                  <a:rPr b="0" i="0" lang="en-US" sz="5000" u="none" cap="none" strike="noStrike">
                    <a:solidFill>
                      <a:srgbClr val="503D36"/>
                    </a:solidFill>
                    <a:latin typeface="Sniglet"/>
                    <a:ea typeface="Sniglet"/>
                    <a:cs typeface="Sniglet"/>
                    <a:sym typeface="Sniglet"/>
                  </a:rPr>
                  <a:t>3</a:t>
                </a:r>
                <a:endParaRPr/>
              </a:p>
            </p:txBody>
          </p:sp>
        </p:grpSp>
        <p:sp>
          <p:nvSpPr>
            <p:cNvPr id="553" name="Google Shape;553;p36"/>
            <p:cNvSpPr txBox="1"/>
            <p:nvPr/>
          </p:nvSpPr>
          <p:spPr>
            <a:xfrm>
              <a:off x="2889116" y="618062"/>
              <a:ext cx="7376758" cy="1028065"/>
            </a:xfrm>
            <a:prstGeom prst="rect">
              <a:avLst/>
            </a:prstGeom>
            <a:noFill/>
            <a:ln>
              <a:noFill/>
            </a:ln>
          </p:spPr>
          <p:txBody>
            <a:bodyPr anchorCtr="0" anchor="t" bIns="0" lIns="0" spcFirstLastPara="1" rIns="0" wrap="square" tIns="0">
              <a:spAutoFit/>
            </a:bodyPr>
            <a:lstStyle/>
            <a:p>
              <a:pPr indent="0" lvl="0" marL="0" marR="0" rtl="0" algn="ctr">
                <a:lnSpc>
                  <a:spcPct val="150022"/>
                </a:lnSpc>
                <a:spcBef>
                  <a:spcPts val="0"/>
                </a:spcBef>
                <a:spcAft>
                  <a:spcPts val="0"/>
                </a:spcAft>
                <a:buNone/>
              </a:pPr>
              <a:r>
                <a:rPr b="0" i="0" lang="en-US" sz="2199" u="none" cap="none" strike="noStrike">
                  <a:solidFill>
                    <a:srgbClr val="503D36"/>
                  </a:solidFill>
                  <a:latin typeface="Sniglet"/>
                  <a:ea typeface="Sniglet"/>
                  <a:cs typeface="Sniglet"/>
                  <a:sym typeface="Sniglet"/>
                </a:rPr>
                <a:t>Advanced Encoding Techniques</a:t>
              </a:r>
              <a:endParaRPr/>
            </a:p>
            <a:p>
              <a:pPr indent="0" lvl="0" marL="0" marR="0" rtl="0" algn="ctr">
                <a:lnSpc>
                  <a:spcPct val="150022"/>
                </a:lnSpc>
                <a:spcBef>
                  <a:spcPts val="0"/>
                </a:spcBef>
                <a:spcAft>
                  <a:spcPts val="0"/>
                </a:spcAft>
                <a:buNone/>
              </a:pPr>
              <a:r>
                <a:rPr b="0" i="0" lang="en-US" sz="2199" u="none" cap="none" strike="noStrike">
                  <a:solidFill>
                    <a:srgbClr val="503D36"/>
                  </a:solidFill>
                  <a:latin typeface="Sniglet"/>
                  <a:ea typeface="Sniglet"/>
                  <a:cs typeface="Sniglet"/>
                  <a:sym typeface="Sniglet"/>
                </a:rPr>
                <a:t>BERT, GPT, atau ELMo</a:t>
              </a:r>
              <a:endParaRPr/>
            </a:p>
          </p:txBody>
        </p:sp>
        <p:sp>
          <p:nvSpPr>
            <p:cNvPr id="554" name="Google Shape;554;p36"/>
            <p:cNvSpPr txBox="1"/>
            <p:nvPr/>
          </p:nvSpPr>
          <p:spPr>
            <a:xfrm>
              <a:off x="1871962" y="1824337"/>
              <a:ext cx="9794080" cy="2120265"/>
            </a:xfrm>
            <a:prstGeom prst="rect">
              <a:avLst/>
            </a:prstGeom>
            <a:noFill/>
            <a:ln>
              <a:noFill/>
            </a:ln>
          </p:spPr>
          <p:txBody>
            <a:bodyPr anchorCtr="0" anchor="t" bIns="0" lIns="0" spcFirstLastPara="1" rIns="0" wrap="square" tIns="0">
              <a:spAutoFit/>
            </a:bodyPr>
            <a:lstStyle/>
            <a:p>
              <a:pPr indent="0" lvl="0" marL="0" marR="0" rtl="0" algn="just">
                <a:lnSpc>
                  <a:spcPct val="150022"/>
                </a:lnSpc>
                <a:spcBef>
                  <a:spcPts val="0"/>
                </a:spcBef>
                <a:spcAft>
                  <a:spcPts val="0"/>
                </a:spcAft>
                <a:buNone/>
              </a:pPr>
              <a:r>
                <a:rPr b="0" i="0" lang="en-US" sz="2199" u="none" cap="none" strike="noStrike">
                  <a:solidFill>
                    <a:srgbClr val="503D36"/>
                  </a:solidFill>
                  <a:latin typeface="Sniglet"/>
                  <a:ea typeface="Sniglet"/>
                  <a:cs typeface="Sniglet"/>
                  <a:sym typeface="Sniglet"/>
                </a:rPr>
                <a:t>Menggunakan model embedding kata berbasis konteks seperti BERT, GPT, atau ELMo dapat meningkatkan representasi teks dengan mempertimbangkan konteks kalimat. </a:t>
              </a:r>
              <a:endParaRPr/>
            </a:p>
          </p:txBody>
        </p:sp>
      </p:grpSp>
      <p:grpSp>
        <p:nvGrpSpPr>
          <p:cNvPr id="555" name="Google Shape;555;p36"/>
          <p:cNvGrpSpPr/>
          <p:nvPr/>
        </p:nvGrpSpPr>
        <p:grpSpPr>
          <a:xfrm>
            <a:off x="937586" y="5886019"/>
            <a:ext cx="8297282" cy="2822779"/>
            <a:chOff x="0" y="-28575"/>
            <a:chExt cx="2451393" cy="833977"/>
          </a:xfrm>
        </p:grpSpPr>
        <p:sp>
          <p:nvSpPr>
            <p:cNvPr id="556" name="Google Shape;556;p36"/>
            <p:cNvSpPr/>
            <p:nvPr/>
          </p:nvSpPr>
          <p:spPr>
            <a:xfrm>
              <a:off x="0" y="0"/>
              <a:ext cx="2451393" cy="805402"/>
            </a:xfrm>
            <a:custGeom>
              <a:rect b="b" l="l" r="r" t="t"/>
              <a:pathLst>
                <a:path extrusionOk="0" h="805402" w="2451393">
                  <a:moveTo>
                    <a:pt x="55984" y="0"/>
                  </a:moveTo>
                  <a:lnTo>
                    <a:pt x="2395409" y="0"/>
                  </a:lnTo>
                  <a:cubicBezTo>
                    <a:pt x="2410257" y="0"/>
                    <a:pt x="2424497" y="5898"/>
                    <a:pt x="2434996" y="16397"/>
                  </a:cubicBezTo>
                  <a:cubicBezTo>
                    <a:pt x="2445495" y="26896"/>
                    <a:pt x="2451393" y="41136"/>
                    <a:pt x="2451393" y="55984"/>
                  </a:cubicBezTo>
                  <a:lnTo>
                    <a:pt x="2451393" y="749418"/>
                  </a:lnTo>
                  <a:cubicBezTo>
                    <a:pt x="2451393" y="780337"/>
                    <a:pt x="2426328" y="805402"/>
                    <a:pt x="2395409" y="805402"/>
                  </a:cubicBezTo>
                  <a:lnTo>
                    <a:pt x="55984" y="805402"/>
                  </a:lnTo>
                  <a:cubicBezTo>
                    <a:pt x="41136" y="805402"/>
                    <a:pt x="26896" y="799504"/>
                    <a:pt x="16397" y="789005"/>
                  </a:cubicBezTo>
                  <a:cubicBezTo>
                    <a:pt x="5898" y="778505"/>
                    <a:pt x="0" y="764266"/>
                    <a:pt x="0" y="749418"/>
                  </a:cubicBezTo>
                  <a:lnTo>
                    <a:pt x="0" y="55984"/>
                  </a:lnTo>
                  <a:cubicBezTo>
                    <a:pt x="0" y="41136"/>
                    <a:pt x="5898" y="26896"/>
                    <a:pt x="16397" y="16397"/>
                  </a:cubicBezTo>
                  <a:cubicBezTo>
                    <a:pt x="26896" y="5898"/>
                    <a:pt x="41136" y="0"/>
                    <a:pt x="55984" y="0"/>
                  </a:cubicBezTo>
                  <a:close/>
                </a:path>
              </a:pathLst>
            </a:custGeom>
            <a:solidFill>
              <a:srgbClr val="000000">
                <a:alpha val="0"/>
              </a:srgbClr>
            </a:solidFill>
            <a:ln cap="rnd" cmpd="sng" w="47625">
              <a:solidFill>
                <a:srgbClr val="E7626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6"/>
            <p:cNvSpPr txBox="1"/>
            <p:nvPr/>
          </p:nvSpPr>
          <p:spPr>
            <a:xfrm>
              <a:off x="0" y="-28575"/>
              <a:ext cx="2451393" cy="833977"/>
            </a:xfrm>
            <a:prstGeom prst="rect">
              <a:avLst/>
            </a:prstGeom>
            <a:noFill/>
            <a:ln>
              <a:noFill/>
            </a:ln>
          </p:spPr>
          <p:txBody>
            <a:bodyPr anchorCtr="0" anchor="ctr" bIns="45275" lIns="45275" spcFirstLastPara="1" rIns="45275" wrap="square" tIns="45275">
              <a:noAutofit/>
            </a:bodyPr>
            <a:lstStyle/>
            <a:p>
              <a:pPr indent="0" lvl="0" marL="0" marR="0" rtl="0" algn="ctr">
                <a:lnSpc>
                  <a:spcPct val="171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58" name="Google Shape;558;p36"/>
          <p:cNvGrpSpPr/>
          <p:nvPr/>
        </p:nvGrpSpPr>
        <p:grpSpPr>
          <a:xfrm>
            <a:off x="181737" y="5524694"/>
            <a:ext cx="1403971" cy="1453329"/>
            <a:chOff x="0" y="-28575"/>
            <a:chExt cx="812800" cy="841375"/>
          </a:xfrm>
        </p:grpSpPr>
        <p:sp>
          <p:nvSpPr>
            <p:cNvPr id="559" name="Google Shape;559;p3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F91"/>
            </a:solidFill>
            <a:ln cap="sq" cmpd="sng" w="47625">
              <a:solidFill>
                <a:srgbClr val="E76262"/>
              </a:solidFill>
              <a:prstDash val="lgDash"/>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6"/>
            <p:cNvSpPr txBox="1"/>
            <p:nvPr/>
          </p:nvSpPr>
          <p:spPr>
            <a:xfrm>
              <a:off x="76200" y="-28575"/>
              <a:ext cx="660400" cy="765175"/>
            </a:xfrm>
            <a:prstGeom prst="rect">
              <a:avLst/>
            </a:prstGeom>
            <a:noFill/>
            <a:ln>
              <a:noFill/>
            </a:ln>
          </p:spPr>
          <p:txBody>
            <a:bodyPr anchorCtr="0" anchor="ctr" bIns="45275" lIns="45275" spcFirstLastPara="1" rIns="45275" wrap="square" tIns="45275">
              <a:noAutofit/>
            </a:bodyPr>
            <a:lstStyle/>
            <a:p>
              <a:pPr indent="0" lvl="0" marL="0" marR="0" rtl="0" algn="ctr">
                <a:lnSpc>
                  <a:spcPct val="140000"/>
                </a:lnSpc>
                <a:spcBef>
                  <a:spcPts val="0"/>
                </a:spcBef>
                <a:spcAft>
                  <a:spcPts val="0"/>
                </a:spcAft>
                <a:buNone/>
              </a:pPr>
              <a:r>
                <a:rPr b="0" i="0" lang="en-US" sz="5000" u="none" cap="none" strike="noStrike">
                  <a:solidFill>
                    <a:srgbClr val="503D36"/>
                  </a:solidFill>
                  <a:latin typeface="Sniglet"/>
                  <a:ea typeface="Sniglet"/>
                  <a:cs typeface="Sniglet"/>
                  <a:sym typeface="Sniglet"/>
                </a:rPr>
                <a:t>2</a:t>
              </a:r>
              <a:endParaRPr/>
            </a:p>
          </p:txBody>
        </p:sp>
      </p:grpSp>
      <p:sp>
        <p:nvSpPr>
          <p:cNvPr id="561" name="Google Shape;561;p36"/>
          <p:cNvSpPr txBox="1"/>
          <p:nvPr/>
        </p:nvSpPr>
        <p:spPr>
          <a:xfrm>
            <a:off x="2348573" y="6025692"/>
            <a:ext cx="5532569" cy="782955"/>
          </a:xfrm>
          <a:prstGeom prst="rect">
            <a:avLst/>
          </a:prstGeom>
          <a:noFill/>
          <a:ln>
            <a:noFill/>
          </a:ln>
        </p:spPr>
        <p:txBody>
          <a:bodyPr anchorCtr="0" anchor="t" bIns="0" lIns="0" spcFirstLastPara="1" rIns="0" wrap="square" tIns="0">
            <a:spAutoFit/>
          </a:bodyPr>
          <a:lstStyle/>
          <a:p>
            <a:pPr indent="0" lvl="0" marL="0" marR="0" rtl="0" algn="ctr">
              <a:lnSpc>
                <a:spcPct val="150022"/>
              </a:lnSpc>
              <a:spcBef>
                <a:spcPts val="0"/>
              </a:spcBef>
              <a:spcAft>
                <a:spcPts val="0"/>
              </a:spcAft>
              <a:buNone/>
            </a:pPr>
            <a:r>
              <a:rPr b="0" i="0" lang="en-US" sz="2199" u="none" cap="none" strike="noStrike">
                <a:solidFill>
                  <a:srgbClr val="503D36"/>
                </a:solidFill>
                <a:latin typeface="Sniglet"/>
                <a:ea typeface="Sniglet"/>
                <a:cs typeface="Sniglet"/>
                <a:sym typeface="Sniglet"/>
              </a:rPr>
              <a:t>Enhanced Stopword Removal</a:t>
            </a:r>
            <a:endParaRPr/>
          </a:p>
          <a:p>
            <a:pPr indent="0" lvl="0" marL="0" marR="0" rtl="0" algn="ctr">
              <a:lnSpc>
                <a:spcPct val="150022"/>
              </a:lnSpc>
              <a:spcBef>
                <a:spcPts val="0"/>
              </a:spcBef>
              <a:spcAft>
                <a:spcPts val="0"/>
              </a:spcAft>
              <a:buNone/>
            </a:pPr>
            <a:r>
              <a:rPr b="0" i="0" lang="en-US" sz="2199" u="none" cap="none" strike="noStrike">
                <a:solidFill>
                  <a:srgbClr val="503D36"/>
                </a:solidFill>
                <a:latin typeface="Sniglet"/>
                <a:ea typeface="Sniglet"/>
                <a:cs typeface="Sniglet"/>
                <a:sym typeface="Sniglet"/>
              </a:rPr>
              <a:t>Konteks Spesifik</a:t>
            </a:r>
            <a:endParaRPr/>
          </a:p>
        </p:txBody>
      </p:sp>
      <p:sp>
        <p:nvSpPr>
          <p:cNvPr id="562" name="Google Shape;562;p36"/>
          <p:cNvSpPr txBox="1"/>
          <p:nvPr/>
        </p:nvSpPr>
        <p:spPr>
          <a:xfrm>
            <a:off x="1585708" y="6901824"/>
            <a:ext cx="7345560" cy="1328389"/>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b="0" i="0" lang="en-US" sz="2384" u="none" cap="none" strike="noStrike">
                <a:solidFill>
                  <a:srgbClr val="503D36"/>
                </a:solidFill>
                <a:latin typeface="Sniglet"/>
                <a:ea typeface="Sniglet"/>
                <a:cs typeface="Sniglet"/>
                <a:sym typeface="Sniglet"/>
              </a:rPr>
              <a:t> Membuat kata lebih relevan jika disesuaikan dengan konteks ulasan produk e-commerce. Menggunakan daftar stopwords yang khusus pada dataset.</a:t>
            </a:r>
            <a:endParaRPr/>
          </a:p>
        </p:txBody>
      </p:sp>
      <p:grpSp>
        <p:nvGrpSpPr>
          <p:cNvPr id="563" name="Google Shape;563;p36"/>
          <p:cNvGrpSpPr/>
          <p:nvPr/>
        </p:nvGrpSpPr>
        <p:grpSpPr>
          <a:xfrm>
            <a:off x="9990718" y="5886019"/>
            <a:ext cx="8297282" cy="2822779"/>
            <a:chOff x="0" y="-28575"/>
            <a:chExt cx="2451393" cy="833977"/>
          </a:xfrm>
        </p:grpSpPr>
        <p:sp>
          <p:nvSpPr>
            <p:cNvPr id="564" name="Google Shape;564;p36"/>
            <p:cNvSpPr/>
            <p:nvPr/>
          </p:nvSpPr>
          <p:spPr>
            <a:xfrm>
              <a:off x="0" y="0"/>
              <a:ext cx="2451393" cy="805402"/>
            </a:xfrm>
            <a:custGeom>
              <a:rect b="b" l="l" r="r" t="t"/>
              <a:pathLst>
                <a:path extrusionOk="0" h="805402" w="2451393">
                  <a:moveTo>
                    <a:pt x="55984" y="0"/>
                  </a:moveTo>
                  <a:lnTo>
                    <a:pt x="2395409" y="0"/>
                  </a:lnTo>
                  <a:cubicBezTo>
                    <a:pt x="2410257" y="0"/>
                    <a:pt x="2424497" y="5898"/>
                    <a:pt x="2434996" y="16397"/>
                  </a:cubicBezTo>
                  <a:cubicBezTo>
                    <a:pt x="2445495" y="26896"/>
                    <a:pt x="2451393" y="41136"/>
                    <a:pt x="2451393" y="55984"/>
                  </a:cubicBezTo>
                  <a:lnTo>
                    <a:pt x="2451393" y="749418"/>
                  </a:lnTo>
                  <a:cubicBezTo>
                    <a:pt x="2451393" y="780337"/>
                    <a:pt x="2426328" y="805402"/>
                    <a:pt x="2395409" y="805402"/>
                  </a:cubicBezTo>
                  <a:lnTo>
                    <a:pt x="55984" y="805402"/>
                  </a:lnTo>
                  <a:cubicBezTo>
                    <a:pt x="41136" y="805402"/>
                    <a:pt x="26896" y="799504"/>
                    <a:pt x="16397" y="789005"/>
                  </a:cubicBezTo>
                  <a:cubicBezTo>
                    <a:pt x="5898" y="778505"/>
                    <a:pt x="0" y="764266"/>
                    <a:pt x="0" y="749418"/>
                  </a:cubicBezTo>
                  <a:lnTo>
                    <a:pt x="0" y="55984"/>
                  </a:lnTo>
                  <a:cubicBezTo>
                    <a:pt x="0" y="41136"/>
                    <a:pt x="5898" y="26896"/>
                    <a:pt x="16397" y="16397"/>
                  </a:cubicBezTo>
                  <a:cubicBezTo>
                    <a:pt x="26896" y="5898"/>
                    <a:pt x="41136" y="0"/>
                    <a:pt x="55984" y="0"/>
                  </a:cubicBezTo>
                  <a:close/>
                </a:path>
              </a:pathLst>
            </a:custGeom>
            <a:solidFill>
              <a:srgbClr val="000000">
                <a:alpha val="0"/>
              </a:srgbClr>
            </a:solidFill>
            <a:ln cap="rnd" cmpd="sng" w="47625">
              <a:solidFill>
                <a:srgbClr val="E7626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6"/>
            <p:cNvSpPr txBox="1"/>
            <p:nvPr/>
          </p:nvSpPr>
          <p:spPr>
            <a:xfrm>
              <a:off x="0" y="-28575"/>
              <a:ext cx="2451393" cy="833977"/>
            </a:xfrm>
            <a:prstGeom prst="rect">
              <a:avLst/>
            </a:prstGeom>
            <a:noFill/>
            <a:ln>
              <a:noFill/>
            </a:ln>
          </p:spPr>
          <p:txBody>
            <a:bodyPr anchorCtr="0" anchor="ctr" bIns="45275" lIns="45275" spcFirstLastPara="1" rIns="45275" wrap="square" tIns="45275">
              <a:noAutofit/>
            </a:bodyPr>
            <a:lstStyle/>
            <a:p>
              <a:pPr indent="0" lvl="0" marL="0" marR="0" rtl="0" algn="ctr">
                <a:lnSpc>
                  <a:spcPct val="171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66" name="Google Shape;566;p36"/>
          <p:cNvGrpSpPr/>
          <p:nvPr/>
        </p:nvGrpSpPr>
        <p:grpSpPr>
          <a:xfrm>
            <a:off x="9288732" y="5524694"/>
            <a:ext cx="1403971" cy="1453329"/>
            <a:chOff x="0" y="-28575"/>
            <a:chExt cx="812800" cy="841375"/>
          </a:xfrm>
        </p:grpSpPr>
        <p:sp>
          <p:nvSpPr>
            <p:cNvPr id="567" name="Google Shape;567;p3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F91"/>
            </a:solidFill>
            <a:ln cap="sq" cmpd="sng" w="47625">
              <a:solidFill>
                <a:srgbClr val="E76262"/>
              </a:solidFill>
              <a:prstDash val="lgDash"/>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6"/>
            <p:cNvSpPr txBox="1"/>
            <p:nvPr/>
          </p:nvSpPr>
          <p:spPr>
            <a:xfrm>
              <a:off x="76200" y="-28575"/>
              <a:ext cx="660400" cy="765175"/>
            </a:xfrm>
            <a:prstGeom prst="rect">
              <a:avLst/>
            </a:prstGeom>
            <a:noFill/>
            <a:ln>
              <a:noFill/>
            </a:ln>
          </p:spPr>
          <p:txBody>
            <a:bodyPr anchorCtr="0" anchor="ctr" bIns="45275" lIns="45275" spcFirstLastPara="1" rIns="45275" wrap="square" tIns="45275">
              <a:noAutofit/>
            </a:bodyPr>
            <a:lstStyle/>
            <a:p>
              <a:pPr indent="0" lvl="0" marL="0" marR="0" rtl="0" algn="ctr">
                <a:lnSpc>
                  <a:spcPct val="140000"/>
                </a:lnSpc>
                <a:spcBef>
                  <a:spcPts val="0"/>
                </a:spcBef>
                <a:spcAft>
                  <a:spcPts val="0"/>
                </a:spcAft>
                <a:buNone/>
              </a:pPr>
              <a:r>
                <a:rPr b="0" i="0" lang="en-US" sz="5000" u="none" cap="none" strike="noStrike">
                  <a:solidFill>
                    <a:srgbClr val="503D36"/>
                  </a:solidFill>
                  <a:latin typeface="Sniglet"/>
                  <a:ea typeface="Sniglet"/>
                  <a:cs typeface="Sniglet"/>
                  <a:sym typeface="Sniglet"/>
                </a:rPr>
                <a:t>4</a:t>
              </a:r>
              <a:endParaRPr/>
            </a:p>
          </p:txBody>
        </p:sp>
      </p:grpSp>
      <p:sp>
        <p:nvSpPr>
          <p:cNvPr id="569" name="Google Shape;569;p36"/>
          <p:cNvSpPr txBox="1"/>
          <p:nvPr/>
        </p:nvSpPr>
        <p:spPr>
          <a:xfrm>
            <a:off x="11401705" y="6025692"/>
            <a:ext cx="5532569" cy="782955"/>
          </a:xfrm>
          <a:prstGeom prst="rect">
            <a:avLst/>
          </a:prstGeom>
          <a:noFill/>
          <a:ln>
            <a:noFill/>
          </a:ln>
        </p:spPr>
        <p:txBody>
          <a:bodyPr anchorCtr="0" anchor="t" bIns="0" lIns="0" spcFirstLastPara="1" rIns="0" wrap="square" tIns="0">
            <a:spAutoFit/>
          </a:bodyPr>
          <a:lstStyle/>
          <a:p>
            <a:pPr indent="0" lvl="0" marL="0" marR="0" rtl="0" algn="ctr">
              <a:lnSpc>
                <a:spcPct val="150022"/>
              </a:lnSpc>
              <a:spcBef>
                <a:spcPts val="0"/>
              </a:spcBef>
              <a:spcAft>
                <a:spcPts val="0"/>
              </a:spcAft>
              <a:buNone/>
            </a:pPr>
            <a:r>
              <a:rPr b="0" i="0" lang="en-US" sz="2199" u="none" cap="none" strike="noStrike">
                <a:solidFill>
                  <a:srgbClr val="503D36"/>
                </a:solidFill>
                <a:latin typeface="Sniglet"/>
                <a:ea typeface="Sniglet"/>
                <a:cs typeface="Sniglet"/>
                <a:sym typeface="Sniglet"/>
              </a:rPr>
              <a:t> Handling Imbalanced Data </a:t>
            </a:r>
            <a:endParaRPr/>
          </a:p>
          <a:p>
            <a:pPr indent="0" lvl="0" marL="0" marR="0" rtl="0" algn="ctr">
              <a:lnSpc>
                <a:spcPct val="150022"/>
              </a:lnSpc>
              <a:spcBef>
                <a:spcPts val="0"/>
              </a:spcBef>
              <a:spcAft>
                <a:spcPts val="0"/>
              </a:spcAft>
              <a:buNone/>
            </a:pPr>
            <a:r>
              <a:rPr b="0" i="0" lang="en-US" sz="2199" u="none" cap="none" strike="noStrike">
                <a:solidFill>
                  <a:srgbClr val="503D36"/>
                </a:solidFill>
                <a:latin typeface="Sniglet"/>
                <a:ea typeface="Sniglet"/>
                <a:cs typeface="Sniglet"/>
                <a:sym typeface="Sniglet"/>
              </a:rPr>
              <a:t>SMOTE + K-Fold Cross Validation</a:t>
            </a:r>
            <a:endParaRPr/>
          </a:p>
        </p:txBody>
      </p:sp>
      <p:sp>
        <p:nvSpPr>
          <p:cNvPr id="570" name="Google Shape;570;p36"/>
          <p:cNvSpPr txBox="1"/>
          <p:nvPr/>
        </p:nvSpPr>
        <p:spPr>
          <a:xfrm>
            <a:off x="10638840" y="6930399"/>
            <a:ext cx="7345560" cy="1602105"/>
          </a:xfrm>
          <a:prstGeom prst="rect">
            <a:avLst/>
          </a:prstGeom>
          <a:noFill/>
          <a:ln>
            <a:noFill/>
          </a:ln>
        </p:spPr>
        <p:txBody>
          <a:bodyPr anchorCtr="0" anchor="t" bIns="0" lIns="0" spcFirstLastPara="1" rIns="0" wrap="square" tIns="0">
            <a:spAutoFit/>
          </a:bodyPr>
          <a:lstStyle/>
          <a:p>
            <a:pPr indent="0" lvl="0" marL="0" marR="0" rtl="0" algn="just">
              <a:lnSpc>
                <a:spcPct val="150022"/>
              </a:lnSpc>
              <a:spcBef>
                <a:spcPts val="0"/>
              </a:spcBef>
              <a:spcAft>
                <a:spcPts val="0"/>
              </a:spcAft>
              <a:buNone/>
            </a:pPr>
            <a:r>
              <a:rPr b="0" i="0" lang="en-US" sz="2199" u="none" cap="none" strike="noStrike">
                <a:solidFill>
                  <a:srgbClr val="503D36"/>
                </a:solidFill>
                <a:latin typeface="Sniglet"/>
                <a:ea typeface="Sniglet"/>
                <a:cs typeface="Sniglet"/>
                <a:sym typeface="Sniglet"/>
              </a:rPr>
              <a:t>Sebelumnya kami hanya menggunakan SMOTE, untuk kedepannya Kami akan menggunakan K-Fold Cross Validation yang digabungkan dengan SMOTE agar data yang tidak seimbang dapat ditangani dengan lebih baik. </a:t>
            </a:r>
            <a:endParaRPr/>
          </a:p>
        </p:txBody>
      </p:sp>
      <p:sp>
        <p:nvSpPr>
          <p:cNvPr id="571" name="Google Shape;571;p36"/>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24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7"/>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3">
              <a:alphaModFix/>
            </a:blip>
            <a:stretch>
              <a:fillRect b="0" l="0" r="-3817" t="0"/>
            </a:stretch>
          </a:blipFill>
          <a:ln>
            <a:noFill/>
          </a:ln>
        </p:spPr>
      </p:sp>
      <p:sp>
        <p:nvSpPr>
          <p:cNvPr id="577" name="Google Shape;577;p37"/>
          <p:cNvSpPr/>
          <p:nvPr/>
        </p:nvSpPr>
        <p:spPr>
          <a:xfrm>
            <a:off x="15261000" y="8223767"/>
            <a:ext cx="6054090" cy="6054090"/>
          </a:xfrm>
          <a:custGeom>
            <a:rect b="b" l="l" r="r" t="t"/>
            <a:pathLst>
              <a:path extrusionOk="0" h="8072120" w="8072120">
                <a:moveTo>
                  <a:pt x="0" y="4036060"/>
                </a:moveTo>
                <a:cubicBezTo>
                  <a:pt x="0" y="1806956"/>
                  <a:pt x="1806956" y="0"/>
                  <a:pt x="4036060" y="0"/>
                </a:cubicBezTo>
                <a:cubicBezTo>
                  <a:pt x="6265164" y="0"/>
                  <a:pt x="8072120" y="1806956"/>
                  <a:pt x="8072120" y="4036060"/>
                </a:cubicBezTo>
                <a:cubicBezTo>
                  <a:pt x="8072120" y="6265164"/>
                  <a:pt x="6265164" y="8072120"/>
                  <a:pt x="4036060" y="8072120"/>
                </a:cubicBezTo>
                <a:cubicBezTo>
                  <a:pt x="1806956" y="8072120"/>
                  <a:pt x="0" y="6265037"/>
                  <a:pt x="0" y="403606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7"/>
          <p:cNvSpPr/>
          <p:nvPr/>
        </p:nvSpPr>
        <p:spPr>
          <a:xfrm rot="-10112402">
            <a:off x="-1127619" y="-1443875"/>
            <a:ext cx="4807107" cy="4033550"/>
          </a:xfrm>
          <a:custGeom>
            <a:rect b="b" l="l" r="r" t="t"/>
            <a:pathLst>
              <a:path extrusionOk="0" h="4033550" w="4807107">
                <a:moveTo>
                  <a:pt x="0" y="0"/>
                </a:moveTo>
                <a:lnTo>
                  <a:pt x="4807107" y="0"/>
                </a:lnTo>
                <a:lnTo>
                  <a:pt x="4807107" y="4033550"/>
                </a:lnTo>
                <a:lnTo>
                  <a:pt x="0" y="4033550"/>
                </a:lnTo>
                <a:lnTo>
                  <a:pt x="0" y="0"/>
                </a:lnTo>
                <a:close/>
              </a:path>
            </a:pathLst>
          </a:custGeom>
          <a:blipFill rotWithShape="1">
            <a:blip r:embed="rId4">
              <a:alphaModFix/>
            </a:blip>
            <a:stretch>
              <a:fillRect b="0" l="0" r="0" t="0"/>
            </a:stretch>
          </a:blipFill>
          <a:ln>
            <a:noFill/>
          </a:ln>
        </p:spPr>
      </p:sp>
      <p:sp>
        <p:nvSpPr>
          <p:cNvPr id="579" name="Google Shape;579;p37"/>
          <p:cNvSpPr/>
          <p:nvPr/>
        </p:nvSpPr>
        <p:spPr>
          <a:xfrm rot="10694587">
            <a:off x="6147690" y="9303622"/>
            <a:ext cx="2976806" cy="1317955"/>
          </a:xfrm>
          <a:custGeom>
            <a:rect b="b" l="l" r="r" t="t"/>
            <a:pathLst>
              <a:path extrusionOk="0" h="1317955" w="2976806">
                <a:moveTo>
                  <a:pt x="0" y="0"/>
                </a:moveTo>
                <a:lnTo>
                  <a:pt x="2976806" y="0"/>
                </a:lnTo>
                <a:lnTo>
                  <a:pt x="2976806" y="1317956"/>
                </a:lnTo>
                <a:lnTo>
                  <a:pt x="0" y="1317956"/>
                </a:lnTo>
                <a:lnTo>
                  <a:pt x="0" y="0"/>
                </a:lnTo>
                <a:close/>
              </a:path>
            </a:pathLst>
          </a:custGeom>
          <a:blipFill rotWithShape="1">
            <a:blip r:embed="rId5">
              <a:alphaModFix/>
            </a:blip>
            <a:stretch>
              <a:fillRect b="0" l="-17866" r="-17864" t="0"/>
            </a:stretch>
          </a:blipFill>
          <a:ln>
            <a:noFill/>
          </a:ln>
        </p:spPr>
      </p:sp>
      <p:sp>
        <p:nvSpPr>
          <p:cNvPr id="580" name="Google Shape;580;p37"/>
          <p:cNvSpPr/>
          <p:nvPr/>
        </p:nvSpPr>
        <p:spPr>
          <a:xfrm>
            <a:off x="1028700" y="2305122"/>
            <a:ext cx="7372467" cy="6779858"/>
          </a:xfrm>
          <a:custGeom>
            <a:rect b="b" l="l" r="r" t="t"/>
            <a:pathLst>
              <a:path extrusionOk="0" h="6779858" w="7372467">
                <a:moveTo>
                  <a:pt x="0" y="0"/>
                </a:moveTo>
                <a:lnTo>
                  <a:pt x="7372467" y="0"/>
                </a:lnTo>
                <a:lnTo>
                  <a:pt x="7372467" y="6779858"/>
                </a:lnTo>
                <a:lnTo>
                  <a:pt x="0" y="6779858"/>
                </a:lnTo>
                <a:lnTo>
                  <a:pt x="0" y="0"/>
                </a:lnTo>
                <a:close/>
              </a:path>
            </a:pathLst>
          </a:custGeom>
          <a:blipFill rotWithShape="1">
            <a:blip r:embed="rId6">
              <a:alphaModFix/>
            </a:blip>
            <a:stretch>
              <a:fillRect b="0" l="0" r="0" t="0"/>
            </a:stretch>
          </a:blipFill>
          <a:ln>
            <a:noFill/>
          </a:ln>
        </p:spPr>
      </p:sp>
      <p:sp>
        <p:nvSpPr>
          <p:cNvPr id="581" name="Google Shape;581;p37"/>
          <p:cNvSpPr txBox="1"/>
          <p:nvPr/>
        </p:nvSpPr>
        <p:spPr>
          <a:xfrm>
            <a:off x="7656885" y="981075"/>
            <a:ext cx="2974231" cy="863347"/>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5400" u="none" cap="none" strike="noStrike">
                <a:solidFill>
                  <a:srgbClr val="F06634"/>
                </a:solidFill>
                <a:latin typeface="Times"/>
                <a:ea typeface="Times"/>
                <a:cs typeface="Times"/>
                <a:sym typeface="Times"/>
              </a:rPr>
              <a:t>Deployment</a:t>
            </a:r>
            <a:endParaRPr/>
          </a:p>
        </p:txBody>
      </p:sp>
      <p:sp>
        <p:nvSpPr>
          <p:cNvPr id="582" name="Google Shape;582;p37"/>
          <p:cNvSpPr txBox="1"/>
          <p:nvPr/>
        </p:nvSpPr>
        <p:spPr>
          <a:xfrm>
            <a:off x="1028700" y="9277350"/>
            <a:ext cx="7916550" cy="436245"/>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000" u="none" cap="none" strike="noStrike">
                <a:solidFill>
                  <a:srgbClr val="EF4D23"/>
                </a:solidFill>
                <a:latin typeface="Arimo"/>
                <a:ea typeface="Arimo"/>
                <a:cs typeface="Arimo"/>
                <a:sym typeface="Arimo"/>
              </a:rPr>
              <a:t>Group 2 | SI6 - 11</a:t>
            </a:r>
            <a:endParaRPr/>
          </a:p>
        </p:txBody>
      </p:sp>
      <p:sp>
        <p:nvSpPr>
          <p:cNvPr id="583" name="Google Shape;583;p37"/>
          <p:cNvSpPr txBox="1"/>
          <p:nvPr/>
        </p:nvSpPr>
        <p:spPr>
          <a:xfrm>
            <a:off x="8945250" y="2778877"/>
            <a:ext cx="8552354" cy="5727573"/>
          </a:xfrm>
          <a:prstGeom prst="rect">
            <a:avLst/>
          </a:prstGeom>
          <a:noFill/>
          <a:ln>
            <a:noFill/>
          </a:ln>
        </p:spPr>
        <p:txBody>
          <a:bodyPr anchorCtr="0" anchor="t" bIns="0" lIns="0" spcFirstLastPara="1" rIns="0" wrap="square" tIns="0">
            <a:spAutoFit/>
          </a:bodyPr>
          <a:lstStyle/>
          <a:p>
            <a:pPr indent="0" lvl="0" marL="0" marR="0" rtl="0" algn="just">
              <a:lnSpc>
                <a:spcPct val="144018"/>
              </a:lnSpc>
              <a:spcBef>
                <a:spcPts val="0"/>
              </a:spcBef>
              <a:spcAft>
                <a:spcPts val="0"/>
              </a:spcAft>
              <a:buNone/>
            </a:pPr>
            <a:r>
              <a:rPr b="0" i="0" lang="en-US" sz="2399" u="none" cap="none" strike="noStrike">
                <a:solidFill>
                  <a:srgbClr val="434343"/>
                </a:solidFill>
                <a:latin typeface="Times New Roman"/>
                <a:ea typeface="Times New Roman"/>
                <a:cs typeface="Times New Roman"/>
                <a:sym typeface="Times New Roman"/>
              </a:rPr>
              <a:t>Untuk memulai deployment model di IBM Watson Machine Learning (WML), langkah pertama adalah menginisialisasi koneksi menggunakan APIClient dari ibm_watson_machine_learning. Kemudian, kita menentukan ruang kerja (space) tempat model akan di-deploy dan memilihnya menggunakan client.set.default_space(space_id).</a:t>
            </a:r>
            <a:endParaRPr/>
          </a:p>
          <a:p>
            <a:pPr indent="0" lvl="0" marL="0" marR="0" rtl="0" algn="just">
              <a:lnSpc>
                <a:spcPct val="144018"/>
              </a:lnSpc>
              <a:spcBef>
                <a:spcPts val="0"/>
              </a:spcBef>
              <a:spcAft>
                <a:spcPts val="0"/>
              </a:spcAft>
              <a:buNone/>
            </a:pPr>
            <a:r>
              <a:t/>
            </a:r>
            <a:endParaRPr b="0" i="0" sz="2399" u="none" cap="none" strike="noStrike">
              <a:solidFill>
                <a:srgbClr val="434343"/>
              </a:solidFill>
              <a:latin typeface="Times New Roman"/>
              <a:ea typeface="Times New Roman"/>
              <a:cs typeface="Times New Roman"/>
              <a:sym typeface="Times New Roman"/>
            </a:endParaRPr>
          </a:p>
          <a:p>
            <a:pPr indent="0" lvl="0" marL="0" marR="0" rtl="0" algn="just">
              <a:lnSpc>
                <a:spcPct val="144018"/>
              </a:lnSpc>
              <a:spcBef>
                <a:spcPts val="0"/>
              </a:spcBef>
              <a:spcAft>
                <a:spcPts val="0"/>
              </a:spcAft>
              <a:buNone/>
            </a:pPr>
            <a:r>
              <a:rPr b="0" i="0" lang="en-US" sz="2399" u="none" cap="none" strike="noStrike">
                <a:solidFill>
                  <a:srgbClr val="434343"/>
                </a:solidFill>
                <a:latin typeface="Times New Roman"/>
                <a:ea typeface="Times New Roman"/>
                <a:cs typeface="Times New Roman"/>
                <a:sym typeface="Times New Roman"/>
              </a:rPr>
              <a:t>Langkah selanjutnya adalah menentukan spesifikasi perangkat lunak yang sesuai dengan model yang akan di-deploy, seperti yang ditunjukkan pada variabel software_spec_uid = client.software_specifications.get_id_by_name("runtime-23.1-py3.10"). Dengan langkah-langkah ini, model siap untuk dipublish dan dilanjutkan untuk membangun sistem repository.</a:t>
            </a:r>
            <a:endParaRPr/>
          </a:p>
        </p:txBody>
      </p:sp>
      <p:sp>
        <p:nvSpPr>
          <p:cNvPr id="584" name="Google Shape;584;p37"/>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25</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38"/>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3">
              <a:alphaModFix/>
            </a:blip>
            <a:stretch>
              <a:fillRect b="0" l="0" r="-3817" t="0"/>
            </a:stretch>
          </a:blipFill>
          <a:ln>
            <a:noFill/>
          </a:ln>
        </p:spPr>
      </p:sp>
      <p:sp>
        <p:nvSpPr>
          <p:cNvPr id="590" name="Google Shape;590;p38"/>
          <p:cNvSpPr/>
          <p:nvPr/>
        </p:nvSpPr>
        <p:spPr>
          <a:xfrm>
            <a:off x="15261000" y="8223767"/>
            <a:ext cx="6054090" cy="6054090"/>
          </a:xfrm>
          <a:custGeom>
            <a:rect b="b" l="l" r="r" t="t"/>
            <a:pathLst>
              <a:path extrusionOk="0" h="8072120" w="8072120">
                <a:moveTo>
                  <a:pt x="0" y="4036060"/>
                </a:moveTo>
                <a:cubicBezTo>
                  <a:pt x="0" y="1806956"/>
                  <a:pt x="1806956" y="0"/>
                  <a:pt x="4036060" y="0"/>
                </a:cubicBezTo>
                <a:cubicBezTo>
                  <a:pt x="6265164" y="0"/>
                  <a:pt x="8072120" y="1806956"/>
                  <a:pt x="8072120" y="4036060"/>
                </a:cubicBezTo>
                <a:cubicBezTo>
                  <a:pt x="8072120" y="6265164"/>
                  <a:pt x="6265164" y="8072120"/>
                  <a:pt x="4036060" y="8072120"/>
                </a:cubicBezTo>
                <a:cubicBezTo>
                  <a:pt x="1806956" y="8072120"/>
                  <a:pt x="0" y="6265037"/>
                  <a:pt x="0" y="403606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8"/>
          <p:cNvSpPr/>
          <p:nvPr/>
        </p:nvSpPr>
        <p:spPr>
          <a:xfrm rot="-10112402">
            <a:off x="-1127619" y="-1443875"/>
            <a:ext cx="4807107" cy="4033550"/>
          </a:xfrm>
          <a:custGeom>
            <a:rect b="b" l="l" r="r" t="t"/>
            <a:pathLst>
              <a:path extrusionOk="0" h="4033550" w="4807107">
                <a:moveTo>
                  <a:pt x="0" y="0"/>
                </a:moveTo>
                <a:lnTo>
                  <a:pt x="4807107" y="0"/>
                </a:lnTo>
                <a:lnTo>
                  <a:pt x="4807107" y="4033550"/>
                </a:lnTo>
                <a:lnTo>
                  <a:pt x="0" y="4033550"/>
                </a:lnTo>
                <a:lnTo>
                  <a:pt x="0" y="0"/>
                </a:lnTo>
                <a:close/>
              </a:path>
            </a:pathLst>
          </a:custGeom>
          <a:blipFill rotWithShape="1">
            <a:blip r:embed="rId4">
              <a:alphaModFix/>
            </a:blip>
            <a:stretch>
              <a:fillRect b="0" l="0" r="0" t="0"/>
            </a:stretch>
          </a:blipFill>
          <a:ln>
            <a:noFill/>
          </a:ln>
        </p:spPr>
      </p:sp>
      <p:sp>
        <p:nvSpPr>
          <p:cNvPr id="592" name="Google Shape;592;p38"/>
          <p:cNvSpPr/>
          <p:nvPr/>
        </p:nvSpPr>
        <p:spPr>
          <a:xfrm rot="10694587">
            <a:off x="6147690" y="9303622"/>
            <a:ext cx="2976806" cy="1317955"/>
          </a:xfrm>
          <a:custGeom>
            <a:rect b="b" l="l" r="r" t="t"/>
            <a:pathLst>
              <a:path extrusionOk="0" h="1317955" w="2976806">
                <a:moveTo>
                  <a:pt x="0" y="0"/>
                </a:moveTo>
                <a:lnTo>
                  <a:pt x="2976806" y="0"/>
                </a:lnTo>
                <a:lnTo>
                  <a:pt x="2976806" y="1317956"/>
                </a:lnTo>
                <a:lnTo>
                  <a:pt x="0" y="1317956"/>
                </a:lnTo>
                <a:lnTo>
                  <a:pt x="0" y="0"/>
                </a:lnTo>
                <a:close/>
              </a:path>
            </a:pathLst>
          </a:custGeom>
          <a:blipFill rotWithShape="1">
            <a:blip r:embed="rId5">
              <a:alphaModFix/>
            </a:blip>
            <a:stretch>
              <a:fillRect b="0" l="-17866" r="-17864" t="0"/>
            </a:stretch>
          </a:blipFill>
          <a:ln>
            <a:noFill/>
          </a:ln>
        </p:spPr>
      </p:sp>
      <p:sp>
        <p:nvSpPr>
          <p:cNvPr id="593" name="Google Shape;593;p38"/>
          <p:cNvSpPr/>
          <p:nvPr/>
        </p:nvSpPr>
        <p:spPr>
          <a:xfrm>
            <a:off x="1028700" y="2305122"/>
            <a:ext cx="6842968" cy="6779858"/>
          </a:xfrm>
          <a:custGeom>
            <a:rect b="b" l="l" r="r" t="t"/>
            <a:pathLst>
              <a:path extrusionOk="0" h="6779858" w="6842968">
                <a:moveTo>
                  <a:pt x="0" y="0"/>
                </a:moveTo>
                <a:lnTo>
                  <a:pt x="6842968" y="0"/>
                </a:lnTo>
                <a:lnTo>
                  <a:pt x="6842968" y="6779858"/>
                </a:lnTo>
                <a:lnTo>
                  <a:pt x="0" y="6779858"/>
                </a:lnTo>
                <a:lnTo>
                  <a:pt x="0" y="0"/>
                </a:lnTo>
                <a:close/>
              </a:path>
            </a:pathLst>
          </a:custGeom>
          <a:blipFill rotWithShape="1">
            <a:blip r:embed="rId6">
              <a:alphaModFix/>
            </a:blip>
            <a:stretch>
              <a:fillRect b="0" l="0" r="0" t="0"/>
            </a:stretch>
          </a:blipFill>
          <a:ln>
            <a:noFill/>
          </a:ln>
        </p:spPr>
      </p:sp>
      <p:sp>
        <p:nvSpPr>
          <p:cNvPr id="594" name="Google Shape;594;p38"/>
          <p:cNvSpPr txBox="1"/>
          <p:nvPr/>
        </p:nvSpPr>
        <p:spPr>
          <a:xfrm>
            <a:off x="1028700" y="9277350"/>
            <a:ext cx="7916550" cy="436245"/>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000" u="none" cap="none" strike="noStrike">
                <a:solidFill>
                  <a:srgbClr val="EF4D23"/>
                </a:solidFill>
                <a:latin typeface="Arimo"/>
                <a:ea typeface="Arimo"/>
                <a:cs typeface="Arimo"/>
                <a:sym typeface="Arimo"/>
              </a:rPr>
              <a:t>Group 2 | SI6 - 11</a:t>
            </a:r>
            <a:endParaRPr/>
          </a:p>
        </p:txBody>
      </p:sp>
      <p:sp>
        <p:nvSpPr>
          <p:cNvPr id="595" name="Google Shape;595;p38"/>
          <p:cNvSpPr txBox="1"/>
          <p:nvPr/>
        </p:nvSpPr>
        <p:spPr>
          <a:xfrm>
            <a:off x="8301054" y="3023479"/>
            <a:ext cx="9631093" cy="5848350"/>
          </a:xfrm>
          <a:prstGeom prst="rect">
            <a:avLst/>
          </a:prstGeom>
          <a:noFill/>
          <a:ln>
            <a:noFill/>
          </a:ln>
        </p:spPr>
        <p:txBody>
          <a:bodyPr anchorCtr="0" anchor="t" bIns="0" lIns="0" spcFirstLastPara="1" rIns="0" wrap="square" tIns="0">
            <a:spAutoFit/>
          </a:bodyPr>
          <a:lstStyle/>
          <a:p>
            <a:pPr indent="0" lvl="0" marL="0" marR="0" rtl="0" algn="just">
              <a:lnSpc>
                <a:spcPct val="144017"/>
              </a:lnSpc>
              <a:spcBef>
                <a:spcPts val="0"/>
              </a:spcBef>
              <a:spcAft>
                <a:spcPts val="0"/>
              </a:spcAft>
              <a:buNone/>
            </a:pPr>
            <a:r>
              <a:rPr b="0" i="0" lang="en-US" sz="2499" u="none" cap="none" strike="noStrike">
                <a:solidFill>
                  <a:srgbClr val="434343"/>
                </a:solidFill>
                <a:latin typeface="Times New Roman"/>
                <a:ea typeface="Times New Roman"/>
                <a:cs typeface="Times New Roman"/>
                <a:sym typeface="Times New Roman"/>
              </a:rPr>
              <a:t>Langkah selanjutnya setelah menginisialisasi koneksi adalah menentukan ruang kerja (space) tempat model akan di-deploy menggunakan client.set.default_space(space_id). Setelah itu, metadata model ditentukan, termasuk nama model ("Sentiment Analysis Model"), jenis model (dalam hal ini TensorFlow), dan spesifikasi perangkat lunak yang sesuai dengan model yang akan disimpan. </a:t>
            </a:r>
            <a:endParaRPr/>
          </a:p>
          <a:p>
            <a:pPr indent="0" lvl="0" marL="0" marR="0" rtl="0" algn="just">
              <a:lnSpc>
                <a:spcPct val="144017"/>
              </a:lnSpc>
              <a:spcBef>
                <a:spcPts val="0"/>
              </a:spcBef>
              <a:spcAft>
                <a:spcPts val="0"/>
              </a:spcAft>
              <a:buNone/>
            </a:pPr>
            <a:r>
              <a:t/>
            </a:r>
            <a:endParaRPr b="0" i="0" sz="2499" u="none" cap="none" strike="noStrike">
              <a:solidFill>
                <a:srgbClr val="434343"/>
              </a:solidFill>
              <a:latin typeface="Times New Roman"/>
              <a:ea typeface="Times New Roman"/>
              <a:cs typeface="Times New Roman"/>
              <a:sym typeface="Times New Roman"/>
            </a:endParaRPr>
          </a:p>
          <a:p>
            <a:pPr indent="0" lvl="0" marL="0" marR="0" rtl="0" algn="just">
              <a:lnSpc>
                <a:spcPct val="144017"/>
              </a:lnSpc>
              <a:spcBef>
                <a:spcPts val="0"/>
              </a:spcBef>
              <a:spcAft>
                <a:spcPts val="0"/>
              </a:spcAft>
              <a:buNone/>
            </a:pPr>
            <a:r>
              <a:rPr b="0" i="0" lang="en-US" sz="2499" u="none" cap="none" strike="noStrike">
                <a:solidFill>
                  <a:srgbClr val="434343"/>
                </a:solidFill>
                <a:latin typeface="Times New Roman"/>
                <a:ea typeface="Times New Roman"/>
                <a:cs typeface="Times New Roman"/>
                <a:sym typeface="Times New Roman"/>
              </a:rPr>
              <a:t>Model yang telah dilatih dan siap untuk deployment disimpan ke Watson Machine Learning repository menggunakan client.repository.store_model(), dengan menyertakan file model yang ingin digunakan (misalnya 'Sentiment_Analysis_Model.tgz') serta data pelatihan yang digunakan untuk model. Setelah berhasil disimpan, ID model dipulihkan dan detailnya ditampilkan dalam format JSON.</a:t>
            </a:r>
            <a:endParaRPr/>
          </a:p>
        </p:txBody>
      </p:sp>
      <p:sp>
        <p:nvSpPr>
          <p:cNvPr id="596" name="Google Shape;596;p38"/>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26</a:t>
            </a:r>
            <a:endParaRPr/>
          </a:p>
        </p:txBody>
      </p:sp>
      <p:sp>
        <p:nvSpPr>
          <p:cNvPr id="597" name="Google Shape;597;p38"/>
          <p:cNvSpPr txBox="1"/>
          <p:nvPr/>
        </p:nvSpPr>
        <p:spPr>
          <a:xfrm>
            <a:off x="7656885" y="981075"/>
            <a:ext cx="2974231" cy="863347"/>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5400" u="none" cap="none" strike="noStrike">
                <a:solidFill>
                  <a:srgbClr val="F06634"/>
                </a:solidFill>
                <a:latin typeface="Times"/>
                <a:ea typeface="Times"/>
                <a:cs typeface="Times"/>
                <a:sym typeface="Times"/>
              </a:rPr>
              <a:t>Deployment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39"/>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3">
              <a:alphaModFix/>
            </a:blip>
            <a:stretch>
              <a:fillRect b="0" l="0" r="-3817" t="0"/>
            </a:stretch>
          </a:blipFill>
          <a:ln>
            <a:noFill/>
          </a:ln>
        </p:spPr>
      </p:sp>
      <p:sp>
        <p:nvSpPr>
          <p:cNvPr id="603" name="Google Shape;603;p39"/>
          <p:cNvSpPr/>
          <p:nvPr/>
        </p:nvSpPr>
        <p:spPr>
          <a:xfrm>
            <a:off x="15261000" y="8223767"/>
            <a:ext cx="6054090" cy="6054090"/>
          </a:xfrm>
          <a:custGeom>
            <a:rect b="b" l="l" r="r" t="t"/>
            <a:pathLst>
              <a:path extrusionOk="0" h="8072120" w="8072120">
                <a:moveTo>
                  <a:pt x="0" y="4036060"/>
                </a:moveTo>
                <a:cubicBezTo>
                  <a:pt x="0" y="1806956"/>
                  <a:pt x="1806956" y="0"/>
                  <a:pt x="4036060" y="0"/>
                </a:cubicBezTo>
                <a:cubicBezTo>
                  <a:pt x="6265164" y="0"/>
                  <a:pt x="8072120" y="1806956"/>
                  <a:pt x="8072120" y="4036060"/>
                </a:cubicBezTo>
                <a:cubicBezTo>
                  <a:pt x="8072120" y="6265164"/>
                  <a:pt x="6265164" y="8072120"/>
                  <a:pt x="4036060" y="8072120"/>
                </a:cubicBezTo>
                <a:cubicBezTo>
                  <a:pt x="1806956" y="8072120"/>
                  <a:pt x="0" y="6265037"/>
                  <a:pt x="0" y="403606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9"/>
          <p:cNvSpPr/>
          <p:nvPr/>
        </p:nvSpPr>
        <p:spPr>
          <a:xfrm rot="-10112402">
            <a:off x="-1127619" y="-1443875"/>
            <a:ext cx="4807107" cy="4033550"/>
          </a:xfrm>
          <a:custGeom>
            <a:rect b="b" l="l" r="r" t="t"/>
            <a:pathLst>
              <a:path extrusionOk="0" h="4033550" w="4807107">
                <a:moveTo>
                  <a:pt x="0" y="0"/>
                </a:moveTo>
                <a:lnTo>
                  <a:pt x="4807107" y="0"/>
                </a:lnTo>
                <a:lnTo>
                  <a:pt x="4807107" y="4033550"/>
                </a:lnTo>
                <a:lnTo>
                  <a:pt x="0" y="4033550"/>
                </a:lnTo>
                <a:lnTo>
                  <a:pt x="0" y="0"/>
                </a:lnTo>
                <a:close/>
              </a:path>
            </a:pathLst>
          </a:custGeom>
          <a:blipFill rotWithShape="1">
            <a:blip r:embed="rId4">
              <a:alphaModFix/>
            </a:blip>
            <a:stretch>
              <a:fillRect b="0" l="0" r="0" t="0"/>
            </a:stretch>
          </a:blipFill>
          <a:ln>
            <a:noFill/>
          </a:ln>
        </p:spPr>
      </p:sp>
      <p:sp>
        <p:nvSpPr>
          <p:cNvPr id="605" name="Google Shape;605;p39"/>
          <p:cNvSpPr/>
          <p:nvPr/>
        </p:nvSpPr>
        <p:spPr>
          <a:xfrm rot="10694587">
            <a:off x="6147690" y="9303622"/>
            <a:ext cx="2976806" cy="1317955"/>
          </a:xfrm>
          <a:custGeom>
            <a:rect b="b" l="l" r="r" t="t"/>
            <a:pathLst>
              <a:path extrusionOk="0" h="1317955" w="2976806">
                <a:moveTo>
                  <a:pt x="0" y="0"/>
                </a:moveTo>
                <a:lnTo>
                  <a:pt x="2976806" y="0"/>
                </a:lnTo>
                <a:lnTo>
                  <a:pt x="2976806" y="1317956"/>
                </a:lnTo>
                <a:lnTo>
                  <a:pt x="0" y="1317956"/>
                </a:lnTo>
                <a:lnTo>
                  <a:pt x="0" y="0"/>
                </a:lnTo>
                <a:close/>
              </a:path>
            </a:pathLst>
          </a:custGeom>
          <a:blipFill rotWithShape="1">
            <a:blip r:embed="rId5">
              <a:alphaModFix/>
            </a:blip>
            <a:stretch>
              <a:fillRect b="0" l="-17866" r="-17864" t="0"/>
            </a:stretch>
          </a:blipFill>
          <a:ln>
            <a:noFill/>
          </a:ln>
        </p:spPr>
      </p:sp>
      <p:sp>
        <p:nvSpPr>
          <p:cNvPr id="606" name="Google Shape;606;p39"/>
          <p:cNvSpPr/>
          <p:nvPr/>
        </p:nvSpPr>
        <p:spPr>
          <a:xfrm>
            <a:off x="934897" y="2758097"/>
            <a:ext cx="10978772" cy="5873908"/>
          </a:xfrm>
          <a:custGeom>
            <a:rect b="b" l="l" r="r" t="t"/>
            <a:pathLst>
              <a:path extrusionOk="0" h="5873908" w="10978772">
                <a:moveTo>
                  <a:pt x="0" y="0"/>
                </a:moveTo>
                <a:lnTo>
                  <a:pt x="10978771" y="0"/>
                </a:lnTo>
                <a:lnTo>
                  <a:pt x="10978771" y="5873908"/>
                </a:lnTo>
                <a:lnTo>
                  <a:pt x="0" y="5873908"/>
                </a:lnTo>
                <a:lnTo>
                  <a:pt x="0" y="0"/>
                </a:lnTo>
                <a:close/>
              </a:path>
            </a:pathLst>
          </a:custGeom>
          <a:blipFill rotWithShape="1">
            <a:blip r:embed="rId6">
              <a:alphaModFix/>
            </a:blip>
            <a:stretch>
              <a:fillRect b="0" l="0" r="0" t="0"/>
            </a:stretch>
          </a:blipFill>
          <a:ln>
            <a:noFill/>
          </a:ln>
        </p:spPr>
      </p:sp>
      <p:sp>
        <p:nvSpPr>
          <p:cNvPr id="607" name="Google Shape;607;p39"/>
          <p:cNvSpPr txBox="1"/>
          <p:nvPr/>
        </p:nvSpPr>
        <p:spPr>
          <a:xfrm>
            <a:off x="1028700" y="9277350"/>
            <a:ext cx="7916550" cy="436245"/>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000" u="none" cap="none" strike="noStrike">
                <a:solidFill>
                  <a:srgbClr val="EF4D23"/>
                </a:solidFill>
                <a:latin typeface="Arimo"/>
                <a:ea typeface="Arimo"/>
                <a:cs typeface="Arimo"/>
                <a:sym typeface="Arimo"/>
              </a:rPr>
              <a:t>Group 2 | SI6 - 11</a:t>
            </a:r>
            <a:endParaRPr/>
          </a:p>
        </p:txBody>
      </p:sp>
      <p:sp>
        <p:nvSpPr>
          <p:cNvPr id="608" name="Google Shape;608;p39"/>
          <p:cNvSpPr txBox="1"/>
          <p:nvPr/>
        </p:nvSpPr>
        <p:spPr>
          <a:xfrm>
            <a:off x="12193895" y="4814179"/>
            <a:ext cx="5644448" cy="2368677"/>
          </a:xfrm>
          <a:prstGeom prst="rect">
            <a:avLst/>
          </a:prstGeom>
          <a:noFill/>
          <a:ln>
            <a:noFill/>
          </a:ln>
        </p:spPr>
        <p:txBody>
          <a:bodyPr anchorCtr="0" anchor="t" bIns="0" lIns="0" spcFirstLastPara="1" rIns="0" wrap="square" tIns="0">
            <a:spAutoFit/>
          </a:bodyPr>
          <a:lstStyle/>
          <a:p>
            <a:pPr indent="0" lvl="0" marL="0" marR="0" rtl="0" algn="just">
              <a:lnSpc>
                <a:spcPct val="144016"/>
              </a:lnSpc>
              <a:spcBef>
                <a:spcPts val="0"/>
              </a:spcBef>
              <a:spcAft>
                <a:spcPts val="0"/>
              </a:spcAft>
              <a:buNone/>
            </a:pPr>
            <a:r>
              <a:rPr b="0" i="0" lang="en-US" sz="2599" u="none" cap="none" strike="noStrike">
                <a:solidFill>
                  <a:srgbClr val="434343"/>
                </a:solidFill>
                <a:latin typeface="Times New Roman"/>
                <a:ea typeface="Times New Roman"/>
                <a:cs typeface="Times New Roman"/>
                <a:sym typeface="Times New Roman"/>
              </a:rPr>
              <a:t>Langkah terakhir adalah melakukan deploying, ketika output yang dikeluarkan seperti pada gambar disamping, maka langkah2 deploying telah berhasil dilakukan.</a:t>
            </a:r>
            <a:endParaRPr/>
          </a:p>
        </p:txBody>
      </p:sp>
      <p:sp>
        <p:nvSpPr>
          <p:cNvPr id="609" name="Google Shape;609;p39"/>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27</a:t>
            </a:r>
            <a:endParaRPr/>
          </a:p>
        </p:txBody>
      </p:sp>
      <p:sp>
        <p:nvSpPr>
          <p:cNvPr id="610" name="Google Shape;610;p39"/>
          <p:cNvSpPr txBox="1"/>
          <p:nvPr/>
        </p:nvSpPr>
        <p:spPr>
          <a:xfrm>
            <a:off x="7656885" y="981075"/>
            <a:ext cx="2974231" cy="863347"/>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5400" u="none" cap="none" strike="noStrike">
                <a:solidFill>
                  <a:srgbClr val="F06634"/>
                </a:solidFill>
                <a:latin typeface="Times"/>
                <a:ea typeface="Times"/>
                <a:cs typeface="Times"/>
                <a:sym typeface="Times"/>
              </a:rPr>
              <a:t>Deployment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40"/>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3">
              <a:alphaModFix/>
            </a:blip>
            <a:stretch>
              <a:fillRect b="0" l="0" r="-3817" t="0"/>
            </a:stretch>
          </a:blipFill>
          <a:ln>
            <a:noFill/>
          </a:ln>
        </p:spPr>
      </p:sp>
      <p:sp>
        <p:nvSpPr>
          <p:cNvPr id="616" name="Google Shape;616;p40"/>
          <p:cNvSpPr/>
          <p:nvPr/>
        </p:nvSpPr>
        <p:spPr>
          <a:xfrm rot="7550998">
            <a:off x="14661027" y="8317778"/>
            <a:ext cx="5196547" cy="2300726"/>
          </a:xfrm>
          <a:custGeom>
            <a:rect b="b" l="l" r="r" t="t"/>
            <a:pathLst>
              <a:path extrusionOk="0" h="2300726" w="5196547">
                <a:moveTo>
                  <a:pt x="0" y="0"/>
                </a:moveTo>
                <a:lnTo>
                  <a:pt x="5196546" y="0"/>
                </a:lnTo>
                <a:lnTo>
                  <a:pt x="5196546" y="2300727"/>
                </a:lnTo>
                <a:lnTo>
                  <a:pt x="0" y="2300727"/>
                </a:lnTo>
                <a:lnTo>
                  <a:pt x="0" y="0"/>
                </a:lnTo>
                <a:close/>
              </a:path>
            </a:pathLst>
          </a:custGeom>
          <a:blipFill rotWithShape="1">
            <a:blip r:embed="rId4">
              <a:alphaModFix/>
            </a:blip>
            <a:stretch>
              <a:fillRect b="0" l="-17866" r="-17864" t="0"/>
            </a:stretch>
          </a:blipFill>
          <a:ln>
            <a:noFill/>
          </a:ln>
        </p:spPr>
      </p:sp>
      <p:sp>
        <p:nvSpPr>
          <p:cNvPr id="617" name="Google Shape;617;p40"/>
          <p:cNvSpPr/>
          <p:nvPr/>
        </p:nvSpPr>
        <p:spPr>
          <a:xfrm>
            <a:off x="1028700" y="2255015"/>
            <a:ext cx="5989196" cy="7003285"/>
          </a:xfrm>
          <a:custGeom>
            <a:rect b="b" l="l" r="r" t="t"/>
            <a:pathLst>
              <a:path extrusionOk="0" h="7003285" w="5989196">
                <a:moveTo>
                  <a:pt x="0" y="0"/>
                </a:moveTo>
                <a:lnTo>
                  <a:pt x="5989196" y="0"/>
                </a:lnTo>
                <a:lnTo>
                  <a:pt x="5989196" y="7003285"/>
                </a:lnTo>
                <a:lnTo>
                  <a:pt x="0" y="7003285"/>
                </a:lnTo>
                <a:lnTo>
                  <a:pt x="0" y="0"/>
                </a:lnTo>
                <a:close/>
              </a:path>
            </a:pathLst>
          </a:custGeom>
          <a:blipFill rotWithShape="1">
            <a:blip r:embed="rId5">
              <a:alphaModFix/>
            </a:blip>
            <a:stretch>
              <a:fillRect b="0" l="0" r="0" t="0"/>
            </a:stretch>
          </a:blipFill>
          <a:ln>
            <a:noFill/>
          </a:ln>
        </p:spPr>
      </p:sp>
      <p:sp>
        <p:nvSpPr>
          <p:cNvPr id="618" name="Google Shape;618;p40"/>
          <p:cNvSpPr txBox="1"/>
          <p:nvPr/>
        </p:nvSpPr>
        <p:spPr>
          <a:xfrm>
            <a:off x="1235842" y="981075"/>
            <a:ext cx="15418816" cy="863347"/>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5400" u="none" cap="none" strike="noStrike">
                <a:solidFill>
                  <a:srgbClr val="F06634"/>
                </a:solidFill>
                <a:latin typeface="Times"/>
                <a:ea typeface="Times"/>
                <a:cs typeface="Times"/>
                <a:sym typeface="Times"/>
              </a:rPr>
              <a:t>Model Testing Menggunakan API IBM Watson</a:t>
            </a:r>
            <a:endParaRPr/>
          </a:p>
        </p:txBody>
      </p:sp>
      <p:sp>
        <p:nvSpPr>
          <p:cNvPr id="619" name="Google Shape;619;p40"/>
          <p:cNvSpPr txBox="1"/>
          <p:nvPr/>
        </p:nvSpPr>
        <p:spPr>
          <a:xfrm>
            <a:off x="1028700" y="9277350"/>
            <a:ext cx="7916550" cy="436245"/>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000" u="none" cap="none" strike="noStrike">
                <a:solidFill>
                  <a:srgbClr val="EF4D23"/>
                </a:solidFill>
                <a:latin typeface="Arimo"/>
                <a:ea typeface="Arimo"/>
                <a:cs typeface="Arimo"/>
                <a:sym typeface="Arimo"/>
              </a:rPr>
              <a:t>Group 2 | SI6 - 11</a:t>
            </a:r>
            <a:endParaRPr/>
          </a:p>
        </p:txBody>
      </p:sp>
      <p:sp>
        <p:nvSpPr>
          <p:cNvPr id="620" name="Google Shape;620;p40"/>
          <p:cNvSpPr txBox="1"/>
          <p:nvPr/>
        </p:nvSpPr>
        <p:spPr>
          <a:xfrm>
            <a:off x="7408113" y="2676335"/>
            <a:ext cx="9631093" cy="5635752"/>
          </a:xfrm>
          <a:prstGeom prst="rect">
            <a:avLst/>
          </a:prstGeom>
          <a:noFill/>
          <a:ln>
            <a:noFill/>
          </a:ln>
        </p:spPr>
        <p:txBody>
          <a:bodyPr anchorCtr="0" anchor="t" bIns="0" lIns="0" spcFirstLastPara="1" rIns="0" wrap="square" tIns="0">
            <a:spAutoFit/>
          </a:bodyPr>
          <a:lstStyle/>
          <a:p>
            <a:pPr indent="0" lvl="0" marL="0" marR="0" rtl="0" algn="just">
              <a:lnSpc>
                <a:spcPct val="144016"/>
              </a:lnSpc>
              <a:spcBef>
                <a:spcPts val="0"/>
              </a:spcBef>
              <a:spcAft>
                <a:spcPts val="0"/>
              </a:spcAft>
              <a:buNone/>
            </a:pPr>
            <a:r>
              <a:rPr b="0" i="0" lang="en-US" sz="2599" u="none" cap="none" strike="noStrike">
                <a:solidFill>
                  <a:srgbClr val="434343"/>
                </a:solidFill>
                <a:latin typeface="Times New Roman"/>
                <a:ea typeface="Times New Roman"/>
                <a:cs typeface="Times New Roman"/>
                <a:sym typeface="Times New Roman"/>
              </a:rPr>
              <a:t>Untuk melakukan testing hasil dari deployment, lakukan inisiasi api key, wml credentials, client dan space id untuk menarik model yang telah dilakukan pada IBM Watson, selanjutnya memasukan inputan baru untuk dilakukan prediksi, dan masukan function yang diperlukan sebagai penunjang prediksi, seperti tokenzier, pad_sequences, scoaring_payload, deployment id, dan yang terakhir adalah function untuk mengekstrak hasil mentah menjadi prediction result.</a:t>
            </a:r>
            <a:endParaRPr/>
          </a:p>
          <a:p>
            <a:pPr indent="0" lvl="0" marL="0" marR="0" rtl="0" algn="just">
              <a:lnSpc>
                <a:spcPct val="144016"/>
              </a:lnSpc>
              <a:spcBef>
                <a:spcPts val="0"/>
              </a:spcBef>
              <a:spcAft>
                <a:spcPts val="0"/>
              </a:spcAft>
              <a:buNone/>
            </a:pPr>
            <a:r>
              <a:t/>
            </a:r>
            <a:endParaRPr b="0" i="0" sz="2599" u="none" cap="none" strike="noStrike">
              <a:solidFill>
                <a:srgbClr val="434343"/>
              </a:solidFill>
              <a:latin typeface="Times New Roman"/>
              <a:ea typeface="Times New Roman"/>
              <a:cs typeface="Times New Roman"/>
              <a:sym typeface="Times New Roman"/>
            </a:endParaRPr>
          </a:p>
          <a:p>
            <a:pPr indent="0" lvl="0" marL="0" marR="0" rtl="0" algn="just">
              <a:lnSpc>
                <a:spcPct val="144016"/>
              </a:lnSpc>
              <a:spcBef>
                <a:spcPts val="0"/>
              </a:spcBef>
              <a:spcAft>
                <a:spcPts val="0"/>
              </a:spcAft>
              <a:buNone/>
            </a:pPr>
            <a:r>
              <a:rPr b="0" i="0" lang="en-US" sz="2599" u="none" cap="none" strike="noStrike">
                <a:solidFill>
                  <a:srgbClr val="434343"/>
                </a:solidFill>
                <a:latin typeface="Times New Roman"/>
                <a:ea typeface="Times New Roman"/>
                <a:cs typeface="Times New Roman"/>
                <a:sym typeface="Times New Roman"/>
              </a:rPr>
              <a:t>Seperti yang kelompok kami lakukan, memasukan inputan baru “ cheap, good product !! “, model berhasil memprediksi inputan baru sebagai kelas ke 2 yaitu sentimen positif.</a:t>
            </a:r>
            <a:endParaRPr/>
          </a:p>
        </p:txBody>
      </p:sp>
      <p:sp>
        <p:nvSpPr>
          <p:cNvPr id="621" name="Google Shape;621;p40"/>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28</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41"/>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3">
              <a:alphaModFix/>
            </a:blip>
            <a:stretch>
              <a:fillRect b="0" l="0" r="-3817" t="0"/>
            </a:stretch>
          </a:blipFill>
          <a:ln>
            <a:noFill/>
          </a:ln>
        </p:spPr>
      </p:sp>
      <p:sp>
        <p:nvSpPr>
          <p:cNvPr id="627" name="Google Shape;627;p41"/>
          <p:cNvSpPr/>
          <p:nvPr/>
        </p:nvSpPr>
        <p:spPr>
          <a:xfrm rot="7550998">
            <a:off x="14661027" y="8317778"/>
            <a:ext cx="5196547" cy="2300726"/>
          </a:xfrm>
          <a:custGeom>
            <a:rect b="b" l="l" r="r" t="t"/>
            <a:pathLst>
              <a:path extrusionOk="0" h="2300726" w="5196547">
                <a:moveTo>
                  <a:pt x="0" y="0"/>
                </a:moveTo>
                <a:lnTo>
                  <a:pt x="5196546" y="0"/>
                </a:lnTo>
                <a:lnTo>
                  <a:pt x="5196546" y="2300727"/>
                </a:lnTo>
                <a:lnTo>
                  <a:pt x="0" y="2300727"/>
                </a:lnTo>
                <a:lnTo>
                  <a:pt x="0" y="0"/>
                </a:lnTo>
                <a:close/>
              </a:path>
            </a:pathLst>
          </a:custGeom>
          <a:blipFill rotWithShape="1">
            <a:blip r:embed="rId4">
              <a:alphaModFix/>
            </a:blip>
            <a:stretch>
              <a:fillRect b="0" l="-17866" r="-17864" t="0"/>
            </a:stretch>
          </a:blipFill>
          <a:ln>
            <a:noFill/>
          </a:ln>
        </p:spPr>
      </p:sp>
      <p:sp>
        <p:nvSpPr>
          <p:cNvPr id="628" name="Google Shape;628;p41"/>
          <p:cNvSpPr/>
          <p:nvPr/>
        </p:nvSpPr>
        <p:spPr>
          <a:xfrm>
            <a:off x="1028700" y="2420845"/>
            <a:ext cx="5774900" cy="6261031"/>
          </a:xfrm>
          <a:custGeom>
            <a:rect b="b" l="l" r="r" t="t"/>
            <a:pathLst>
              <a:path extrusionOk="0" h="6261031" w="5774900">
                <a:moveTo>
                  <a:pt x="0" y="0"/>
                </a:moveTo>
                <a:lnTo>
                  <a:pt x="5774900" y="0"/>
                </a:lnTo>
                <a:lnTo>
                  <a:pt x="5774900" y="6261031"/>
                </a:lnTo>
                <a:lnTo>
                  <a:pt x="0" y="6261031"/>
                </a:lnTo>
                <a:lnTo>
                  <a:pt x="0" y="0"/>
                </a:lnTo>
                <a:close/>
              </a:path>
            </a:pathLst>
          </a:custGeom>
          <a:blipFill rotWithShape="1">
            <a:blip r:embed="rId5">
              <a:alphaModFix/>
            </a:blip>
            <a:stretch>
              <a:fillRect b="0" l="0" r="0" t="0"/>
            </a:stretch>
          </a:blipFill>
          <a:ln>
            <a:noFill/>
          </a:ln>
        </p:spPr>
      </p:sp>
      <p:sp>
        <p:nvSpPr>
          <p:cNvPr id="629" name="Google Shape;629;p41"/>
          <p:cNvSpPr txBox="1"/>
          <p:nvPr/>
        </p:nvSpPr>
        <p:spPr>
          <a:xfrm>
            <a:off x="1235842" y="981075"/>
            <a:ext cx="15418816" cy="863347"/>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5400" u="none" cap="none" strike="noStrike">
                <a:solidFill>
                  <a:srgbClr val="F06634"/>
                </a:solidFill>
                <a:latin typeface="Times"/>
                <a:ea typeface="Times"/>
                <a:cs typeface="Times"/>
                <a:sym typeface="Times"/>
              </a:rPr>
              <a:t>Model Testing Menggunakan Local</a:t>
            </a:r>
            <a:endParaRPr/>
          </a:p>
        </p:txBody>
      </p:sp>
      <p:sp>
        <p:nvSpPr>
          <p:cNvPr id="630" name="Google Shape;630;p41"/>
          <p:cNvSpPr txBox="1"/>
          <p:nvPr/>
        </p:nvSpPr>
        <p:spPr>
          <a:xfrm>
            <a:off x="1028700" y="9277350"/>
            <a:ext cx="7916550" cy="436245"/>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000" u="none" cap="none" strike="noStrike">
                <a:solidFill>
                  <a:srgbClr val="EF4D23"/>
                </a:solidFill>
                <a:latin typeface="Arimo"/>
                <a:ea typeface="Arimo"/>
                <a:cs typeface="Arimo"/>
                <a:sym typeface="Arimo"/>
              </a:rPr>
              <a:t>Group 2 | SI6 - 11</a:t>
            </a:r>
            <a:endParaRPr/>
          </a:p>
        </p:txBody>
      </p:sp>
      <p:sp>
        <p:nvSpPr>
          <p:cNvPr id="631" name="Google Shape;631;p41"/>
          <p:cNvSpPr txBox="1"/>
          <p:nvPr/>
        </p:nvSpPr>
        <p:spPr>
          <a:xfrm>
            <a:off x="7336243" y="4076510"/>
            <a:ext cx="9631093" cy="2835402"/>
          </a:xfrm>
          <a:prstGeom prst="rect">
            <a:avLst/>
          </a:prstGeom>
          <a:noFill/>
          <a:ln>
            <a:noFill/>
          </a:ln>
        </p:spPr>
        <p:txBody>
          <a:bodyPr anchorCtr="0" anchor="t" bIns="0" lIns="0" spcFirstLastPara="1" rIns="0" wrap="square" tIns="0">
            <a:spAutoFit/>
          </a:bodyPr>
          <a:lstStyle/>
          <a:p>
            <a:pPr indent="0" lvl="0" marL="0" marR="0" rtl="0" algn="just">
              <a:lnSpc>
                <a:spcPct val="144016"/>
              </a:lnSpc>
              <a:spcBef>
                <a:spcPts val="0"/>
              </a:spcBef>
              <a:spcAft>
                <a:spcPts val="0"/>
              </a:spcAft>
              <a:buNone/>
            </a:pPr>
            <a:r>
              <a:rPr b="0" i="0" lang="en-US" sz="2599" u="none" cap="none" strike="noStrike">
                <a:solidFill>
                  <a:srgbClr val="434343"/>
                </a:solidFill>
                <a:latin typeface="Times New Roman"/>
                <a:ea typeface="Times New Roman"/>
                <a:cs typeface="Times New Roman"/>
                <a:sym typeface="Times New Roman"/>
              </a:rPr>
              <a:t>Untuk melakukan percobaan menggunakan local, diperlukannya memanggil model arsitektur yang disimpan pada file JSON dan bobot model yang disimpan pada file hierarki. Selanjutnya dapat memasukan sentimen baru beserta dengan feature engineering yang dilakukan. Pada precobaan yang kami lakukan dari kata "Terrible product" diprediksi oleh model sebagai negative sentiment.</a:t>
            </a:r>
            <a:endParaRPr/>
          </a:p>
        </p:txBody>
      </p:sp>
      <p:sp>
        <p:nvSpPr>
          <p:cNvPr id="632" name="Google Shape;632;p41"/>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29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p:nvPr/>
        </p:nvSpPr>
        <p:spPr>
          <a:xfrm rot="-2581761">
            <a:off x="-1198898" y="-160002"/>
            <a:ext cx="5369736" cy="2377404"/>
          </a:xfrm>
          <a:custGeom>
            <a:rect b="b" l="l" r="r" t="t"/>
            <a:pathLst>
              <a:path extrusionOk="0" h="2377404" w="5369736">
                <a:moveTo>
                  <a:pt x="0" y="0"/>
                </a:moveTo>
                <a:lnTo>
                  <a:pt x="5369735" y="0"/>
                </a:lnTo>
                <a:lnTo>
                  <a:pt x="5369735" y="2377404"/>
                </a:lnTo>
                <a:lnTo>
                  <a:pt x="0" y="2377404"/>
                </a:lnTo>
                <a:lnTo>
                  <a:pt x="0" y="0"/>
                </a:lnTo>
                <a:close/>
              </a:path>
            </a:pathLst>
          </a:custGeom>
          <a:blipFill rotWithShape="1">
            <a:blip r:embed="rId3">
              <a:alphaModFix/>
            </a:blip>
            <a:stretch>
              <a:fillRect b="0" l="-17866" r="-17864" t="0"/>
            </a:stretch>
          </a:blipFill>
          <a:ln>
            <a:noFill/>
          </a:ln>
        </p:spPr>
      </p:sp>
      <p:sp>
        <p:nvSpPr>
          <p:cNvPr id="109" name="Google Shape;109;p15"/>
          <p:cNvSpPr/>
          <p:nvPr/>
        </p:nvSpPr>
        <p:spPr>
          <a:xfrm>
            <a:off x="14855747" y="7241525"/>
            <a:ext cx="4807107" cy="4033550"/>
          </a:xfrm>
          <a:custGeom>
            <a:rect b="b" l="l" r="r" t="t"/>
            <a:pathLst>
              <a:path extrusionOk="0" h="4033550" w="4807107">
                <a:moveTo>
                  <a:pt x="0" y="0"/>
                </a:moveTo>
                <a:lnTo>
                  <a:pt x="4807106" y="0"/>
                </a:lnTo>
                <a:lnTo>
                  <a:pt x="4807106" y="4033550"/>
                </a:lnTo>
                <a:lnTo>
                  <a:pt x="0" y="4033550"/>
                </a:lnTo>
                <a:lnTo>
                  <a:pt x="0" y="0"/>
                </a:lnTo>
                <a:close/>
              </a:path>
            </a:pathLst>
          </a:custGeom>
          <a:blipFill rotWithShape="1">
            <a:blip r:embed="rId4">
              <a:alphaModFix/>
            </a:blip>
            <a:stretch>
              <a:fillRect b="0" l="0" r="0" t="0"/>
            </a:stretch>
          </a:blipFill>
          <a:ln>
            <a:noFill/>
          </a:ln>
        </p:spPr>
      </p:sp>
      <p:sp>
        <p:nvSpPr>
          <p:cNvPr id="110" name="Google Shape;110;p15"/>
          <p:cNvSpPr txBox="1"/>
          <p:nvPr/>
        </p:nvSpPr>
        <p:spPr>
          <a:xfrm>
            <a:off x="1434592" y="1634473"/>
            <a:ext cx="15418816" cy="1516000"/>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5100" u="none" cap="none" strike="noStrike">
                <a:solidFill>
                  <a:srgbClr val="F06634"/>
                </a:solidFill>
                <a:latin typeface="Times"/>
                <a:ea typeface="Times"/>
                <a:cs typeface="Times"/>
                <a:sym typeface="Times"/>
              </a:rPr>
              <a:t>Analisis Sentimen Ulasan Produk E-Commerce Menggunakan Model LSTM</a:t>
            </a:r>
            <a:endParaRPr/>
          </a:p>
        </p:txBody>
      </p:sp>
      <p:sp>
        <p:nvSpPr>
          <p:cNvPr id="111" name="Google Shape;111;p15"/>
          <p:cNvSpPr txBox="1"/>
          <p:nvPr/>
        </p:nvSpPr>
        <p:spPr>
          <a:xfrm>
            <a:off x="1277191" y="3615428"/>
            <a:ext cx="7419567" cy="4702302"/>
          </a:xfrm>
          <a:prstGeom prst="rect">
            <a:avLst/>
          </a:prstGeom>
          <a:noFill/>
          <a:ln>
            <a:noFill/>
          </a:ln>
        </p:spPr>
        <p:txBody>
          <a:bodyPr anchorCtr="0" anchor="t" bIns="0" lIns="0" spcFirstLastPara="1" rIns="0" wrap="square" tIns="0">
            <a:spAutoFit/>
          </a:bodyPr>
          <a:lstStyle/>
          <a:p>
            <a:pPr indent="-280669" lvl="1" marL="561337" marR="0" rtl="0" algn="just">
              <a:lnSpc>
                <a:spcPct val="144016"/>
              </a:lnSpc>
              <a:spcBef>
                <a:spcPts val="0"/>
              </a:spcBef>
              <a:spcAft>
                <a:spcPts val="0"/>
              </a:spcAft>
              <a:buClr>
                <a:srgbClr val="434343"/>
              </a:buClr>
              <a:buSzPts val="2599"/>
              <a:buFont typeface="Arial"/>
              <a:buChar char="•"/>
            </a:pPr>
            <a:r>
              <a:rPr b="0" i="0" lang="en-US" sz="2599" u="none" cap="none" strike="noStrike">
                <a:solidFill>
                  <a:srgbClr val="434343"/>
                </a:solidFill>
                <a:latin typeface="Times New Roman"/>
                <a:ea typeface="Times New Roman"/>
                <a:cs typeface="Times New Roman"/>
                <a:sym typeface="Times New Roman"/>
              </a:rPr>
              <a:t>Analisis sentimen pada ulasan produk dipilih karena sangat relevan dengan industri e-commerce yang sedang berkembang pesat. Di era digital ini, ulasan produk dari pelanggan memainkan peran penting dalam membentuk reputasi dan citra suatu produk atau merek. Ulasan pelanggan tidak hanya memberikan informasi langsung dari pengalaman pengguna, tetapi juga berfungsi sebagai sumber data yang kaya untuk analisis sentimen.</a:t>
            </a:r>
            <a:endParaRPr/>
          </a:p>
        </p:txBody>
      </p:sp>
      <p:sp>
        <p:nvSpPr>
          <p:cNvPr id="112" name="Google Shape;112;p15"/>
          <p:cNvSpPr txBox="1"/>
          <p:nvPr/>
        </p:nvSpPr>
        <p:spPr>
          <a:xfrm>
            <a:off x="9196786" y="3644249"/>
            <a:ext cx="7419567" cy="3162300"/>
          </a:xfrm>
          <a:prstGeom prst="rect">
            <a:avLst/>
          </a:prstGeom>
          <a:noFill/>
          <a:ln>
            <a:noFill/>
          </a:ln>
        </p:spPr>
        <p:txBody>
          <a:bodyPr anchorCtr="0" anchor="t" bIns="0" lIns="0" spcFirstLastPara="1" rIns="0" wrap="square" tIns="0">
            <a:spAutoFit/>
          </a:bodyPr>
          <a:lstStyle/>
          <a:p>
            <a:pPr indent="-269873" lvl="1" marL="539748" marR="0" rtl="0" algn="just">
              <a:lnSpc>
                <a:spcPct val="144017"/>
              </a:lnSpc>
              <a:spcBef>
                <a:spcPts val="0"/>
              </a:spcBef>
              <a:spcAft>
                <a:spcPts val="0"/>
              </a:spcAft>
              <a:buClr>
                <a:srgbClr val="434343"/>
              </a:buClr>
              <a:buSzPts val="2499"/>
              <a:buFont typeface="Arial"/>
              <a:buChar char="•"/>
            </a:pPr>
            <a:r>
              <a:rPr b="0" i="0" lang="en-US" sz="2499" u="none" cap="none" strike="noStrike">
                <a:solidFill>
                  <a:srgbClr val="434343"/>
                </a:solidFill>
                <a:latin typeface="Times New Roman"/>
                <a:ea typeface="Times New Roman"/>
                <a:cs typeface="Times New Roman"/>
                <a:sym typeface="Times New Roman"/>
              </a:rPr>
              <a:t>Pemilihan kasus ini juga didasarkan pada kebutuhan industri e-commerce untuk terus meningkatkan pengalaman pengguna di platform mereka. Dengan menggunakan model analisis sentimen yang akurat, perusahaan dapat menyajikan ulasan produk dengan cara yang lebih terstruktur dan informatif.</a:t>
            </a:r>
            <a:endParaRPr/>
          </a:p>
        </p:txBody>
      </p:sp>
      <p:sp>
        <p:nvSpPr>
          <p:cNvPr id="113" name="Google Shape;113;p15"/>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5">
              <a:alphaModFix/>
            </a:blip>
            <a:stretch>
              <a:fillRect b="0" l="0" r="-3817" t="0"/>
            </a:stretch>
          </a:blipFill>
          <a:ln>
            <a:noFill/>
          </a:ln>
        </p:spPr>
      </p:sp>
      <p:sp>
        <p:nvSpPr>
          <p:cNvPr id="114" name="Google Shape;114;p15"/>
          <p:cNvSpPr txBox="1"/>
          <p:nvPr/>
        </p:nvSpPr>
        <p:spPr>
          <a:xfrm>
            <a:off x="1028700" y="9277350"/>
            <a:ext cx="7916550" cy="436245"/>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000" u="none" cap="none" strike="noStrike">
                <a:solidFill>
                  <a:srgbClr val="EF4D23"/>
                </a:solidFill>
                <a:latin typeface="Arimo"/>
                <a:ea typeface="Arimo"/>
                <a:cs typeface="Arimo"/>
                <a:sym typeface="Arimo"/>
              </a:rPr>
              <a:t>Group 2 | SI6 - 11</a:t>
            </a:r>
            <a:endParaRPr/>
          </a:p>
        </p:txBody>
      </p:sp>
      <p:sp>
        <p:nvSpPr>
          <p:cNvPr id="115" name="Google Shape;115;p15"/>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3</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42"/>
          <p:cNvSpPr/>
          <p:nvPr/>
        </p:nvSpPr>
        <p:spPr>
          <a:xfrm>
            <a:off x="-14400" y="-14350"/>
            <a:ext cx="18409246" cy="10355202"/>
          </a:xfrm>
          <a:custGeom>
            <a:rect b="b" l="l" r="r" t="t"/>
            <a:pathLst>
              <a:path extrusionOk="0" h="10355202" w="18409246">
                <a:moveTo>
                  <a:pt x="0" y="0"/>
                </a:moveTo>
                <a:lnTo>
                  <a:pt x="18409246" y="0"/>
                </a:lnTo>
                <a:lnTo>
                  <a:pt x="18409246" y="10355202"/>
                </a:lnTo>
                <a:lnTo>
                  <a:pt x="0" y="10355202"/>
                </a:lnTo>
                <a:lnTo>
                  <a:pt x="0" y="0"/>
                </a:lnTo>
                <a:close/>
              </a:path>
            </a:pathLst>
          </a:custGeom>
          <a:blipFill rotWithShape="1">
            <a:blip r:embed="rId3">
              <a:alphaModFix/>
            </a:blip>
            <a:stretch>
              <a:fillRect b="0" l="0" r="0" t="0"/>
            </a:stretch>
          </a:blipFill>
          <a:ln>
            <a:noFill/>
          </a:ln>
        </p:spPr>
      </p:sp>
      <p:sp>
        <p:nvSpPr>
          <p:cNvPr id="642" name="Google Shape;642;p42"/>
          <p:cNvSpPr/>
          <p:nvPr/>
        </p:nvSpPr>
        <p:spPr>
          <a:xfrm>
            <a:off x="15228900" y="572900"/>
            <a:ext cx="2744102" cy="494700"/>
          </a:xfrm>
          <a:custGeom>
            <a:rect b="b" l="l" r="r" t="t"/>
            <a:pathLst>
              <a:path extrusionOk="0" h="494700" w="2744102">
                <a:moveTo>
                  <a:pt x="0" y="0"/>
                </a:moveTo>
                <a:lnTo>
                  <a:pt x="2744102" y="0"/>
                </a:lnTo>
                <a:lnTo>
                  <a:pt x="2744102" y="494700"/>
                </a:lnTo>
                <a:lnTo>
                  <a:pt x="0" y="494700"/>
                </a:lnTo>
                <a:lnTo>
                  <a:pt x="0" y="0"/>
                </a:lnTo>
                <a:close/>
              </a:path>
            </a:pathLst>
          </a:custGeom>
          <a:blipFill rotWithShape="1">
            <a:blip r:embed="rId4">
              <a:alphaModFix/>
            </a:blip>
            <a:stretch>
              <a:fillRect b="-2" l="9698" r="8577" t="0"/>
            </a:stretch>
          </a:blipFill>
          <a:ln>
            <a:noFill/>
          </a:ln>
        </p:spPr>
      </p:sp>
      <p:sp>
        <p:nvSpPr>
          <p:cNvPr id="643" name="Google Shape;643;p42"/>
          <p:cNvSpPr txBox="1"/>
          <p:nvPr/>
        </p:nvSpPr>
        <p:spPr>
          <a:xfrm>
            <a:off x="1530475" y="3354625"/>
            <a:ext cx="9771150" cy="2076831"/>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14400" u="none" cap="none" strike="noStrike">
                <a:solidFill>
                  <a:srgbClr val="FFFFFF"/>
                </a:solidFill>
                <a:latin typeface="Arimo"/>
                <a:ea typeface="Arimo"/>
                <a:cs typeface="Arimo"/>
                <a:sym typeface="Arimo"/>
              </a:rPr>
              <a:t>Thank You</a:t>
            </a:r>
            <a:endParaRPr/>
          </a:p>
        </p:txBody>
      </p:sp>
      <p:sp>
        <p:nvSpPr>
          <p:cNvPr id="644" name="Google Shape;644;p42"/>
          <p:cNvSpPr txBox="1"/>
          <p:nvPr/>
        </p:nvSpPr>
        <p:spPr>
          <a:xfrm>
            <a:off x="1943125" y="5751375"/>
            <a:ext cx="4960950" cy="9239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4000" u="none" cap="none" strike="noStrike">
                <a:solidFill>
                  <a:srgbClr val="FFFFFF"/>
                </a:solidFill>
                <a:latin typeface="Arimo"/>
                <a:ea typeface="Arimo"/>
                <a:cs typeface="Arimo"/>
                <a:sym typeface="Arimo"/>
              </a:rPr>
              <a:t>Group 2</a:t>
            </a:r>
            <a:endParaRPr/>
          </a:p>
          <a:p>
            <a:pPr indent="0" lvl="0" marL="0" marR="0" rtl="0" algn="l">
              <a:lnSpc>
                <a:spcPct val="120000"/>
              </a:lnSpc>
              <a:spcBef>
                <a:spcPts val="0"/>
              </a:spcBef>
              <a:spcAft>
                <a:spcPts val="0"/>
              </a:spcAft>
              <a:buNone/>
            </a:pPr>
            <a:r>
              <a:rPr b="0" i="0" lang="en-US" sz="2000" u="none" cap="none" strike="noStrike">
                <a:solidFill>
                  <a:srgbClr val="FFFFFF"/>
                </a:solidFill>
                <a:latin typeface="Arimo"/>
                <a:ea typeface="Arimo"/>
                <a:cs typeface="Arimo"/>
                <a:sym typeface="Arimo"/>
              </a:rPr>
              <a:t>SI6 - 11</a:t>
            </a:r>
            <a:endParaRPr/>
          </a:p>
        </p:txBody>
      </p:sp>
      <p:sp>
        <p:nvSpPr>
          <p:cNvPr id="645" name="Google Shape;645;p42"/>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FFFFFF"/>
                </a:solidFill>
                <a:latin typeface="Arial"/>
                <a:ea typeface="Arial"/>
                <a:cs typeface="Arial"/>
                <a:sym typeface="Arial"/>
              </a:rPr>
              <a:t>30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p:nvPr/>
        </p:nvSpPr>
        <p:spPr>
          <a:xfrm rot="8100000">
            <a:off x="15770897" y="8457809"/>
            <a:ext cx="2976806" cy="1317955"/>
          </a:xfrm>
          <a:custGeom>
            <a:rect b="b" l="l" r="r" t="t"/>
            <a:pathLst>
              <a:path extrusionOk="0" h="1317955" w="2976806">
                <a:moveTo>
                  <a:pt x="0" y="0"/>
                </a:moveTo>
                <a:lnTo>
                  <a:pt x="2976806" y="0"/>
                </a:lnTo>
                <a:lnTo>
                  <a:pt x="2976806" y="1317955"/>
                </a:lnTo>
                <a:lnTo>
                  <a:pt x="0" y="1317955"/>
                </a:lnTo>
                <a:lnTo>
                  <a:pt x="0" y="0"/>
                </a:lnTo>
                <a:close/>
              </a:path>
            </a:pathLst>
          </a:custGeom>
          <a:blipFill rotWithShape="1">
            <a:blip r:embed="rId3">
              <a:alphaModFix/>
            </a:blip>
            <a:stretch>
              <a:fillRect b="0" l="-17866" r="-17864" t="0"/>
            </a:stretch>
          </a:blipFill>
          <a:ln>
            <a:noFill/>
          </a:ln>
        </p:spPr>
      </p:sp>
      <p:sp>
        <p:nvSpPr>
          <p:cNvPr id="121" name="Google Shape;121;p16"/>
          <p:cNvSpPr/>
          <p:nvPr/>
        </p:nvSpPr>
        <p:spPr>
          <a:xfrm rot="5400000">
            <a:off x="-306592" y="306592"/>
            <a:ext cx="3474708" cy="2861524"/>
          </a:xfrm>
          <a:custGeom>
            <a:rect b="b" l="l" r="r" t="t"/>
            <a:pathLst>
              <a:path extrusionOk="0" h="2861524" w="3474708">
                <a:moveTo>
                  <a:pt x="0" y="0"/>
                </a:moveTo>
                <a:lnTo>
                  <a:pt x="3474708" y="0"/>
                </a:lnTo>
                <a:lnTo>
                  <a:pt x="3474708" y="2861524"/>
                </a:lnTo>
                <a:lnTo>
                  <a:pt x="0" y="2861524"/>
                </a:lnTo>
                <a:lnTo>
                  <a:pt x="0" y="0"/>
                </a:lnTo>
                <a:close/>
              </a:path>
            </a:pathLst>
          </a:custGeom>
          <a:blipFill rotWithShape="1">
            <a:blip r:embed="rId4">
              <a:alphaModFix/>
            </a:blip>
            <a:stretch>
              <a:fillRect b="0" l="0" r="0" t="0"/>
            </a:stretch>
          </a:blipFill>
          <a:ln>
            <a:noFill/>
          </a:ln>
        </p:spPr>
      </p:sp>
      <p:sp>
        <p:nvSpPr>
          <p:cNvPr id="122" name="Google Shape;122;p16"/>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5">
              <a:alphaModFix/>
            </a:blip>
            <a:stretch>
              <a:fillRect b="0" l="0" r="-3817" t="0"/>
            </a:stretch>
          </a:blipFill>
          <a:ln>
            <a:noFill/>
          </a:ln>
        </p:spPr>
      </p:sp>
      <p:sp>
        <p:nvSpPr>
          <p:cNvPr id="123" name="Google Shape;123;p16"/>
          <p:cNvSpPr txBox="1"/>
          <p:nvPr/>
        </p:nvSpPr>
        <p:spPr>
          <a:xfrm>
            <a:off x="1463025" y="3701399"/>
            <a:ext cx="15476309" cy="5273280"/>
          </a:xfrm>
          <a:prstGeom prst="rect">
            <a:avLst/>
          </a:prstGeom>
          <a:noFill/>
          <a:ln>
            <a:noFill/>
          </a:ln>
        </p:spPr>
        <p:txBody>
          <a:bodyPr anchorCtr="0" anchor="t" bIns="0" lIns="0" spcFirstLastPara="1" rIns="0" wrap="square" tIns="0">
            <a:spAutoFit/>
          </a:bodyPr>
          <a:lstStyle/>
          <a:p>
            <a:pPr indent="0" lvl="0" marL="0" marR="0" rtl="0" algn="just">
              <a:lnSpc>
                <a:spcPct val="143981"/>
              </a:lnSpc>
              <a:spcBef>
                <a:spcPts val="0"/>
              </a:spcBef>
              <a:spcAft>
                <a:spcPts val="0"/>
              </a:spcAft>
              <a:buNone/>
            </a:pPr>
            <a:r>
              <a:rPr b="0" i="0" lang="en-US" sz="2617" u="none" cap="none" strike="noStrike">
                <a:solidFill>
                  <a:srgbClr val="434343"/>
                </a:solidFill>
                <a:latin typeface="Times New Roman"/>
                <a:ea typeface="Times New Roman"/>
                <a:cs typeface="Times New Roman"/>
                <a:sym typeface="Times New Roman"/>
              </a:rPr>
              <a:t>Dalam industri e-commerce yang berkembang pesat, ulasan produk dari pelanggan memainkan peran penting dalam membentuk reputasi dan citra suatu produk atau merek. Namun, jumlah ulasan yang banyak dan sifatnya yang subjektif membuat analisis manual menjadi sulit dan tidak efisien. Oleh karena itu, teknologi analisis sentimen berbasis pembelajaran mesin, seperti model Long Short-Term Memory (LSTM), menjadi solusi yang efektif. Dengan mengklasifikasikan ulasan menjadi kategori positif, negatif, dan netral, perusahaan dapat lebih memahami sentimen pelanggan, memperbaiki produk atau layanan, serta meningkatkan kepuasan dan loyalitas pelanggan. Hal ini juga membantu konsumen dalam membuat keputusan pembelian yang lebih tepat.</a:t>
            </a:r>
            <a:endParaRPr/>
          </a:p>
          <a:p>
            <a:pPr indent="0" lvl="0" marL="0" marR="0" rtl="0" algn="just">
              <a:lnSpc>
                <a:spcPct val="143981"/>
              </a:lnSpc>
              <a:spcBef>
                <a:spcPts val="0"/>
              </a:spcBef>
              <a:spcAft>
                <a:spcPts val="0"/>
              </a:spcAft>
              <a:buNone/>
            </a:pPr>
            <a:r>
              <a:t/>
            </a:r>
            <a:endParaRPr b="0" i="0" sz="2617" u="none" cap="none" strike="noStrike">
              <a:solidFill>
                <a:srgbClr val="434343"/>
              </a:solidFill>
              <a:latin typeface="Times New Roman"/>
              <a:ea typeface="Times New Roman"/>
              <a:cs typeface="Times New Roman"/>
              <a:sym typeface="Times New Roman"/>
            </a:endParaRPr>
          </a:p>
          <a:p>
            <a:pPr indent="0" lvl="0" marL="0" marR="0" rtl="0" algn="just">
              <a:lnSpc>
                <a:spcPct val="143981"/>
              </a:lnSpc>
              <a:spcBef>
                <a:spcPts val="0"/>
              </a:spcBef>
              <a:spcAft>
                <a:spcPts val="0"/>
              </a:spcAft>
              <a:buNone/>
            </a:pPr>
            <a:r>
              <a:rPr b="1" i="0" lang="en-US" sz="2617" u="none" cap="none" strike="noStrike">
                <a:solidFill>
                  <a:srgbClr val="434343"/>
                </a:solidFill>
                <a:latin typeface="Times"/>
                <a:ea typeface="Times"/>
                <a:cs typeface="Times"/>
                <a:sym typeface="Times"/>
              </a:rPr>
              <a:t>Kata Kunci: e-commerce, ulasan produk, analisis sentimen, pembelajaran mesin, Long Short-Term Memory (LSTM).</a:t>
            </a:r>
            <a:endParaRPr/>
          </a:p>
        </p:txBody>
      </p:sp>
      <p:sp>
        <p:nvSpPr>
          <p:cNvPr id="124" name="Google Shape;124;p16"/>
          <p:cNvSpPr txBox="1"/>
          <p:nvPr/>
        </p:nvSpPr>
        <p:spPr>
          <a:xfrm>
            <a:off x="1434592" y="1634473"/>
            <a:ext cx="15418816" cy="2181226"/>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5000" u="none" cap="none" strike="noStrike">
                <a:solidFill>
                  <a:srgbClr val="F06634"/>
                </a:solidFill>
                <a:latin typeface="Times"/>
                <a:ea typeface="Times"/>
                <a:cs typeface="Times"/>
                <a:sym typeface="Times"/>
              </a:rPr>
              <a:t>Latar Belakang Masalah </a:t>
            </a:r>
            <a:endParaRPr/>
          </a:p>
          <a:p>
            <a:pPr indent="0" lvl="0" marL="0" marR="0" rtl="0" algn="ctr">
              <a:lnSpc>
                <a:spcPct val="108000"/>
              </a:lnSpc>
              <a:spcBef>
                <a:spcPts val="0"/>
              </a:spcBef>
              <a:spcAft>
                <a:spcPts val="0"/>
              </a:spcAft>
              <a:buNone/>
            </a:pPr>
            <a:r>
              <a:rPr b="0" i="0" lang="en-US" sz="5000" u="none" cap="none" strike="noStrike">
                <a:solidFill>
                  <a:srgbClr val="F06634"/>
                </a:solidFill>
                <a:latin typeface="Times"/>
                <a:ea typeface="Times"/>
                <a:cs typeface="Times"/>
                <a:sym typeface="Times"/>
              </a:rPr>
              <a:t>(Product Review With Sentiment Dataset)</a:t>
            </a:r>
            <a:endParaRPr/>
          </a:p>
          <a:p>
            <a:pPr indent="0" lvl="0" marL="0" marR="0" rtl="0" algn="ctr">
              <a:lnSpc>
                <a:spcPct val="108000"/>
              </a:lnSpc>
              <a:spcBef>
                <a:spcPts val="0"/>
              </a:spcBef>
              <a:spcAft>
                <a:spcPts val="0"/>
              </a:spcAft>
              <a:buNone/>
            </a:pPr>
            <a:r>
              <a:t/>
            </a:r>
            <a:endParaRPr b="0" i="0" sz="5000" u="none" cap="none" strike="noStrike">
              <a:solidFill>
                <a:srgbClr val="F06634"/>
              </a:solidFill>
              <a:latin typeface="Times"/>
              <a:ea typeface="Times"/>
              <a:cs typeface="Times"/>
              <a:sym typeface="Times"/>
            </a:endParaRPr>
          </a:p>
        </p:txBody>
      </p:sp>
      <p:sp>
        <p:nvSpPr>
          <p:cNvPr id="125" name="Google Shape;125;p16"/>
          <p:cNvSpPr txBox="1"/>
          <p:nvPr/>
        </p:nvSpPr>
        <p:spPr>
          <a:xfrm>
            <a:off x="1028700" y="9277350"/>
            <a:ext cx="7916550" cy="436245"/>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000" u="none" cap="none" strike="noStrike">
                <a:solidFill>
                  <a:srgbClr val="EF4D23"/>
                </a:solidFill>
                <a:latin typeface="Arimo"/>
                <a:ea typeface="Arimo"/>
                <a:cs typeface="Arimo"/>
                <a:sym typeface="Arimo"/>
              </a:rPr>
              <a:t>Group 2 | SI6 - 11</a:t>
            </a:r>
            <a:endParaRPr/>
          </a:p>
        </p:txBody>
      </p:sp>
      <p:sp>
        <p:nvSpPr>
          <p:cNvPr id="126" name="Google Shape;126;p16"/>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p:nvPr/>
        </p:nvSpPr>
        <p:spPr>
          <a:xfrm>
            <a:off x="10148829" y="-26952"/>
            <a:ext cx="4570242" cy="1490723"/>
          </a:xfrm>
          <a:custGeom>
            <a:rect b="b" l="l" r="r" t="t"/>
            <a:pathLst>
              <a:path extrusionOk="0" h="1490723" w="4570242">
                <a:moveTo>
                  <a:pt x="0" y="0"/>
                </a:moveTo>
                <a:lnTo>
                  <a:pt x="4570242" y="0"/>
                </a:lnTo>
                <a:lnTo>
                  <a:pt x="4570242" y="1490722"/>
                </a:lnTo>
                <a:lnTo>
                  <a:pt x="0" y="1490722"/>
                </a:lnTo>
                <a:lnTo>
                  <a:pt x="0" y="0"/>
                </a:lnTo>
                <a:close/>
              </a:path>
            </a:pathLst>
          </a:custGeom>
          <a:blipFill rotWithShape="1">
            <a:blip r:embed="rId3">
              <a:alphaModFix/>
            </a:blip>
            <a:stretch>
              <a:fillRect b="0" l="0" r="0" t="0"/>
            </a:stretch>
          </a:blipFill>
          <a:ln>
            <a:noFill/>
          </a:ln>
        </p:spPr>
      </p:sp>
      <p:sp>
        <p:nvSpPr>
          <p:cNvPr id="132" name="Google Shape;132;p17"/>
          <p:cNvSpPr/>
          <p:nvPr/>
        </p:nvSpPr>
        <p:spPr>
          <a:xfrm rot="-5400000">
            <a:off x="15521946" y="7667230"/>
            <a:ext cx="3474708" cy="2861524"/>
          </a:xfrm>
          <a:custGeom>
            <a:rect b="b" l="l" r="r" t="t"/>
            <a:pathLst>
              <a:path extrusionOk="0" h="2861524" w="3474708">
                <a:moveTo>
                  <a:pt x="0" y="0"/>
                </a:moveTo>
                <a:lnTo>
                  <a:pt x="3474708" y="0"/>
                </a:lnTo>
                <a:lnTo>
                  <a:pt x="3474708" y="2861524"/>
                </a:lnTo>
                <a:lnTo>
                  <a:pt x="0" y="2861524"/>
                </a:lnTo>
                <a:lnTo>
                  <a:pt x="0" y="0"/>
                </a:lnTo>
                <a:close/>
              </a:path>
            </a:pathLst>
          </a:custGeom>
          <a:blipFill rotWithShape="1">
            <a:blip r:embed="rId4">
              <a:alphaModFix/>
            </a:blip>
            <a:stretch>
              <a:fillRect b="0" l="0" r="0" t="0"/>
            </a:stretch>
          </a:blipFill>
          <a:ln>
            <a:noFill/>
          </a:ln>
        </p:spPr>
      </p:sp>
      <p:sp>
        <p:nvSpPr>
          <p:cNvPr id="133" name="Google Shape;133;p17"/>
          <p:cNvSpPr/>
          <p:nvPr/>
        </p:nvSpPr>
        <p:spPr>
          <a:xfrm rot="10800000">
            <a:off x="-1516071" y="-1387397"/>
            <a:ext cx="4807107" cy="4033550"/>
          </a:xfrm>
          <a:custGeom>
            <a:rect b="b" l="l" r="r" t="t"/>
            <a:pathLst>
              <a:path extrusionOk="0" h="4033550" w="4807107">
                <a:moveTo>
                  <a:pt x="0" y="0"/>
                </a:moveTo>
                <a:lnTo>
                  <a:pt x="4807107" y="0"/>
                </a:lnTo>
                <a:lnTo>
                  <a:pt x="4807107" y="4033549"/>
                </a:lnTo>
                <a:lnTo>
                  <a:pt x="0" y="4033549"/>
                </a:lnTo>
                <a:lnTo>
                  <a:pt x="0" y="0"/>
                </a:lnTo>
                <a:close/>
              </a:path>
            </a:pathLst>
          </a:custGeom>
          <a:blipFill rotWithShape="1">
            <a:blip r:embed="rId5">
              <a:alphaModFix/>
            </a:blip>
            <a:stretch>
              <a:fillRect b="0" l="0" r="0" t="0"/>
            </a:stretch>
          </a:blipFill>
          <a:ln>
            <a:noFill/>
          </a:ln>
        </p:spPr>
      </p:sp>
      <p:grpSp>
        <p:nvGrpSpPr>
          <p:cNvPr id="134" name="Google Shape;134;p17"/>
          <p:cNvGrpSpPr/>
          <p:nvPr/>
        </p:nvGrpSpPr>
        <p:grpSpPr>
          <a:xfrm>
            <a:off x="290965" y="2501491"/>
            <a:ext cx="6318685" cy="6449290"/>
            <a:chOff x="0" y="-38100"/>
            <a:chExt cx="1664180" cy="1698578"/>
          </a:xfrm>
        </p:grpSpPr>
        <p:sp>
          <p:nvSpPr>
            <p:cNvPr id="135" name="Google Shape;135;p17"/>
            <p:cNvSpPr/>
            <p:nvPr/>
          </p:nvSpPr>
          <p:spPr>
            <a:xfrm>
              <a:off x="0" y="0"/>
              <a:ext cx="1664180" cy="1660478"/>
            </a:xfrm>
            <a:custGeom>
              <a:rect b="b" l="l" r="r" t="t"/>
              <a:pathLst>
                <a:path extrusionOk="0" h="1660478" w="1664180">
                  <a:moveTo>
                    <a:pt x="0" y="0"/>
                  </a:moveTo>
                  <a:lnTo>
                    <a:pt x="1664180" y="0"/>
                  </a:lnTo>
                  <a:lnTo>
                    <a:pt x="1664180" y="1660478"/>
                  </a:lnTo>
                  <a:lnTo>
                    <a:pt x="0" y="1660478"/>
                  </a:lnTo>
                  <a:close/>
                </a:path>
              </a:pathLst>
            </a:custGeom>
            <a:solidFill>
              <a:srgbClr val="E4E4E4"/>
            </a:solidFill>
            <a:ln>
              <a:noFill/>
            </a:ln>
          </p:spPr>
        </p:sp>
        <p:sp>
          <p:nvSpPr>
            <p:cNvPr id="136" name="Google Shape;136;p17"/>
            <p:cNvSpPr txBox="1"/>
            <p:nvPr/>
          </p:nvSpPr>
          <p:spPr>
            <a:xfrm>
              <a:off x="0" y="-38100"/>
              <a:ext cx="1664180" cy="169857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7" name="Google Shape;137;p17"/>
          <p:cNvGrpSpPr/>
          <p:nvPr/>
        </p:nvGrpSpPr>
        <p:grpSpPr>
          <a:xfrm>
            <a:off x="6224989" y="2501491"/>
            <a:ext cx="5453361" cy="6449290"/>
            <a:chOff x="0" y="-38100"/>
            <a:chExt cx="1436276" cy="1698578"/>
          </a:xfrm>
        </p:grpSpPr>
        <p:sp>
          <p:nvSpPr>
            <p:cNvPr id="138" name="Google Shape;138;p17"/>
            <p:cNvSpPr/>
            <p:nvPr/>
          </p:nvSpPr>
          <p:spPr>
            <a:xfrm>
              <a:off x="0" y="0"/>
              <a:ext cx="1436276" cy="1660478"/>
            </a:xfrm>
            <a:custGeom>
              <a:rect b="b" l="l" r="r" t="t"/>
              <a:pathLst>
                <a:path extrusionOk="0" h="1660478" w="1436276">
                  <a:moveTo>
                    <a:pt x="0" y="0"/>
                  </a:moveTo>
                  <a:lnTo>
                    <a:pt x="1436276" y="0"/>
                  </a:lnTo>
                  <a:lnTo>
                    <a:pt x="1436276" y="1660478"/>
                  </a:lnTo>
                  <a:lnTo>
                    <a:pt x="0" y="1660478"/>
                  </a:lnTo>
                  <a:close/>
                </a:path>
              </a:pathLst>
            </a:custGeom>
            <a:solidFill>
              <a:srgbClr val="FFE1C6"/>
            </a:solidFill>
            <a:ln>
              <a:noFill/>
            </a:ln>
          </p:spPr>
        </p:sp>
        <p:sp>
          <p:nvSpPr>
            <p:cNvPr id="139" name="Google Shape;139;p17"/>
            <p:cNvSpPr txBox="1"/>
            <p:nvPr/>
          </p:nvSpPr>
          <p:spPr>
            <a:xfrm>
              <a:off x="0" y="-38100"/>
              <a:ext cx="1436276" cy="169857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0" name="Google Shape;140;p17"/>
          <p:cNvGrpSpPr/>
          <p:nvPr/>
        </p:nvGrpSpPr>
        <p:grpSpPr>
          <a:xfrm>
            <a:off x="11678350" y="2501491"/>
            <a:ext cx="5948040" cy="6449290"/>
            <a:chOff x="0" y="-38100"/>
            <a:chExt cx="1566562" cy="1698578"/>
          </a:xfrm>
        </p:grpSpPr>
        <p:sp>
          <p:nvSpPr>
            <p:cNvPr id="141" name="Google Shape;141;p17"/>
            <p:cNvSpPr/>
            <p:nvPr/>
          </p:nvSpPr>
          <p:spPr>
            <a:xfrm>
              <a:off x="0" y="0"/>
              <a:ext cx="1566562" cy="1660478"/>
            </a:xfrm>
            <a:custGeom>
              <a:rect b="b" l="l" r="r" t="t"/>
              <a:pathLst>
                <a:path extrusionOk="0" h="1660478" w="1566562">
                  <a:moveTo>
                    <a:pt x="0" y="0"/>
                  </a:moveTo>
                  <a:lnTo>
                    <a:pt x="1566562" y="0"/>
                  </a:lnTo>
                  <a:lnTo>
                    <a:pt x="1566562" y="1660478"/>
                  </a:lnTo>
                  <a:lnTo>
                    <a:pt x="0" y="1660478"/>
                  </a:lnTo>
                  <a:close/>
                </a:path>
              </a:pathLst>
            </a:custGeom>
            <a:solidFill>
              <a:srgbClr val="E4E4E4"/>
            </a:solidFill>
            <a:ln>
              <a:noFill/>
            </a:ln>
          </p:spPr>
        </p:sp>
        <p:sp>
          <p:nvSpPr>
            <p:cNvPr id="142" name="Google Shape;142;p17"/>
            <p:cNvSpPr txBox="1"/>
            <p:nvPr/>
          </p:nvSpPr>
          <p:spPr>
            <a:xfrm>
              <a:off x="0" y="-38100"/>
              <a:ext cx="1566562" cy="169857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3" name="Google Shape;143;p17"/>
          <p:cNvSpPr txBox="1"/>
          <p:nvPr/>
        </p:nvSpPr>
        <p:spPr>
          <a:xfrm>
            <a:off x="499958" y="3383930"/>
            <a:ext cx="5582156" cy="543433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800" u="none" cap="none" strike="noStrike">
                <a:solidFill>
                  <a:srgbClr val="000000"/>
                </a:solidFill>
                <a:latin typeface="Arial"/>
                <a:ea typeface="Arial"/>
                <a:cs typeface="Arial"/>
                <a:sym typeface="Arial"/>
              </a:rPr>
              <a:t>Data set yang digunakan berisi kumpulan ulasan produk yang mencakup variabel seperti harga, nama produk, teks ulasan, ringkasan ulasan, dan label sentimen yang sesuai. Label sentimen menunjukkan apakah ulasan tersebut mengungkapkan sentimen positif, negatif, atau netral terhadap produk.</a:t>
            </a:r>
            <a:endParaRPr/>
          </a:p>
          <a:p>
            <a:pPr indent="0" lvl="0" marL="0" marR="0" rtl="0" algn="ctr">
              <a:lnSpc>
                <a:spcPct val="14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sp>
        <p:nvSpPr>
          <p:cNvPr id="144" name="Google Shape;144;p17"/>
          <p:cNvSpPr txBox="1"/>
          <p:nvPr/>
        </p:nvSpPr>
        <p:spPr>
          <a:xfrm>
            <a:off x="1434592" y="1322177"/>
            <a:ext cx="15418816" cy="831724"/>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5200" u="none" cap="none" strike="noStrike">
                <a:solidFill>
                  <a:srgbClr val="F06634"/>
                </a:solidFill>
                <a:latin typeface="Times"/>
                <a:ea typeface="Times"/>
                <a:cs typeface="Times"/>
                <a:sym typeface="Times"/>
              </a:rPr>
              <a:t>Deskripsi Data Set yang Digunakan</a:t>
            </a:r>
            <a:endParaRPr/>
          </a:p>
        </p:txBody>
      </p:sp>
      <p:sp>
        <p:nvSpPr>
          <p:cNvPr id="145" name="Google Shape;145;p17"/>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6">
              <a:alphaModFix/>
            </a:blip>
            <a:stretch>
              <a:fillRect b="0" l="0" r="-3817" t="0"/>
            </a:stretch>
          </a:blipFill>
          <a:ln>
            <a:noFill/>
          </a:ln>
        </p:spPr>
      </p:sp>
      <p:sp>
        <p:nvSpPr>
          <p:cNvPr id="146" name="Google Shape;146;p17"/>
          <p:cNvSpPr txBox="1"/>
          <p:nvPr/>
        </p:nvSpPr>
        <p:spPr>
          <a:xfrm>
            <a:off x="7996167" y="2769250"/>
            <a:ext cx="1910398" cy="533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400" u="none" cap="none" strike="noStrike">
                <a:solidFill>
                  <a:srgbClr val="1D3D70"/>
                </a:solidFill>
                <a:latin typeface="Arimo"/>
                <a:ea typeface="Arimo"/>
                <a:cs typeface="Arimo"/>
                <a:sym typeface="Arimo"/>
              </a:rPr>
              <a:t>2. Tujuan</a:t>
            </a:r>
            <a:endParaRPr/>
          </a:p>
        </p:txBody>
      </p:sp>
      <p:sp>
        <p:nvSpPr>
          <p:cNvPr id="147" name="Google Shape;147;p17"/>
          <p:cNvSpPr txBox="1"/>
          <p:nvPr/>
        </p:nvSpPr>
        <p:spPr>
          <a:xfrm>
            <a:off x="2127712" y="2786027"/>
            <a:ext cx="2645191" cy="533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400" u="none" cap="none" strike="noStrike">
                <a:solidFill>
                  <a:srgbClr val="1D3D70"/>
                </a:solidFill>
                <a:latin typeface="Arimo"/>
                <a:ea typeface="Arimo"/>
                <a:cs typeface="Arimo"/>
                <a:sym typeface="Arimo"/>
              </a:rPr>
              <a:t>1. Isi Dataset</a:t>
            </a:r>
            <a:endParaRPr/>
          </a:p>
        </p:txBody>
      </p:sp>
      <p:sp>
        <p:nvSpPr>
          <p:cNvPr id="148" name="Google Shape;148;p17"/>
          <p:cNvSpPr txBox="1"/>
          <p:nvPr/>
        </p:nvSpPr>
        <p:spPr>
          <a:xfrm>
            <a:off x="13586686" y="2786027"/>
            <a:ext cx="2131367" cy="533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400" u="none" cap="none" strike="noStrike">
                <a:solidFill>
                  <a:srgbClr val="1D3D70"/>
                </a:solidFill>
                <a:latin typeface="Arimo"/>
                <a:ea typeface="Arimo"/>
                <a:cs typeface="Arimo"/>
                <a:sym typeface="Arimo"/>
              </a:rPr>
              <a:t>3. Manfaat</a:t>
            </a:r>
            <a:endParaRPr/>
          </a:p>
        </p:txBody>
      </p:sp>
      <p:sp>
        <p:nvSpPr>
          <p:cNvPr id="149" name="Google Shape;149;p17"/>
          <p:cNvSpPr txBox="1"/>
          <p:nvPr/>
        </p:nvSpPr>
        <p:spPr>
          <a:xfrm>
            <a:off x="6295341" y="3383930"/>
            <a:ext cx="5312656" cy="394843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800" u="none" cap="none" strike="noStrike">
                <a:solidFill>
                  <a:srgbClr val="000000"/>
                </a:solidFill>
                <a:latin typeface="Arial"/>
                <a:ea typeface="Arial"/>
                <a:cs typeface="Arial"/>
                <a:sym typeface="Arial"/>
              </a:rPr>
              <a:t>Kami memutuskan untuk menerapkan analisis sentimen pada ulasan produk. Proses ini melibatkan penggunaan algoritma pembelajaran mesin untuk mengklasifikasikan ulasan sebagai positif, negatif, atau netral berdasarkan konten teks ulasan.</a:t>
            </a:r>
            <a:endParaRPr/>
          </a:p>
        </p:txBody>
      </p:sp>
      <p:sp>
        <p:nvSpPr>
          <p:cNvPr id="150" name="Google Shape;150;p17"/>
          <p:cNvSpPr txBox="1"/>
          <p:nvPr/>
        </p:nvSpPr>
        <p:spPr>
          <a:xfrm>
            <a:off x="11996042" y="3383930"/>
            <a:ext cx="5312656" cy="444373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800" u="none" cap="none" strike="noStrike">
                <a:solidFill>
                  <a:srgbClr val="000000"/>
                </a:solidFill>
                <a:latin typeface="Arial"/>
                <a:ea typeface="Arial"/>
                <a:cs typeface="Arial"/>
                <a:sym typeface="Arial"/>
              </a:rPr>
              <a:t>Sistem ini memungkinkan bisnis untuk mengklasifikasikan ulasan produk menjadi positif, negatif, atau netral, sehingga memudahkan pemahaman persepsi pelanggan dan memungkinkan respons cepat untuk meningkatkan kepuasan pelanggan.</a:t>
            </a:r>
            <a:endParaRPr/>
          </a:p>
        </p:txBody>
      </p:sp>
      <p:sp>
        <p:nvSpPr>
          <p:cNvPr id="151" name="Google Shape;151;p17"/>
          <p:cNvSpPr txBox="1"/>
          <p:nvPr/>
        </p:nvSpPr>
        <p:spPr>
          <a:xfrm>
            <a:off x="1028700" y="9277350"/>
            <a:ext cx="7916550" cy="436245"/>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000" u="none" cap="none" strike="noStrike">
                <a:solidFill>
                  <a:srgbClr val="EF4D23"/>
                </a:solidFill>
                <a:latin typeface="Arimo"/>
                <a:ea typeface="Arimo"/>
                <a:cs typeface="Arimo"/>
                <a:sym typeface="Arimo"/>
              </a:rPr>
              <a:t>Group 2 | SI6 - 11</a:t>
            </a:r>
            <a:endParaRPr/>
          </a:p>
        </p:txBody>
      </p:sp>
      <p:sp>
        <p:nvSpPr>
          <p:cNvPr id="152" name="Google Shape;152;p17"/>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p:nvPr/>
        </p:nvSpPr>
        <p:spPr>
          <a:xfrm>
            <a:off x="0" y="-25400"/>
            <a:ext cx="18287984" cy="10287002"/>
          </a:xfrm>
          <a:custGeom>
            <a:rect b="b" l="l" r="r" t="t"/>
            <a:pathLst>
              <a:path extrusionOk="0" h="10287002" w="18287984">
                <a:moveTo>
                  <a:pt x="0" y="0"/>
                </a:moveTo>
                <a:lnTo>
                  <a:pt x="18287984" y="0"/>
                </a:lnTo>
                <a:lnTo>
                  <a:pt x="18287984" y="10287002"/>
                </a:lnTo>
                <a:lnTo>
                  <a:pt x="0" y="10287002"/>
                </a:lnTo>
                <a:lnTo>
                  <a:pt x="0" y="0"/>
                </a:lnTo>
                <a:close/>
              </a:path>
            </a:pathLst>
          </a:custGeom>
          <a:blipFill rotWithShape="1">
            <a:blip r:embed="rId3">
              <a:alphaModFix/>
            </a:blip>
            <a:stretch>
              <a:fillRect b="0" l="0" r="0" t="0"/>
            </a:stretch>
          </a:blipFill>
          <a:ln>
            <a:noFill/>
          </a:ln>
        </p:spPr>
      </p:sp>
      <p:sp>
        <p:nvSpPr>
          <p:cNvPr id="158" name="Google Shape;158;p18"/>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4">
              <a:alphaModFix/>
            </a:blip>
            <a:stretch>
              <a:fillRect b="0" l="0" r="-3817" t="0"/>
            </a:stretch>
          </a:blipFill>
          <a:ln>
            <a:noFill/>
          </a:ln>
        </p:spPr>
      </p:sp>
      <p:sp>
        <p:nvSpPr>
          <p:cNvPr id="159" name="Google Shape;159;p18"/>
          <p:cNvSpPr/>
          <p:nvPr/>
        </p:nvSpPr>
        <p:spPr>
          <a:xfrm>
            <a:off x="1961707" y="2649061"/>
            <a:ext cx="14364586" cy="5237629"/>
          </a:xfrm>
          <a:custGeom>
            <a:rect b="b" l="l" r="r" t="t"/>
            <a:pathLst>
              <a:path extrusionOk="0" h="5237629" w="14364586">
                <a:moveTo>
                  <a:pt x="0" y="0"/>
                </a:moveTo>
                <a:lnTo>
                  <a:pt x="14364586" y="0"/>
                </a:lnTo>
                <a:lnTo>
                  <a:pt x="14364586" y="5237629"/>
                </a:lnTo>
                <a:lnTo>
                  <a:pt x="0" y="5237629"/>
                </a:lnTo>
                <a:lnTo>
                  <a:pt x="0" y="0"/>
                </a:lnTo>
                <a:close/>
              </a:path>
            </a:pathLst>
          </a:custGeom>
          <a:blipFill rotWithShape="1">
            <a:blip r:embed="rId5">
              <a:alphaModFix/>
            </a:blip>
            <a:stretch>
              <a:fillRect b="0" l="0" r="0" t="0"/>
            </a:stretch>
          </a:blipFill>
          <a:ln>
            <a:noFill/>
          </a:ln>
        </p:spPr>
      </p:sp>
      <p:sp>
        <p:nvSpPr>
          <p:cNvPr id="160" name="Google Shape;160;p18"/>
          <p:cNvSpPr txBox="1"/>
          <p:nvPr/>
        </p:nvSpPr>
        <p:spPr>
          <a:xfrm>
            <a:off x="1434592" y="1322177"/>
            <a:ext cx="15418816" cy="809626"/>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5000" u="none" cap="none" strike="noStrike">
                <a:solidFill>
                  <a:srgbClr val="F06634"/>
                </a:solidFill>
                <a:latin typeface="Times"/>
                <a:ea typeface="Times"/>
                <a:cs typeface="Times"/>
                <a:sym typeface="Times"/>
              </a:rPr>
              <a:t>Product Review Dataset</a:t>
            </a:r>
            <a:endParaRPr/>
          </a:p>
        </p:txBody>
      </p:sp>
      <p:sp>
        <p:nvSpPr>
          <p:cNvPr id="161" name="Google Shape;161;p18"/>
          <p:cNvSpPr txBox="1"/>
          <p:nvPr/>
        </p:nvSpPr>
        <p:spPr>
          <a:xfrm>
            <a:off x="1028700" y="9277350"/>
            <a:ext cx="7916550" cy="436245"/>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000" u="none" cap="none" strike="noStrike">
                <a:solidFill>
                  <a:srgbClr val="EF4D23"/>
                </a:solidFill>
                <a:latin typeface="Arimo"/>
                <a:ea typeface="Arimo"/>
                <a:cs typeface="Arimo"/>
                <a:sym typeface="Arimo"/>
              </a:rPr>
              <a:t>Group 2 | SI6 - 11</a:t>
            </a:r>
            <a:endParaRPr/>
          </a:p>
        </p:txBody>
      </p:sp>
      <p:sp>
        <p:nvSpPr>
          <p:cNvPr id="162" name="Google Shape;162;p18"/>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p:nvPr/>
        </p:nvSpPr>
        <p:spPr>
          <a:xfrm rot="5400000">
            <a:off x="-316117" y="-218760"/>
            <a:ext cx="3474708" cy="2861524"/>
          </a:xfrm>
          <a:custGeom>
            <a:rect b="b" l="l" r="r" t="t"/>
            <a:pathLst>
              <a:path extrusionOk="0" h="2861524" w="3474708">
                <a:moveTo>
                  <a:pt x="0" y="0"/>
                </a:moveTo>
                <a:lnTo>
                  <a:pt x="3474708" y="0"/>
                </a:lnTo>
                <a:lnTo>
                  <a:pt x="3474708" y="2861524"/>
                </a:lnTo>
                <a:lnTo>
                  <a:pt x="0" y="2861524"/>
                </a:lnTo>
                <a:lnTo>
                  <a:pt x="0" y="0"/>
                </a:lnTo>
                <a:close/>
              </a:path>
            </a:pathLst>
          </a:custGeom>
          <a:blipFill rotWithShape="1">
            <a:blip r:embed="rId3">
              <a:alphaModFix/>
            </a:blip>
            <a:stretch>
              <a:fillRect b="0" l="0" r="0" t="0"/>
            </a:stretch>
          </a:blipFill>
          <a:ln>
            <a:noFill/>
          </a:ln>
        </p:spPr>
      </p:sp>
      <p:sp>
        <p:nvSpPr>
          <p:cNvPr id="168" name="Google Shape;168;p19"/>
          <p:cNvSpPr/>
          <p:nvPr/>
        </p:nvSpPr>
        <p:spPr>
          <a:xfrm>
            <a:off x="10148829" y="-393021"/>
            <a:ext cx="4570242" cy="1490723"/>
          </a:xfrm>
          <a:custGeom>
            <a:rect b="b" l="l" r="r" t="t"/>
            <a:pathLst>
              <a:path extrusionOk="0" h="1490723" w="4570242">
                <a:moveTo>
                  <a:pt x="0" y="0"/>
                </a:moveTo>
                <a:lnTo>
                  <a:pt x="4570242" y="0"/>
                </a:lnTo>
                <a:lnTo>
                  <a:pt x="4570242" y="1490723"/>
                </a:lnTo>
                <a:lnTo>
                  <a:pt x="0" y="1490723"/>
                </a:lnTo>
                <a:lnTo>
                  <a:pt x="0" y="0"/>
                </a:lnTo>
                <a:close/>
              </a:path>
            </a:pathLst>
          </a:custGeom>
          <a:blipFill rotWithShape="1">
            <a:blip r:embed="rId4">
              <a:alphaModFix/>
            </a:blip>
            <a:stretch>
              <a:fillRect b="0" l="0" r="0" t="0"/>
            </a:stretch>
          </a:blipFill>
          <a:ln>
            <a:noFill/>
          </a:ln>
        </p:spPr>
      </p:sp>
      <p:sp>
        <p:nvSpPr>
          <p:cNvPr id="169" name="Google Shape;169;p19"/>
          <p:cNvSpPr/>
          <p:nvPr/>
        </p:nvSpPr>
        <p:spPr>
          <a:xfrm>
            <a:off x="14855747" y="7241525"/>
            <a:ext cx="4807107" cy="4033550"/>
          </a:xfrm>
          <a:custGeom>
            <a:rect b="b" l="l" r="r" t="t"/>
            <a:pathLst>
              <a:path extrusionOk="0" h="4033550" w="4807107">
                <a:moveTo>
                  <a:pt x="0" y="0"/>
                </a:moveTo>
                <a:lnTo>
                  <a:pt x="4807106" y="0"/>
                </a:lnTo>
                <a:lnTo>
                  <a:pt x="4807106" y="4033550"/>
                </a:lnTo>
                <a:lnTo>
                  <a:pt x="0" y="4033550"/>
                </a:lnTo>
                <a:lnTo>
                  <a:pt x="0" y="0"/>
                </a:lnTo>
                <a:close/>
              </a:path>
            </a:pathLst>
          </a:custGeom>
          <a:blipFill rotWithShape="1">
            <a:blip r:embed="rId5">
              <a:alphaModFix/>
            </a:blip>
            <a:stretch>
              <a:fillRect b="0" l="0" r="0" t="0"/>
            </a:stretch>
          </a:blipFill>
          <a:ln>
            <a:noFill/>
          </a:ln>
        </p:spPr>
      </p:sp>
      <p:grpSp>
        <p:nvGrpSpPr>
          <p:cNvPr id="170" name="Google Shape;170;p19"/>
          <p:cNvGrpSpPr/>
          <p:nvPr/>
        </p:nvGrpSpPr>
        <p:grpSpPr>
          <a:xfrm>
            <a:off x="90868" y="2093287"/>
            <a:ext cx="9053132" cy="2448616"/>
            <a:chOff x="0" y="-65811"/>
            <a:chExt cx="12070842" cy="3264821"/>
          </a:xfrm>
        </p:grpSpPr>
        <p:grpSp>
          <p:nvGrpSpPr>
            <p:cNvPr id="171" name="Google Shape;171;p19"/>
            <p:cNvGrpSpPr/>
            <p:nvPr/>
          </p:nvGrpSpPr>
          <p:grpSpPr>
            <a:xfrm>
              <a:off x="1007799" y="201025"/>
              <a:ext cx="11063043" cy="2997985"/>
              <a:chOff x="0" y="-76200"/>
              <a:chExt cx="2451393" cy="664305"/>
            </a:xfrm>
          </p:grpSpPr>
          <p:sp>
            <p:nvSpPr>
              <p:cNvPr id="172" name="Google Shape;172;p19"/>
              <p:cNvSpPr/>
              <p:nvPr/>
            </p:nvSpPr>
            <p:spPr>
              <a:xfrm>
                <a:off x="0" y="0"/>
                <a:ext cx="2451393" cy="588105"/>
              </a:xfrm>
              <a:custGeom>
                <a:rect b="b" l="l" r="r" t="t"/>
                <a:pathLst>
                  <a:path extrusionOk="0" h="588105" w="2451393">
                    <a:moveTo>
                      <a:pt x="53390" y="0"/>
                    </a:moveTo>
                    <a:lnTo>
                      <a:pt x="2398004" y="0"/>
                    </a:lnTo>
                    <a:cubicBezTo>
                      <a:pt x="2412163" y="0"/>
                      <a:pt x="2425743" y="5625"/>
                      <a:pt x="2435756" y="15637"/>
                    </a:cubicBezTo>
                    <a:cubicBezTo>
                      <a:pt x="2445768" y="25650"/>
                      <a:pt x="2451393" y="39230"/>
                      <a:pt x="2451393" y="53390"/>
                    </a:cubicBezTo>
                    <a:lnTo>
                      <a:pt x="2451393" y="534716"/>
                    </a:lnTo>
                    <a:cubicBezTo>
                      <a:pt x="2451393" y="548876"/>
                      <a:pt x="2445768" y="562455"/>
                      <a:pt x="2435756" y="572468"/>
                    </a:cubicBezTo>
                    <a:cubicBezTo>
                      <a:pt x="2425743" y="582480"/>
                      <a:pt x="2412163" y="588105"/>
                      <a:pt x="2398004" y="588105"/>
                    </a:cubicBezTo>
                    <a:lnTo>
                      <a:pt x="53390" y="588105"/>
                    </a:lnTo>
                    <a:cubicBezTo>
                      <a:pt x="39230" y="588105"/>
                      <a:pt x="25650" y="582480"/>
                      <a:pt x="15637" y="572468"/>
                    </a:cubicBezTo>
                    <a:cubicBezTo>
                      <a:pt x="5625" y="562455"/>
                      <a:pt x="0" y="548876"/>
                      <a:pt x="0" y="534716"/>
                    </a:cubicBezTo>
                    <a:lnTo>
                      <a:pt x="0" y="53390"/>
                    </a:lnTo>
                    <a:cubicBezTo>
                      <a:pt x="0" y="39230"/>
                      <a:pt x="5625" y="25650"/>
                      <a:pt x="15637" y="15637"/>
                    </a:cubicBezTo>
                    <a:cubicBezTo>
                      <a:pt x="25650" y="5625"/>
                      <a:pt x="39230" y="0"/>
                      <a:pt x="53390" y="0"/>
                    </a:cubicBezTo>
                    <a:close/>
                  </a:path>
                </a:pathLst>
              </a:custGeom>
              <a:solidFill>
                <a:srgbClr val="000000">
                  <a:alpha val="0"/>
                </a:srgbClr>
              </a:solidFill>
              <a:ln cap="rnd" cmpd="sng" w="47625">
                <a:solidFill>
                  <a:srgbClr val="E7626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txBox="1"/>
              <p:nvPr/>
            </p:nvSpPr>
            <p:spPr>
              <a:xfrm>
                <a:off x="0" y="-76200"/>
                <a:ext cx="2451393" cy="664305"/>
              </a:xfrm>
              <a:prstGeom prst="rect">
                <a:avLst/>
              </a:prstGeom>
              <a:noFill/>
              <a:ln>
                <a:noFill/>
              </a:ln>
            </p:spPr>
            <p:txBody>
              <a:bodyPr anchorCtr="0" anchor="ctr" bIns="47475" lIns="47475" spcFirstLastPara="1" rIns="47475" wrap="square" tIns="47475">
                <a:noAutofit/>
              </a:bodyPr>
              <a:lstStyle/>
              <a:p>
                <a:pPr indent="0" lvl="0" marL="0" marR="0" rtl="0" algn="ctr">
                  <a:lnSpc>
                    <a:spcPct val="34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4" name="Google Shape;174;p19"/>
            <p:cNvGrpSpPr/>
            <p:nvPr/>
          </p:nvGrpSpPr>
          <p:grpSpPr>
            <a:xfrm>
              <a:off x="0" y="-65811"/>
              <a:ext cx="1871962" cy="1937773"/>
              <a:chOff x="0" y="-28575"/>
              <a:chExt cx="812800" cy="841375"/>
            </a:xfrm>
          </p:grpSpPr>
          <p:sp>
            <p:nvSpPr>
              <p:cNvPr id="175" name="Google Shape;175;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F91"/>
              </a:solidFill>
              <a:ln cap="sq" cmpd="sng" w="47625">
                <a:solidFill>
                  <a:srgbClr val="E76262"/>
                </a:solidFill>
                <a:prstDash val="lgDash"/>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txBox="1"/>
              <p:nvPr/>
            </p:nvSpPr>
            <p:spPr>
              <a:xfrm>
                <a:off x="76200" y="-28575"/>
                <a:ext cx="660400" cy="765175"/>
              </a:xfrm>
              <a:prstGeom prst="rect">
                <a:avLst/>
              </a:prstGeom>
              <a:noFill/>
              <a:ln>
                <a:noFill/>
              </a:ln>
            </p:spPr>
            <p:txBody>
              <a:bodyPr anchorCtr="0" anchor="ctr" bIns="47475" lIns="47475" spcFirstLastPara="1" rIns="47475" wrap="square" tIns="47475">
                <a:noAutofit/>
              </a:bodyPr>
              <a:lstStyle/>
              <a:p>
                <a:pPr indent="0" lvl="0" marL="0" marR="0" rtl="0" algn="ctr">
                  <a:lnSpc>
                    <a:spcPct val="140000"/>
                  </a:lnSpc>
                  <a:spcBef>
                    <a:spcPts val="0"/>
                  </a:spcBef>
                  <a:spcAft>
                    <a:spcPts val="0"/>
                  </a:spcAft>
                  <a:buNone/>
                </a:pPr>
                <a:r>
                  <a:rPr b="0" i="0" lang="en-US" sz="5000" u="none" cap="none" strike="noStrike">
                    <a:solidFill>
                      <a:srgbClr val="503D36"/>
                    </a:solidFill>
                    <a:latin typeface="Sniglet"/>
                    <a:ea typeface="Sniglet"/>
                    <a:cs typeface="Sniglet"/>
                    <a:sym typeface="Sniglet"/>
                  </a:rPr>
                  <a:t>1</a:t>
                </a:r>
                <a:endParaRPr/>
              </a:p>
            </p:txBody>
          </p:sp>
        </p:grpSp>
        <p:sp>
          <p:nvSpPr>
            <p:cNvPr id="177" name="Google Shape;177;p19"/>
            <p:cNvSpPr txBox="1"/>
            <p:nvPr/>
          </p:nvSpPr>
          <p:spPr>
            <a:xfrm>
              <a:off x="4004444" y="589487"/>
              <a:ext cx="5335497" cy="616789"/>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0" i="0" lang="en-US" sz="2728" u="none" cap="none" strike="noStrike">
                  <a:solidFill>
                    <a:srgbClr val="503D36"/>
                  </a:solidFill>
                  <a:latin typeface="Sniglet"/>
                  <a:ea typeface="Sniglet"/>
                  <a:cs typeface="Sniglet"/>
                  <a:sym typeface="Sniglet"/>
                </a:rPr>
                <a:t>Product Name</a:t>
              </a:r>
              <a:endParaRPr/>
            </a:p>
          </p:txBody>
        </p:sp>
        <p:sp>
          <p:nvSpPr>
            <p:cNvPr id="178" name="Google Shape;178;p19"/>
            <p:cNvSpPr txBox="1"/>
            <p:nvPr/>
          </p:nvSpPr>
          <p:spPr>
            <a:xfrm>
              <a:off x="1871962" y="1244781"/>
              <a:ext cx="9794080" cy="1735472"/>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2384" u="none" cap="none" strike="noStrike">
                  <a:solidFill>
                    <a:srgbClr val="503D36"/>
                  </a:solidFill>
                  <a:latin typeface="Sniglet"/>
                  <a:ea typeface="Sniglet"/>
                  <a:cs typeface="Sniglet"/>
                  <a:sym typeface="Sniglet"/>
                </a:rPr>
                <a:t>Nama produk digunakan untuk mengidentifikasi ulasan yang berkaitan dengan produk tertentu.</a:t>
              </a:r>
              <a:endParaRPr/>
            </a:p>
            <a:p>
              <a:pPr indent="0" lvl="0" marL="0" marR="0" rtl="0" algn="l">
                <a:lnSpc>
                  <a:spcPct val="150000"/>
                </a:lnSpc>
                <a:spcBef>
                  <a:spcPts val="0"/>
                </a:spcBef>
                <a:spcAft>
                  <a:spcPts val="0"/>
                </a:spcAft>
                <a:buNone/>
              </a:pPr>
              <a:r>
                <a:t/>
              </a:r>
              <a:endParaRPr b="0" i="0" sz="2384" u="none" cap="none" strike="noStrike">
                <a:solidFill>
                  <a:srgbClr val="503D36"/>
                </a:solidFill>
                <a:latin typeface="Sniglet"/>
                <a:ea typeface="Sniglet"/>
                <a:cs typeface="Sniglet"/>
                <a:sym typeface="Sniglet"/>
              </a:endParaRPr>
            </a:p>
          </p:txBody>
        </p:sp>
      </p:grpSp>
      <p:grpSp>
        <p:nvGrpSpPr>
          <p:cNvPr id="179" name="Google Shape;179;p19"/>
          <p:cNvGrpSpPr/>
          <p:nvPr/>
        </p:nvGrpSpPr>
        <p:grpSpPr>
          <a:xfrm>
            <a:off x="114681" y="4483149"/>
            <a:ext cx="9029320" cy="2442176"/>
            <a:chOff x="0" y="-65638"/>
            <a:chExt cx="12039093" cy="3256234"/>
          </a:xfrm>
        </p:grpSpPr>
        <p:grpSp>
          <p:nvGrpSpPr>
            <p:cNvPr id="180" name="Google Shape;180;p19"/>
            <p:cNvGrpSpPr/>
            <p:nvPr/>
          </p:nvGrpSpPr>
          <p:grpSpPr>
            <a:xfrm>
              <a:off x="1005149" y="200497"/>
              <a:ext cx="11033944" cy="2990099"/>
              <a:chOff x="0" y="-76200"/>
              <a:chExt cx="2451393" cy="664305"/>
            </a:xfrm>
          </p:grpSpPr>
          <p:sp>
            <p:nvSpPr>
              <p:cNvPr id="181" name="Google Shape;181;p19"/>
              <p:cNvSpPr/>
              <p:nvPr/>
            </p:nvSpPr>
            <p:spPr>
              <a:xfrm>
                <a:off x="0" y="0"/>
                <a:ext cx="2451393" cy="588105"/>
              </a:xfrm>
              <a:custGeom>
                <a:rect b="b" l="l" r="r" t="t"/>
                <a:pathLst>
                  <a:path extrusionOk="0" h="588105" w="2451393">
                    <a:moveTo>
                      <a:pt x="53390" y="0"/>
                    </a:moveTo>
                    <a:lnTo>
                      <a:pt x="2398004" y="0"/>
                    </a:lnTo>
                    <a:cubicBezTo>
                      <a:pt x="2412163" y="0"/>
                      <a:pt x="2425743" y="5625"/>
                      <a:pt x="2435756" y="15637"/>
                    </a:cubicBezTo>
                    <a:cubicBezTo>
                      <a:pt x="2445768" y="25650"/>
                      <a:pt x="2451393" y="39230"/>
                      <a:pt x="2451393" y="53390"/>
                    </a:cubicBezTo>
                    <a:lnTo>
                      <a:pt x="2451393" y="534716"/>
                    </a:lnTo>
                    <a:cubicBezTo>
                      <a:pt x="2451393" y="548876"/>
                      <a:pt x="2445768" y="562455"/>
                      <a:pt x="2435756" y="572468"/>
                    </a:cubicBezTo>
                    <a:cubicBezTo>
                      <a:pt x="2425743" y="582480"/>
                      <a:pt x="2412163" y="588105"/>
                      <a:pt x="2398004" y="588105"/>
                    </a:cubicBezTo>
                    <a:lnTo>
                      <a:pt x="53390" y="588105"/>
                    </a:lnTo>
                    <a:cubicBezTo>
                      <a:pt x="39230" y="588105"/>
                      <a:pt x="25650" y="582480"/>
                      <a:pt x="15637" y="572468"/>
                    </a:cubicBezTo>
                    <a:cubicBezTo>
                      <a:pt x="5625" y="562455"/>
                      <a:pt x="0" y="548876"/>
                      <a:pt x="0" y="534716"/>
                    </a:cubicBezTo>
                    <a:lnTo>
                      <a:pt x="0" y="53390"/>
                    </a:lnTo>
                    <a:cubicBezTo>
                      <a:pt x="0" y="39230"/>
                      <a:pt x="5625" y="25650"/>
                      <a:pt x="15637" y="15637"/>
                    </a:cubicBezTo>
                    <a:cubicBezTo>
                      <a:pt x="25650" y="5625"/>
                      <a:pt x="39230" y="0"/>
                      <a:pt x="53390" y="0"/>
                    </a:cubicBezTo>
                    <a:close/>
                  </a:path>
                </a:pathLst>
              </a:custGeom>
              <a:solidFill>
                <a:srgbClr val="000000">
                  <a:alpha val="0"/>
                </a:srgbClr>
              </a:solidFill>
              <a:ln cap="rnd" cmpd="sng" w="47625">
                <a:solidFill>
                  <a:srgbClr val="E7626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txBox="1"/>
              <p:nvPr/>
            </p:nvSpPr>
            <p:spPr>
              <a:xfrm>
                <a:off x="0" y="-76200"/>
                <a:ext cx="2451393" cy="664305"/>
              </a:xfrm>
              <a:prstGeom prst="rect">
                <a:avLst/>
              </a:prstGeom>
              <a:noFill/>
              <a:ln>
                <a:noFill/>
              </a:ln>
            </p:spPr>
            <p:txBody>
              <a:bodyPr anchorCtr="0" anchor="ctr" bIns="47475" lIns="47475" spcFirstLastPara="1" rIns="47475" wrap="square" tIns="47475">
                <a:noAutofit/>
              </a:bodyPr>
              <a:lstStyle/>
              <a:p>
                <a:pPr indent="0" lvl="0" marL="0" marR="0" rtl="0" algn="ctr">
                  <a:lnSpc>
                    <a:spcPct val="34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3" name="Google Shape;183;p19"/>
            <p:cNvGrpSpPr/>
            <p:nvPr/>
          </p:nvGrpSpPr>
          <p:grpSpPr>
            <a:xfrm>
              <a:off x="0" y="-65638"/>
              <a:ext cx="1867038" cy="1932676"/>
              <a:chOff x="0" y="-28575"/>
              <a:chExt cx="812800" cy="841375"/>
            </a:xfrm>
          </p:grpSpPr>
          <p:sp>
            <p:nvSpPr>
              <p:cNvPr id="184" name="Google Shape;184;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F91"/>
              </a:solidFill>
              <a:ln cap="sq" cmpd="sng" w="47625">
                <a:solidFill>
                  <a:srgbClr val="E76262"/>
                </a:solidFill>
                <a:prstDash val="lgDash"/>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txBox="1"/>
              <p:nvPr/>
            </p:nvSpPr>
            <p:spPr>
              <a:xfrm>
                <a:off x="76200" y="-28575"/>
                <a:ext cx="660400" cy="765175"/>
              </a:xfrm>
              <a:prstGeom prst="rect">
                <a:avLst/>
              </a:prstGeom>
              <a:noFill/>
              <a:ln>
                <a:noFill/>
              </a:ln>
            </p:spPr>
            <p:txBody>
              <a:bodyPr anchorCtr="0" anchor="ctr" bIns="47475" lIns="47475" spcFirstLastPara="1" rIns="47475" wrap="square" tIns="47475">
                <a:noAutofit/>
              </a:bodyPr>
              <a:lstStyle/>
              <a:p>
                <a:pPr indent="0" lvl="0" marL="0" marR="0" rtl="0" algn="ctr">
                  <a:lnSpc>
                    <a:spcPct val="140000"/>
                  </a:lnSpc>
                  <a:spcBef>
                    <a:spcPts val="0"/>
                  </a:spcBef>
                  <a:spcAft>
                    <a:spcPts val="0"/>
                  </a:spcAft>
                  <a:buNone/>
                </a:pPr>
                <a:r>
                  <a:rPr b="0" i="0" lang="en-US" sz="5000" u="none" cap="none" strike="noStrike">
                    <a:solidFill>
                      <a:srgbClr val="503D36"/>
                    </a:solidFill>
                    <a:latin typeface="Sniglet"/>
                    <a:ea typeface="Sniglet"/>
                    <a:cs typeface="Sniglet"/>
                    <a:sym typeface="Sniglet"/>
                  </a:rPr>
                  <a:t>2</a:t>
                </a:r>
                <a:endParaRPr/>
              </a:p>
            </p:txBody>
          </p:sp>
        </p:grpSp>
        <p:sp>
          <p:nvSpPr>
            <p:cNvPr id="186" name="Google Shape;186;p19"/>
            <p:cNvSpPr txBox="1"/>
            <p:nvPr/>
          </p:nvSpPr>
          <p:spPr>
            <a:xfrm>
              <a:off x="3993911" y="587736"/>
              <a:ext cx="5321463" cy="1292781"/>
            </a:xfrm>
            <a:prstGeom prst="rect">
              <a:avLst/>
            </a:prstGeom>
            <a:noFill/>
            <a:ln>
              <a:noFill/>
            </a:ln>
          </p:spPr>
          <p:txBody>
            <a:bodyPr anchorCtr="0" anchor="t" bIns="0" lIns="0" spcFirstLastPara="1" rIns="0" wrap="square" tIns="0">
              <a:spAutoFit/>
            </a:bodyPr>
            <a:lstStyle/>
            <a:p>
              <a:pPr indent="0" lvl="0" marL="0" marR="0" rtl="0" algn="ctr">
                <a:lnSpc>
                  <a:spcPct val="150018"/>
                </a:lnSpc>
                <a:spcBef>
                  <a:spcPts val="0"/>
                </a:spcBef>
                <a:spcAft>
                  <a:spcPts val="0"/>
                </a:spcAft>
                <a:buNone/>
              </a:pPr>
              <a:r>
                <a:rPr b="0" i="0" lang="en-US" sz="2721" u="none" cap="none" strike="noStrike">
                  <a:solidFill>
                    <a:srgbClr val="503D36"/>
                  </a:solidFill>
                  <a:latin typeface="Sniglet"/>
                  <a:ea typeface="Sniglet"/>
                  <a:cs typeface="Sniglet"/>
                  <a:sym typeface="Sniglet"/>
                </a:rPr>
                <a:t>Product Price</a:t>
              </a:r>
              <a:endParaRPr/>
            </a:p>
            <a:p>
              <a:pPr indent="0" lvl="0" marL="0" marR="0" rtl="0" algn="ctr">
                <a:lnSpc>
                  <a:spcPct val="150018"/>
                </a:lnSpc>
                <a:spcBef>
                  <a:spcPts val="0"/>
                </a:spcBef>
                <a:spcAft>
                  <a:spcPts val="0"/>
                </a:spcAft>
                <a:buNone/>
              </a:pPr>
              <a:r>
                <a:t/>
              </a:r>
              <a:endParaRPr b="0" i="0" sz="2721" u="none" cap="none" strike="noStrike">
                <a:solidFill>
                  <a:srgbClr val="503D36"/>
                </a:solidFill>
                <a:latin typeface="Sniglet"/>
                <a:ea typeface="Sniglet"/>
                <a:cs typeface="Sniglet"/>
                <a:sym typeface="Sniglet"/>
              </a:endParaRPr>
            </a:p>
          </p:txBody>
        </p:sp>
        <p:sp>
          <p:nvSpPr>
            <p:cNvPr id="187" name="Google Shape;187;p19"/>
            <p:cNvSpPr txBox="1"/>
            <p:nvPr/>
          </p:nvSpPr>
          <p:spPr>
            <a:xfrm>
              <a:off x="1867038" y="1241306"/>
              <a:ext cx="10172054" cy="1731107"/>
            </a:xfrm>
            <a:prstGeom prst="rect">
              <a:avLst/>
            </a:prstGeom>
            <a:noFill/>
            <a:ln>
              <a:noFill/>
            </a:ln>
          </p:spPr>
          <p:txBody>
            <a:bodyPr anchorCtr="0" anchor="t" bIns="0" lIns="0" spcFirstLastPara="1" rIns="0" wrap="square" tIns="0">
              <a:spAutoFit/>
            </a:bodyPr>
            <a:lstStyle/>
            <a:p>
              <a:pPr indent="0" lvl="0" marL="0" marR="0" rtl="0" algn="l">
                <a:lnSpc>
                  <a:spcPct val="150021"/>
                </a:lnSpc>
                <a:spcBef>
                  <a:spcPts val="0"/>
                </a:spcBef>
                <a:spcAft>
                  <a:spcPts val="0"/>
                </a:spcAft>
                <a:buNone/>
              </a:pPr>
              <a:r>
                <a:rPr b="0" i="0" lang="en-US" sz="2377" u="none" cap="none" strike="noStrike">
                  <a:solidFill>
                    <a:srgbClr val="503D36"/>
                  </a:solidFill>
                  <a:latin typeface="Sniglet"/>
                  <a:ea typeface="Sniglet"/>
                  <a:cs typeface="Sniglet"/>
                  <a:sym typeface="Sniglet"/>
                </a:rPr>
                <a:t>Harga produk dapat memberikan konteks tambahan yang berguna saat menganalisis sentimen.</a:t>
              </a:r>
              <a:endParaRPr/>
            </a:p>
            <a:p>
              <a:pPr indent="0" lvl="0" marL="0" marR="0" rtl="0" algn="l">
                <a:lnSpc>
                  <a:spcPct val="150021"/>
                </a:lnSpc>
                <a:spcBef>
                  <a:spcPts val="0"/>
                </a:spcBef>
                <a:spcAft>
                  <a:spcPts val="0"/>
                </a:spcAft>
                <a:buNone/>
              </a:pPr>
              <a:r>
                <a:t/>
              </a:r>
              <a:endParaRPr b="0" i="0" sz="2377" u="none" cap="none" strike="noStrike">
                <a:solidFill>
                  <a:srgbClr val="503D36"/>
                </a:solidFill>
                <a:latin typeface="Sniglet"/>
                <a:ea typeface="Sniglet"/>
                <a:cs typeface="Sniglet"/>
                <a:sym typeface="Sniglet"/>
              </a:endParaRPr>
            </a:p>
          </p:txBody>
        </p:sp>
      </p:grpSp>
      <p:grpSp>
        <p:nvGrpSpPr>
          <p:cNvPr id="188" name="Google Shape;188;p19"/>
          <p:cNvGrpSpPr/>
          <p:nvPr/>
        </p:nvGrpSpPr>
        <p:grpSpPr>
          <a:xfrm>
            <a:off x="9144000" y="2038498"/>
            <a:ext cx="9053132" cy="2729645"/>
            <a:chOff x="0" y="-65811"/>
            <a:chExt cx="12070842" cy="3639526"/>
          </a:xfrm>
        </p:grpSpPr>
        <p:grpSp>
          <p:nvGrpSpPr>
            <p:cNvPr id="189" name="Google Shape;189;p19"/>
            <p:cNvGrpSpPr/>
            <p:nvPr/>
          </p:nvGrpSpPr>
          <p:grpSpPr>
            <a:xfrm>
              <a:off x="1007799" y="201025"/>
              <a:ext cx="11063043" cy="2997985"/>
              <a:chOff x="0" y="-76200"/>
              <a:chExt cx="2451393" cy="664305"/>
            </a:xfrm>
          </p:grpSpPr>
          <p:sp>
            <p:nvSpPr>
              <p:cNvPr id="190" name="Google Shape;190;p19"/>
              <p:cNvSpPr/>
              <p:nvPr/>
            </p:nvSpPr>
            <p:spPr>
              <a:xfrm>
                <a:off x="0" y="0"/>
                <a:ext cx="2451393" cy="588105"/>
              </a:xfrm>
              <a:custGeom>
                <a:rect b="b" l="l" r="r" t="t"/>
                <a:pathLst>
                  <a:path extrusionOk="0" h="588105" w="2451393">
                    <a:moveTo>
                      <a:pt x="55984" y="0"/>
                    </a:moveTo>
                    <a:lnTo>
                      <a:pt x="2395409" y="0"/>
                    </a:lnTo>
                    <a:cubicBezTo>
                      <a:pt x="2410257" y="0"/>
                      <a:pt x="2424497" y="5898"/>
                      <a:pt x="2434996" y="16397"/>
                    </a:cubicBezTo>
                    <a:cubicBezTo>
                      <a:pt x="2445495" y="26896"/>
                      <a:pt x="2451393" y="41136"/>
                      <a:pt x="2451393" y="55984"/>
                    </a:cubicBezTo>
                    <a:lnTo>
                      <a:pt x="2451393" y="532121"/>
                    </a:lnTo>
                    <a:cubicBezTo>
                      <a:pt x="2451393" y="563041"/>
                      <a:pt x="2426328" y="588105"/>
                      <a:pt x="2395409" y="588105"/>
                    </a:cubicBezTo>
                    <a:lnTo>
                      <a:pt x="55984" y="588105"/>
                    </a:lnTo>
                    <a:cubicBezTo>
                      <a:pt x="41136" y="588105"/>
                      <a:pt x="26896" y="582207"/>
                      <a:pt x="16397" y="571708"/>
                    </a:cubicBezTo>
                    <a:cubicBezTo>
                      <a:pt x="5898" y="561209"/>
                      <a:pt x="0" y="546969"/>
                      <a:pt x="0" y="532121"/>
                    </a:cubicBezTo>
                    <a:lnTo>
                      <a:pt x="0" y="55984"/>
                    </a:lnTo>
                    <a:cubicBezTo>
                      <a:pt x="0" y="41136"/>
                      <a:pt x="5898" y="26896"/>
                      <a:pt x="16397" y="16397"/>
                    </a:cubicBezTo>
                    <a:cubicBezTo>
                      <a:pt x="26896" y="5898"/>
                      <a:pt x="41136" y="0"/>
                      <a:pt x="55984" y="0"/>
                    </a:cubicBezTo>
                    <a:close/>
                  </a:path>
                </a:pathLst>
              </a:custGeom>
              <a:solidFill>
                <a:srgbClr val="000000">
                  <a:alpha val="0"/>
                </a:srgbClr>
              </a:solidFill>
              <a:ln cap="rnd" cmpd="sng" w="47625">
                <a:solidFill>
                  <a:srgbClr val="E7626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txBox="1"/>
              <p:nvPr/>
            </p:nvSpPr>
            <p:spPr>
              <a:xfrm>
                <a:off x="0" y="-76200"/>
                <a:ext cx="2451393" cy="664305"/>
              </a:xfrm>
              <a:prstGeom prst="rect">
                <a:avLst/>
              </a:prstGeom>
              <a:noFill/>
              <a:ln>
                <a:noFill/>
              </a:ln>
            </p:spPr>
            <p:txBody>
              <a:bodyPr anchorCtr="0" anchor="ctr" bIns="45275" lIns="45275" spcFirstLastPara="1" rIns="45275" wrap="square" tIns="45275">
                <a:noAutofit/>
              </a:bodyPr>
              <a:lstStyle/>
              <a:p>
                <a:pPr indent="0" lvl="0" marL="0" marR="0" rtl="0" algn="ctr">
                  <a:lnSpc>
                    <a:spcPct val="34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2" name="Google Shape;192;p19"/>
            <p:cNvGrpSpPr/>
            <p:nvPr/>
          </p:nvGrpSpPr>
          <p:grpSpPr>
            <a:xfrm>
              <a:off x="0" y="-65811"/>
              <a:ext cx="1871962" cy="1937773"/>
              <a:chOff x="0" y="-28575"/>
              <a:chExt cx="812800" cy="841375"/>
            </a:xfrm>
          </p:grpSpPr>
          <p:sp>
            <p:nvSpPr>
              <p:cNvPr id="193" name="Google Shape;193;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F91"/>
              </a:solidFill>
              <a:ln cap="sq" cmpd="sng" w="47625">
                <a:solidFill>
                  <a:srgbClr val="E76262"/>
                </a:solidFill>
                <a:prstDash val="lgDash"/>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txBox="1"/>
              <p:nvPr/>
            </p:nvSpPr>
            <p:spPr>
              <a:xfrm>
                <a:off x="76200" y="-28575"/>
                <a:ext cx="660400" cy="765175"/>
              </a:xfrm>
              <a:prstGeom prst="rect">
                <a:avLst/>
              </a:prstGeom>
              <a:noFill/>
              <a:ln>
                <a:noFill/>
              </a:ln>
            </p:spPr>
            <p:txBody>
              <a:bodyPr anchorCtr="0" anchor="ctr" bIns="45275" lIns="45275" spcFirstLastPara="1" rIns="45275" wrap="square" tIns="45275">
                <a:noAutofit/>
              </a:bodyPr>
              <a:lstStyle/>
              <a:p>
                <a:pPr indent="0" lvl="0" marL="0" marR="0" rtl="0" algn="ctr">
                  <a:lnSpc>
                    <a:spcPct val="140000"/>
                  </a:lnSpc>
                  <a:spcBef>
                    <a:spcPts val="0"/>
                  </a:spcBef>
                  <a:spcAft>
                    <a:spcPts val="0"/>
                  </a:spcAft>
                  <a:buNone/>
                </a:pPr>
                <a:r>
                  <a:rPr b="0" i="0" lang="en-US" sz="5000" u="none" cap="none" strike="noStrike">
                    <a:solidFill>
                      <a:srgbClr val="503D36"/>
                    </a:solidFill>
                    <a:latin typeface="Sniglet"/>
                    <a:ea typeface="Sniglet"/>
                    <a:cs typeface="Sniglet"/>
                    <a:sym typeface="Sniglet"/>
                  </a:rPr>
                  <a:t>4</a:t>
                </a:r>
                <a:endParaRPr/>
              </a:p>
            </p:txBody>
          </p:sp>
        </p:grpSp>
        <p:sp>
          <p:nvSpPr>
            <p:cNvPr id="195" name="Google Shape;195;p19"/>
            <p:cNvSpPr txBox="1"/>
            <p:nvPr/>
          </p:nvSpPr>
          <p:spPr>
            <a:xfrm>
              <a:off x="4004444" y="589487"/>
              <a:ext cx="5335497" cy="1295989"/>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0" i="0" lang="en-US" sz="2728" u="none" cap="none" strike="noStrike">
                  <a:solidFill>
                    <a:srgbClr val="503D36"/>
                  </a:solidFill>
                  <a:latin typeface="Sniglet"/>
                  <a:ea typeface="Sniglet"/>
                  <a:cs typeface="Sniglet"/>
                  <a:sym typeface="Sniglet"/>
                </a:rPr>
                <a:t>Rating</a:t>
              </a:r>
              <a:endParaRPr/>
            </a:p>
            <a:p>
              <a:pPr indent="0" lvl="0" marL="0" marR="0" rtl="0" algn="ctr">
                <a:lnSpc>
                  <a:spcPct val="150000"/>
                </a:lnSpc>
                <a:spcBef>
                  <a:spcPts val="0"/>
                </a:spcBef>
                <a:spcAft>
                  <a:spcPts val="0"/>
                </a:spcAft>
                <a:buNone/>
              </a:pPr>
              <a:r>
                <a:t/>
              </a:r>
              <a:endParaRPr b="0" i="0" sz="2728" u="none" cap="none" strike="noStrike">
                <a:solidFill>
                  <a:srgbClr val="503D36"/>
                </a:solidFill>
                <a:latin typeface="Sniglet"/>
                <a:ea typeface="Sniglet"/>
                <a:cs typeface="Sniglet"/>
                <a:sym typeface="Sniglet"/>
              </a:endParaRPr>
            </a:p>
          </p:txBody>
        </p:sp>
        <p:sp>
          <p:nvSpPr>
            <p:cNvPr id="196" name="Google Shape;196;p19"/>
            <p:cNvSpPr txBox="1"/>
            <p:nvPr/>
          </p:nvSpPr>
          <p:spPr>
            <a:xfrm>
              <a:off x="1871962" y="1244781"/>
              <a:ext cx="9794080" cy="2328934"/>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2384" u="none" cap="none" strike="noStrike">
                  <a:solidFill>
                    <a:srgbClr val="503D36"/>
                  </a:solidFill>
                  <a:latin typeface="Sniglet"/>
                  <a:ea typeface="Sniglet"/>
                  <a:cs typeface="Sniglet"/>
                  <a:sym typeface="Sniglet"/>
                </a:rPr>
                <a:t>Rating adalah penilaian numerik yang diberikan oleh pelanggan dan seringkali merupakan indikator langsung dari sentimen mereka.</a:t>
              </a:r>
              <a:endParaRPr/>
            </a:p>
            <a:p>
              <a:pPr indent="0" lvl="0" marL="0" marR="0" rtl="0" algn="l">
                <a:lnSpc>
                  <a:spcPct val="150000"/>
                </a:lnSpc>
                <a:spcBef>
                  <a:spcPts val="0"/>
                </a:spcBef>
                <a:spcAft>
                  <a:spcPts val="0"/>
                </a:spcAft>
                <a:buNone/>
              </a:pPr>
              <a:r>
                <a:t/>
              </a:r>
              <a:endParaRPr b="0" i="0" sz="2384" u="none" cap="none" strike="noStrike">
                <a:solidFill>
                  <a:srgbClr val="503D36"/>
                </a:solidFill>
                <a:latin typeface="Sniglet"/>
                <a:ea typeface="Sniglet"/>
                <a:cs typeface="Sniglet"/>
                <a:sym typeface="Sniglet"/>
              </a:endParaRPr>
            </a:p>
          </p:txBody>
        </p:sp>
      </p:grpSp>
      <p:grpSp>
        <p:nvGrpSpPr>
          <p:cNvPr id="197" name="Google Shape;197;p19"/>
          <p:cNvGrpSpPr/>
          <p:nvPr/>
        </p:nvGrpSpPr>
        <p:grpSpPr>
          <a:xfrm>
            <a:off x="9144000" y="4443935"/>
            <a:ext cx="9053132" cy="2448616"/>
            <a:chOff x="0" y="-65811"/>
            <a:chExt cx="12070842" cy="3264821"/>
          </a:xfrm>
        </p:grpSpPr>
        <p:grpSp>
          <p:nvGrpSpPr>
            <p:cNvPr id="198" name="Google Shape;198;p19"/>
            <p:cNvGrpSpPr/>
            <p:nvPr/>
          </p:nvGrpSpPr>
          <p:grpSpPr>
            <a:xfrm>
              <a:off x="1007799" y="201025"/>
              <a:ext cx="11063043" cy="2997985"/>
              <a:chOff x="0" y="-76200"/>
              <a:chExt cx="2451393" cy="664305"/>
            </a:xfrm>
          </p:grpSpPr>
          <p:sp>
            <p:nvSpPr>
              <p:cNvPr id="199" name="Google Shape;199;p19"/>
              <p:cNvSpPr/>
              <p:nvPr/>
            </p:nvSpPr>
            <p:spPr>
              <a:xfrm>
                <a:off x="0" y="0"/>
                <a:ext cx="2451393" cy="588105"/>
              </a:xfrm>
              <a:custGeom>
                <a:rect b="b" l="l" r="r" t="t"/>
                <a:pathLst>
                  <a:path extrusionOk="0" h="588105" w="2451393">
                    <a:moveTo>
                      <a:pt x="55984" y="0"/>
                    </a:moveTo>
                    <a:lnTo>
                      <a:pt x="2395409" y="0"/>
                    </a:lnTo>
                    <a:cubicBezTo>
                      <a:pt x="2410257" y="0"/>
                      <a:pt x="2424497" y="5898"/>
                      <a:pt x="2434996" y="16397"/>
                    </a:cubicBezTo>
                    <a:cubicBezTo>
                      <a:pt x="2445495" y="26896"/>
                      <a:pt x="2451393" y="41136"/>
                      <a:pt x="2451393" y="55984"/>
                    </a:cubicBezTo>
                    <a:lnTo>
                      <a:pt x="2451393" y="532121"/>
                    </a:lnTo>
                    <a:cubicBezTo>
                      <a:pt x="2451393" y="563041"/>
                      <a:pt x="2426328" y="588105"/>
                      <a:pt x="2395409" y="588105"/>
                    </a:cubicBezTo>
                    <a:lnTo>
                      <a:pt x="55984" y="588105"/>
                    </a:lnTo>
                    <a:cubicBezTo>
                      <a:pt x="41136" y="588105"/>
                      <a:pt x="26896" y="582207"/>
                      <a:pt x="16397" y="571708"/>
                    </a:cubicBezTo>
                    <a:cubicBezTo>
                      <a:pt x="5898" y="561209"/>
                      <a:pt x="0" y="546969"/>
                      <a:pt x="0" y="532121"/>
                    </a:cubicBezTo>
                    <a:lnTo>
                      <a:pt x="0" y="55984"/>
                    </a:lnTo>
                    <a:cubicBezTo>
                      <a:pt x="0" y="41136"/>
                      <a:pt x="5898" y="26896"/>
                      <a:pt x="16397" y="16397"/>
                    </a:cubicBezTo>
                    <a:cubicBezTo>
                      <a:pt x="26896" y="5898"/>
                      <a:pt x="41136" y="0"/>
                      <a:pt x="55984" y="0"/>
                    </a:cubicBezTo>
                    <a:close/>
                  </a:path>
                </a:pathLst>
              </a:custGeom>
              <a:solidFill>
                <a:srgbClr val="000000">
                  <a:alpha val="0"/>
                </a:srgbClr>
              </a:solidFill>
              <a:ln cap="rnd" cmpd="sng" w="47625">
                <a:solidFill>
                  <a:srgbClr val="E7626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txBox="1"/>
              <p:nvPr/>
            </p:nvSpPr>
            <p:spPr>
              <a:xfrm>
                <a:off x="0" y="-76200"/>
                <a:ext cx="2451393" cy="664305"/>
              </a:xfrm>
              <a:prstGeom prst="rect">
                <a:avLst/>
              </a:prstGeom>
              <a:noFill/>
              <a:ln>
                <a:noFill/>
              </a:ln>
            </p:spPr>
            <p:txBody>
              <a:bodyPr anchorCtr="0" anchor="ctr" bIns="45275" lIns="45275" spcFirstLastPara="1" rIns="45275" wrap="square" tIns="45275">
                <a:noAutofit/>
              </a:bodyPr>
              <a:lstStyle/>
              <a:p>
                <a:pPr indent="0" lvl="0" marL="0" marR="0" rtl="0" algn="ctr">
                  <a:lnSpc>
                    <a:spcPct val="34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1" name="Google Shape;201;p19"/>
            <p:cNvGrpSpPr/>
            <p:nvPr/>
          </p:nvGrpSpPr>
          <p:grpSpPr>
            <a:xfrm>
              <a:off x="0" y="-65811"/>
              <a:ext cx="1871962" cy="1937773"/>
              <a:chOff x="0" y="-28575"/>
              <a:chExt cx="812800" cy="841375"/>
            </a:xfrm>
          </p:grpSpPr>
          <p:sp>
            <p:nvSpPr>
              <p:cNvPr id="202" name="Google Shape;202;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F91"/>
              </a:solidFill>
              <a:ln cap="sq" cmpd="sng" w="47625">
                <a:solidFill>
                  <a:srgbClr val="E76262"/>
                </a:solidFill>
                <a:prstDash val="lgDash"/>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txBox="1"/>
              <p:nvPr/>
            </p:nvSpPr>
            <p:spPr>
              <a:xfrm>
                <a:off x="76200" y="-28575"/>
                <a:ext cx="660400" cy="765175"/>
              </a:xfrm>
              <a:prstGeom prst="rect">
                <a:avLst/>
              </a:prstGeom>
              <a:noFill/>
              <a:ln>
                <a:noFill/>
              </a:ln>
            </p:spPr>
            <p:txBody>
              <a:bodyPr anchorCtr="0" anchor="ctr" bIns="45275" lIns="45275" spcFirstLastPara="1" rIns="45275" wrap="square" tIns="45275">
                <a:noAutofit/>
              </a:bodyPr>
              <a:lstStyle/>
              <a:p>
                <a:pPr indent="0" lvl="0" marL="0" marR="0" rtl="0" algn="ctr">
                  <a:lnSpc>
                    <a:spcPct val="140000"/>
                  </a:lnSpc>
                  <a:spcBef>
                    <a:spcPts val="0"/>
                  </a:spcBef>
                  <a:spcAft>
                    <a:spcPts val="0"/>
                  </a:spcAft>
                  <a:buNone/>
                </a:pPr>
                <a:r>
                  <a:rPr b="0" i="0" lang="en-US" sz="5000" u="none" cap="none" strike="noStrike">
                    <a:solidFill>
                      <a:srgbClr val="503D36"/>
                    </a:solidFill>
                    <a:latin typeface="Sniglet"/>
                    <a:ea typeface="Sniglet"/>
                    <a:cs typeface="Sniglet"/>
                    <a:sym typeface="Sniglet"/>
                  </a:rPr>
                  <a:t>5</a:t>
                </a:r>
                <a:endParaRPr/>
              </a:p>
            </p:txBody>
          </p:sp>
        </p:grpSp>
        <p:sp>
          <p:nvSpPr>
            <p:cNvPr id="204" name="Google Shape;204;p19"/>
            <p:cNvSpPr txBox="1"/>
            <p:nvPr/>
          </p:nvSpPr>
          <p:spPr>
            <a:xfrm>
              <a:off x="4004444" y="589487"/>
              <a:ext cx="5335497" cy="616789"/>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0" i="0" lang="en-US" sz="2728" u="none" cap="none" strike="noStrike">
                  <a:solidFill>
                    <a:srgbClr val="503D36"/>
                  </a:solidFill>
                  <a:latin typeface="Sniglet"/>
                  <a:ea typeface="Sniglet"/>
                  <a:cs typeface="Sniglet"/>
                  <a:sym typeface="Sniglet"/>
                </a:rPr>
                <a:t>Review</a:t>
              </a:r>
              <a:endParaRPr/>
            </a:p>
          </p:txBody>
        </p:sp>
        <p:sp>
          <p:nvSpPr>
            <p:cNvPr id="205" name="Google Shape;205;p19"/>
            <p:cNvSpPr txBox="1"/>
            <p:nvPr/>
          </p:nvSpPr>
          <p:spPr>
            <a:xfrm>
              <a:off x="1871962" y="1244781"/>
              <a:ext cx="9794080" cy="1735472"/>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2384" u="none" cap="none" strike="noStrike">
                  <a:solidFill>
                    <a:srgbClr val="503D36"/>
                  </a:solidFill>
                  <a:latin typeface="Sniglet"/>
                  <a:ea typeface="Sniglet"/>
                  <a:cs typeface="Sniglet"/>
                  <a:sym typeface="Sniglet"/>
                </a:rPr>
                <a:t>Ulasan singkat adalah teks pendek yang ditulis oleh pelanggan mengena iproduk.</a:t>
              </a:r>
              <a:endParaRPr/>
            </a:p>
            <a:p>
              <a:pPr indent="0" lvl="0" marL="0" marR="0" rtl="0" algn="l">
                <a:lnSpc>
                  <a:spcPct val="150000"/>
                </a:lnSpc>
                <a:spcBef>
                  <a:spcPts val="0"/>
                </a:spcBef>
                <a:spcAft>
                  <a:spcPts val="0"/>
                </a:spcAft>
                <a:buNone/>
              </a:pPr>
              <a:r>
                <a:t/>
              </a:r>
              <a:endParaRPr b="0" i="0" sz="2384" u="none" cap="none" strike="noStrike">
                <a:solidFill>
                  <a:srgbClr val="503D36"/>
                </a:solidFill>
                <a:latin typeface="Sniglet"/>
                <a:ea typeface="Sniglet"/>
                <a:cs typeface="Sniglet"/>
                <a:sym typeface="Sniglet"/>
              </a:endParaRPr>
            </a:p>
          </p:txBody>
        </p:sp>
      </p:grpSp>
      <p:grpSp>
        <p:nvGrpSpPr>
          <p:cNvPr id="206" name="Google Shape;206;p19"/>
          <p:cNvGrpSpPr/>
          <p:nvPr/>
        </p:nvGrpSpPr>
        <p:grpSpPr>
          <a:xfrm>
            <a:off x="9234868" y="6762059"/>
            <a:ext cx="9053132" cy="2448616"/>
            <a:chOff x="0" y="-65811"/>
            <a:chExt cx="12070842" cy="3264821"/>
          </a:xfrm>
        </p:grpSpPr>
        <p:grpSp>
          <p:nvGrpSpPr>
            <p:cNvPr id="207" name="Google Shape;207;p19"/>
            <p:cNvGrpSpPr/>
            <p:nvPr/>
          </p:nvGrpSpPr>
          <p:grpSpPr>
            <a:xfrm>
              <a:off x="1007799" y="201025"/>
              <a:ext cx="11063043" cy="2997985"/>
              <a:chOff x="0" y="-76200"/>
              <a:chExt cx="2451393" cy="664305"/>
            </a:xfrm>
          </p:grpSpPr>
          <p:sp>
            <p:nvSpPr>
              <p:cNvPr id="208" name="Google Shape;208;p19"/>
              <p:cNvSpPr/>
              <p:nvPr/>
            </p:nvSpPr>
            <p:spPr>
              <a:xfrm>
                <a:off x="0" y="0"/>
                <a:ext cx="2451393" cy="588105"/>
              </a:xfrm>
              <a:custGeom>
                <a:rect b="b" l="l" r="r" t="t"/>
                <a:pathLst>
                  <a:path extrusionOk="0" h="588105" w="2451393">
                    <a:moveTo>
                      <a:pt x="55984" y="0"/>
                    </a:moveTo>
                    <a:lnTo>
                      <a:pt x="2395409" y="0"/>
                    </a:lnTo>
                    <a:cubicBezTo>
                      <a:pt x="2410257" y="0"/>
                      <a:pt x="2424497" y="5898"/>
                      <a:pt x="2434996" y="16397"/>
                    </a:cubicBezTo>
                    <a:cubicBezTo>
                      <a:pt x="2445495" y="26896"/>
                      <a:pt x="2451393" y="41136"/>
                      <a:pt x="2451393" y="55984"/>
                    </a:cubicBezTo>
                    <a:lnTo>
                      <a:pt x="2451393" y="532121"/>
                    </a:lnTo>
                    <a:cubicBezTo>
                      <a:pt x="2451393" y="563041"/>
                      <a:pt x="2426328" y="588105"/>
                      <a:pt x="2395409" y="588105"/>
                    </a:cubicBezTo>
                    <a:lnTo>
                      <a:pt x="55984" y="588105"/>
                    </a:lnTo>
                    <a:cubicBezTo>
                      <a:pt x="41136" y="588105"/>
                      <a:pt x="26896" y="582207"/>
                      <a:pt x="16397" y="571708"/>
                    </a:cubicBezTo>
                    <a:cubicBezTo>
                      <a:pt x="5898" y="561209"/>
                      <a:pt x="0" y="546969"/>
                      <a:pt x="0" y="532121"/>
                    </a:cubicBezTo>
                    <a:lnTo>
                      <a:pt x="0" y="55984"/>
                    </a:lnTo>
                    <a:cubicBezTo>
                      <a:pt x="0" y="41136"/>
                      <a:pt x="5898" y="26896"/>
                      <a:pt x="16397" y="16397"/>
                    </a:cubicBezTo>
                    <a:cubicBezTo>
                      <a:pt x="26896" y="5898"/>
                      <a:pt x="41136" y="0"/>
                      <a:pt x="55984" y="0"/>
                    </a:cubicBezTo>
                    <a:close/>
                  </a:path>
                </a:pathLst>
              </a:custGeom>
              <a:solidFill>
                <a:srgbClr val="000000">
                  <a:alpha val="0"/>
                </a:srgbClr>
              </a:solidFill>
              <a:ln cap="rnd" cmpd="sng" w="47625">
                <a:solidFill>
                  <a:srgbClr val="E7626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txBox="1"/>
              <p:nvPr/>
            </p:nvSpPr>
            <p:spPr>
              <a:xfrm>
                <a:off x="0" y="-76200"/>
                <a:ext cx="2451393" cy="664305"/>
              </a:xfrm>
              <a:prstGeom prst="rect">
                <a:avLst/>
              </a:prstGeom>
              <a:noFill/>
              <a:ln>
                <a:noFill/>
              </a:ln>
            </p:spPr>
            <p:txBody>
              <a:bodyPr anchorCtr="0" anchor="ctr" bIns="45275" lIns="45275" spcFirstLastPara="1" rIns="45275" wrap="square" tIns="45275">
                <a:noAutofit/>
              </a:bodyPr>
              <a:lstStyle/>
              <a:p>
                <a:pPr indent="0" lvl="0" marL="0" marR="0" rtl="0" algn="ctr">
                  <a:lnSpc>
                    <a:spcPct val="342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0" name="Google Shape;210;p19"/>
            <p:cNvGrpSpPr/>
            <p:nvPr/>
          </p:nvGrpSpPr>
          <p:grpSpPr>
            <a:xfrm>
              <a:off x="0" y="-65811"/>
              <a:ext cx="1871962" cy="1937773"/>
              <a:chOff x="0" y="-28575"/>
              <a:chExt cx="812800" cy="841375"/>
            </a:xfrm>
          </p:grpSpPr>
          <p:sp>
            <p:nvSpPr>
              <p:cNvPr id="211" name="Google Shape;211;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F91"/>
              </a:solidFill>
              <a:ln cap="sq" cmpd="sng" w="47625">
                <a:solidFill>
                  <a:srgbClr val="E76262"/>
                </a:solidFill>
                <a:prstDash val="lgDash"/>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txBox="1"/>
              <p:nvPr/>
            </p:nvSpPr>
            <p:spPr>
              <a:xfrm>
                <a:off x="76200" y="-28575"/>
                <a:ext cx="660400" cy="765175"/>
              </a:xfrm>
              <a:prstGeom prst="rect">
                <a:avLst/>
              </a:prstGeom>
              <a:noFill/>
              <a:ln>
                <a:noFill/>
              </a:ln>
            </p:spPr>
            <p:txBody>
              <a:bodyPr anchorCtr="0" anchor="ctr" bIns="45275" lIns="45275" spcFirstLastPara="1" rIns="45275" wrap="square" tIns="45275">
                <a:noAutofit/>
              </a:bodyPr>
              <a:lstStyle/>
              <a:p>
                <a:pPr indent="0" lvl="0" marL="0" marR="0" rtl="0" algn="ctr">
                  <a:lnSpc>
                    <a:spcPct val="140000"/>
                  </a:lnSpc>
                  <a:spcBef>
                    <a:spcPts val="0"/>
                  </a:spcBef>
                  <a:spcAft>
                    <a:spcPts val="0"/>
                  </a:spcAft>
                  <a:buNone/>
                </a:pPr>
                <a:r>
                  <a:rPr b="0" i="0" lang="en-US" sz="5000" u="none" cap="none" strike="noStrike">
                    <a:solidFill>
                      <a:srgbClr val="503D36"/>
                    </a:solidFill>
                    <a:latin typeface="Sniglet"/>
                    <a:ea typeface="Sniglet"/>
                    <a:cs typeface="Sniglet"/>
                    <a:sym typeface="Sniglet"/>
                  </a:rPr>
                  <a:t>6</a:t>
                </a:r>
                <a:endParaRPr/>
              </a:p>
            </p:txBody>
          </p:sp>
        </p:grpSp>
        <p:sp>
          <p:nvSpPr>
            <p:cNvPr id="213" name="Google Shape;213;p19"/>
            <p:cNvSpPr txBox="1"/>
            <p:nvPr/>
          </p:nvSpPr>
          <p:spPr>
            <a:xfrm>
              <a:off x="4004444" y="589487"/>
              <a:ext cx="5335497" cy="1295989"/>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0" i="0" lang="en-US" sz="2728" u="none" cap="none" strike="noStrike">
                  <a:solidFill>
                    <a:srgbClr val="503D36"/>
                  </a:solidFill>
                  <a:latin typeface="Sniglet"/>
                  <a:ea typeface="Sniglet"/>
                  <a:cs typeface="Sniglet"/>
                  <a:sym typeface="Sniglet"/>
                </a:rPr>
                <a:t>Summary</a:t>
              </a:r>
              <a:endParaRPr/>
            </a:p>
            <a:p>
              <a:pPr indent="0" lvl="0" marL="0" marR="0" rtl="0" algn="ctr">
                <a:lnSpc>
                  <a:spcPct val="150000"/>
                </a:lnSpc>
                <a:spcBef>
                  <a:spcPts val="0"/>
                </a:spcBef>
                <a:spcAft>
                  <a:spcPts val="0"/>
                </a:spcAft>
                <a:buNone/>
              </a:pPr>
              <a:r>
                <a:t/>
              </a:r>
              <a:endParaRPr b="0" i="0" sz="2728" u="none" cap="none" strike="noStrike">
                <a:solidFill>
                  <a:srgbClr val="503D36"/>
                </a:solidFill>
                <a:latin typeface="Sniglet"/>
                <a:ea typeface="Sniglet"/>
                <a:cs typeface="Sniglet"/>
                <a:sym typeface="Sniglet"/>
              </a:endParaRPr>
            </a:p>
          </p:txBody>
        </p:sp>
        <p:sp>
          <p:nvSpPr>
            <p:cNvPr id="214" name="Google Shape;214;p19"/>
            <p:cNvSpPr txBox="1"/>
            <p:nvPr/>
          </p:nvSpPr>
          <p:spPr>
            <a:xfrm>
              <a:off x="1871962" y="1244781"/>
              <a:ext cx="9794080" cy="1735472"/>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2384" u="none" cap="none" strike="noStrike">
                  <a:solidFill>
                    <a:srgbClr val="503D36"/>
                  </a:solidFill>
                  <a:latin typeface="Sniglet"/>
                  <a:ea typeface="Sniglet"/>
                  <a:cs typeface="Sniglet"/>
                  <a:sym typeface="Sniglet"/>
                </a:rPr>
                <a:t>Deskripsi/Ulasanpelanggantentang produk dan memberikan gambaran umum</a:t>
              </a:r>
              <a:endParaRPr/>
            </a:p>
            <a:p>
              <a:pPr indent="0" lvl="0" marL="0" marR="0" rtl="0" algn="l">
                <a:lnSpc>
                  <a:spcPct val="150000"/>
                </a:lnSpc>
                <a:spcBef>
                  <a:spcPts val="0"/>
                </a:spcBef>
                <a:spcAft>
                  <a:spcPts val="0"/>
                </a:spcAft>
                <a:buNone/>
              </a:pPr>
              <a:r>
                <a:t/>
              </a:r>
              <a:endParaRPr b="0" i="0" sz="2384" u="none" cap="none" strike="noStrike">
                <a:solidFill>
                  <a:srgbClr val="503D36"/>
                </a:solidFill>
                <a:latin typeface="Sniglet"/>
                <a:ea typeface="Sniglet"/>
                <a:cs typeface="Sniglet"/>
                <a:sym typeface="Sniglet"/>
              </a:endParaRPr>
            </a:p>
          </p:txBody>
        </p:sp>
      </p:grpSp>
      <p:grpSp>
        <p:nvGrpSpPr>
          <p:cNvPr id="215" name="Google Shape;215;p19"/>
          <p:cNvGrpSpPr/>
          <p:nvPr/>
        </p:nvGrpSpPr>
        <p:grpSpPr>
          <a:xfrm>
            <a:off x="-9525" y="6725383"/>
            <a:ext cx="9029320" cy="2722465"/>
            <a:chOff x="0" y="-65638"/>
            <a:chExt cx="12039093" cy="3629952"/>
          </a:xfrm>
        </p:grpSpPr>
        <p:grpSp>
          <p:nvGrpSpPr>
            <p:cNvPr id="216" name="Google Shape;216;p19"/>
            <p:cNvGrpSpPr/>
            <p:nvPr/>
          </p:nvGrpSpPr>
          <p:grpSpPr>
            <a:xfrm>
              <a:off x="1005149" y="200497"/>
              <a:ext cx="11033944" cy="2990099"/>
              <a:chOff x="0" y="-76200"/>
              <a:chExt cx="2451393" cy="664305"/>
            </a:xfrm>
          </p:grpSpPr>
          <p:sp>
            <p:nvSpPr>
              <p:cNvPr id="217" name="Google Shape;217;p19"/>
              <p:cNvSpPr/>
              <p:nvPr/>
            </p:nvSpPr>
            <p:spPr>
              <a:xfrm>
                <a:off x="0" y="0"/>
                <a:ext cx="2451393" cy="588105"/>
              </a:xfrm>
              <a:custGeom>
                <a:rect b="b" l="l" r="r" t="t"/>
                <a:pathLst>
                  <a:path extrusionOk="0" h="588105" w="2451393">
                    <a:moveTo>
                      <a:pt x="56132" y="0"/>
                    </a:moveTo>
                    <a:lnTo>
                      <a:pt x="2395262" y="0"/>
                    </a:lnTo>
                    <a:cubicBezTo>
                      <a:pt x="2426262" y="0"/>
                      <a:pt x="2451393" y="25131"/>
                      <a:pt x="2451393" y="56132"/>
                    </a:cubicBezTo>
                    <a:lnTo>
                      <a:pt x="2451393" y="531974"/>
                    </a:lnTo>
                    <a:cubicBezTo>
                      <a:pt x="2451393" y="562974"/>
                      <a:pt x="2426262" y="588105"/>
                      <a:pt x="2395262" y="588105"/>
                    </a:cubicBezTo>
                    <a:lnTo>
                      <a:pt x="56132" y="588105"/>
                    </a:lnTo>
                    <a:cubicBezTo>
                      <a:pt x="25131" y="588105"/>
                      <a:pt x="0" y="562974"/>
                      <a:pt x="0" y="531974"/>
                    </a:cubicBezTo>
                    <a:lnTo>
                      <a:pt x="0" y="56132"/>
                    </a:lnTo>
                    <a:cubicBezTo>
                      <a:pt x="0" y="25131"/>
                      <a:pt x="25131" y="0"/>
                      <a:pt x="56132" y="0"/>
                    </a:cubicBezTo>
                    <a:close/>
                  </a:path>
                </a:pathLst>
              </a:custGeom>
              <a:solidFill>
                <a:srgbClr val="000000">
                  <a:alpha val="0"/>
                </a:srgbClr>
              </a:solidFill>
              <a:ln cap="rnd" cmpd="sng" w="47625">
                <a:solidFill>
                  <a:srgbClr val="E7626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txBox="1"/>
              <p:nvPr/>
            </p:nvSpPr>
            <p:spPr>
              <a:xfrm>
                <a:off x="0" y="-76200"/>
                <a:ext cx="2451393" cy="664305"/>
              </a:xfrm>
              <a:prstGeom prst="rect">
                <a:avLst/>
              </a:prstGeom>
              <a:noFill/>
              <a:ln>
                <a:noFill/>
              </a:ln>
            </p:spPr>
            <p:txBody>
              <a:bodyPr anchorCtr="0" anchor="ctr" bIns="45150" lIns="45150" spcFirstLastPara="1" rIns="45150" wrap="square" tIns="45150">
                <a:noAutofit/>
              </a:bodyPr>
              <a:lstStyle/>
              <a:p>
                <a:pPr indent="0" lvl="0" marL="0" marR="0" rtl="0" algn="ctr">
                  <a:lnSpc>
                    <a:spcPct val="34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9" name="Google Shape;219;p19"/>
            <p:cNvGrpSpPr/>
            <p:nvPr/>
          </p:nvGrpSpPr>
          <p:grpSpPr>
            <a:xfrm>
              <a:off x="0" y="-65638"/>
              <a:ext cx="1867038" cy="1932676"/>
              <a:chOff x="0" y="-28575"/>
              <a:chExt cx="812800" cy="841375"/>
            </a:xfrm>
          </p:grpSpPr>
          <p:sp>
            <p:nvSpPr>
              <p:cNvPr id="220" name="Google Shape;220;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F91"/>
              </a:solidFill>
              <a:ln cap="sq" cmpd="sng" w="47625">
                <a:solidFill>
                  <a:srgbClr val="E76262"/>
                </a:solidFill>
                <a:prstDash val="lgDash"/>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
              <p:cNvSpPr txBox="1"/>
              <p:nvPr/>
            </p:nvSpPr>
            <p:spPr>
              <a:xfrm>
                <a:off x="76200" y="-28575"/>
                <a:ext cx="660400" cy="765175"/>
              </a:xfrm>
              <a:prstGeom prst="rect">
                <a:avLst/>
              </a:prstGeom>
              <a:noFill/>
              <a:ln>
                <a:noFill/>
              </a:ln>
            </p:spPr>
            <p:txBody>
              <a:bodyPr anchorCtr="0" anchor="ctr" bIns="45150" lIns="45150" spcFirstLastPara="1" rIns="45150" wrap="square" tIns="45150">
                <a:noAutofit/>
              </a:bodyPr>
              <a:lstStyle/>
              <a:p>
                <a:pPr indent="0" lvl="0" marL="0" marR="0" rtl="0" algn="ctr">
                  <a:lnSpc>
                    <a:spcPct val="140000"/>
                  </a:lnSpc>
                  <a:spcBef>
                    <a:spcPts val="0"/>
                  </a:spcBef>
                  <a:spcAft>
                    <a:spcPts val="0"/>
                  </a:spcAft>
                  <a:buNone/>
                </a:pPr>
                <a:r>
                  <a:rPr b="0" i="0" lang="en-US" sz="5000" u="none" cap="none" strike="noStrike">
                    <a:solidFill>
                      <a:srgbClr val="503D36"/>
                    </a:solidFill>
                    <a:latin typeface="Sniglet"/>
                    <a:ea typeface="Sniglet"/>
                    <a:cs typeface="Sniglet"/>
                    <a:sym typeface="Sniglet"/>
                  </a:rPr>
                  <a:t>3</a:t>
                </a:r>
                <a:endParaRPr/>
              </a:p>
            </p:txBody>
          </p:sp>
        </p:grpSp>
        <p:sp>
          <p:nvSpPr>
            <p:cNvPr id="222" name="Google Shape;222;p19"/>
            <p:cNvSpPr txBox="1"/>
            <p:nvPr/>
          </p:nvSpPr>
          <p:spPr>
            <a:xfrm>
              <a:off x="3993911" y="587736"/>
              <a:ext cx="5321463" cy="615367"/>
            </a:xfrm>
            <a:prstGeom prst="rect">
              <a:avLst/>
            </a:prstGeom>
            <a:noFill/>
            <a:ln>
              <a:noFill/>
            </a:ln>
          </p:spPr>
          <p:txBody>
            <a:bodyPr anchorCtr="0" anchor="t" bIns="0" lIns="0" spcFirstLastPara="1" rIns="0" wrap="square" tIns="0">
              <a:spAutoFit/>
            </a:bodyPr>
            <a:lstStyle/>
            <a:p>
              <a:pPr indent="0" lvl="0" marL="0" marR="0" rtl="0" algn="ctr">
                <a:lnSpc>
                  <a:spcPct val="150018"/>
                </a:lnSpc>
                <a:spcBef>
                  <a:spcPts val="0"/>
                </a:spcBef>
                <a:spcAft>
                  <a:spcPts val="0"/>
                </a:spcAft>
                <a:buNone/>
              </a:pPr>
              <a:r>
                <a:rPr b="0" i="0" lang="en-US" sz="2721" u="none" cap="none" strike="noStrike">
                  <a:solidFill>
                    <a:srgbClr val="503D36"/>
                  </a:solidFill>
                  <a:latin typeface="Sniglet"/>
                  <a:ea typeface="Sniglet"/>
                  <a:cs typeface="Sniglet"/>
                  <a:sym typeface="Sniglet"/>
                </a:rPr>
                <a:t>Sentiment</a:t>
              </a:r>
              <a:endParaRPr/>
            </a:p>
          </p:txBody>
        </p:sp>
        <p:sp>
          <p:nvSpPr>
            <p:cNvPr id="223" name="Google Shape;223;p19"/>
            <p:cNvSpPr txBox="1"/>
            <p:nvPr/>
          </p:nvSpPr>
          <p:spPr>
            <a:xfrm>
              <a:off x="1867038" y="1241306"/>
              <a:ext cx="10172054" cy="2323008"/>
            </a:xfrm>
            <a:prstGeom prst="rect">
              <a:avLst/>
            </a:prstGeom>
            <a:noFill/>
            <a:ln>
              <a:noFill/>
            </a:ln>
          </p:spPr>
          <p:txBody>
            <a:bodyPr anchorCtr="0" anchor="t" bIns="0" lIns="0" spcFirstLastPara="1" rIns="0" wrap="square" tIns="0">
              <a:spAutoFit/>
            </a:bodyPr>
            <a:lstStyle/>
            <a:p>
              <a:pPr indent="0" lvl="0" marL="0" marR="0" rtl="0" algn="l">
                <a:lnSpc>
                  <a:spcPct val="150021"/>
                </a:lnSpc>
                <a:spcBef>
                  <a:spcPts val="0"/>
                </a:spcBef>
                <a:spcAft>
                  <a:spcPts val="0"/>
                </a:spcAft>
                <a:buNone/>
              </a:pPr>
              <a:r>
                <a:rPr b="0" i="0" lang="en-US" sz="2377" u="none" cap="none" strike="noStrike">
                  <a:solidFill>
                    <a:srgbClr val="503D36"/>
                  </a:solidFill>
                  <a:latin typeface="Sniglet"/>
                  <a:ea typeface="Sniglet"/>
                  <a:cs typeface="Sniglet"/>
                  <a:sym typeface="Sniglet"/>
                </a:rPr>
                <a:t>Label sentimen iniadalah target atau variabel dependen yang menunjukkan apakah ulasan bersifat positif atau negatif.</a:t>
              </a:r>
              <a:endParaRPr/>
            </a:p>
            <a:p>
              <a:pPr indent="0" lvl="0" marL="0" marR="0" rtl="0" algn="l">
                <a:lnSpc>
                  <a:spcPct val="150021"/>
                </a:lnSpc>
                <a:spcBef>
                  <a:spcPts val="0"/>
                </a:spcBef>
                <a:spcAft>
                  <a:spcPts val="0"/>
                </a:spcAft>
                <a:buNone/>
              </a:pPr>
              <a:r>
                <a:t/>
              </a:r>
              <a:endParaRPr b="0" i="0" sz="2377" u="none" cap="none" strike="noStrike">
                <a:solidFill>
                  <a:srgbClr val="503D36"/>
                </a:solidFill>
                <a:latin typeface="Sniglet"/>
                <a:ea typeface="Sniglet"/>
                <a:cs typeface="Sniglet"/>
                <a:sym typeface="Sniglet"/>
              </a:endParaRPr>
            </a:p>
          </p:txBody>
        </p:sp>
      </p:grpSp>
      <p:sp>
        <p:nvSpPr>
          <p:cNvPr id="224" name="Google Shape;224;p19"/>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6">
              <a:alphaModFix/>
            </a:blip>
            <a:stretch>
              <a:fillRect b="0" l="0" r="-3817" t="0"/>
            </a:stretch>
          </a:blipFill>
          <a:ln>
            <a:noFill/>
          </a:ln>
        </p:spPr>
      </p:sp>
      <p:sp>
        <p:nvSpPr>
          <p:cNvPr id="225" name="Google Shape;225;p19"/>
          <p:cNvSpPr txBox="1"/>
          <p:nvPr/>
        </p:nvSpPr>
        <p:spPr>
          <a:xfrm>
            <a:off x="1434592" y="906755"/>
            <a:ext cx="15418816" cy="831724"/>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5200" u="none" cap="none" strike="noStrike">
                <a:solidFill>
                  <a:srgbClr val="F06634"/>
                </a:solidFill>
                <a:latin typeface="Times"/>
                <a:ea typeface="Times"/>
                <a:cs typeface="Times"/>
                <a:sym typeface="Times"/>
              </a:rPr>
              <a:t>Product Review Dataset Variabel</a:t>
            </a:r>
            <a:endParaRPr/>
          </a:p>
        </p:txBody>
      </p:sp>
      <p:sp>
        <p:nvSpPr>
          <p:cNvPr id="226" name="Google Shape;226;p19"/>
          <p:cNvSpPr txBox="1"/>
          <p:nvPr/>
        </p:nvSpPr>
        <p:spPr>
          <a:xfrm>
            <a:off x="1028700" y="9277350"/>
            <a:ext cx="7916550" cy="436245"/>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000" u="none" cap="none" strike="noStrike">
                <a:solidFill>
                  <a:srgbClr val="EF4D23"/>
                </a:solidFill>
                <a:latin typeface="Arimo"/>
                <a:ea typeface="Arimo"/>
                <a:cs typeface="Arimo"/>
                <a:sym typeface="Arimo"/>
              </a:rPr>
              <a:t>Group 2 | SI6 - 11</a:t>
            </a:r>
            <a:endParaRPr/>
          </a:p>
        </p:txBody>
      </p:sp>
      <p:sp>
        <p:nvSpPr>
          <p:cNvPr id="227" name="Google Shape;227;p19"/>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0"/>
          <p:cNvSpPr/>
          <p:nvPr/>
        </p:nvSpPr>
        <p:spPr>
          <a:xfrm rot="-5512746">
            <a:off x="15063685" y="7309369"/>
            <a:ext cx="3474708" cy="2861524"/>
          </a:xfrm>
          <a:custGeom>
            <a:rect b="b" l="l" r="r" t="t"/>
            <a:pathLst>
              <a:path extrusionOk="0" h="2861524" w="3474708">
                <a:moveTo>
                  <a:pt x="0" y="0"/>
                </a:moveTo>
                <a:lnTo>
                  <a:pt x="3474707" y="0"/>
                </a:lnTo>
                <a:lnTo>
                  <a:pt x="3474707" y="2861524"/>
                </a:lnTo>
                <a:lnTo>
                  <a:pt x="0" y="2861524"/>
                </a:lnTo>
                <a:lnTo>
                  <a:pt x="0" y="0"/>
                </a:lnTo>
                <a:close/>
              </a:path>
            </a:pathLst>
          </a:custGeom>
          <a:blipFill rotWithShape="1">
            <a:blip r:embed="rId3">
              <a:alphaModFix/>
            </a:blip>
            <a:stretch>
              <a:fillRect b="0" l="0" r="0" t="0"/>
            </a:stretch>
          </a:blipFill>
          <a:ln>
            <a:noFill/>
          </a:ln>
        </p:spPr>
      </p:sp>
      <p:sp>
        <p:nvSpPr>
          <p:cNvPr id="233" name="Google Shape;233;p20"/>
          <p:cNvSpPr/>
          <p:nvPr/>
        </p:nvSpPr>
        <p:spPr>
          <a:xfrm>
            <a:off x="10148829" y="-26952"/>
            <a:ext cx="4570242" cy="1490723"/>
          </a:xfrm>
          <a:custGeom>
            <a:rect b="b" l="l" r="r" t="t"/>
            <a:pathLst>
              <a:path extrusionOk="0" h="1490723" w="4570242">
                <a:moveTo>
                  <a:pt x="0" y="0"/>
                </a:moveTo>
                <a:lnTo>
                  <a:pt x="4570242" y="0"/>
                </a:lnTo>
                <a:lnTo>
                  <a:pt x="4570242" y="1490722"/>
                </a:lnTo>
                <a:lnTo>
                  <a:pt x="0" y="1490722"/>
                </a:lnTo>
                <a:lnTo>
                  <a:pt x="0" y="0"/>
                </a:lnTo>
                <a:close/>
              </a:path>
            </a:pathLst>
          </a:custGeom>
          <a:blipFill rotWithShape="1">
            <a:blip r:embed="rId4">
              <a:alphaModFix/>
            </a:blip>
            <a:stretch>
              <a:fillRect b="0" l="0" r="0" t="0"/>
            </a:stretch>
          </a:blipFill>
          <a:ln>
            <a:noFill/>
          </a:ln>
        </p:spPr>
      </p:sp>
      <p:sp>
        <p:nvSpPr>
          <p:cNvPr id="234" name="Google Shape;234;p20"/>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5">
              <a:alphaModFix/>
            </a:blip>
            <a:stretch>
              <a:fillRect b="0" l="0" r="-3817" t="0"/>
            </a:stretch>
          </a:blipFill>
          <a:ln>
            <a:noFill/>
          </a:ln>
        </p:spPr>
      </p:sp>
      <p:sp>
        <p:nvSpPr>
          <p:cNvPr id="235" name="Google Shape;235;p20"/>
          <p:cNvSpPr/>
          <p:nvPr/>
        </p:nvSpPr>
        <p:spPr>
          <a:xfrm rot="10800000">
            <a:off x="-1068184" y="-1443875"/>
            <a:ext cx="4807107" cy="4033550"/>
          </a:xfrm>
          <a:custGeom>
            <a:rect b="b" l="l" r="r" t="t"/>
            <a:pathLst>
              <a:path extrusionOk="0" h="4033550" w="4807107">
                <a:moveTo>
                  <a:pt x="0" y="0"/>
                </a:moveTo>
                <a:lnTo>
                  <a:pt x="4807107" y="0"/>
                </a:lnTo>
                <a:lnTo>
                  <a:pt x="4807107" y="4033550"/>
                </a:lnTo>
                <a:lnTo>
                  <a:pt x="0" y="4033550"/>
                </a:lnTo>
                <a:lnTo>
                  <a:pt x="0" y="0"/>
                </a:lnTo>
                <a:close/>
              </a:path>
            </a:pathLst>
          </a:custGeom>
          <a:blipFill rotWithShape="1">
            <a:blip r:embed="rId6">
              <a:alphaModFix/>
            </a:blip>
            <a:stretch>
              <a:fillRect b="0" l="0" r="0" t="0"/>
            </a:stretch>
          </a:blipFill>
          <a:ln>
            <a:noFill/>
          </a:ln>
        </p:spPr>
      </p:sp>
      <p:sp>
        <p:nvSpPr>
          <p:cNvPr id="236" name="Google Shape;236;p20"/>
          <p:cNvSpPr/>
          <p:nvPr/>
        </p:nvSpPr>
        <p:spPr>
          <a:xfrm>
            <a:off x="2363353" y="3873003"/>
            <a:ext cx="3770923" cy="1666222"/>
          </a:xfrm>
          <a:custGeom>
            <a:rect b="b" l="l" r="r" t="t"/>
            <a:pathLst>
              <a:path extrusionOk="0" h="1666222" w="3770923">
                <a:moveTo>
                  <a:pt x="0" y="0"/>
                </a:moveTo>
                <a:lnTo>
                  <a:pt x="3770922" y="0"/>
                </a:lnTo>
                <a:lnTo>
                  <a:pt x="3770922" y="1666221"/>
                </a:lnTo>
                <a:lnTo>
                  <a:pt x="0" y="1666221"/>
                </a:lnTo>
                <a:lnTo>
                  <a:pt x="0" y="0"/>
                </a:lnTo>
                <a:close/>
              </a:path>
            </a:pathLst>
          </a:custGeom>
          <a:blipFill rotWithShape="1">
            <a:blip r:embed="rId7">
              <a:alphaModFix/>
            </a:blip>
            <a:stretch>
              <a:fillRect b="0" l="0" r="0" t="0"/>
            </a:stretch>
          </a:blipFill>
          <a:ln>
            <a:noFill/>
          </a:ln>
        </p:spPr>
      </p:sp>
      <p:sp>
        <p:nvSpPr>
          <p:cNvPr id="237" name="Google Shape;237;p20"/>
          <p:cNvSpPr/>
          <p:nvPr/>
        </p:nvSpPr>
        <p:spPr>
          <a:xfrm>
            <a:off x="7108295" y="4120120"/>
            <a:ext cx="2902062" cy="1171987"/>
          </a:xfrm>
          <a:custGeom>
            <a:rect b="b" l="l" r="r" t="t"/>
            <a:pathLst>
              <a:path extrusionOk="0" h="1171987" w="2902062">
                <a:moveTo>
                  <a:pt x="0" y="0"/>
                </a:moveTo>
                <a:lnTo>
                  <a:pt x="2902062" y="0"/>
                </a:lnTo>
                <a:lnTo>
                  <a:pt x="2902062" y="1171987"/>
                </a:lnTo>
                <a:lnTo>
                  <a:pt x="0" y="1171987"/>
                </a:lnTo>
                <a:lnTo>
                  <a:pt x="0" y="0"/>
                </a:lnTo>
                <a:close/>
              </a:path>
            </a:pathLst>
          </a:custGeom>
          <a:blipFill rotWithShape="1">
            <a:blip r:embed="rId8">
              <a:alphaModFix/>
            </a:blip>
            <a:stretch>
              <a:fillRect b="0" l="0" r="0" t="0"/>
            </a:stretch>
          </a:blipFill>
          <a:ln>
            <a:noFill/>
          </a:ln>
        </p:spPr>
      </p:sp>
      <p:sp>
        <p:nvSpPr>
          <p:cNvPr id="238" name="Google Shape;238;p20"/>
          <p:cNvSpPr/>
          <p:nvPr/>
        </p:nvSpPr>
        <p:spPr>
          <a:xfrm>
            <a:off x="11499481" y="2428032"/>
            <a:ext cx="4506543" cy="1283385"/>
          </a:xfrm>
          <a:custGeom>
            <a:rect b="b" l="l" r="r" t="t"/>
            <a:pathLst>
              <a:path extrusionOk="0" h="1283385" w="4506543">
                <a:moveTo>
                  <a:pt x="0" y="0"/>
                </a:moveTo>
                <a:lnTo>
                  <a:pt x="4506544" y="0"/>
                </a:lnTo>
                <a:lnTo>
                  <a:pt x="4506544" y="1283385"/>
                </a:lnTo>
                <a:lnTo>
                  <a:pt x="0" y="1283385"/>
                </a:lnTo>
                <a:lnTo>
                  <a:pt x="0" y="0"/>
                </a:lnTo>
                <a:close/>
              </a:path>
            </a:pathLst>
          </a:custGeom>
          <a:blipFill rotWithShape="1">
            <a:blip r:embed="rId9">
              <a:alphaModFix/>
            </a:blip>
            <a:stretch>
              <a:fillRect b="0" l="0" r="0" t="0"/>
            </a:stretch>
          </a:blipFill>
          <a:ln>
            <a:noFill/>
          </a:ln>
        </p:spPr>
      </p:sp>
      <p:sp>
        <p:nvSpPr>
          <p:cNvPr id="239" name="Google Shape;239;p20"/>
          <p:cNvSpPr/>
          <p:nvPr/>
        </p:nvSpPr>
        <p:spPr>
          <a:xfrm>
            <a:off x="11499481" y="4177464"/>
            <a:ext cx="4506543" cy="1361760"/>
          </a:xfrm>
          <a:custGeom>
            <a:rect b="b" l="l" r="r" t="t"/>
            <a:pathLst>
              <a:path extrusionOk="0" h="1361760" w="4506543">
                <a:moveTo>
                  <a:pt x="0" y="0"/>
                </a:moveTo>
                <a:lnTo>
                  <a:pt x="4506544" y="0"/>
                </a:lnTo>
                <a:lnTo>
                  <a:pt x="4506544" y="1361760"/>
                </a:lnTo>
                <a:lnTo>
                  <a:pt x="0" y="1361760"/>
                </a:lnTo>
                <a:lnTo>
                  <a:pt x="0" y="0"/>
                </a:lnTo>
                <a:close/>
              </a:path>
            </a:pathLst>
          </a:custGeom>
          <a:blipFill rotWithShape="1">
            <a:blip r:embed="rId10">
              <a:alphaModFix/>
            </a:blip>
            <a:stretch>
              <a:fillRect b="0" l="0" r="0" t="0"/>
            </a:stretch>
          </a:blipFill>
          <a:ln>
            <a:noFill/>
          </a:ln>
        </p:spPr>
      </p:sp>
      <p:sp>
        <p:nvSpPr>
          <p:cNvPr id="240" name="Google Shape;240;p20"/>
          <p:cNvSpPr/>
          <p:nvPr/>
        </p:nvSpPr>
        <p:spPr>
          <a:xfrm>
            <a:off x="11499481" y="6177399"/>
            <a:ext cx="4506543" cy="1185417"/>
          </a:xfrm>
          <a:custGeom>
            <a:rect b="b" l="l" r="r" t="t"/>
            <a:pathLst>
              <a:path extrusionOk="0" h="1185417" w="4506543">
                <a:moveTo>
                  <a:pt x="0" y="0"/>
                </a:moveTo>
                <a:lnTo>
                  <a:pt x="4506544" y="0"/>
                </a:lnTo>
                <a:lnTo>
                  <a:pt x="4506544" y="1185417"/>
                </a:lnTo>
                <a:lnTo>
                  <a:pt x="0" y="1185417"/>
                </a:lnTo>
                <a:lnTo>
                  <a:pt x="0" y="0"/>
                </a:lnTo>
                <a:close/>
              </a:path>
            </a:pathLst>
          </a:custGeom>
          <a:blipFill rotWithShape="1">
            <a:blip r:embed="rId11">
              <a:alphaModFix/>
            </a:blip>
            <a:stretch>
              <a:fillRect b="0" l="0" r="0" t="0"/>
            </a:stretch>
          </a:blipFill>
          <a:ln>
            <a:noFill/>
          </a:ln>
        </p:spPr>
      </p:sp>
      <p:sp>
        <p:nvSpPr>
          <p:cNvPr id="241" name="Google Shape;241;p20"/>
          <p:cNvSpPr/>
          <p:nvPr/>
        </p:nvSpPr>
        <p:spPr>
          <a:xfrm>
            <a:off x="11499481" y="8000991"/>
            <a:ext cx="4506543" cy="1165823"/>
          </a:xfrm>
          <a:custGeom>
            <a:rect b="b" l="l" r="r" t="t"/>
            <a:pathLst>
              <a:path extrusionOk="0" h="1165823" w="4506543">
                <a:moveTo>
                  <a:pt x="0" y="0"/>
                </a:moveTo>
                <a:lnTo>
                  <a:pt x="4506544" y="0"/>
                </a:lnTo>
                <a:lnTo>
                  <a:pt x="4506544" y="1165823"/>
                </a:lnTo>
                <a:lnTo>
                  <a:pt x="0" y="1165823"/>
                </a:lnTo>
                <a:lnTo>
                  <a:pt x="0" y="0"/>
                </a:lnTo>
                <a:close/>
              </a:path>
            </a:pathLst>
          </a:custGeom>
          <a:blipFill rotWithShape="1">
            <a:blip r:embed="rId12">
              <a:alphaModFix/>
            </a:blip>
            <a:stretch>
              <a:fillRect b="0" l="0" r="0" t="0"/>
            </a:stretch>
          </a:blipFill>
          <a:ln>
            <a:noFill/>
          </a:ln>
        </p:spPr>
      </p:sp>
      <p:sp>
        <p:nvSpPr>
          <p:cNvPr id="242" name="Google Shape;242;p20"/>
          <p:cNvSpPr txBox="1"/>
          <p:nvPr/>
        </p:nvSpPr>
        <p:spPr>
          <a:xfrm>
            <a:off x="1382222" y="979359"/>
            <a:ext cx="15418816" cy="831724"/>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5200" u="none" cap="none" strike="noStrike">
                <a:solidFill>
                  <a:srgbClr val="F06634"/>
                </a:solidFill>
                <a:latin typeface="Times"/>
                <a:ea typeface="Times"/>
                <a:cs typeface="Times"/>
                <a:sym typeface="Times"/>
              </a:rPr>
              <a:t>Model Layer</a:t>
            </a:r>
            <a:endParaRPr/>
          </a:p>
        </p:txBody>
      </p:sp>
      <p:sp>
        <p:nvSpPr>
          <p:cNvPr id="243" name="Google Shape;243;p20"/>
          <p:cNvSpPr txBox="1"/>
          <p:nvPr/>
        </p:nvSpPr>
        <p:spPr>
          <a:xfrm>
            <a:off x="1028700" y="9277350"/>
            <a:ext cx="7916550" cy="436245"/>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000" u="none" cap="none" strike="noStrike">
                <a:solidFill>
                  <a:srgbClr val="EF4D23"/>
                </a:solidFill>
                <a:latin typeface="Arimo"/>
                <a:ea typeface="Arimo"/>
                <a:cs typeface="Arimo"/>
                <a:sym typeface="Arimo"/>
              </a:rPr>
              <a:t>Group 2 | SI6 - 11</a:t>
            </a:r>
            <a:endParaRPr/>
          </a:p>
        </p:txBody>
      </p:sp>
      <p:sp>
        <p:nvSpPr>
          <p:cNvPr id="244" name="Google Shape;244;p20"/>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8</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1"/>
          <p:cNvSpPr/>
          <p:nvPr/>
        </p:nvSpPr>
        <p:spPr>
          <a:xfrm rot="5400000">
            <a:off x="-306592" y="306592"/>
            <a:ext cx="3474708" cy="2861524"/>
          </a:xfrm>
          <a:custGeom>
            <a:rect b="b" l="l" r="r" t="t"/>
            <a:pathLst>
              <a:path extrusionOk="0" h="2861524" w="3474708">
                <a:moveTo>
                  <a:pt x="0" y="0"/>
                </a:moveTo>
                <a:lnTo>
                  <a:pt x="3474708" y="0"/>
                </a:lnTo>
                <a:lnTo>
                  <a:pt x="3474708" y="2861524"/>
                </a:lnTo>
                <a:lnTo>
                  <a:pt x="0" y="2861524"/>
                </a:lnTo>
                <a:lnTo>
                  <a:pt x="0" y="0"/>
                </a:lnTo>
                <a:close/>
              </a:path>
            </a:pathLst>
          </a:custGeom>
          <a:blipFill rotWithShape="1">
            <a:blip r:embed="rId3">
              <a:alphaModFix/>
            </a:blip>
            <a:stretch>
              <a:fillRect b="0" l="0" r="0" t="0"/>
            </a:stretch>
          </a:blipFill>
          <a:ln>
            <a:noFill/>
          </a:ln>
        </p:spPr>
      </p:sp>
      <p:sp>
        <p:nvSpPr>
          <p:cNvPr id="250" name="Google Shape;250;p21"/>
          <p:cNvSpPr/>
          <p:nvPr/>
        </p:nvSpPr>
        <p:spPr>
          <a:xfrm rot="8100000">
            <a:off x="15770897" y="8457809"/>
            <a:ext cx="2976806" cy="1317955"/>
          </a:xfrm>
          <a:custGeom>
            <a:rect b="b" l="l" r="r" t="t"/>
            <a:pathLst>
              <a:path extrusionOk="0" h="1317955" w="2976806">
                <a:moveTo>
                  <a:pt x="0" y="0"/>
                </a:moveTo>
                <a:lnTo>
                  <a:pt x="2976806" y="0"/>
                </a:lnTo>
                <a:lnTo>
                  <a:pt x="2976806" y="1317955"/>
                </a:lnTo>
                <a:lnTo>
                  <a:pt x="0" y="1317955"/>
                </a:lnTo>
                <a:lnTo>
                  <a:pt x="0" y="0"/>
                </a:lnTo>
                <a:close/>
              </a:path>
            </a:pathLst>
          </a:custGeom>
          <a:blipFill rotWithShape="1">
            <a:blip r:embed="rId4">
              <a:alphaModFix/>
            </a:blip>
            <a:stretch>
              <a:fillRect b="0" l="-17866" r="-17864" t="0"/>
            </a:stretch>
          </a:blipFill>
          <a:ln>
            <a:noFill/>
          </a:ln>
        </p:spPr>
      </p:sp>
      <p:sp>
        <p:nvSpPr>
          <p:cNvPr id="251" name="Google Shape;251;p21"/>
          <p:cNvSpPr/>
          <p:nvPr/>
        </p:nvSpPr>
        <p:spPr>
          <a:xfrm>
            <a:off x="15536352" y="572900"/>
            <a:ext cx="2160002" cy="494710"/>
          </a:xfrm>
          <a:custGeom>
            <a:rect b="b" l="l" r="r" t="t"/>
            <a:pathLst>
              <a:path extrusionOk="0" h="494710" w="2160002">
                <a:moveTo>
                  <a:pt x="0" y="0"/>
                </a:moveTo>
                <a:lnTo>
                  <a:pt x="2160002" y="0"/>
                </a:lnTo>
                <a:lnTo>
                  <a:pt x="2160002" y="494710"/>
                </a:lnTo>
                <a:lnTo>
                  <a:pt x="0" y="494710"/>
                </a:lnTo>
                <a:lnTo>
                  <a:pt x="0" y="0"/>
                </a:lnTo>
                <a:close/>
              </a:path>
            </a:pathLst>
          </a:custGeom>
          <a:blipFill rotWithShape="1">
            <a:blip r:embed="rId5">
              <a:alphaModFix/>
            </a:blip>
            <a:stretch>
              <a:fillRect b="0" l="0" r="-3817" t="0"/>
            </a:stretch>
          </a:blipFill>
          <a:ln>
            <a:noFill/>
          </a:ln>
        </p:spPr>
      </p:sp>
      <p:sp>
        <p:nvSpPr>
          <p:cNvPr id="252" name="Google Shape;252;p21"/>
          <p:cNvSpPr txBox="1"/>
          <p:nvPr/>
        </p:nvSpPr>
        <p:spPr>
          <a:xfrm>
            <a:off x="1434592" y="1322177"/>
            <a:ext cx="15418816" cy="883921"/>
          </a:xfrm>
          <a:prstGeom prst="rect">
            <a:avLst/>
          </a:prstGeom>
          <a:noFill/>
          <a:ln>
            <a:noFill/>
          </a:ln>
        </p:spPr>
        <p:txBody>
          <a:bodyPr anchorCtr="0" anchor="t" bIns="0" lIns="0" spcFirstLastPara="1" rIns="0" wrap="square" tIns="0">
            <a:spAutoFit/>
          </a:bodyPr>
          <a:lstStyle/>
          <a:p>
            <a:pPr indent="0" lvl="0" marL="0" marR="0" rtl="0" algn="ctr">
              <a:lnSpc>
                <a:spcPct val="108000"/>
              </a:lnSpc>
              <a:spcBef>
                <a:spcPts val="0"/>
              </a:spcBef>
              <a:spcAft>
                <a:spcPts val="0"/>
              </a:spcAft>
              <a:buNone/>
            </a:pPr>
            <a:r>
              <a:rPr b="0" i="0" lang="en-US" sz="5500" u="none" cap="none" strike="noStrike">
                <a:solidFill>
                  <a:srgbClr val="F06634"/>
                </a:solidFill>
                <a:latin typeface="Times"/>
                <a:ea typeface="Times"/>
                <a:cs typeface="Times"/>
                <a:sym typeface="Times"/>
              </a:rPr>
              <a:t>Model Layer</a:t>
            </a:r>
            <a:endParaRPr/>
          </a:p>
        </p:txBody>
      </p:sp>
      <p:sp>
        <p:nvSpPr>
          <p:cNvPr id="253" name="Google Shape;253;p21"/>
          <p:cNvSpPr txBox="1"/>
          <p:nvPr/>
        </p:nvSpPr>
        <p:spPr>
          <a:xfrm>
            <a:off x="1028700" y="9277350"/>
            <a:ext cx="7916550" cy="436245"/>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0" i="0" lang="en-US" sz="3000" u="none" cap="none" strike="noStrike">
                <a:solidFill>
                  <a:srgbClr val="EF4D23"/>
                </a:solidFill>
                <a:latin typeface="Arimo"/>
                <a:ea typeface="Arimo"/>
                <a:cs typeface="Arimo"/>
                <a:sym typeface="Arimo"/>
              </a:rPr>
              <a:t>Group 2 | SI6 - 11</a:t>
            </a:r>
            <a:endParaRPr/>
          </a:p>
        </p:txBody>
      </p:sp>
      <p:sp>
        <p:nvSpPr>
          <p:cNvPr id="254" name="Google Shape;254;p21"/>
          <p:cNvSpPr txBox="1"/>
          <p:nvPr/>
        </p:nvSpPr>
        <p:spPr>
          <a:xfrm>
            <a:off x="1986920" y="3659513"/>
            <a:ext cx="14314159" cy="3618722"/>
          </a:xfrm>
          <a:prstGeom prst="rect">
            <a:avLst/>
          </a:prstGeom>
          <a:noFill/>
          <a:ln>
            <a:noFill/>
          </a:ln>
        </p:spPr>
        <p:txBody>
          <a:bodyPr anchorCtr="0" anchor="t" bIns="0" lIns="0" spcFirstLastPara="1" rIns="0" wrap="square" tIns="0">
            <a:spAutoFit/>
          </a:bodyPr>
          <a:lstStyle/>
          <a:p>
            <a:pPr indent="-399298" lvl="1" marL="798596" marR="0" rtl="0" algn="l">
              <a:lnSpc>
                <a:spcPct val="108004"/>
              </a:lnSpc>
              <a:spcBef>
                <a:spcPts val="0"/>
              </a:spcBef>
              <a:spcAft>
                <a:spcPts val="0"/>
              </a:spcAft>
              <a:buClr>
                <a:srgbClr val="595959"/>
              </a:buClr>
              <a:buSzPts val="3698"/>
              <a:buFont typeface="Times New Roman"/>
              <a:buAutoNum type="arabicPeriod"/>
            </a:pPr>
            <a:r>
              <a:rPr b="0" i="0" lang="en-US" sz="3698" u="none" cap="none" strike="noStrike">
                <a:solidFill>
                  <a:srgbClr val="595959"/>
                </a:solidFill>
                <a:latin typeface="Times New Roman"/>
                <a:ea typeface="Times New Roman"/>
                <a:cs typeface="Times New Roman"/>
                <a:sym typeface="Times New Roman"/>
              </a:rPr>
              <a:t>Embedding Layer: Untuk memetakan kata-kata ke vektor numerik.</a:t>
            </a:r>
            <a:endParaRPr/>
          </a:p>
          <a:p>
            <a:pPr indent="-399298" lvl="1" marL="798596" marR="0" rtl="0" algn="l">
              <a:lnSpc>
                <a:spcPct val="108004"/>
              </a:lnSpc>
              <a:spcBef>
                <a:spcPts val="0"/>
              </a:spcBef>
              <a:spcAft>
                <a:spcPts val="0"/>
              </a:spcAft>
              <a:buClr>
                <a:srgbClr val="595959"/>
              </a:buClr>
              <a:buSzPts val="3698"/>
              <a:buFont typeface="Times New Roman"/>
              <a:buAutoNum type="arabicPeriod"/>
            </a:pPr>
            <a:r>
              <a:rPr b="0" i="0" lang="en-US" sz="3698" u="none" cap="none" strike="noStrike">
                <a:solidFill>
                  <a:srgbClr val="595959"/>
                </a:solidFill>
                <a:latin typeface="Times New Roman"/>
                <a:ea typeface="Times New Roman"/>
                <a:cs typeface="Times New Roman"/>
                <a:sym typeface="Times New Roman"/>
              </a:rPr>
              <a:t>CNN - Conv1D dan MaxPooling1D : untuk mengekstrak fitur penting dari teks sebelum diteruskan ke LSTM.</a:t>
            </a:r>
            <a:endParaRPr/>
          </a:p>
          <a:p>
            <a:pPr indent="-399298" lvl="1" marL="798596" marR="0" rtl="0" algn="l">
              <a:lnSpc>
                <a:spcPct val="108004"/>
              </a:lnSpc>
              <a:spcBef>
                <a:spcPts val="0"/>
              </a:spcBef>
              <a:spcAft>
                <a:spcPts val="0"/>
              </a:spcAft>
              <a:buClr>
                <a:srgbClr val="595959"/>
              </a:buClr>
              <a:buSzPts val="3698"/>
              <a:buFont typeface="Times New Roman"/>
              <a:buAutoNum type="arabicPeriod"/>
            </a:pPr>
            <a:r>
              <a:rPr b="0" i="0" lang="en-US" sz="3698" u="none" cap="none" strike="noStrike">
                <a:solidFill>
                  <a:srgbClr val="595959"/>
                </a:solidFill>
                <a:latin typeface="Times New Roman"/>
                <a:ea typeface="Times New Roman"/>
                <a:cs typeface="Times New Roman"/>
                <a:sym typeface="Times New Roman"/>
              </a:rPr>
              <a:t>LSTM Layer: Untuk menangkap dependencies dalam urutan teks.</a:t>
            </a:r>
            <a:endParaRPr/>
          </a:p>
          <a:p>
            <a:pPr indent="-399298" lvl="1" marL="798596" marR="0" rtl="0" algn="l">
              <a:lnSpc>
                <a:spcPct val="108004"/>
              </a:lnSpc>
              <a:spcBef>
                <a:spcPts val="0"/>
              </a:spcBef>
              <a:spcAft>
                <a:spcPts val="0"/>
              </a:spcAft>
              <a:buClr>
                <a:srgbClr val="595959"/>
              </a:buClr>
              <a:buSzPts val="3698"/>
              <a:buFont typeface="Times New Roman"/>
              <a:buAutoNum type="arabicPeriod"/>
            </a:pPr>
            <a:r>
              <a:rPr b="0" i="0" lang="en-US" sz="3698" u="none" cap="none" strike="noStrike">
                <a:solidFill>
                  <a:srgbClr val="595959"/>
                </a:solidFill>
                <a:latin typeface="Times New Roman"/>
                <a:ea typeface="Times New Roman"/>
                <a:cs typeface="Times New Roman"/>
                <a:sym typeface="Times New Roman"/>
              </a:rPr>
              <a:t>Dense Layer: Untuk mengklasifikasikan sentimen berdasarkan output dari LSTM.</a:t>
            </a:r>
            <a:endParaRPr/>
          </a:p>
        </p:txBody>
      </p:sp>
      <p:sp>
        <p:nvSpPr>
          <p:cNvPr id="255" name="Google Shape;255;p21"/>
          <p:cNvSpPr txBox="1"/>
          <p:nvPr/>
        </p:nvSpPr>
        <p:spPr>
          <a:xfrm>
            <a:off x="17036341" y="9524771"/>
            <a:ext cx="914550" cy="3429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0" i="0" lang="en-US" sz="2000" u="none" cap="none" strike="noStrike">
                <a:solidFill>
                  <a:srgbClr val="595959"/>
                </a:solidFill>
                <a:latin typeface="Arial"/>
                <a:ea typeface="Arial"/>
                <a:cs typeface="Arial"/>
                <a:sym typeface="Arial"/>
              </a:rPr>
              <a:t>9</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