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58" r:id="rId4"/>
    <p:sldId id="275" r:id="rId5"/>
    <p:sldId id="260" r:id="rId6"/>
    <p:sldId id="259" r:id="rId7"/>
    <p:sldId id="276" r:id="rId8"/>
    <p:sldId id="283" r:id="rId9"/>
    <p:sldId id="277" r:id="rId10"/>
    <p:sldId id="262" r:id="rId11"/>
    <p:sldId id="269" r:id="rId12"/>
    <p:sldId id="286" r:id="rId13"/>
    <p:sldId id="287" r:id="rId14"/>
    <p:sldId id="270" r:id="rId15"/>
    <p:sldId id="288" r:id="rId16"/>
    <p:sldId id="289" r:id="rId17"/>
    <p:sldId id="264" r:id="rId18"/>
    <p:sldId id="271" r:id="rId19"/>
    <p:sldId id="272" r:id="rId20"/>
    <p:sldId id="273" r:id="rId21"/>
    <p:sldId id="274" r:id="rId22"/>
    <p:sldId id="279" r:id="rId23"/>
    <p:sldId id="280" r:id="rId24"/>
    <p:sldId id="281" r:id="rId25"/>
    <p:sldId id="28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27" autoAdjust="0"/>
    <p:restoredTop sz="93227" autoAdjust="0"/>
  </p:normalViewPr>
  <p:slideViewPr>
    <p:cSldViewPr snapToGrid="0">
      <p:cViewPr varScale="1">
        <p:scale>
          <a:sx n="103" d="100"/>
          <a:sy n="103"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84FCB-9A83-4614-8BD2-C8E37370C41E}"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27D87-F2A4-4831-B9F0-2300209F902D}" type="slidenum">
              <a:rPr lang="en-US" smtClean="0"/>
              <a:t>‹#›</a:t>
            </a:fld>
            <a:endParaRPr lang="en-US"/>
          </a:p>
        </p:txBody>
      </p:sp>
    </p:spTree>
    <p:extLst>
      <p:ext uri="{BB962C8B-B14F-4D97-AF65-F5344CB8AC3E}">
        <p14:creationId xmlns:p14="http://schemas.microsoft.com/office/powerpoint/2010/main" val="275118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827D87-F2A4-4831-B9F0-2300209F902D}" type="slidenum">
              <a:rPr lang="en-US" smtClean="0"/>
              <a:t>2</a:t>
            </a:fld>
            <a:endParaRPr lang="en-US"/>
          </a:p>
        </p:txBody>
      </p:sp>
    </p:spTree>
    <p:extLst>
      <p:ext uri="{BB962C8B-B14F-4D97-AF65-F5344CB8AC3E}">
        <p14:creationId xmlns:p14="http://schemas.microsoft.com/office/powerpoint/2010/main" val="62563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827D87-F2A4-4831-B9F0-2300209F902D}" type="slidenum">
              <a:rPr lang="en-US" smtClean="0"/>
              <a:t>3</a:t>
            </a:fld>
            <a:endParaRPr lang="en-US"/>
          </a:p>
        </p:txBody>
      </p:sp>
    </p:spTree>
    <p:extLst>
      <p:ext uri="{BB962C8B-B14F-4D97-AF65-F5344CB8AC3E}">
        <p14:creationId xmlns:p14="http://schemas.microsoft.com/office/powerpoint/2010/main" val="4280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827D87-F2A4-4831-B9F0-2300209F902D}" type="slidenum">
              <a:rPr lang="en-US" smtClean="0"/>
              <a:t>4</a:t>
            </a:fld>
            <a:endParaRPr lang="en-US"/>
          </a:p>
        </p:txBody>
      </p:sp>
    </p:spTree>
    <p:extLst>
      <p:ext uri="{BB962C8B-B14F-4D97-AF65-F5344CB8AC3E}">
        <p14:creationId xmlns:p14="http://schemas.microsoft.com/office/powerpoint/2010/main" val="187330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involves the development of predictive models to forecast environmental conditions, specifically air pressure, air temperature, general temperature, and humidity. Utilizing a dataset that records these metrics along with time stamps, we applied machine learning techniques to provide accurate predictions that can aid in environmental monitoring and planning.</a:t>
            </a:r>
          </a:p>
        </p:txBody>
      </p:sp>
      <p:sp>
        <p:nvSpPr>
          <p:cNvPr id="4" name="Slide Number Placeholder 3"/>
          <p:cNvSpPr>
            <a:spLocks noGrp="1"/>
          </p:cNvSpPr>
          <p:nvPr>
            <p:ph type="sldNum" sz="quarter" idx="5"/>
          </p:nvPr>
        </p:nvSpPr>
        <p:spPr/>
        <p:txBody>
          <a:bodyPr/>
          <a:lstStyle/>
          <a:p>
            <a:fld id="{9E827D87-F2A4-4831-B9F0-2300209F902D}" type="slidenum">
              <a:rPr lang="en-US" smtClean="0"/>
              <a:t>22</a:t>
            </a:fld>
            <a:endParaRPr lang="en-US"/>
          </a:p>
        </p:txBody>
      </p:sp>
    </p:spTree>
    <p:extLst>
      <p:ext uri="{BB962C8B-B14F-4D97-AF65-F5344CB8AC3E}">
        <p14:creationId xmlns:p14="http://schemas.microsoft.com/office/powerpoint/2010/main" val="243186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processing phase involved converting date-time information into Unix timestamps to facilitate time-series analysis. We segmented the dataset into training and test sets, with 80% of the data used for training the models, ensuring a robust learning process.</a:t>
            </a:r>
          </a:p>
        </p:txBody>
      </p:sp>
      <p:sp>
        <p:nvSpPr>
          <p:cNvPr id="4" name="Slide Number Placeholder 3"/>
          <p:cNvSpPr>
            <a:spLocks noGrp="1"/>
          </p:cNvSpPr>
          <p:nvPr>
            <p:ph type="sldNum" sz="quarter" idx="5"/>
          </p:nvPr>
        </p:nvSpPr>
        <p:spPr/>
        <p:txBody>
          <a:bodyPr/>
          <a:lstStyle/>
          <a:p>
            <a:fld id="{9E827D87-F2A4-4831-B9F0-2300209F902D}" type="slidenum">
              <a:rPr lang="en-US" smtClean="0"/>
              <a:t>23</a:t>
            </a:fld>
            <a:endParaRPr lang="en-US"/>
          </a:p>
        </p:txBody>
      </p:sp>
    </p:spTree>
    <p:extLst>
      <p:ext uri="{BB962C8B-B14F-4D97-AF65-F5344CB8AC3E}">
        <p14:creationId xmlns:p14="http://schemas.microsoft.com/office/powerpoint/2010/main" val="171491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Post-training, models were evaluated using standard metrics to assess their accuracy and efficacy in predicting environmental conditions. The performance of both models was quantitatively assessed to determine their viability for deployment.</a:t>
            </a:r>
          </a:p>
        </p:txBody>
      </p:sp>
      <p:sp>
        <p:nvSpPr>
          <p:cNvPr id="4" name="Slide Number Placeholder 3"/>
          <p:cNvSpPr>
            <a:spLocks noGrp="1"/>
          </p:cNvSpPr>
          <p:nvPr>
            <p:ph type="sldNum" sz="quarter" idx="5"/>
          </p:nvPr>
        </p:nvSpPr>
        <p:spPr/>
        <p:txBody>
          <a:bodyPr/>
          <a:lstStyle/>
          <a:p>
            <a:fld id="{9E827D87-F2A4-4831-B9F0-2300209F902D}" type="slidenum">
              <a:rPr lang="en-US" smtClean="0"/>
              <a:t>24</a:t>
            </a:fld>
            <a:endParaRPr lang="en-US"/>
          </a:p>
        </p:txBody>
      </p:sp>
    </p:spTree>
    <p:extLst>
      <p:ext uri="{BB962C8B-B14F-4D97-AF65-F5344CB8AC3E}">
        <p14:creationId xmlns:p14="http://schemas.microsoft.com/office/powerpoint/2010/main" val="143406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phase involved setting up a system for real-time data prediction using the trained models. Predictions are stored and visualized in </a:t>
            </a:r>
            <a:r>
              <a:rPr lang="en-US" dirty="0" err="1"/>
              <a:t>InfluxDB</a:t>
            </a:r>
            <a:r>
              <a:rPr lang="en-US" dirty="0"/>
              <a:t>, allowing for real-time monitoring and decision-making.</a:t>
            </a:r>
          </a:p>
        </p:txBody>
      </p:sp>
      <p:sp>
        <p:nvSpPr>
          <p:cNvPr id="4" name="Slide Number Placeholder 3"/>
          <p:cNvSpPr>
            <a:spLocks noGrp="1"/>
          </p:cNvSpPr>
          <p:nvPr>
            <p:ph type="sldNum" sz="quarter" idx="5"/>
          </p:nvPr>
        </p:nvSpPr>
        <p:spPr/>
        <p:txBody>
          <a:bodyPr/>
          <a:lstStyle/>
          <a:p>
            <a:fld id="{9E827D87-F2A4-4831-B9F0-2300209F902D}" type="slidenum">
              <a:rPr lang="en-US" smtClean="0"/>
              <a:t>25</a:t>
            </a:fld>
            <a:endParaRPr lang="en-US"/>
          </a:p>
        </p:txBody>
      </p:sp>
    </p:spTree>
    <p:extLst>
      <p:ext uri="{BB962C8B-B14F-4D97-AF65-F5344CB8AC3E}">
        <p14:creationId xmlns:p14="http://schemas.microsoft.com/office/powerpoint/2010/main" val="299426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295B-8F2C-2E05-8934-E3FA8E28F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D209E0-4CC7-A44D-24BF-446E757D2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325F80-E17F-BA10-940B-92053FA60B39}"/>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AB899BD0-6ED2-35D6-00A6-3075DE35D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A497D-C709-0CD4-75B7-9BA0DA94FE27}"/>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131949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FABC-B7CD-B44D-347E-A57F6C811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BCA738-7DC0-007C-4C02-B15D6158C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7A31E-8B73-1EDE-5D9D-1F0C7AF6AFBE}"/>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C5EF91A7-AE78-ED1A-4BAC-60CFC7A35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EBCE4-F7B5-18EF-D562-E140C18CA581}"/>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111164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B20E8-7B7A-A0B7-30D8-4ADF1F2AB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045F4-253A-E869-A5D7-D9BACDE31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9A239-6109-82E5-4F70-F06377DD8738}"/>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E9F6B64E-4D0B-D8D6-D55E-D2FA53EB2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96380-5D29-A0D1-72D8-6E9D9F799CBF}"/>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301438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1268-364A-1E83-503A-5FEE476DF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D0211-12FD-686C-F0F4-B32F377452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B65FE-6BB9-1716-E1F4-A180C86CFBE6}"/>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4CE1A72E-D275-3F8E-A724-F63878849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F7147-08DC-4436-5A3C-34C5DB8C2A59}"/>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312442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ABA3-DB9C-A3E1-B7D1-A4CA05B906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31F59C-1FC8-0C5E-5D55-4A4E90EB7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2795C-A86E-1A46-6289-CBD3BF619B6B}"/>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6463E25F-E9B7-403D-9964-4060D037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EE2DC-FEB7-D61E-C54C-811BF27E1950}"/>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135779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5BA7-87C3-1D6B-72DD-6DF2D9BD5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FF917-B28F-A4C6-A1A0-13F55F9EB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6EFDE-2D9F-9912-F82D-4C6A17AC3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23180-7C4C-7952-5CF5-DC27B729C279}"/>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6" name="Footer Placeholder 5">
            <a:extLst>
              <a:ext uri="{FF2B5EF4-FFF2-40B4-BE49-F238E27FC236}">
                <a16:creationId xmlns:a16="http://schemas.microsoft.com/office/drawing/2014/main" id="{A6FD9B6E-3A74-ED0E-59B5-73AB19794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3D57-01E4-78C7-9011-278D36625F82}"/>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57672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773-A296-B7E0-E3E4-4BCA1EFBD0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2C3C0C-9E96-3C07-9692-F255F73D02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21535-3995-BCD8-0261-C43E8F974E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6BDB2-AE87-5AFF-D0AE-D5DDF7667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320DE4-07C9-84C5-B628-55BC06680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32B69-2CD7-3822-540A-049CA77C284F}"/>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8" name="Footer Placeholder 7">
            <a:extLst>
              <a:ext uri="{FF2B5EF4-FFF2-40B4-BE49-F238E27FC236}">
                <a16:creationId xmlns:a16="http://schemas.microsoft.com/office/drawing/2014/main" id="{53B1318B-DF12-C92E-DCCC-4570FF045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4D1B7-D036-38F8-BA51-93D8AD9EDADB}"/>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315501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9A0C-925F-89CD-F3A6-B6DB4FC78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069D3-9278-724A-D0B7-4DAC3E0BD00E}"/>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4" name="Footer Placeholder 3">
            <a:extLst>
              <a:ext uri="{FF2B5EF4-FFF2-40B4-BE49-F238E27FC236}">
                <a16:creationId xmlns:a16="http://schemas.microsoft.com/office/drawing/2014/main" id="{DB80EC1D-6E61-72BE-2891-6A790949C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99FCD-90EF-F47C-5F77-49AA66876501}"/>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219246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2294C-7E19-482C-5719-C646644CB35B}"/>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3" name="Footer Placeholder 2">
            <a:extLst>
              <a:ext uri="{FF2B5EF4-FFF2-40B4-BE49-F238E27FC236}">
                <a16:creationId xmlns:a16="http://schemas.microsoft.com/office/drawing/2014/main" id="{A2F04BFB-55C2-D2E7-E2E2-A27E5AA27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025B1-B9B7-2A85-A16A-A63CF7C6C97E}"/>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13487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ABBD-C852-F404-DC25-416EBF1BE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06FAC-AEA1-E5DF-6746-6E0BDE912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4E737E-D979-C8DD-5252-1E5034924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7F7FB-6035-F929-61A7-3AD84A09A790}"/>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6" name="Footer Placeholder 5">
            <a:extLst>
              <a:ext uri="{FF2B5EF4-FFF2-40B4-BE49-F238E27FC236}">
                <a16:creationId xmlns:a16="http://schemas.microsoft.com/office/drawing/2014/main" id="{100C7EA8-E471-F720-52F6-A81A59DED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27ADF-CE8E-7587-B68A-EA76873B6C0C}"/>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34510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4ED-A71E-BA31-5D40-0703FC02B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802E1-BB25-ECF4-D7B7-D35BB3CE7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370E0-98EB-BC17-4E70-239BBAF9E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24CFF-D176-CA7B-BA76-997F0BCE2AB0}"/>
              </a:ext>
            </a:extLst>
          </p:cNvPr>
          <p:cNvSpPr>
            <a:spLocks noGrp="1"/>
          </p:cNvSpPr>
          <p:nvPr>
            <p:ph type="dt" sz="half" idx="10"/>
          </p:nvPr>
        </p:nvSpPr>
        <p:spPr/>
        <p:txBody>
          <a:bodyPr/>
          <a:lstStyle/>
          <a:p>
            <a:fld id="{FCBA3D0E-D3B4-47FB-9F18-F32EC10E8DE9}" type="datetimeFigureOut">
              <a:rPr lang="en-US" smtClean="0"/>
              <a:t>5/14/2024</a:t>
            </a:fld>
            <a:endParaRPr lang="en-US"/>
          </a:p>
        </p:txBody>
      </p:sp>
      <p:sp>
        <p:nvSpPr>
          <p:cNvPr id="6" name="Footer Placeholder 5">
            <a:extLst>
              <a:ext uri="{FF2B5EF4-FFF2-40B4-BE49-F238E27FC236}">
                <a16:creationId xmlns:a16="http://schemas.microsoft.com/office/drawing/2014/main" id="{9EBB6B2F-C540-0AF7-1E78-2DB9382D1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7510A-65F2-1983-5419-20029497FF1F}"/>
              </a:ext>
            </a:extLst>
          </p:cNvPr>
          <p:cNvSpPr>
            <a:spLocks noGrp="1"/>
          </p:cNvSpPr>
          <p:nvPr>
            <p:ph type="sldNum" sz="quarter" idx="12"/>
          </p:nvPr>
        </p:nvSpPr>
        <p:spPr/>
        <p:txBody>
          <a:bodyPr/>
          <a:lstStyle/>
          <a:p>
            <a:fld id="{BBCFA739-5B7D-43D0-989A-1BC16380263D}" type="slidenum">
              <a:rPr lang="en-US" smtClean="0"/>
              <a:t>‹#›</a:t>
            </a:fld>
            <a:endParaRPr lang="en-US"/>
          </a:p>
        </p:txBody>
      </p:sp>
    </p:spTree>
    <p:extLst>
      <p:ext uri="{BB962C8B-B14F-4D97-AF65-F5344CB8AC3E}">
        <p14:creationId xmlns:p14="http://schemas.microsoft.com/office/powerpoint/2010/main" val="374538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409C8-47EB-4D02-403A-A9DEDB077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B531EC-E08A-8072-D69A-70EDFEA36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4F914-8FB6-9D38-75BA-4192E453A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A3D0E-D3B4-47FB-9F18-F32EC10E8DE9}" type="datetimeFigureOut">
              <a:rPr lang="en-US" smtClean="0"/>
              <a:t>5/14/2024</a:t>
            </a:fld>
            <a:endParaRPr lang="en-US"/>
          </a:p>
        </p:txBody>
      </p:sp>
      <p:sp>
        <p:nvSpPr>
          <p:cNvPr id="5" name="Footer Placeholder 4">
            <a:extLst>
              <a:ext uri="{FF2B5EF4-FFF2-40B4-BE49-F238E27FC236}">
                <a16:creationId xmlns:a16="http://schemas.microsoft.com/office/drawing/2014/main" id="{34252F03-C0E0-9663-A006-A3D76CAD1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64B0-B869-C83B-4EB4-869FB8B76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FA739-5B7D-43D0-989A-1BC16380263D}" type="slidenum">
              <a:rPr lang="en-US" smtClean="0"/>
              <a:t>‹#›</a:t>
            </a:fld>
            <a:endParaRPr lang="en-US"/>
          </a:p>
        </p:txBody>
      </p:sp>
    </p:spTree>
    <p:extLst>
      <p:ext uri="{BB962C8B-B14F-4D97-AF65-F5344CB8AC3E}">
        <p14:creationId xmlns:p14="http://schemas.microsoft.com/office/powerpoint/2010/main" val="373849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5.png"/><Relationship Id="rId7" Type="http://schemas.microsoft.com/office/2007/relationships/hdphoto" Target="../media/hdphoto4.wdp"/><Relationship Id="rId12" Type="http://schemas.openxmlformats.org/officeDocument/2006/relationships/image" Target="../media/image17.png"/><Relationship Id="rId2" Type="http://schemas.openxmlformats.org/officeDocument/2006/relationships/hyperlink" Target="https://www.iotcloudserve.net/"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6.wdp"/><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1.png"/><Relationship Id="rId9"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microsoft.com/office/2007/relationships/hdphoto" Target="../media/hdphoto5.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6.xml"/><Relationship Id="rId6" Type="http://schemas.microsoft.com/office/2007/relationships/hdphoto" Target="../media/hdphoto6.wdp"/><Relationship Id="rId5" Type="http://schemas.openxmlformats.org/officeDocument/2006/relationships/image" Target="../media/image16.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microsoft.com/office/2007/relationships/hdphoto" Target="../media/hdphoto6.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3.sv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17.png"/><Relationship Id="rId2" Type="http://schemas.openxmlformats.org/officeDocument/2006/relationships/notesSlide" Target="../notesSlides/notesSlide1.xml"/><Relationship Id="rId16" Type="http://schemas.microsoft.com/office/2007/relationships/hdphoto" Target="../media/hdphoto3.wdp"/><Relationship Id="rId20" Type="http://schemas.microsoft.com/office/2007/relationships/hdphoto" Target="../media/hdphoto4.wdp"/><Relationship Id="rId1" Type="http://schemas.openxmlformats.org/officeDocument/2006/relationships/slideLayout" Target="../slideLayouts/slideLayout6.xml"/><Relationship Id="rId6" Type="http://schemas.openxmlformats.org/officeDocument/2006/relationships/image" Target="../media/image3.png"/><Relationship Id="rId11" Type="http://schemas.microsoft.com/office/2007/relationships/hdphoto" Target="../media/hdphoto2.wdp"/><Relationship Id="rId24" Type="http://schemas.microsoft.com/office/2007/relationships/hdphoto" Target="../media/hdphoto6.wdp"/><Relationship Id="rId5" Type="http://schemas.openxmlformats.org/officeDocument/2006/relationships/image" Target="../media/image2.png"/><Relationship Id="rId15" Type="http://schemas.openxmlformats.org/officeDocument/2006/relationships/image" Target="../media/image11.png"/><Relationship Id="rId23"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6.svg"/><Relationship Id="rId14" Type="http://schemas.openxmlformats.org/officeDocument/2006/relationships/image" Target="../media/image10.png"/><Relationship Id="rId22" Type="http://schemas.microsoft.com/office/2007/relationships/hdphoto" Target="../media/hdphoto5.wdp"/></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D6AC5B-7102-3074-F3DD-CB9E75956F48}"/>
              </a:ext>
            </a:extLst>
          </p:cNvPr>
          <p:cNvSpPr/>
          <p:nvPr/>
        </p:nvSpPr>
        <p:spPr>
          <a:xfrm>
            <a:off x="557213" y="414241"/>
            <a:ext cx="11077574" cy="6029519"/>
          </a:xfrm>
          <a:prstGeom prst="rect">
            <a:avLst/>
          </a:prstGeom>
          <a:solidFill>
            <a:schemeClr val="accent3">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D2D5723-2E8C-10E4-4FC6-A30B201657D9}"/>
              </a:ext>
            </a:extLst>
          </p:cNvPr>
          <p:cNvSpPr>
            <a:spLocks noGrp="1"/>
          </p:cNvSpPr>
          <p:nvPr>
            <p:ph type="ctrTitle"/>
          </p:nvPr>
        </p:nvSpPr>
        <p:spPr>
          <a:xfrm>
            <a:off x="1582252" y="1473570"/>
            <a:ext cx="9144000" cy="813593"/>
          </a:xfrm>
        </p:spPr>
        <p:txBody>
          <a:bodyPr>
            <a:normAutofit/>
          </a:bodyPr>
          <a:lstStyle/>
          <a:p>
            <a:r>
              <a:rPr lang="en-US" sz="4400" b="1" u="sng" dirty="0"/>
              <a:t>Final Project Presentation </a:t>
            </a:r>
          </a:p>
        </p:txBody>
      </p:sp>
      <p:sp>
        <p:nvSpPr>
          <p:cNvPr id="5" name="Subtitle 2">
            <a:extLst>
              <a:ext uri="{FF2B5EF4-FFF2-40B4-BE49-F238E27FC236}">
                <a16:creationId xmlns:a16="http://schemas.microsoft.com/office/drawing/2014/main" id="{51E751A0-66EC-CC64-B2ED-EC821A4D8973}"/>
              </a:ext>
            </a:extLst>
          </p:cNvPr>
          <p:cNvSpPr txBox="1">
            <a:spLocks/>
          </p:cNvSpPr>
          <p:nvPr/>
        </p:nvSpPr>
        <p:spPr>
          <a:xfrm>
            <a:off x="1788231" y="4774389"/>
            <a:ext cx="873204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Presented by:</a:t>
            </a:r>
          </a:p>
          <a:p>
            <a:pPr algn="l"/>
            <a:r>
              <a:rPr lang="en-US" sz="2000" dirty="0"/>
              <a:t>	(6672006421)	</a:t>
            </a:r>
            <a:r>
              <a:rPr lang="en-US" sz="2000" dirty="0" err="1"/>
              <a:t>Chanreng</a:t>
            </a:r>
            <a:r>
              <a:rPr lang="en-US" sz="2000" dirty="0"/>
              <a:t> </a:t>
            </a:r>
            <a:r>
              <a:rPr lang="en-US" sz="2000" dirty="0" err="1"/>
              <a:t>Sey</a:t>
            </a:r>
            <a:r>
              <a:rPr lang="en-US" sz="2000" dirty="0"/>
              <a:t> </a:t>
            </a:r>
            <a:r>
              <a:rPr lang="en-US" sz="2000" dirty="0" err="1"/>
              <a:t>Nhim</a:t>
            </a:r>
            <a:r>
              <a:rPr lang="en-US" sz="2000" dirty="0"/>
              <a:t>			</a:t>
            </a:r>
          </a:p>
          <a:p>
            <a:pPr algn="l"/>
            <a:r>
              <a:rPr lang="en-US" sz="2000" dirty="0"/>
              <a:t>	(6673008921)	Mazhar Ali	</a:t>
            </a:r>
          </a:p>
          <a:p>
            <a:pPr algn="l"/>
            <a:r>
              <a:rPr lang="en-US" sz="2000" dirty="0"/>
              <a:t>	(6572072721) 	Mohammad Jawad Fareed</a:t>
            </a:r>
          </a:p>
          <a:p>
            <a:endParaRPr lang="en-US" u="sng" dirty="0"/>
          </a:p>
        </p:txBody>
      </p:sp>
      <p:sp>
        <p:nvSpPr>
          <p:cNvPr id="6" name="Title 1">
            <a:extLst>
              <a:ext uri="{FF2B5EF4-FFF2-40B4-BE49-F238E27FC236}">
                <a16:creationId xmlns:a16="http://schemas.microsoft.com/office/drawing/2014/main" id="{EA8E9053-BCB9-E524-7523-BA512B62BE75}"/>
              </a:ext>
            </a:extLst>
          </p:cNvPr>
          <p:cNvSpPr txBox="1">
            <a:spLocks/>
          </p:cNvSpPr>
          <p:nvPr/>
        </p:nvSpPr>
        <p:spPr>
          <a:xfrm>
            <a:off x="617536" y="482706"/>
            <a:ext cx="10906127" cy="6793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 IOT FUNDAMENTAL- 2102541 )</a:t>
            </a:r>
          </a:p>
        </p:txBody>
      </p:sp>
      <p:sp>
        <p:nvSpPr>
          <p:cNvPr id="8" name="Subtitle 7">
            <a:extLst>
              <a:ext uri="{FF2B5EF4-FFF2-40B4-BE49-F238E27FC236}">
                <a16:creationId xmlns:a16="http://schemas.microsoft.com/office/drawing/2014/main" id="{6F22E80E-AE23-579B-7FC1-C6397C4F7C55}"/>
              </a:ext>
            </a:extLst>
          </p:cNvPr>
          <p:cNvSpPr>
            <a:spLocks noGrp="1"/>
          </p:cNvSpPr>
          <p:nvPr>
            <p:ph type="subTitle" idx="1"/>
          </p:nvPr>
        </p:nvSpPr>
        <p:spPr>
          <a:xfrm>
            <a:off x="1582252" y="2841020"/>
            <a:ext cx="9144000" cy="1655762"/>
          </a:xfrm>
        </p:spPr>
        <p:txBody>
          <a:bodyPr>
            <a:normAutofit fontScale="92500"/>
          </a:bodyPr>
          <a:lstStyle/>
          <a:p>
            <a:pPr>
              <a:lnSpc>
                <a:spcPct val="100000"/>
              </a:lnSpc>
            </a:pPr>
            <a:r>
              <a:rPr lang="en-US" sz="4800" b="1" dirty="0"/>
              <a:t>FULL STACK DEVELOPMENT OF SMART WEATHER STATION </a:t>
            </a:r>
            <a:endParaRPr lang="en-US" sz="2000" b="1" dirty="0"/>
          </a:p>
        </p:txBody>
      </p:sp>
      <p:grpSp>
        <p:nvGrpSpPr>
          <p:cNvPr id="11" name="Group 10">
            <a:extLst>
              <a:ext uri="{FF2B5EF4-FFF2-40B4-BE49-F238E27FC236}">
                <a16:creationId xmlns:a16="http://schemas.microsoft.com/office/drawing/2014/main" id="{7C4F16EE-61BB-86AF-2885-00142587FE76}"/>
              </a:ext>
            </a:extLst>
          </p:cNvPr>
          <p:cNvGrpSpPr/>
          <p:nvPr/>
        </p:nvGrpSpPr>
        <p:grpSpPr>
          <a:xfrm>
            <a:off x="1474252" y="2510256"/>
            <a:ext cx="9360000" cy="2063285"/>
            <a:chOff x="1609724" y="2510256"/>
            <a:chExt cx="9360000" cy="2063285"/>
          </a:xfrm>
        </p:grpSpPr>
        <p:sp>
          <p:nvSpPr>
            <p:cNvPr id="9" name="Rectangle 8">
              <a:extLst>
                <a:ext uri="{FF2B5EF4-FFF2-40B4-BE49-F238E27FC236}">
                  <a16:creationId xmlns:a16="http://schemas.microsoft.com/office/drawing/2014/main" id="{145F370D-ABDD-7B98-428B-B1970FE4C86C}"/>
                </a:ext>
              </a:extLst>
            </p:cNvPr>
            <p:cNvSpPr/>
            <p:nvPr/>
          </p:nvSpPr>
          <p:spPr>
            <a:xfrm>
              <a:off x="3409724" y="4393541"/>
              <a:ext cx="5760000" cy="18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73BE4F4-11F0-DE84-9FB2-4222B13AE8FF}"/>
                </a:ext>
              </a:extLst>
            </p:cNvPr>
            <p:cNvSpPr/>
            <p:nvPr/>
          </p:nvSpPr>
          <p:spPr>
            <a:xfrm>
              <a:off x="1609724" y="2510256"/>
              <a:ext cx="9360000" cy="18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3" name="Date Placeholder 2">
            <a:extLst>
              <a:ext uri="{FF2B5EF4-FFF2-40B4-BE49-F238E27FC236}">
                <a16:creationId xmlns:a16="http://schemas.microsoft.com/office/drawing/2014/main" id="{D1D0D1F8-0859-3C66-8EA0-0E2C150FBE3D}"/>
              </a:ext>
            </a:extLst>
          </p:cNvPr>
          <p:cNvSpPr>
            <a:spLocks noGrp="1"/>
          </p:cNvSpPr>
          <p:nvPr>
            <p:ph type="dt" sz="half" idx="10"/>
          </p:nvPr>
        </p:nvSpPr>
        <p:spPr>
          <a:xfrm>
            <a:off x="9973733" y="563278"/>
            <a:ext cx="1661054" cy="365125"/>
          </a:xfrm>
        </p:spPr>
        <p:txBody>
          <a:bodyPr/>
          <a:lstStyle/>
          <a:p>
            <a:fld id="{7330B32A-2806-4320-9DE7-87BDE04EB845}" type="datetime1">
              <a:rPr lang="en-US" sz="2400" smtClean="0">
                <a:solidFill>
                  <a:schemeClr val="tx1"/>
                </a:solidFill>
              </a:rPr>
              <a:t>5/14/2024</a:t>
            </a:fld>
            <a:endParaRPr lang="en-US" sz="2400" dirty="0">
              <a:solidFill>
                <a:schemeClr val="tx1"/>
              </a:solidFill>
            </a:endParaRPr>
          </a:p>
        </p:txBody>
      </p:sp>
    </p:spTree>
    <p:extLst>
      <p:ext uri="{BB962C8B-B14F-4D97-AF65-F5344CB8AC3E}">
        <p14:creationId xmlns:p14="http://schemas.microsoft.com/office/powerpoint/2010/main" val="221460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A1C1C6C-A42F-8A6C-C94B-9A9943D2DEB7}"/>
              </a:ext>
            </a:extLst>
          </p:cNvPr>
          <p:cNvSpPr/>
          <p:nvPr/>
        </p:nvSpPr>
        <p:spPr>
          <a:xfrm>
            <a:off x="2288508" y="4066809"/>
            <a:ext cx="7614985" cy="2592545"/>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lstStyle/>
          <a:p>
            <a:r>
              <a:rPr lang="en-US" b="1" u="sng" dirty="0"/>
              <a:t>IV. Deployment on the Cloud Server</a:t>
            </a:r>
          </a:p>
        </p:txBody>
      </p:sp>
      <p:sp>
        <p:nvSpPr>
          <p:cNvPr id="20" name="TextBox 19">
            <a:extLst>
              <a:ext uri="{FF2B5EF4-FFF2-40B4-BE49-F238E27FC236}">
                <a16:creationId xmlns:a16="http://schemas.microsoft.com/office/drawing/2014/main" id="{69F0C400-78EF-4CFA-05A6-24CA30190D62}"/>
              </a:ext>
            </a:extLst>
          </p:cNvPr>
          <p:cNvSpPr txBox="1"/>
          <p:nvPr/>
        </p:nvSpPr>
        <p:spPr>
          <a:xfrm>
            <a:off x="2371134" y="4116959"/>
            <a:ext cx="5787158"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Login in Rancher: </a:t>
            </a:r>
            <a:r>
              <a:rPr lang="en-US" dirty="0">
                <a:hlinkClick r:id="rId2"/>
              </a:rPr>
              <a:t>https://www.iotcloudserve.net/</a:t>
            </a:r>
            <a:endParaRPr lang="en-US" dirty="0"/>
          </a:p>
          <a:p>
            <a:endParaRPr lang="en-US" dirty="0"/>
          </a:p>
        </p:txBody>
      </p:sp>
      <p:pic>
        <p:nvPicPr>
          <p:cNvPr id="34" name="Picture 33">
            <a:extLst>
              <a:ext uri="{FF2B5EF4-FFF2-40B4-BE49-F238E27FC236}">
                <a16:creationId xmlns:a16="http://schemas.microsoft.com/office/drawing/2014/main" id="{34BA0DDA-F2D0-4F6C-088E-5C237C7363DA}"/>
              </a:ext>
            </a:extLst>
          </p:cNvPr>
          <p:cNvPicPr>
            <a:picLocks noChangeAspect="1"/>
          </p:cNvPicPr>
          <p:nvPr/>
        </p:nvPicPr>
        <p:blipFill rotWithShape="1">
          <a:blip r:embed="rId3"/>
          <a:srcRect t="8767"/>
          <a:stretch/>
        </p:blipFill>
        <p:spPr>
          <a:xfrm>
            <a:off x="3721504" y="4486524"/>
            <a:ext cx="4748992" cy="2029168"/>
          </a:xfrm>
          <a:prstGeom prst="rect">
            <a:avLst/>
          </a:prstGeom>
        </p:spPr>
      </p:pic>
      <p:grpSp>
        <p:nvGrpSpPr>
          <p:cNvPr id="9" name="Group 8">
            <a:extLst>
              <a:ext uri="{FF2B5EF4-FFF2-40B4-BE49-F238E27FC236}">
                <a16:creationId xmlns:a16="http://schemas.microsoft.com/office/drawing/2014/main" id="{F119FD09-B561-4717-04C6-A253E75A68EE}"/>
              </a:ext>
            </a:extLst>
          </p:cNvPr>
          <p:cNvGrpSpPr/>
          <p:nvPr/>
        </p:nvGrpSpPr>
        <p:grpSpPr>
          <a:xfrm>
            <a:off x="2288508" y="1498406"/>
            <a:ext cx="7614985" cy="2329461"/>
            <a:chOff x="2288508" y="1498406"/>
            <a:chExt cx="7614985" cy="2329461"/>
          </a:xfrm>
        </p:grpSpPr>
        <p:grpSp>
          <p:nvGrpSpPr>
            <p:cNvPr id="3" name="Group 2">
              <a:extLst>
                <a:ext uri="{FF2B5EF4-FFF2-40B4-BE49-F238E27FC236}">
                  <a16:creationId xmlns:a16="http://schemas.microsoft.com/office/drawing/2014/main" id="{C6D4EBF6-8530-8AF0-76F5-9A6CE930F277}"/>
                </a:ext>
              </a:extLst>
            </p:cNvPr>
            <p:cNvGrpSpPr/>
            <p:nvPr/>
          </p:nvGrpSpPr>
          <p:grpSpPr>
            <a:xfrm>
              <a:off x="2288508" y="1498406"/>
              <a:ext cx="7614985" cy="2329461"/>
              <a:chOff x="63317" y="1486311"/>
              <a:chExt cx="7614985" cy="2329461"/>
            </a:xfrm>
          </p:grpSpPr>
          <p:sp>
            <p:nvSpPr>
              <p:cNvPr id="21" name="Rectangle: Rounded Corners 20">
                <a:extLst>
                  <a:ext uri="{FF2B5EF4-FFF2-40B4-BE49-F238E27FC236}">
                    <a16:creationId xmlns:a16="http://schemas.microsoft.com/office/drawing/2014/main" id="{2482B662-5AEC-A4D5-9E59-2053AE3CFDA0}"/>
                  </a:ext>
                </a:extLst>
              </p:cNvPr>
              <p:cNvSpPr/>
              <p:nvPr/>
            </p:nvSpPr>
            <p:spPr>
              <a:xfrm>
                <a:off x="63317" y="1486311"/>
                <a:ext cx="7614985" cy="2329461"/>
              </a:xfrm>
              <a:prstGeom prst="roundRect">
                <a:avLst>
                  <a:gd name="adj" fmla="val 8535"/>
                </a:avLst>
              </a:prstGeom>
              <a:solidFill>
                <a:schemeClr val="tx2">
                  <a:lumMod val="20000"/>
                  <a:lumOff val="80000"/>
                </a:schemeClr>
              </a:solidFill>
              <a:ln w="38100">
                <a:solidFill>
                  <a:schemeClr val="bg2">
                    <a:lumMod val="50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22" name="Picture 34" descr="Cloud server - Free miscellaneous icons">
                <a:extLst>
                  <a:ext uri="{FF2B5EF4-FFF2-40B4-BE49-F238E27FC236}">
                    <a16:creationId xmlns:a16="http://schemas.microsoft.com/office/drawing/2014/main" id="{99480AFF-BFB9-6E16-E921-77CCADA37DC8}"/>
                  </a:ext>
                </a:extLst>
              </p:cNvPr>
              <p:cNvPicPr>
                <a:picLocks noChangeAspect="1" noChangeArrowheads="1"/>
              </p:cNvPicPr>
              <p:nvPr/>
            </p:nvPicPr>
            <p:blipFill rotWithShape="1">
              <a:blip r:embed="rId4">
                <a:duotone>
                  <a:schemeClr val="accent4">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t="7932" b="27680"/>
              <a:stretch/>
            </p:blipFill>
            <p:spPr bwMode="auto">
              <a:xfrm>
                <a:off x="172398" y="1513201"/>
                <a:ext cx="706674" cy="45500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2DB3C34-488C-7F95-7EAE-2CCA21216C61}"/>
                  </a:ext>
                </a:extLst>
              </p:cNvPr>
              <p:cNvSpPr txBox="1"/>
              <p:nvPr/>
            </p:nvSpPr>
            <p:spPr>
              <a:xfrm>
                <a:off x="848793" y="1625653"/>
                <a:ext cx="2584526" cy="338554"/>
              </a:xfrm>
              <a:prstGeom prst="rect">
                <a:avLst/>
              </a:prstGeom>
              <a:noFill/>
            </p:spPr>
            <p:txBody>
              <a:bodyPr wrap="square" rtlCol="0">
                <a:spAutoFit/>
              </a:bodyPr>
              <a:lstStyle/>
              <a:p>
                <a:pPr algn="ctr"/>
                <a:r>
                  <a:rPr lang="en-US" sz="1600" b="1" u="sng" dirty="0" err="1">
                    <a:solidFill>
                      <a:schemeClr val="accent4">
                        <a:lumMod val="75000"/>
                      </a:schemeClr>
                    </a:solidFill>
                  </a:rPr>
                  <a:t>IoTCloudServe@TEIN</a:t>
                </a:r>
                <a:endParaRPr lang="en-US" sz="1600" b="1" u="sng" dirty="0">
                  <a:solidFill>
                    <a:schemeClr val="accent4">
                      <a:lumMod val="75000"/>
                    </a:schemeClr>
                  </a:solidFill>
                </a:endParaRPr>
              </a:p>
            </p:txBody>
          </p:sp>
          <p:sp>
            <p:nvSpPr>
              <p:cNvPr id="24" name="Rectangle 23">
                <a:extLst>
                  <a:ext uri="{FF2B5EF4-FFF2-40B4-BE49-F238E27FC236}">
                    <a16:creationId xmlns:a16="http://schemas.microsoft.com/office/drawing/2014/main" id="{7BFFE595-CB26-169E-C9B1-DDBDB759127C}"/>
                  </a:ext>
                </a:extLst>
              </p:cNvPr>
              <p:cNvSpPr/>
              <p:nvPr/>
            </p:nvSpPr>
            <p:spPr>
              <a:xfrm>
                <a:off x="289409" y="2059770"/>
                <a:ext cx="7157926" cy="1579428"/>
              </a:xfrm>
              <a:prstGeom prst="rect">
                <a:avLst/>
              </a:prstGeom>
              <a:solidFill>
                <a:schemeClr val="accent5">
                  <a:lumMod val="20000"/>
                  <a:lumOff val="80000"/>
                </a:schemeClr>
              </a:solidFill>
              <a:ln w="38100">
                <a:solidFill>
                  <a:schemeClr val="bg2">
                    <a:lumMod val="75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25" name="Picture 36" descr="Logo Blue, Cattle, Ranch, Rancher Labs, Symbol, Docker, Container,  Intermodal Container, Logo, Cattle, Ranch png | PNGWing">
                <a:extLst>
                  <a:ext uri="{FF2B5EF4-FFF2-40B4-BE49-F238E27FC236}">
                    <a16:creationId xmlns:a16="http://schemas.microsoft.com/office/drawing/2014/main" id="{BD7D6F4A-7F0A-CCB1-3F8A-033EAE65FA3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490" b="95228" l="9348" r="90000">
                            <a14:foregroundMark x1="58913" y1="7469" x2="58913" y2="7469"/>
                            <a14:foregroundMark x1="77717" y1="14730" x2="77717" y2="14730"/>
                            <a14:foregroundMark x1="56739" y1="2490" x2="56739" y2="2490"/>
                            <a14:backgroundMark x1="19239" y1="75311" x2="13261" y2="91701"/>
                            <a14:backgroundMark x1="13261" y1="91701" x2="6739" y2="91286"/>
                            <a14:backgroundMark x1="6739" y1="91286" x2="3804" y2="81950"/>
                            <a14:backgroundMark x1="23696" y1="76349" x2="14565" y2="74689"/>
                            <a14:backgroundMark x1="6739" y1="74689" x2="15978" y2="96058"/>
                            <a14:backgroundMark x1="15978" y1="96058" x2="15761" y2="96058"/>
                          </a14:backgroundRemoval>
                        </a14:imgEffect>
                      </a14:imgLayer>
                    </a14:imgProps>
                  </a:ext>
                  <a:ext uri="{28A0092B-C50C-407E-A947-70E740481C1C}">
                    <a14:useLocalDpi xmlns:a14="http://schemas.microsoft.com/office/drawing/2010/main" val="0"/>
                  </a:ext>
                </a:extLst>
              </a:blip>
              <a:srcRect l="20228" r="17728" b="40717"/>
              <a:stretch/>
            </p:blipFill>
            <p:spPr bwMode="auto">
              <a:xfrm>
                <a:off x="431180" y="2178820"/>
                <a:ext cx="760253" cy="38058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CF614F6-0A8D-DCE7-4C30-297647C30FE0}"/>
                  </a:ext>
                </a:extLst>
              </p:cNvPr>
              <p:cNvSpPr txBox="1"/>
              <p:nvPr/>
            </p:nvSpPr>
            <p:spPr>
              <a:xfrm>
                <a:off x="1266405" y="2180172"/>
                <a:ext cx="1171231" cy="307777"/>
              </a:xfrm>
              <a:prstGeom prst="rect">
                <a:avLst/>
              </a:prstGeom>
              <a:noFill/>
            </p:spPr>
            <p:txBody>
              <a:bodyPr wrap="square" rtlCol="0">
                <a:spAutoFit/>
              </a:bodyPr>
              <a:lstStyle/>
              <a:p>
                <a:r>
                  <a:rPr lang="en-US" sz="1400" b="1" u="sng" dirty="0">
                    <a:solidFill>
                      <a:sysClr val="windowText" lastClr="000000"/>
                    </a:solidFill>
                  </a:rPr>
                  <a:t>Rancher</a:t>
                </a:r>
              </a:p>
            </p:txBody>
          </p:sp>
          <p:sp>
            <p:nvSpPr>
              <p:cNvPr id="27" name="Rectangle 26">
                <a:extLst>
                  <a:ext uri="{FF2B5EF4-FFF2-40B4-BE49-F238E27FC236}">
                    <a16:creationId xmlns:a16="http://schemas.microsoft.com/office/drawing/2014/main" id="{A6593E69-2552-A159-D091-123052FE3021}"/>
                  </a:ext>
                </a:extLst>
              </p:cNvPr>
              <p:cNvSpPr/>
              <p:nvPr/>
            </p:nvSpPr>
            <p:spPr>
              <a:xfrm>
                <a:off x="547376" y="2698560"/>
                <a:ext cx="2031986" cy="752875"/>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ysClr val="windowText" lastClr="000000"/>
                  </a:solidFill>
                </a:endParaRPr>
              </a:p>
            </p:txBody>
          </p:sp>
          <p:pic>
            <p:nvPicPr>
              <p:cNvPr id="28" name="Picture 38" descr="InfluxDB Cloud shuts down in Belgium; some weren't notified before data  deletion : r/webdev">
                <a:extLst>
                  <a:ext uri="{FF2B5EF4-FFF2-40B4-BE49-F238E27FC236}">
                    <a16:creationId xmlns:a16="http://schemas.microsoft.com/office/drawing/2014/main" id="{D47EF324-1DF6-8C86-9536-5CF3C52722B6}"/>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6000" b="95600" l="5400" r="93800">
                            <a14:foregroundMark x1="54800" y1="92000" x2="54800" y2="92000"/>
                            <a14:foregroundMark x1="75600" y1="77200" x2="75600" y2="77200"/>
                            <a14:foregroundMark x1="83400" y1="53000" x2="83400" y2="53000"/>
                            <a14:foregroundMark x1="49600" y1="45800" x2="49600" y2="45800"/>
                            <a14:foregroundMark x1="30000" y1="28200" x2="30000" y2="28200"/>
                            <a14:foregroundMark x1="60600" y1="15000" x2="60600" y2="15000"/>
                            <a14:foregroundMark x1="16000" y1="62600" x2="16000" y2="62600"/>
                            <a14:foregroundMark x1="5400" y1="34800" x2="5400" y2="34800"/>
                            <a14:foregroundMark x1="56800" y1="95600" x2="56800" y2="95600"/>
                            <a14:foregroundMark x1="93800" y1="60600" x2="93800" y2="60600"/>
                            <a14:foregroundMark x1="45200" y1="6000" x2="45200" y2="6000"/>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05376" y="2804391"/>
                <a:ext cx="541212" cy="54121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4B13408B-39A2-71BB-E24D-4E3E150E37A0}"/>
                  </a:ext>
                </a:extLst>
              </p:cNvPr>
              <p:cNvSpPr txBox="1"/>
              <p:nvPr/>
            </p:nvSpPr>
            <p:spPr>
              <a:xfrm>
                <a:off x="1355824" y="2902878"/>
                <a:ext cx="965538" cy="307777"/>
              </a:xfrm>
              <a:prstGeom prst="rect">
                <a:avLst/>
              </a:prstGeom>
              <a:noFill/>
            </p:spPr>
            <p:txBody>
              <a:bodyPr wrap="square" rtlCol="0">
                <a:spAutoFit/>
              </a:bodyPr>
              <a:lstStyle/>
              <a:p>
                <a:r>
                  <a:rPr lang="en-US" sz="1400" b="1" u="sng" dirty="0" err="1">
                    <a:solidFill>
                      <a:sysClr val="windowText" lastClr="000000"/>
                    </a:solidFill>
                  </a:rPr>
                  <a:t>InfluxDB</a:t>
                </a:r>
                <a:endParaRPr lang="en-US" sz="1400" b="1" u="sng" dirty="0">
                  <a:solidFill>
                    <a:sysClr val="windowText" lastClr="000000"/>
                  </a:solidFill>
                </a:endParaRPr>
              </a:p>
            </p:txBody>
          </p:sp>
          <p:sp>
            <p:nvSpPr>
              <p:cNvPr id="30" name="Rectangle 29">
                <a:extLst>
                  <a:ext uri="{FF2B5EF4-FFF2-40B4-BE49-F238E27FC236}">
                    <a16:creationId xmlns:a16="http://schemas.microsoft.com/office/drawing/2014/main" id="{3843F7A3-1703-1944-231C-5A9D078FA2D5}"/>
                  </a:ext>
                </a:extLst>
              </p:cNvPr>
              <p:cNvSpPr/>
              <p:nvPr/>
            </p:nvSpPr>
            <p:spPr>
              <a:xfrm>
                <a:off x="2856839" y="2698560"/>
                <a:ext cx="2031986" cy="720000"/>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1" name="Picture 40" descr="Github Logo, Grafana, Influxdb, Dashboard, Visualization, Web Application,  Installation, Data, Plugin transparent background PNG clipart | HiClipart">
                <a:extLst>
                  <a:ext uri="{FF2B5EF4-FFF2-40B4-BE49-F238E27FC236}">
                    <a16:creationId xmlns:a16="http://schemas.microsoft.com/office/drawing/2014/main" id="{732B2F4A-4CEC-227F-E5FE-68CCE7B63D8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803" b="97476" l="2750" r="95125">
                            <a14:foregroundMark x1="54125" y1="6010" x2="54625" y2="6490"/>
                            <a14:foregroundMark x1="7500" y1="61058" x2="7500" y2="61058"/>
                            <a14:foregroundMark x1="18875" y1="60457" x2="6625" y2="62260"/>
                            <a14:foregroundMark x1="6625" y1="62260" x2="2750" y2="61538"/>
                            <a14:foregroundMark x1="53000" y1="10096" x2="52625" y2="2043"/>
                            <a14:foregroundMark x1="52625" y1="2043" x2="52625" y2="2644"/>
                            <a14:foregroundMark x1="89125" y1="32692" x2="94375" y2="38462"/>
                            <a14:foregroundMark x1="94375" y1="38462" x2="95125" y2="45313"/>
                            <a14:foregroundMark x1="68250" y1="89904" x2="36000" y2="90144"/>
                            <a14:foregroundMark x1="36000" y1="90144" x2="29375" y2="94111"/>
                            <a14:foregroundMark x1="62500" y1="93029" x2="67250" y2="97476"/>
                          </a14:backgroundRemoval>
                        </a14:imgEffect>
                      </a14:imgLayer>
                    </a14:imgProps>
                  </a:ext>
                  <a:ext uri="{28A0092B-C50C-407E-A947-70E740481C1C}">
                    <a14:useLocalDpi xmlns:a14="http://schemas.microsoft.com/office/drawing/2010/main" val="0"/>
                  </a:ext>
                </a:extLst>
              </a:blip>
              <a:srcRect/>
              <a:stretch>
                <a:fillRect/>
              </a:stretch>
            </p:blipFill>
            <p:spPr bwMode="auto">
              <a:xfrm>
                <a:off x="3092052" y="2777906"/>
                <a:ext cx="539740" cy="56130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FF63923-CE75-89BB-F515-850032FB7BA6}"/>
                  </a:ext>
                </a:extLst>
              </p:cNvPr>
              <p:cNvSpPr txBox="1"/>
              <p:nvPr/>
            </p:nvSpPr>
            <p:spPr>
              <a:xfrm>
                <a:off x="3688074" y="2907112"/>
                <a:ext cx="965538" cy="307777"/>
              </a:xfrm>
              <a:prstGeom prst="rect">
                <a:avLst/>
              </a:prstGeom>
              <a:noFill/>
            </p:spPr>
            <p:txBody>
              <a:bodyPr wrap="square" rtlCol="0">
                <a:spAutoFit/>
              </a:bodyPr>
              <a:lstStyle/>
              <a:p>
                <a:r>
                  <a:rPr lang="en-US" sz="1400" b="1" u="sng" dirty="0">
                    <a:solidFill>
                      <a:sysClr val="windowText" lastClr="000000"/>
                    </a:solidFill>
                  </a:rPr>
                  <a:t>Grafana</a:t>
                </a:r>
              </a:p>
            </p:txBody>
          </p:sp>
        </p:grpSp>
        <p:sp>
          <p:nvSpPr>
            <p:cNvPr id="6" name="TextBox 5">
              <a:extLst>
                <a:ext uri="{FF2B5EF4-FFF2-40B4-BE49-F238E27FC236}">
                  <a16:creationId xmlns:a16="http://schemas.microsoft.com/office/drawing/2014/main" id="{67079C2D-AD8E-7BDA-1AE0-23833EC93C82}"/>
                </a:ext>
              </a:extLst>
            </p:cNvPr>
            <p:cNvSpPr txBox="1"/>
            <p:nvPr/>
          </p:nvSpPr>
          <p:spPr>
            <a:xfrm>
              <a:off x="7716240" y="2926961"/>
              <a:ext cx="1621592" cy="307777"/>
            </a:xfrm>
            <a:prstGeom prst="rect">
              <a:avLst/>
            </a:prstGeom>
            <a:noFill/>
          </p:spPr>
          <p:txBody>
            <a:bodyPr wrap="square" rtlCol="0">
              <a:spAutoFit/>
            </a:bodyPr>
            <a:lstStyle/>
            <a:p>
              <a:pPr algn="r"/>
              <a:r>
                <a:rPr lang="en-US" sz="1400" b="1" u="sng" dirty="0">
                  <a:solidFill>
                    <a:sysClr val="windowText" lastClr="000000"/>
                  </a:solidFill>
                </a:rPr>
                <a:t>Data Analytics</a:t>
              </a:r>
            </a:p>
          </p:txBody>
        </p:sp>
        <p:pic>
          <p:nvPicPr>
            <p:cNvPr id="7" name="Picture 42" descr="Data analytics - Free miscellaneous icons">
              <a:extLst>
                <a:ext uri="{FF2B5EF4-FFF2-40B4-BE49-F238E27FC236}">
                  <a16:creationId xmlns:a16="http://schemas.microsoft.com/office/drawing/2014/main" id="{B8088A7C-5399-FC31-48E6-EB8C747D71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9973" y="2830708"/>
              <a:ext cx="496692" cy="49669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C774FEEA-C6E6-FC20-D302-1B77E1E52FA8}"/>
              </a:ext>
            </a:extLst>
          </p:cNvPr>
          <p:cNvSpPr/>
          <p:nvPr/>
        </p:nvSpPr>
        <p:spPr>
          <a:xfrm>
            <a:off x="7374738" y="2717819"/>
            <a:ext cx="2031986" cy="720000"/>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67BA680-0F3C-F3CC-3B41-9AB311E704D0}"/>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extLst>
      <p:ext uri="{BB962C8B-B14F-4D97-AF65-F5344CB8AC3E}">
        <p14:creationId xmlns:p14="http://schemas.microsoft.com/office/powerpoint/2010/main" val="241234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032BBA0-927B-75CE-1501-D791CA61A6E3}"/>
              </a:ext>
            </a:extLst>
          </p:cNvPr>
          <p:cNvSpPr/>
          <p:nvPr/>
        </p:nvSpPr>
        <p:spPr>
          <a:xfrm>
            <a:off x="2200213" y="1429128"/>
            <a:ext cx="7791576" cy="5322898"/>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4.1. Deploy </a:t>
            </a:r>
            <a:r>
              <a:rPr lang="en-US" sz="4000" b="1" u="sng" dirty="0" err="1"/>
              <a:t>InfluxDB</a:t>
            </a:r>
            <a:r>
              <a:rPr lang="en-US" sz="4000" b="1" u="sng" dirty="0"/>
              <a:t> on Rancher</a:t>
            </a:r>
          </a:p>
        </p:txBody>
      </p:sp>
      <p:pic>
        <p:nvPicPr>
          <p:cNvPr id="21" name="Picture 38" descr="InfluxDB Cloud shuts down in Belgium; some weren't notified before data  deletion : r/webdev">
            <a:extLst>
              <a:ext uri="{FF2B5EF4-FFF2-40B4-BE49-F238E27FC236}">
                <a16:creationId xmlns:a16="http://schemas.microsoft.com/office/drawing/2014/main" id="{9ED2B900-974A-FC12-942A-DEB830F1AC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00" b="95600" l="5400" r="93800">
                        <a14:foregroundMark x1="54800" y1="92000" x2="54800" y2="92000"/>
                        <a14:foregroundMark x1="75600" y1="77200" x2="75600" y2="77200"/>
                        <a14:foregroundMark x1="83400" y1="53000" x2="83400" y2="53000"/>
                        <a14:foregroundMark x1="49600" y1="45800" x2="49600" y2="45800"/>
                        <a14:foregroundMark x1="30000" y1="28200" x2="30000" y2="28200"/>
                        <a14:foregroundMark x1="60600" y1="15000" x2="60600" y2="15000"/>
                        <a14:foregroundMark x1="16000" y1="62600" x2="16000" y2="62600"/>
                        <a14:foregroundMark x1="5400" y1="34800" x2="5400" y2="34800"/>
                        <a14:foregroundMark x1="56800" y1="95600" x2="56800" y2="95600"/>
                        <a14:foregroundMark x1="93800" y1="60600" x2="93800" y2="60600"/>
                        <a14:foregroundMark x1="45200" y1="6000" x2="45200" y2="6000"/>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220520" y="428352"/>
            <a:ext cx="921863" cy="92186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A5BEA2C-426B-5D3C-F745-4D19CBA8F582}"/>
              </a:ext>
            </a:extLst>
          </p:cNvPr>
          <p:cNvGrpSpPr/>
          <p:nvPr/>
        </p:nvGrpSpPr>
        <p:grpSpPr>
          <a:xfrm>
            <a:off x="2974363" y="1539293"/>
            <a:ext cx="6243274" cy="5049859"/>
            <a:chOff x="2277885" y="1545349"/>
            <a:chExt cx="6243274" cy="5049859"/>
          </a:xfrm>
        </p:grpSpPr>
        <p:grpSp>
          <p:nvGrpSpPr>
            <p:cNvPr id="12" name="Group 11">
              <a:extLst>
                <a:ext uri="{FF2B5EF4-FFF2-40B4-BE49-F238E27FC236}">
                  <a16:creationId xmlns:a16="http://schemas.microsoft.com/office/drawing/2014/main" id="{726E2E97-586F-EDD4-DFC4-F5582ED1B469}"/>
                </a:ext>
              </a:extLst>
            </p:cNvPr>
            <p:cNvGrpSpPr/>
            <p:nvPr/>
          </p:nvGrpSpPr>
          <p:grpSpPr>
            <a:xfrm>
              <a:off x="2277885" y="3368445"/>
              <a:ext cx="6243274" cy="3226763"/>
              <a:chOff x="1848909" y="1621507"/>
              <a:chExt cx="6343649" cy="3894101"/>
            </a:xfrm>
          </p:grpSpPr>
          <p:pic>
            <p:nvPicPr>
              <p:cNvPr id="7" name="Picture 6">
                <a:extLst>
                  <a:ext uri="{FF2B5EF4-FFF2-40B4-BE49-F238E27FC236}">
                    <a16:creationId xmlns:a16="http://schemas.microsoft.com/office/drawing/2014/main" id="{4CB86AFA-5344-6D51-13F1-C61C8E1B2FB9}"/>
                  </a:ext>
                </a:extLst>
              </p:cNvPr>
              <p:cNvPicPr>
                <a:picLocks noChangeAspect="1"/>
              </p:cNvPicPr>
              <p:nvPr/>
            </p:nvPicPr>
            <p:blipFill>
              <a:blip r:embed="rId4"/>
              <a:stretch>
                <a:fillRect/>
              </a:stretch>
            </p:blipFill>
            <p:spPr>
              <a:xfrm>
                <a:off x="1848909" y="1621507"/>
                <a:ext cx="6343649" cy="2412797"/>
              </a:xfrm>
              <a:prstGeom prst="rect">
                <a:avLst/>
              </a:prstGeom>
            </p:spPr>
          </p:pic>
          <p:pic>
            <p:nvPicPr>
              <p:cNvPr id="9" name="Picture 8">
                <a:extLst>
                  <a:ext uri="{FF2B5EF4-FFF2-40B4-BE49-F238E27FC236}">
                    <a16:creationId xmlns:a16="http://schemas.microsoft.com/office/drawing/2014/main" id="{E4BE63A6-8C13-D8A7-7DED-7B34614C526A}"/>
                  </a:ext>
                </a:extLst>
              </p:cNvPr>
              <p:cNvPicPr>
                <a:picLocks noChangeAspect="1"/>
              </p:cNvPicPr>
              <p:nvPr/>
            </p:nvPicPr>
            <p:blipFill>
              <a:blip r:embed="rId5"/>
              <a:stretch>
                <a:fillRect/>
              </a:stretch>
            </p:blipFill>
            <p:spPr>
              <a:xfrm>
                <a:off x="1848909" y="4159978"/>
                <a:ext cx="6343648" cy="1355630"/>
              </a:xfrm>
              <a:prstGeom prst="rect">
                <a:avLst/>
              </a:prstGeom>
            </p:spPr>
          </p:pic>
        </p:grpSp>
        <p:pic>
          <p:nvPicPr>
            <p:cNvPr id="13" name="Picture 12">
              <a:extLst>
                <a:ext uri="{FF2B5EF4-FFF2-40B4-BE49-F238E27FC236}">
                  <a16:creationId xmlns:a16="http://schemas.microsoft.com/office/drawing/2014/main" id="{F1426A9A-FAB0-2A16-08D1-EAD3BAEA6CAE}"/>
                </a:ext>
              </a:extLst>
            </p:cNvPr>
            <p:cNvPicPr>
              <a:picLocks noChangeAspect="1"/>
            </p:cNvPicPr>
            <p:nvPr/>
          </p:nvPicPr>
          <p:blipFill>
            <a:blip r:embed="rId6"/>
            <a:stretch>
              <a:fillRect/>
            </a:stretch>
          </p:blipFill>
          <p:spPr>
            <a:xfrm>
              <a:off x="2280106" y="1545349"/>
              <a:ext cx="6238832" cy="1738312"/>
            </a:xfrm>
            <a:prstGeom prst="rect">
              <a:avLst/>
            </a:prstGeom>
          </p:spPr>
        </p:pic>
      </p:grpSp>
      <p:sp>
        <p:nvSpPr>
          <p:cNvPr id="5" name="Oval 4">
            <a:extLst>
              <a:ext uri="{FF2B5EF4-FFF2-40B4-BE49-F238E27FC236}">
                <a16:creationId xmlns:a16="http://schemas.microsoft.com/office/drawing/2014/main" id="{5CDFC3B6-2D3A-5A09-C982-A3FBA554F9DA}"/>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Tree>
    <p:extLst>
      <p:ext uri="{BB962C8B-B14F-4D97-AF65-F5344CB8AC3E}">
        <p14:creationId xmlns:p14="http://schemas.microsoft.com/office/powerpoint/2010/main" val="152402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4D11E8-1E26-59E8-540E-F9870F531955}"/>
              </a:ext>
            </a:extLst>
          </p:cNvPr>
          <p:cNvSpPr/>
          <p:nvPr/>
        </p:nvSpPr>
        <p:spPr>
          <a:xfrm>
            <a:off x="1957988" y="1513912"/>
            <a:ext cx="8276026" cy="5213897"/>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4.1. Deploy </a:t>
            </a:r>
            <a:r>
              <a:rPr lang="en-US" sz="4000" b="1" u="sng" dirty="0" err="1"/>
              <a:t>InfluxDB</a:t>
            </a:r>
            <a:r>
              <a:rPr lang="en-US" sz="4000" b="1" u="sng" dirty="0"/>
              <a:t> on Rancher</a:t>
            </a:r>
          </a:p>
        </p:txBody>
      </p:sp>
      <p:pic>
        <p:nvPicPr>
          <p:cNvPr id="11" name="Picture 10">
            <a:extLst>
              <a:ext uri="{FF2B5EF4-FFF2-40B4-BE49-F238E27FC236}">
                <a16:creationId xmlns:a16="http://schemas.microsoft.com/office/drawing/2014/main" id="{5CA06215-CC15-1E53-988A-22F69AB61CA2}"/>
              </a:ext>
            </a:extLst>
          </p:cNvPr>
          <p:cNvPicPr>
            <a:picLocks noChangeAspect="1"/>
          </p:cNvPicPr>
          <p:nvPr/>
        </p:nvPicPr>
        <p:blipFill>
          <a:blip r:embed="rId2"/>
          <a:stretch>
            <a:fillRect/>
          </a:stretch>
        </p:blipFill>
        <p:spPr>
          <a:xfrm>
            <a:off x="2752054" y="3974010"/>
            <a:ext cx="6687891" cy="2604758"/>
          </a:xfrm>
          <a:prstGeom prst="rect">
            <a:avLst/>
          </a:prstGeom>
        </p:spPr>
      </p:pic>
      <p:pic>
        <p:nvPicPr>
          <p:cNvPr id="6" name="Picture 5">
            <a:extLst>
              <a:ext uri="{FF2B5EF4-FFF2-40B4-BE49-F238E27FC236}">
                <a16:creationId xmlns:a16="http://schemas.microsoft.com/office/drawing/2014/main" id="{3013CDDB-789F-DCA7-C647-C8919BF3D2FD}"/>
              </a:ext>
            </a:extLst>
          </p:cNvPr>
          <p:cNvPicPr>
            <a:picLocks noChangeAspect="1"/>
          </p:cNvPicPr>
          <p:nvPr/>
        </p:nvPicPr>
        <p:blipFill>
          <a:blip r:embed="rId3"/>
          <a:stretch>
            <a:fillRect/>
          </a:stretch>
        </p:blipFill>
        <p:spPr>
          <a:xfrm>
            <a:off x="2209295" y="1903976"/>
            <a:ext cx="7773410" cy="1740812"/>
          </a:xfrm>
          <a:prstGeom prst="rect">
            <a:avLst/>
          </a:prstGeom>
        </p:spPr>
      </p:pic>
      <p:pic>
        <p:nvPicPr>
          <p:cNvPr id="10" name="Picture 38" descr="InfluxDB Cloud shuts down in Belgium; some weren't notified before data  deletion : r/webdev">
            <a:extLst>
              <a:ext uri="{FF2B5EF4-FFF2-40B4-BE49-F238E27FC236}">
                <a16:creationId xmlns:a16="http://schemas.microsoft.com/office/drawing/2014/main" id="{49987A8F-52E7-FD53-59FA-B55F13D7211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00" b="95600" l="5400" r="93800">
                        <a14:foregroundMark x1="54800" y1="92000" x2="54800" y2="92000"/>
                        <a14:foregroundMark x1="75600" y1="77200" x2="75600" y2="77200"/>
                        <a14:foregroundMark x1="83400" y1="53000" x2="83400" y2="53000"/>
                        <a14:foregroundMark x1="49600" y1="45800" x2="49600" y2="45800"/>
                        <a14:foregroundMark x1="30000" y1="28200" x2="30000" y2="28200"/>
                        <a14:foregroundMark x1="60600" y1="15000" x2="60600" y2="15000"/>
                        <a14:foregroundMark x1="16000" y1="62600" x2="16000" y2="62600"/>
                        <a14:foregroundMark x1="5400" y1="34800" x2="5400" y2="34800"/>
                        <a14:foregroundMark x1="56800" y1="95600" x2="56800" y2="95600"/>
                        <a14:foregroundMark x1="93800" y1="60600" x2="93800" y2="60600"/>
                        <a14:foregroundMark x1="45200" y1="6000" x2="45200" y2="6000"/>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220520" y="428352"/>
            <a:ext cx="921863" cy="9218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91BE8AC-96F4-7C0F-1C73-1A771ED79F30}"/>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Tree>
    <p:extLst>
      <p:ext uri="{BB962C8B-B14F-4D97-AF65-F5344CB8AC3E}">
        <p14:creationId xmlns:p14="http://schemas.microsoft.com/office/powerpoint/2010/main" val="215146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C81CC48E-E4D5-94FA-B6D0-B01FB5021F4B}"/>
              </a:ext>
            </a:extLst>
          </p:cNvPr>
          <p:cNvSpPr/>
          <p:nvPr/>
        </p:nvSpPr>
        <p:spPr>
          <a:xfrm>
            <a:off x="2200213" y="1429128"/>
            <a:ext cx="7791576" cy="5322898"/>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4.2. Grafana Deployment on Rancher</a:t>
            </a:r>
          </a:p>
        </p:txBody>
      </p:sp>
      <p:grpSp>
        <p:nvGrpSpPr>
          <p:cNvPr id="15" name="Group 14">
            <a:extLst>
              <a:ext uri="{FF2B5EF4-FFF2-40B4-BE49-F238E27FC236}">
                <a16:creationId xmlns:a16="http://schemas.microsoft.com/office/drawing/2014/main" id="{91F93F39-D2BD-32CB-D5D5-FFB52D2B8D61}"/>
              </a:ext>
            </a:extLst>
          </p:cNvPr>
          <p:cNvGrpSpPr/>
          <p:nvPr/>
        </p:nvGrpSpPr>
        <p:grpSpPr>
          <a:xfrm>
            <a:off x="2976584" y="1545349"/>
            <a:ext cx="6238832" cy="5088349"/>
            <a:chOff x="2277885" y="1545349"/>
            <a:chExt cx="6238832" cy="5088349"/>
          </a:xfrm>
        </p:grpSpPr>
        <p:pic>
          <p:nvPicPr>
            <p:cNvPr id="10" name="Picture 9">
              <a:extLst>
                <a:ext uri="{FF2B5EF4-FFF2-40B4-BE49-F238E27FC236}">
                  <a16:creationId xmlns:a16="http://schemas.microsoft.com/office/drawing/2014/main" id="{50215E29-586E-2C0A-50D5-19E1F860B41C}"/>
                </a:ext>
              </a:extLst>
            </p:cNvPr>
            <p:cNvPicPr>
              <a:picLocks noChangeAspect="1"/>
            </p:cNvPicPr>
            <p:nvPr/>
          </p:nvPicPr>
          <p:blipFill>
            <a:blip r:embed="rId2"/>
            <a:stretch>
              <a:fillRect/>
            </a:stretch>
          </p:blipFill>
          <p:spPr>
            <a:xfrm>
              <a:off x="2277885" y="3356330"/>
              <a:ext cx="6238832" cy="2029102"/>
            </a:xfrm>
            <a:prstGeom prst="rect">
              <a:avLst/>
            </a:prstGeom>
          </p:spPr>
        </p:pic>
        <p:pic>
          <p:nvPicPr>
            <p:cNvPr id="11" name="Picture 10">
              <a:extLst>
                <a:ext uri="{FF2B5EF4-FFF2-40B4-BE49-F238E27FC236}">
                  <a16:creationId xmlns:a16="http://schemas.microsoft.com/office/drawing/2014/main" id="{2261EA0A-50F4-BA8F-469E-B31AB0FFB6C1}"/>
                </a:ext>
              </a:extLst>
            </p:cNvPr>
            <p:cNvPicPr>
              <a:picLocks noChangeAspect="1"/>
            </p:cNvPicPr>
            <p:nvPr/>
          </p:nvPicPr>
          <p:blipFill>
            <a:blip r:embed="rId3"/>
            <a:stretch>
              <a:fillRect/>
            </a:stretch>
          </p:blipFill>
          <p:spPr>
            <a:xfrm>
              <a:off x="2277885" y="1545349"/>
              <a:ext cx="6238832" cy="1738312"/>
            </a:xfrm>
            <a:prstGeom prst="rect">
              <a:avLst/>
            </a:prstGeom>
          </p:spPr>
        </p:pic>
        <p:pic>
          <p:nvPicPr>
            <p:cNvPr id="13" name="Picture 12">
              <a:extLst>
                <a:ext uri="{FF2B5EF4-FFF2-40B4-BE49-F238E27FC236}">
                  <a16:creationId xmlns:a16="http://schemas.microsoft.com/office/drawing/2014/main" id="{1082A024-BF6E-7C91-1E33-F61C471C1F63}"/>
                </a:ext>
              </a:extLst>
            </p:cNvPr>
            <p:cNvPicPr>
              <a:picLocks noChangeAspect="1"/>
            </p:cNvPicPr>
            <p:nvPr/>
          </p:nvPicPr>
          <p:blipFill rotWithShape="1">
            <a:blip r:embed="rId4"/>
            <a:srcRect b="49761"/>
            <a:stretch/>
          </p:blipFill>
          <p:spPr>
            <a:xfrm>
              <a:off x="2277885" y="5451422"/>
              <a:ext cx="6238832" cy="1182276"/>
            </a:xfrm>
            <a:prstGeom prst="rect">
              <a:avLst/>
            </a:prstGeom>
          </p:spPr>
        </p:pic>
      </p:grpSp>
      <p:pic>
        <p:nvPicPr>
          <p:cNvPr id="16" name="Picture 40" descr="Github Logo, Grafana, Influxdb, Dashboard, Visualization, Web Application,  Installation, Data, Plugin transparent background PNG clipart | HiClipart">
            <a:extLst>
              <a:ext uri="{FF2B5EF4-FFF2-40B4-BE49-F238E27FC236}">
                <a16:creationId xmlns:a16="http://schemas.microsoft.com/office/drawing/2014/main" id="{FCF49C5F-8C58-AF58-D7FD-5BAF0A441D2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803" b="97476" l="2750" r="95125">
                        <a14:foregroundMark x1="54125" y1="6010" x2="54625" y2="6490"/>
                        <a14:foregroundMark x1="7500" y1="61058" x2="7500" y2="61058"/>
                        <a14:foregroundMark x1="18875" y1="60457" x2="6625" y2="62260"/>
                        <a14:foregroundMark x1="6625" y1="62260" x2="2750" y2="61538"/>
                        <a14:foregroundMark x1="53000" y1="10096" x2="52625" y2="2043"/>
                        <a14:foregroundMark x1="52625" y1="2043" x2="52625" y2="2644"/>
                        <a14:foregroundMark x1="89125" y1="32692" x2="94375" y2="38462"/>
                        <a14:foregroundMark x1="94375" y1="38462" x2="95125" y2="45313"/>
                        <a14:foregroundMark x1="68250" y1="89904" x2="36000" y2="90144"/>
                        <a14:foregroundMark x1="36000" y1="90144" x2="29375" y2="94111"/>
                        <a14:foregroundMark x1="62500" y1="93029" x2="67250" y2="97476"/>
                      </a14:backgroundRemoval>
                    </a14:imgEffect>
                  </a14:imgLayer>
                </a14:imgProps>
              </a:ext>
              <a:ext uri="{28A0092B-C50C-407E-A947-70E740481C1C}">
                <a14:useLocalDpi xmlns:a14="http://schemas.microsoft.com/office/drawing/2010/main" val="0"/>
              </a:ext>
            </a:extLst>
          </a:blip>
          <a:srcRect/>
          <a:stretch>
            <a:fillRect/>
          </a:stretch>
        </p:blipFill>
        <p:spPr bwMode="auto">
          <a:xfrm>
            <a:off x="10097705" y="197498"/>
            <a:ext cx="1056197" cy="109840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AF84AAF-D86E-41A8-4C8E-59515394FC8E}"/>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extLst>
      <p:ext uri="{BB962C8B-B14F-4D97-AF65-F5344CB8AC3E}">
        <p14:creationId xmlns:p14="http://schemas.microsoft.com/office/powerpoint/2010/main" val="397503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898E3DD-619E-AD1E-604E-6BB10C3A2B53}"/>
              </a:ext>
            </a:extLst>
          </p:cNvPr>
          <p:cNvSpPr/>
          <p:nvPr/>
        </p:nvSpPr>
        <p:spPr>
          <a:xfrm>
            <a:off x="1957988" y="1513912"/>
            <a:ext cx="8276026" cy="5213897"/>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4.2. Grafana Deployment on Rancher</a:t>
            </a:r>
          </a:p>
        </p:txBody>
      </p:sp>
      <p:pic>
        <p:nvPicPr>
          <p:cNvPr id="4" name="Picture 3">
            <a:extLst>
              <a:ext uri="{FF2B5EF4-FFF2-40B4-BE49-F238E27FC236}">
                <a16:creationId xmlns:a16="http://schemas.microsoft.com/office/drawing/2014/main" id="{34AA573C-2298-EB6B-4FDF-E4CD2D91EA19}"/>
              </a:ext>
            </a:extLst>
          </p:cNvPr>
          <p:cNvPicPr>
            <a:picLocks noChangeAspect="1"/>
          </p:cNvPicPr>
          <p:nvPr/>
        </p:nvPicPr>
        <p:blipFill>
          <a:blip r:embed="rId2"/>
          <a:stretch>
            <a:fillRect/>
          </a:stretch>
        </p:blipFill>
        <p:spPr>
          <a:xfrm>
            <a:off x="2083136" y="1926579"/>
            <a:ext cx="8025728" cy="1520122"/>
          </a:xfrm>
          <a:prstGeom prst="rect">
            <a:avLst/>
          </a:prstGeom>
        </p:spPr>
      </p:pic>
      <p:pic>
        <p:nvPicPr>
          <p:cNvPr id="6" name="Picture 5">
            <a:extLst>
              <a:ext uri="{FF2B5EF4-FFF2-40B4-BE49-F238E27FC236}">
                <a16:creationId xmlns:a16="http://schemas.microsoft.com/office/drawing/2014/main" id="{DDA8C199-7048-C535-6B78-B7249BF66F41}"/>
              </a:ext>
            </a:extLst>
          </p:cNvPr>
          <p:cNvPicPr>
            <a:picLocks noChangeAspect="1"/>
          </p:cNvPicPr>
          <p:nvPr/>
        </p:nvPicPr>
        <p:blipFill rotWithShape="1">
          <a:blip r:embed="rId3"/>
          <a:srcRect b="12848"/>
          <a:stretch/>
        </p:blipFill>
        <p:spPr>
          <a:xfrm>
            <a:off x="2556907" y="3766602"/>
            <a:ext cx="6912954" cy="2808560"/>
          </a:xfrm>
          <a:prstGeom prst="rect">
            <a:avLst/>
          </a:prstGeom>
        </p:spPr>
      </p:pic>
      <p:pic>
        <p:nvPicPr>
          <p:cNvPr id="7" name="Picture 40" descr="Github Logo, Grafana, Influxdb, Dashboard, Visualization, Web Application,  Installation, Data, Plugin transparent background PNG clipart | HiClipart">
            <a:extLst>
              <a:ext uri="{FF2B5EF4-FFF2-40B4-BE49-F238E27FC236}">
                <a16:creationId xmlns:a16="http://schemas.microsoft.com/office/drawing/2014/main" id="{61D1F2D7-3033-1488-48E5-D8D0D7EAF13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803" b="97476" l="2750" r="95125">
                        <a14:foregroundMark x1="54125" y1="6010" x2="54625" y2="6490"/>
                        <a14:foregroundMark x1="7500" y1="61058" x2="7500" y2="61058"/>
                        <a14:foregroundMark x1="18875" y1="60457" x2="6625" y2="62260"/>
                        <a14:foregroundMark x1="6625" y1="62260" x2="2750" y2="61538"/>
                        <a14:foregroundMark x1="53000" y1="10096" x2="52625" y2="2043"/>
                        <a14:foregroundMark x1="52625" y1="2043" x2="52625" y2="2644"/>
                        <a14:foregroundMark x1="89125" y1="32692" x2="94375" y2="38462"/>
                        <a14:foregroundMark x1="94375" y1="38462" x2="95125" y2="45313"/>
                        <a14:foregroundMark x1="68250" y1="89904" x2="36000" y2="90144"/>
                        <a14:foregroundMark x1="36000" y1="90144" x2="29375" y2="94111"/>
                        <a14:foregroundMark x1="62500" y1="93029" x2="67250" y2="97476"/>
                      </a14:backgroundRemoval>
                    </a14:imgEffect>
                  </a14:imgLayer>
                </a14:imgProps>
              </a:ext>
              <a:ext uri="{28A0092B-C50C-407E-A947-70E740481C1C}">
                <a14:useLocalDpi xmlns:a14="http://schemas.microsoft.com/office/drawing/2010/main" val="0"/>
              </a:ext>
            </a:extLst>
          </a:blip>
          <a:srcRect/>
          <a:stretch>
            <a:fillRect/>
          </a:stretch>
        </p:blipFill>
        <p:spPr bwMode="auto">
          <a:xfrm>
            <a:off x="10097705" y="197498"/>
            <a:ext cx="1056197" cy="109840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F76D34FE-9AC3-EF44-7D30-CE0828A624AE}"/>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Tree>
    <p:extLst>
      <p:ext uri="{BB962C8B-B14F-4D97-AF65-F5344CB8AC3E}">
        <p14:creationId xmlns:p14="http://schemas.microsoft.com/office/powerpoint/2010/main" val="8181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164AB3A-0AD8-E48D-8200-FFF500920BCB}"/>
              </a:ext>
            </a:extLst>
          </p:cNvPr>
          <p:cNvSpPr/>
          <p:nvPr/>
        </p:nvSpPr>
        <p:spPr>
          <a:xfrm>
            <a:off x="1957988" y="1513912"/>
            <a:ext cx="8276026" cy="5213897"/>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4.3. Data Analytic Deployment</a:t>
            </a:r>
          </a:p>
        </p:txBody>
      </p:sp>
      <p:grpSp>
        <p:nvGrpSpPr>
          <p:cNvPr id="14" name="Group 13">
            <a:extLst>
              <a:ext uri="{FF2B5EF4-FFF2-40B4-BE49-F238E27FC236}">
                <a16:creationId xmlns:a16="http://schemas.microsoft.com/office/drawing/2014/main" id="{130043C4-B434-C4FE-0E43-E234C963E081}"/>
              </a:ext>
            </a:extLst>
          </p:cNvPr>
          <p:cNvGrpSpPr/>
          <p:nvPr/>
        </p:nvGrpSpPr>
        <p:grpSpPr>
          <a:xfrm>
            <a:off x="2264805" y="1972438"/>
            <a:ext cx="7662390" cy="4570512"/>
            <a:chOff x="1635020" y="1872687"/>
            <a:chExt cx="7662390" cy="4570512"/>
          </a:xfrm>
        </p:grpSpPr>
        <p:pic>
          <p:nvPicPr>
            <p:cNvPr id="8" name="Picture 7">
              <a:extLst>
                <a:ext uri="{FF2B5EF4-FFF2-40B4-BE49-F238E27FC236}">
                  <a16:creationId xmlns:a16="http://schemas.microsoft.com/office/drawing/2014/main" id="{9DA2B1E7-DF4B-BD2E-E58A-DB6D379D7FA1}"/>
                </a:ext>
              </a:extLst>
            </p:cNvPr>
            <p:cNvPicPr>
              <a:picLocks noChangeAspect="1"/>
            </p:cNvPicPr>
            <p:nvPr/>
          </p:nvPicPr>
          <p:blipFill rotWithShape="1">
            <a:blip r:embed="rId2"/>
            <a:srcRect t="1" b="1368"/>
            <a:stretch/>
          </p:blipFill>
          <p:spPr>
            <a:xfrm>
              <a:off x="1635020" y="1872687"/>
              <a:ext cx="7662390" cy="1281387"/>
            </a:xfrm>
            <a:prstGeom prst="rect">
              <a:avLst/>
            </a:prstGeom>
          </p:spPr>
        </p:pic>
        <p:pic>
          <p:nvPicPr>
            <p:cNvPr id="10" name="Picture 9">
              <a:extLst>
                <a:ext uri="{FF2B5EF4-FFF2-40B4-BE49-F238E27FC236}">
                  <a16:creationId xmlns:a16="http://schemas.microsoft.com/office/drawing/2014/main" id="{EAF6C95C-10BC-BA3F-F4E7-B1B847171318}"/>
                </a:ext>
              </a:extLst>
            </p:cNvPr>
            <p:cNvPicPr>
              <a:picLocks noChangeAspect="1"/>
            </p:cNvPicPr>
            <p:nvPr/>
          </p:nvPicPr>
          <p:blipFill rotWithShape="1">
            <a:blip r:embed="rId3"/>
            <a:srcRect b="54575"/>
            <a:stretch/>
          </p:blipFill>
          <p:spPr>
            <a:xfrm>
              <a:off x="1635020" y="3579208"/>
              <a:ext cx="7662390" cy="942552"/>
            </a:xfrm>
            <a:prstGeom prst="rect">
              <a:avLst/>
            </a:prstGeom>
          </p:spPr>
        </p:pic>
        <p:pic>
          <p:nvPicPr>
            <p:cNvPr id="12" name="Picture 11">
              <a:extLst>
                <a:ext uri="{FF2B5EF4-FFF2-40B4-BE49-F238E27FC236}">
                  <a16:creationId xmlns:a16="http://schemas.microsoft.com/office/drawing/2014/main" id="{193F4A23-B1CD-D7B0-B224-CA198191FDB2}"/>
                </a:ext>
              </a:extLst>
            </p:cNvPr>
            <p:cNvPicPr>
              <a:picLocks noChangeAspect="1"/>
            </p:cNvPicPr>
            <p:nvPr/>
          </p:nvPicPr>
          <p:blipFill rotWithShape="1">
            <a:blip r:embed="rId4"/>
            <a:srcRect t="42543"/>
            <a:stretch/>
          </p:blipFill>
          <p:spPr>
            <a:xfrm>
              <a:off x="2532190" y="5006812"/>
              <a:ext cx="5868050" cy="1436387"/>
            </a:xfrm>
            <a:prstGeom prst="rect">
              <a:avLst/>
            </a:prstGeom>
          </p:spPr>
        </p:pic>
      </p:grpSp>
      <p:pic>
        <p:nvPicPr>
          <p:cNvPr id="15" name="Picture 42" descr="Data analytics - Free miscellaneous icons">
            <a:extLst>
              <a:ext uri="{FF2B5EF4-FFF2-40B4-BE49-F238E27FC236}">
                <a16:creationId xmlns:a16="http://schemas.microsoft.com/office/drawing/2014/main" id="{1650C4B0-4622-85EB-9773-E81AAA68F2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7416" y="420863"/>
            <a:ext cx="899519" cy="8995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480C79C-1BE7-1CEA-E795-9682E3D719EA}"/>
              </a:ext>
            </a:extLst>
          </p:cNvPr>
          <p:cNvSpPr txBox="1"/>
          <p:nvPr/>
        </p:nvSpPr>
        <p:spPr>
          <a:xfrm>
            <a:off x="2264805" y="1591206"/>
            <a:ext cx="6394745" cy="369332"/>
          </a:xfrm>
          <a:prstGeom prst="rect">
            <a:avLst/>
          </a:prstGeom>
          <a:noFill/>
        </p:spPr>
        <p:txBody>
          <a:bodyPr wrap="square">
            <a:spAutoFit/>
          </a:bodyPr>
          <a:lstStyle/>
          <a:p>
            <a:pPr marL="285750" indent="-285750">
              <a:buFont typeface="Wingdings" panose="05000000000000000000" pitchFamily="2" charset="2"/>
              <a:buChar char="v"/>
            </a:pPr>
            <a:r>
              <a:rPr lang="en-US" b="1" i="1" dirty="0"/>
              <a:t>Build firmware prediction as a docker image</a:t>
            </a:r>
          </a:p>
        </p:txBody>
      </p:sp>
      <p:sp>
        <p:nvSpPr>
          <p:cNvPr id="17" name="TextBox 16">
            <a:extLst>
              <a:ext uri="{FF2B5EF4-FFF2-40B4-BE49-F238E27FC236}">
                <a16:creationId xmlns:a16="http://schemas.microsoft.com/office/drawing/2014/main" id="{8ECA5AD9-1F16-5803-65F9-3A0500F72BA0}"/>
              </a:ext>
            </a:extLst>
          </p:cNvPr>
          <p:cNvSpPr txBox="1"/>
          <p:nvPr/>
        </p:nvSpPr>
        <p:spPr>
          <a:xfrm>
            <a:off x="2205258" y="3263163"/>
            <a:ext cx="6394745" cy="369332"/>
          </a:xfrm>
          <a:prstGeom prst="rect">
            <a:avLst/>
          </a:prstGeom>
          <a:noFill/>
        </p:spPr>
        <p:txBody>
          <a:bodyPr wrap="square">
            <a:spAutoFit/>
          </a:bodyPr>
          <a:lstStyle/>
          <a:p>
            <a:pPr marL="285750" indent="-285750">
              <a:buFont typeface="Wingdings" panose="05000000000000000000" pitchFamily="2" charset="2"/>
              <a:buChar char="v"/>
            </a:pPr>
            <a:r>
              <a:rPr lang="en-US" b="1" i="1" dirty="0"/>
              <a:t>Tag new name and Push to Docker Hub </a:t>
            </a:r>
          </a:p>
        </p:txBody>
      </p:sp>
      <p:sp>
        <p:nvSpPr>
          <p:cNvPr id="18" name="TextBox 17">
            <a:extLst>
              <a:ext uri="{FF2B5EF4-FFF2-40B4-BE49-F238E27FC236}">
                <a16:creationId xmlns:a16="http://schemas.microsoft.com/office/drawing/2014/main" id="{6EC547D2-4B15-FAC3-1CF1-5BC3E8A70784}"/>
              </a:ext>
            </a:extLst>
          </p:cNvPr>
          <p:cNvSpPr txBox="1"/>
          <p:nvPr/>
        </p:nvSpPr>
        <p:spPr>
          <a:xfrm>
            <a:off x="2205257" y="4702114"/>
            <a:ext cx="6394745" cy="369332"/>
          </a:xfrm>
          <a:prstGeom prst="rect">
            <a:avLst/>
          </a:prstGeom>
          <a:noFill/>
        </p:spPr>
        <p:txBody>
          <a:bodyPr wrap="square">
            <a:spAutoFit/>
          </a:bodyPr>
          <a:lstStyle/>
          <a:p>
            <a:pPr marL="285750" indent="-285750">
              <a:buFont typeface="Wingdings" panose="05000000000000000000" pitchFamily="2" charset="2"/>
              <a:buChar char="v"/>
            </a:pPr>
            <a:r>
              <a:rPr lang="en-US" b="1" i="1" dirty="0"/>
              <a:t>Image is pushed to Docker Hub successful</a:t>
            </a:r>
          </a:p>
        </p:txBody>
      </p:sp>
      <p:sp>
        <p:nvSpPr>
          <p:cNvPr id="5" name="Oval 4">
            <a:extLst>
              <a:ext uri="{FF2B5EF4-FFF2-40B4-BE49-F238E27FC236}">
                <a16:creationId xmlns:a16="http://schemas.microsoft.com/office/drawing/2014/main" id="{FE1F0014-63D3-2F81-242E-F3E08434960B}"/>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Tree>
    <p:extLst>
      <p:ext uri="{BB962C8B-B14F-4D97-AF65-F5344CB8AC3E}">
        <p14:creationId xmlns:p14="http://schemas.microsoft.com/office/powerpoint/2010/main" val="97940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7743F2BF-AA0C-704D-E76E-28DC51187574}"/>
              </a:ext>
            </a:extLst>
          </p:cNvPr>
          <p:cNvSpPr/>
          <p:nvPr/>
        </p:nvSpPr>
        <p:spPr>
          <a:xfrm>
            <a:off x="1957988" y="1513912"/>
            <a:ext cx="8276026" cy="5213897"/>
          </a:xfrm>
          <a:prstGeom prst="roundRect">
            <a:avLst>
              <a:gd name="adj" fmla="val 8535"/>
            </a:avLst>
          </a:prstGeom>
          <a:solidFill>
            <a:schemeClr val="tx2">
              <a:lumMod val="20000"/>
              <a:lumOff val="80000"/>
            </a:schemeClr>
          </a:solidFill>
          <a:ln w="38100">
            <a:solidFill>
              <a:schemeClr val="bg2">
                <a:lumMod val="50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134324-684C-8764-97EB-51B4B9E3BD7E}"/>
              </a:ext>
            </a:extLst>
          </p:cNvPr>
          <p:cNvSpPr>
            <a:spLocks noGrp="1"/>
          </p:cNvSpPr>
          <p:nvPr>
            <p:ph type="title"/>
          </p:nvPr>
        </p:nvSpPr>
        <p:spPr/>
        <p:txBody>
          <a:bodyPr>
            <a:normAutofit/>
          </a:bodyPr>
          <a:lstStyle/>
          <a:p>
            <a:r>
              <a:rPr lang="en-US" sz="4000" b="1" u="sng" dirty="0"/>
              <a:t>4.3. Data Analytic Deployment</a:t>
            </a:r>
          </a:p>
        </p:txBody>
      </p:sp>
      <p:pic>
        <p:nvPicPr>
          <p:cNvPr id="3" name="Picture 42" descr="Data analytics - Free miscellaneous icons">
            <a:extLst>
              <a:ext uri="{FF2B5EF4-FFF2-40B4-BE49-F238E27FC236}">
                <a16:creationId xmlns:a16="http://schemas.microsoft.com/office/drawing/2014/main" id="{811E47E0-4B8E-2A48-C267-990A5F7FB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416" y="420863"/>
            <a:ext cx="899519" cy="89951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F724AC2-D5DA-7FB6-18BE-E7924100F6FF}"/>
              </a:ext>
            </a:extLst>
          </p:cNvPr>
          <p:cNvGrpSpPr/>
          <p:nvPr/>
        </p:nvGrpSpPr>
        <p:grpSpPr>
          <a:xfrm>
            <a:off x="3056074" y="1648045"/>
            <a:ext cx="5857337" cy="4951770"/>
            <a:chOff x="1780353" y="1556823"/>
            <a:chExt cx="6079853" cy="5139884"/>
          </a:xfrm>
        </p:grpSpPr>
        <p:grpSp>
          <p:nvGrpSpPr>
            <p:cNvPr id="17" name="Group 16">
              <a:extLst>
                <a:ext uri="{FF2B5EF4-FFF2-40B4-BE49-F238E27FC236}">
                  <a16:creationId xmlns:a16="http://schemas.microsoft.com/office/drawing/2014/main" id="{E4BE2865-4A8D-7517-9362-8967B85A6444}"/>
                </a:ext>
              </a:extLst>
            </p:cNvPr>
            <p:cNvGrpSpPr/>
            <p:nvPr/>
          </p:nvGrpSpPr>
          <p:grpSpPr>
            <a:xfrm>
              <a:off x="1780353" y="1556823"/>
              <a:ext cx="6079853" cy="2874531"/>
              <a:chOff x="1786409" y="1538657"/>
              <a:chExt cx="6079853" cy="2874531"/>
            </a:xfrm>
          </p:grpSpPr>
          <p:pic>
            <p:nvPicPr>
              <p:cNvPr id="18" name="Picture 17">
                <a:extLst>
                  <a:ext uri="{FF2B5EF4-FFF2-40B4-BE49-F238E27FC236}">
                    <a16:creationId xmlns:a16="http://schemas.microsoft.com/office/drawing/2014/main" id="{DEDB1ECD-98FA-A82F-1F14-3CFBE0B15A6D}"/>
                  </a:ext>
                </a:extLst>
              </p:cNvPr>
              <p:cNvPicPr>
                <a:picLocks noChangeAspect="1"/>
              </p:cNvPicPr>
              <p:nvPr/>
            </p:nvPicPr>
            <p:blipFill>
              <a:blip r:embed="rId3"/>
              <a:stretch>
                <a:fillRect/>
              </a:stretch>
            </p:blipFill>
            <p:spPr>
              <a:xfrm>
                <a:off x="1786410" y="1538657"/>
                <a:ext cx="6079852" cy="1138356"/>
              </a:xfrm>
              <a:prstGeom prst="rect">
                <a:avLst/>
              </a:prstGeom>
            </p:spPr>
          </p:pic>
          <p:pic>
            <p:nvPicPr>
              <p:cNvPr id="19" name="Picture 18">
                <a:extLst>
                  <a:ext uri="{FF2B5EF4-FFF2-40B4-BE49-F238E27FC236}">
                    <a16:creationId xmlns:a16="http://schemas.microsoft.com/office/drawing/2014/main" id="{F8C76C1D-60DC-E2E0-6350-3EAA0ED83098}"/>
                  </a:ext>
                </a:extLst>
              </p:cNvPr>
              <p:cNvPicPr>
                <a:picLocks noChangeAspect="1"/>
              </p:cNvPicPr>
              <p:nvPr/>
            </p:nvPicPr>
            <p:blipFill>
              <a:blip r:embed="rId4"/>
              <a:stretch>
                <a:fillRect/>
              </a:stretch>
            </p:blipFill>
            <p:spPr>
              <a:xfrm>
                <a:off x="1786409" y="2677013"/>
                <a:ext cx="6079852" cy="1736175"/>
              </a:xfrm>
              <a:prstGeom prst="rect">
                <a:avLst/>
              </a:prstGeom>
            </p:spPr>
          </p:pic>
        </p:grpSp>
        <p:grpSp>
          <p:nvGrpSpPr>
            <p:cNvPr id="20" name="Group 19">
              <a:extLst>
                <a:ext uri="{FF2B5EF4-FFF2-40B4-BE49-F238E27FC236}">
                  <a16:creationId xmlns:a16="http://schemas.microsoft.com/office/drawing/2014/main" id="{8C91476B-D399-F89A-2145-8F3DC40D9783}"/>
                </a:ext>
              </a:extLst>
            </p:cNvPr>
            <p:cNvGrpSpPr/>
            <p:nvPr/>
          </p:nvGrpSpPr>
          <p:grpSpPr>
            <a:xfrm>
              <a:off x="1780353" y="4637551"/>
              <a:ext cx="6079853" cy="2059156"/>
              <a:chOff x="1786409" y="4735981"/>
              <a:chExt cx="6079853" cy="2059156"/>
            </a:xfrm>
          </p:grpSpPr>
          <p:pic>
            <p:nvPicPr>
              <p:cNvPr id="21" name="Picture 20">
                <a:extLst>
                  <a:ext uri="{FF2B5EF4-FFF2-40B4-BE49-F238E27FC236}">
                    <a16:creationId xmlns:a16="http://schemas.microsoft.com/office/drawing/2014/main" id="{B60819B4-C057-90D5-1284-6C84B7CFD0F0}"/>
                  </a:ext>
                </a:extLst>
              </p:cNvPr>
              <p:cNvPicPr>
                <a:picLocks noChangeAspect="1"/>
              </p:cNvPicPr>
              <p:nvPr/>
            </p:nvPicPr>
            <p:blipFill>
              <a:blip r:embed="rId5"/>
              <a:stretch>
                <a:fillRect/>
              </a:stretch>
            </p:blipFill>
            <p:spPr>
              <a:xfrm>
                <a:off x="1786410" y="4735981"/>
                <a:ext cx="6079852" cy="1124578"/>
              </a:xfrm>
              <a:prstGeom prst="rect">
                <a:avLst/>
              </a:prstGeom>
            </p:spPr>
          </p:pic>
          <p:pic>
            <p:nvPicPr>
              <p:cNvPr id="22" name="Picture 21">
                <a:extLst>
                  <a:ext uri="{FF2B5EF4-FFF2-40B4-BE49-F238E27FC236}">
                    <a16:creationId xmlns:a16="http://schemas.microsoft.com/office/drawing/2014/main" id="{224C6EFE-F143-C69C-DF0D-3F269D5B8F87}"/>
                  </a:ext>
                </a:extLst>
              </p:cNvPr>
              <p:cNvPicPr>
                <a:picLocks noChangeAspect="1"/>
              </p:cNvPicPr>
              <p:nvPr/>
            </p:nvPicPr>
            <p:blipFill rotWithShape="1">
              <a:blip r:embed="rId6"/>
              <a:srcRect t="26239" b="8179"/>
              <a:stretch/>
            </p:blipFill>
            <p:spPr>
              <a:xfrm>
                <a:off x="1786409" y="5860559"/>
                <a:ext cx="6079851" cy="934578"/>
              </a:xfrm>
              <a:prstGeom prst="rect">
                <a:avLst/>
              </a:prstGeom>
            </p:spPr>
          </p:pic>
        </p:grpSp>
      </p:grpSp>
      <p:sp>
        <p:nvSpPr>
          <p:cNvPr id="6" name="Oval 5">
            <a:extLst>
              <a:ext uri="{FF2B5EF4-FFF2-40B4-BE49-F238E27FC236}">
                <a16:creationId xmlns:a16="http://schemas.microsoft.com/office/drawing/2014/main" id="{371F0F4E-F1F9-88C9-3440-D058B345ECBF}"/>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Tree>
    <p:extLst>
      <p:ext uri="{BB962C8B-B14F-4D97-AF65-F5344CB8AC3E}">
        <p14:creationId xmlns:p14="http://schemas.microsoft.com/office/powerpoint/2010/main" val="304968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6DF5-C6DD-215B-9E5D-9D4982329DE3}"/>
              </a:ext>
            </a:extLst>
          </p:cNvPr>
          <p:cNvSpPr>
            <a:spLocks noGrp="1"/>
          </p:cNvSpPr>
          <p:nvPr>
            <p:ph type="title"/>
          </p:nvPr>
        </p:nvSpPr>
        <p:spPr/>
        <p:txBody>
          <a:bodyPr>
            <a:normAutofit/>
          </a:bodyPr>
          <a:lstStyle/>
          <a:p>
            <a:r>
              <a:rPr lang="en-US" sz="2800" b="1" u="sng" dirty="0"/>
              <a:t>V. Designing of Dashboard on Grafana</a:t>
            </a:r>
            <a:endParaRPr lang="en-US" sz="2800" b="1" u="sng" dirty="0">
              <a:cs typeface="Arial"/>
            </a:endParaRPr>
          </a:p>
        </p:txBody>
      </p:sp>
      <p:sp>
        <p:nvSpPr>
          <p:cNvPr id="6" name="Content Placeholder 5">
            <a:extLst>
              <a:ext uri="{FF2B5EF4-FFF2-40B4-BE49-F238E27FC236}">
                <a16:creationId xmlns:a16="http://schemas.microsoft.com/office/drawing/2014/main" id="{2659BA0D-21D9-FD29-4A78-8FDD0983704D}"/>
              </a:ext>
            </a:extLst>
          </p:cNvPr>
          <p:cNvSpPr>
            <a:spLocks noGrp="1"/>
          </p:cNvSpPr>
          <p:nvPr>
            <p:ph idx="1"/>
          </p:nvPr>
        </p:nvSpPr>
        <p:spPr/>
        <p:txBody>
          <a:bodyPr vert="horz" lIns="91440" tIns="45720" rIns="91440" bIns="45720" rtlCol="0" anchor="t">
            <a:normAutofit/>
          </a:bodyPr>
          <a:lstStyle/>
          <a:p>
            <a:r>
              <a:rPr lang="en-US" sz="1700" b="1" dirty="0" err="1">
                <a:ea typeface="+mn-lt"/>
                <a:cs typeface="+mn-lt"/>
              </a:rPr>
              <a:t>InfluxDB</a:t>
            </a:r>
            <a:r>
              <a:rPr lang="en-US" sz="1700" b="1" dirty="0">
                <a:ea typeface="+mn-lt"/>
                <a:cs typeface="+mn-lt"/>
              </a:rPr>
              <a:t>:</a:t>
            </a:r>
            <a:r>
              <a:rPr lang="en-US" sz="1700" dirty="0">
                <a:ea typeface="+mn-lt"/>
                <a:cs typeface="+mn-lt"/>
              </a:rPr>
              <a:t> </a:t>
            </a:r>
            <a:r>
              <a:rPr lang="en-US" sz="1700" dirty="0" err="1">
                <a:ea typeface="+mn-lt"/>
                <a:cs typeface="+mn-lt"/>
              </a:rPr>
              <a:t>InfluxDB</a:t>
            </a:r>
            <a:r>
              <a:rPr lang="en-US" sz="1700" dirty="0">
                <a:ea typeface="+mn-lt"/>
                <a:cs typeface="+mn-lt"/>
              </a:rPr>
              <a:t> is a specialized database designed to handle data that changes over time, such as temperature, humidity and any other parameters measurements from sensors. It can quickly store and manage lots of data that comes in continuously.</a:t>
            </a:r>
            <a:endParaRPr lang="en-US" sz="1700">
              <a:cs typeface="Arial" panose="020B0604020202020204"/>
            </a:endParaRPr>
          </a:p>
          <a:p>
            <a:endParaRPr lang="en-US" sz="1700" dirty="0">
              <a:cs typeface="Arial"/>
            </a:endParaRPr>
          </a:p>
          <a:p>
            <a:r>
              <a:rPr lang="en-US" sz="1700" b="1" dirty="0">
                <a:ea typeface="+mn-lt"/>
                <a:cs typeface="+mn-lt"/>
              </a:rPr>
              <a:t>Grafana:</a:t>
            </a:r>
            <a:r>
              <a:rPr lang="en-US" sz="1700" dirty="0">
                <a:ea typeface="+mn-lt"/>
                <a:cs typeface="+mn-lt"/>
              </a:rPr>
              <a:t> Grafana is a tool that lets you make and share interactive charts and graphs using data from various sources like </a:t>
            </a:r>
            <a:r>
              <a:rPr lang="en-US" sz="1700" dirty="0" err="1">
                <a:ea typeface="+mn-lt"/>
                <a:cs typeface="+mn-lt"/>
              </a:rPr>
              <a:t>InfluxDB</a:t>
            </a:r>
            <a:r>
              <a:rPr lang="en-US" sz="1700" dirty="0">
                <a:ea typeface="+mn-lt"/>
                <a:cs typeface="+mn-lt"/>
              </a:rPr>
              <a:t>. It helps you visualize data in a way that's easy to understand, allowing you to see trends and patterns.</a:t>
            </a:r>
            <a:endParaRPr lang="en-US" sz="1700" dirty="0">
              <a:cs typeface="Arial"/>
            </a:endParaRPr>
          </a:p>
          <a:p>
            <a:endParaRPr lang="en-US" sz="1700" dirty="0">
              <a:cs typeface="Arial"/>
            </a:endParaRPr>
          </a:p>
        </p:txBody>
      </p:sp>
      <p:sp>
        <p:nvSpPr>
          <p:cNvPr id="5" name="Oval 4">
            <a:extLst>
              <a:ext uri="{FF2B5EF4-FFF2-40B4-BE49-F238E27FC236}">
                <a16:creationId xmlns:a16="http://schemas.microsoft.com/office/drawing/2014/main" id="{60DBF8AB-FD64-5E0A-7EA2-09D786CC7891}"/>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Tree>
    <p:extLst>
      <p:ext uri="{BB962C8B-B14F-4D97-AF65-F5344CB8AC3E}">
        <p14:creationId xmlns:p14="http://schemas.microsoft.com/office/powerpoint/2010/main" val="263397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D017-317C-3905-9E48-BBDE9C6A8681}"/>
              </a:ext>
            </a:extLst>
          </p:cNvPr>
          <p:cNvSpPr>
            <a:spLocks noGrp="1"/>
          </p:cNvSpPr>
          <p:nvPr>
            <p:ph type="title"/>
          </p:nvPr>
        </p:nvSpPr>
        <p:spPr>
          <a:xfrm>
            <a:off x="481013" y="3752849"/>
            <a:ext cx="3290887" cy="2452687"/>
          </a:xfrm>
        </p:spPr>
        <p:txBody>
          <a:bodyPr anchor="ctr">
            <a:normAutofit/>
          </a:bodyPr>
          <a:lstStyle/>
          <a:p>
            <a:pPr algn="ctr"/>
            <a:r>
              <a:rPr lang="en-US" sz="3600" b="1" dirty="0">
                <a:ea typeface="+mj-lt"/>
                <a:cs typeface="+mj-lt"/>
              </a:rPr>
              <a:t>Data Collection and Storage with </a:t>
            </a:r>
            <a:r>
              <a:rPr lang="en-US" sz="3600" b="1" dirty="0" err="1">
                <a:ea typeface="+mj-lt"/>
                <a:cs typeface="+mj-lt"/>
              </a:rPr>
              <a:t>InfluxDB</a:t>
            </a:r>
            <a:r>
              <a:rPr lang="en-US" sz="3600" b="1" dirty="0">
                <a:ea typeface="+mj-lt"/>
                <a:cs typeface="+mj-lt"/>
              </a:rPr>
              <a:t>:</a:t>
            </a:r>
            <a:endParaRPr lang="en-US" sz="3600" b="1" dirty="0">
              <a:cs typeface="Arial"/>
            </a:endParaRPr>
          </a:p>
          <a:p>
            <a:pPr algn="ctr"/>
            <a:endParaRPr lang="en-US" sz="3600" b="1" dirty="0">
              <a:cs typeface="Arial"/>
            </a:endParaRPr>
          </a:p>
        </p:txBody>
      </p:sp>
      <p:pic>
        <p:nvPicPr>
          <p:cNvPr id="4" name="Picture 3" descr="A screenshot of a computer&#10;&#10;Description automatically generated">
            <a:extLst>
              <a:ext uri="{FF2B5EF4-FFF2-40B4-BE49-F238E27FC236}">
                <a16:creationId xmlns:a16="http://schemas.microsoft.com/office/drawing/2014/main" id="{86A38E8D-E97A-958E-0B56-1DADB32E018D}"/>
              </a:ext>
            </a:extLst>
          </p:cNvPr>
          <p:cNvPicPr>
            <a:picLocks noChangeAspect="1"/>
          </p:cNvPicPr>
          <p:nvPr/>
        </p:nvPicPr>
        <p:blipFill rotWithShape="1">
          <a:blip r:embed="rId2"/>
          <a:srcRect t="10552" b="9880"/>
          <a:stretch/>
        </p:blipFill>
        <p:spPr>
          <a:xfrm>
            <a:off x="20" y="10"/>
            <a:ext cx="12191980" cy="376315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E06BBC2-36D8-A462-62A8-240F99F7C0E4}"/>
              </a:ext>
            </a:extLst>
          </p:cNvPr>
          <p:cNvSpPr>
            <a:spLocks noGrp="1"/>
          </p:cNvSpPr>
          <p:nvPr>
            <p:ph idx="1"/>
          </p:nvPr>
        </p:nvSpPr>
        <p:spPr>
          <a:xfrm>
            <a:off x="4223982" y="3963057"/>
            <a:ext cx="7485413" cy="2452687"/>
          </a:xfrm>
        </p:spPr>
        <p:txBody>
          <a:bodyPr vert="horz" lIns="91440" tIns="45720" rIns="91440" bIns="45720" rtlCol="0" anchor="ctr">
            <a:normAutofit/>
          </a:bodyPr>
          <a:lstStyle/>
          <a:p>
            <a:pPr algn="just"/>
            <a:r>
              <a:rPr lang="en-US" sz="1800" b="1" dirty="0">
                <a:ea typeface="+mn-lt"/>
                <a:cs typeface="+mn-lt"/>
              </a:rPr>
              <a:t>Receive Data:</a:t>
            </a:r>
            <a:r>
              <a:rPr lang="en-US" sz="1800" dirty="0">
                <a:ea typeface="+mn-lt"/>
                <a:cs typeface="+mn-lt"/>
              </a:rPr>
              <a:t> Our system involves multiple sensors connected to ESP32 devices that publish data to an MQTT broker. The broker, in turn, channels this data to the command center.</a:t>
            </a:r>
            <a:endParaRPr lang="en-US" sz="1800" dirty="0">
              <a:cs typeface="Arial" panose="020B0604020202020204"/>
            </a:endParaRPr>
          </a:p>
          <a:p>
            <a:pPr algn="just"/>
            <a:r>
              <a:rPr lang="en-US" sz="1800" b="1" err="1">
                <a:ea typeface="+mn-lt"/>
                <a:cs typeface="+mn-lt"/>
              </a:rPr>
              <a:t>InfluxDB</a:t>
            </a:r>
            <a:r>
              <a:rPr lang="en-US" sz="1800" b="1" dirty="0">
                <a:ea typeface="+mn-lt"/>
                <a:cs typeface="+mn-lt"/>
              </a:rPr>
              <a:t> as Data Sink:</a:t>
            </a:r>
            <a:r>
              <a:rPr lang="en-US" sz="1800" dirty="0">
                <a:ea typeface="+mn-lt"/>
                <a:cs typeface="+mn-lt"/>
              </a:rPr>
              <a:t> From the command center, data is pushed to </a:t>
            </a:r>
            <a:r>
              <a:rPr lang="en-US" sz="1800" err="1">
                <a:ea typeface="+mn-lt"/>
                <a:cs typeface="+mn-lt"/>
              </a:rPr>
              <a:t>InfluxDB</a:t>
            </a:r>
            <a:r>
              <a:rPr lang="en-US" sz="1800" dirty="0">
                <a:ea typeface="+mn-lt"/>
                <a:cs typeface="+mn-lt"/>
              </a:rPr>
              <a:t>. My primary role was to ensure that </a:t>
            </a:r>
            <a:r>
              <a:rPr lang="en-US" sz="1800" err="1">
                <a:ea typeface="+mn-lt"/>
                <a:cs typeface="+mn-lt"/>
              </a:rPr>
              <a:t>InfluxDB</a:t>
            </a:r>
            <a:r>
              <a:rPr lang="en-US" sz="1800" dirty="0">
                <a:ea typeface="+mn-lt"/>
                <a:cs typeface="+mn-lt"/>
              </a:rPr>
              <a:t> correctly receives and stores these data points. This includes configuring </a:t>
            </a:r>
            <a:r>
              <a:rPr lang="en-US" sz="1800" err="1">
                <a:ea typeface="+mn-lt"/>
                <a:cs typeface="+mn-lt"/>
              </a:rPr>
              <a:t>InfluxDB</a:t>
            </a:r>
            <a:r>
              <a:rPr lang="en-US" sz="1800" dirty="0">
                <a:ea typeface="+mn-lt"/>
                <a:cs typeface="+mn-lt"/>
              </a:rPr>
              <a:t> to handle the incoming data flow efficiently, setting up databases, retention policies, and continuous queries to manage the data effectively.</a:t>
            </a:r>
            <a:endParaRPr lang="en-US" sz="1800" dirty="0">
              <a:cs typeface="Arial"/>
            </a:endParaRPr>
          </a:p>
          <a:p>
            <a:pPr algn="just"/>
            <a:endParaRPr lang="en-US" sz="1800">
              <a:cs typeface="Arial"/>
            </a:endParaRPr>
          </a:p>
        </p:txBody>
      </p:sp>
      <p:sp>
        <p:nvSpPr>
          <p:cNvPr id="7" name="Oval 6">
            <a:extLst>
              <a:ext uri="{FF2B5EF4-FFF2-40B4-BE49-F238E27FC236}">
                <a16:creationId xmlns:a16="http://schemas.microsoft.com/office/drawing/2014/main" id="{0F0045A7-8132-6147-651F-9C5FE093BAF6}"/>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Tree>
    <p:extLst>
      <p:ext uri="{BB962C8B-B14F-4D97-AF65-F5344CB8AC3E}">
        <p14:creationId xmlns:p14="http://schemas.microsoft.com/office/powerpoint/2010/main" val="256140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7821-81B2-3C2B-9638-4095DB93F006}"/>
              </a:ext>
            </a:extLst>
          </p:cNvPr>
          <p:cNvSpPr>
            <a:spLocks noGrp="1"/>
          </p:cNvSpPr>
          <p:nvPr>
            <p:ph type="title"/>
          </p:nvPr>
        </p:nvSpPr>
        <p:spPr/>
        <p:txBody>
          <a:bodyPr/>
          <a:lstStyle/>
          <a:p>
            <a:r>
              <a:rPr lang="en-US" sz="2800" b="1" dirty="0">
                <a:ea typeface="+mj-lt"/>
                <a:cs typeface="+mj-lt"/>
              </a:rPr>
              <a:t>Data Visualization with Grafana:</a:t>
            </a:r>
            <a:endParaRPr lang="en-US" sz="2800" b="1" dirty="0">
              <a:cs typeface="Arial"/>
            </a:endParaRPr>
          </a:p>
          <a:p>
            <a:endParaRPr lang="en-US" sz="2800" b="1" dirty="0">
              <a:cs typeface="Arial"/>
            </a:endParaRPr>
          </a:p>
        </p:txBody>
      </p:sp>
      <p:sp>
        <p:nvSpPr>
          <p:cNvPr id="3" name="Content Placeholder 2">
            <a:extLst>
              <a:ext uri="{FF2B5EF4-FFF2-40B4-BE49-F238E27FC236}">
                <a16:creationId xmlns:a16="http://schemas.microsoft.com/office/drawing/2014/main" id="{055816BA-48C1-E167-FA4D-E3568FB0A886}"/>
              </a:ext>
            </a:extLst>
          </p:cNvPr>
          <p:cNvSpPr>
            <a:spLocks noGrp="1"/>
          </p:cNvSpPr>
          <p:nvPr>
            <p:ph idx="1"/>
          </p:nvPr>
        </p:nvSpPr>
        <p:spPr/>
        <p:txBody>
          <a:bodyPr vert="horz" lIns="91440" tIns="45720" rIns="91440" bIns="45720" rtlCol="0" anchor="t">
            <a:normAutofit/>
          </a:bodyPr>
          <a:lstStyle/>
          <a:p>
            <a:pPr algn="just"/>
            <a:r>
              <a:rPr lang="en-US" sz="1700" b="1" dirty="0">
                <a:ea typeface="+mn-lt"/>
                <a:cs typeface="+mn-lt"/>
              </a:rPr>
              <a:t>Dashboard Setup:</a:t>
            </a:r>
            <a:r>
              <a:rPr lang="en-US" sz="1700" dirty="0">
                <a:ea typeface="+mn-lt"/>
                <a:cs typeface="+mn-lt"/>
              </a:rPr>
              <a:t> I was responsible for setting up Grafana dashboards that connect to the </a:t>
            </a:r>
            <a:r>
              <a:rPr lang="en-US" sz="1700" dirty="0" err="1">
                <a:ea typeface="+mn-lt"/>
                <a:cs typeface="+mn-lt"/>
              </a:rPr>
              <a:t>InfluxDB</a:t>
            </a:r>
            <a:r>
              <a:rPr lang="en-US" sz="1700" dirty="0">
                <a:ea typeface="+mn-lt"/>
                <a:cs typeface="+mn-lt"/>
              </a:rPr>
              <a:t> data source. These dashboards are crucial for visualizing the IoT data collected.</a:t>
            </a:r>
            <a:endParaRPr lang="en-US" sz="1700" dirty="0">
              <a:cs typeface="Arial" panose="020B0604020202020204"/>
            </a:endParaRPr>
          </a:p>
          <a:p>
            <a:pPr algn="just"/>
            <a:r>
              <a:rPr lang="en-US" sz="1700" b="1" dirty="0">
                <a:ea typeface="+mn-lt"/>
                <a:cs typeface="+mn-lt"/>
              </a:rPr>
              <a:t>Customizing Visuals:</a:t>
            </a:r>
            <a:r>
              <a:rPr lang="en-US" sz="1700" dirty="0">
                <a:ea typeface="+mn-lt"/>
                <a:cs typeface="+mn-lt"/>
              </a:rPr>
              <a:t> Designing and customizing the Grafana dashboards to display data in an interpretable and meaningful way. This includes selecting the right types of graphs and charts (like line charts, gauges, bar charts) that best represent the time-series data from our sensors.</a:t>
            </a:r>
            <a:endParaRPr lang="en-US" sz="1700" dirty="0">
              <a:cs typeface="Arial" panose="020B0604020202020204"/>
            </a:endParaRPr>
          </a:p>
          <a:p>
            <a:pPr algn="just"/>
            <a:r>
              <a:rPr lang="en-US" sz="1700" b="1" dirty="0">
                <a:ea typeface="+mn-lt"/>
                <a:cs typeface="+mn-lt"/>
              </a:rPr>
              <a:t>Real-time Monitoring:</a:t>
            </a:r>
            <a:r>
              <a:rPr lang="en-US" sz="1700" dirty="0">
                <a:ea typeface="+mn-lt"/>
                <a:cs typeface="+mn-lt"/>
              </a:rPr>
              <a:t> Ensuring that the dashboards update in real-time to reflect the most current data from the devices. This involves setting up refresh rates and queries that pull the latest data from </a:t>
            </a:r>
            <a:r>
              <a:rPr lang="en-US" sz="1700" dirty="0" err="1">
                <a:ea typeface="+mn-lt"/>
                <a:cs typeface="+mn-lt"/>
              </a:rPr>
              <a:t>InfluxDB</a:t>
            </a:r>
            <a:r>
              <a:rPr lang="en-US" sz="1700" dirty="0">
                <a:ea typeface="+mn-lt"/>
                <a:cs typeface="+mn-lt"/>
              </a:rPr>
              <a:t>.</a:t>
            </a:r>
            <a:endParaRPr lang="en-US" sz="1700" dirty="0">
              <a:cs typeface="Arial"/>
            </a:endParaRPr>
          </a:p>
          <a:p>
            <a:pPr algn="just"/>
            <a:endParaRPr lang="en-US" sz="1700" dirty="0">
              <a:cs typeface="Arial"/>
            </a:endParaRPr>
          </a:p>
        </p:txBody>
      </p:sp>
      <p:sp>
        <p:nvSpPr>
          <p:cNvPr id="6" name="Oval 5">
            <a:extLst>
              <a:ext uri="{FF2B5EF4-FFF2-40B4-BE49-F238E27FC236}">
                <a16:creationId xmlns:a16="http://schemas.microsoft.com/office/drawing/2014/main" id="{CD89B0DE-1846-6E53-1B2D-178632C5F112}"/>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18</a:t>
            </a:r>
          </a:p>
        </p:txBody>
      </p:sp>
    </p:spTree>
    <p:extLst>
      <p:ext uri="{BB962C8B-B14F-4D97-AF65-F5344CB8AC3E}">
        <p14:creationId xmlns:p14="http://schemas.microsoft.com/office/powerpoint/2010/main" val="191948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D832-B137-3247-FA54-590B2E72ADF3}"/>
              </a:ext>
            </a:extLst>
          </p:cNvPr>
          <p:cNvSpPr>
            <a:spLocks noGrp="1"/>
          </p:cNvSpPr>
          <p:nvPr>
            <p:ph type="title"/>
          </p:nvPr>
        </p:nvSpPr>
        <p:spPr/>
        <p:txBody>
          <a:bodyPr/>
          <a:lstStyle/>
          <a:p>
            <a:r>
              <a:rPr lang="en-US" b="1" u="sng" dirty="0"/>
              <a:t>I. System Architecture </a:t>
            </a:r>
          </a:p>
        </p:txBody>
      </p:sp>
      <p:grpSp>
        <p:nvGrpSpPr>
          <p:cNvPr id="1144" name="Group 1143">
            <a:extLst>
              <a:ext uri="{FF2B5EF4-FFF2-40B4-BE49-F238E27FC236}">
                <a16:creationId xmlns:a16="http://schemas.microsoft.com/office/drawing/2014/main" id="{48761DEE-7148-CA4D-28FB-30033B0E29BC}"/>
              </a:ext>
            </a:extLst>
          </p:cNvPr>
          <p:cNvGrpSpPr/>
          <p:nvPr/>
        </p:nvGrpSpPr>
        <p:grpSpPr>
          <a:xfrm>
            <a:off x="630224" y="1466850"/>
            <a:ext cx="10931552" cy="5211536"/>
            <a:chOff x="630224" y="1466850"/>
            <a:chExt cx="10931552" cy="5211536"/>
          </a:xfrm>
        </p:grpSpPr>
        <p:grpSp>
          <p:nvGrpSpPr>
            <p:cNvPr id="1053" name="Group 1052">
              <a:extLst>
                <a:ext uri="{FF2B5EF4-FFF2-40B4-BE49-F238E27FC236}">
                  <a16:creationId xmlns:a16="http://schemas.microsoft.com/office/drawing/2014/main" id="{B494B684-2EE2-635D-64EA-53647548F957}"/>
                </a:ext>
              </a:extLst>
            </p:cNvPr>
            <p:cNvGrpSpPr/>
            <p:nvPr/>
          </p:nvGrpSpPr>
          <p:grpSpPr>
            <a:xfrm>
              <a:off x="7501269" y="1466850"/>
              <a:ext cx="4060507" cy="5211536"/>
              <a:chOff x="7741502" y="1466850"/>
              <a:chExt cx="4060507" cy="5211536"/>
            </a:xfrm>
          </p:grpSpPr>
          <p:sp>
            <p:nvSpPr>
              <p:cNvPr id="35" name="Rectangle: Rounded Corners 34">
                <a:extLst>
                  <a:ext uri="{FF2B5EF4-FFF2-40B4-BE49-F238E27FC236}">
                    <a16:creationId xmlns:a16="http://schemas.microsoft.com/office/drawing/2014/main" id="{2A45AB98-4625-75E6-1B5F-FAA3D9E5B404}"/>
                  </a:ext>
                </a:extLst>
              </p:cNvPr>
              <p:cNvSpPr/>
              <p:nvPr/>
            </p:nvSpPr>
            <p:spPr>
              <a:xfrm>
                <a:off x="7741502" y="1466850"/>
                <a:ext cx="4060507" cy="5211536"/>
              </a:xfrm>
              <a:prstGeom prst="roundRect">
                <a:avLst>
                  <a:gd name="adj" fmla="val 8535"/>
                </a:avLst>
              </a:prstGeom>
              <a:solidFill>
                <a:schemeClr val="tx2">
                  <a:lumMod val="20000"/>
                  <a:lumOff val="80000"/>
                </a:schemeClr>
              </a:solidFill>
              <a:ln w="38100">
                <a:solidFill>
                  <a:schemeClr val="bg2">
                    <a:lumMod val="50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058" name="Picture 34" descr="Cloud server - Free miscellaneous icons">
                <a:extLst>
                  <a:ext uri="{FF2B5EF4-FFF2-40B4-BE49-F238E27FC236}">
                    <a16:creationId xmlns:a16="http://schemas.microsoft.com/office/drawing/2014/main" id="{1F1447B3-50C0-046B-0385-F20E647283FE}"/>
                  </a:ext>
                </a:extLst>
              </p:cNvPr>
              <p:cNvPicPr>
                <a:picLocks noChangeAspect="1" noChangeArrowheads="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t="7932" b="27680"/>
              <a:stretch/>
            </p:blipFill>
            <p:spPr bwMode="auto">
              <a:xfrm>
                <a:off x="7802341" y="1579942"/>
                <a:ext cx="824996" cy="531194"/>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Box 1044">
                <a:extLst>
                  <a:ext uri="{FF2B5EF4-FFF2-40B4-BE49-F238E27FC236}">
                    <a16:creationId xmlns:a16="http://schemas.microsoft.com/office/drawing/2014/main" id="{69F73E4E-6273-4DFB-789B-AF8165BE5AB9}"/>
                  </a:ext>
                </a:extLst>
              </p:cNvPr>
              <p:cNvSpPr txBox="1"/>
              <p:nvPr/>
            </p:nvSpPr>
            <p:spPr>
              <a:xfrm>
                <a:off x="8509015" y="1786746"/>
                <a:ext cx="2031986" cy="307777"/>
              </a:xfrm>
              <a:prstGeom prst="rect">
                <a:avLst/>
              </a:prstGeom>
              <a:noFill/>
            </p:spPr>
            <p:txBody>
              <a:bodyPr wrap="square" rtlCol="0">
                <a:spAutoFit/>
              </a:bodyPr>
              <a:lstStyle/>
              <a:p>
                <a:pPr algn="ctr"/>
                <a:r>
                  <a:rPr lang="en-US" sz="1400" b="1" u="sng" dirty="0" err="1">
                    <a:solidFill>
                      <a:schemeClr val="accent4">
                        <a:lumMod val="75000"/>
                      </a:schemeClr>
                    </a:solidFill>
                  </a:rPr>
                  <a:t>IoTCloudServe@TEIN</a:t>
                </a:r>
                <a:endParaRPr lang="en-US" sz="1400" b="1" u="sng" dirty="0">
                  <a:solidFill>
                    <a:schemeClr val="accent4">
                      <a:lumMod val="75000"/>
                    </a:schemeClr>
                  </a:solidFill>
                </a:endParaRPr>
              </a:p>
            </p:txBody>
          </p:sp>
        </p:grpSp>
        <p:sp>
          <p:nvSpPr>
            <p:cNvPr id="1051" name="Rectangle 1050">
              <a:extLst>
                <a:ext uri="{FF2B5EF4-FFF2-40B4-BE49-F238E27FC236}">
                  <a16:creationId xmlns:a16="http://schemas.microsoft.com/office/drawing/2014/main" id="{06FF6DEE-B5C6-5199-08EE-A26A989DCB57}"/>
                </a:ext>
              </a:extLst>
            </p:cNvPr>
            <p:cNvSpPr/>
            <p:nvPr/>
          </p:nvSpPr>
          <p:spPr>
            <a:xfrm>
              <a:off x="7726508" y="2257199"/>
              <a:ext cx="3610029" cy="4186614"/>
            </a:xfrm>
            <a:prstGeom prst="rect">
              <a:avLst/>
            </a:prstGeom>
            <a:solidFill>
              <a:schemeClr val="accent5">
                <a:lumMod val="20000"/>
                <a:lumOff val="80000"/>
              </a:schemeClr>
            </a:solidFill>
            <a:ln w="38100">
              <a:solidFill>
                <a:schemeClr val="bg2">
                  <a:lumMod val="75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33" name="Rectangle: Rounded Corners 1032">
              <a:extLst>
                <a:ext uri="{FF2B5EF4-FFF2-40B4-BE49-F238E27FC236}">
                  <a16:creationId xmlns:a16="http://schemas.microsoft.com/office/drawing/2014/main" id="{64FAE018-1818-337A-F553-C6CBD600064A}"/>
                </a:ext>
              </a:extLst>
            </p:cNvPr>
            <p:cNvSpPr/>
            <p:nvPr/>
          </p:nvSpPr>
          <p:spPr>
            <a:xfrm>
              <a:off x="630224" y="1466850"/>
              <a:ext cx="6534705" cy="5211536"/>
            </a:xfrm>
            <a:prstGeom prst="roundRect">
              <a:avLst>
                <a:gd name="adj" fmla="val 5730"/>
              </a:avLst>
            </a:prstGeom>
            <a:solidFill>
              <a:schemeClr val="accent6">
                <a:lumMod val="20000"/>
                <a:lumOff val="80000"/>
              </a:schemeClr>
            </a:solidFill>
            <a:ln w="38100">
              <a:solidFill>
                <a:schemeClr val="tx2"/>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94047494-7CA7-BFE9-B203-D672B92EB0D4}"/>
                </a:ext>
              </a:extLst>
            </p:cNvPr>
            <p:cNvSpPr txBox="1"/>
            <p:nvPr/>
          </p:nvSpPr>
          <p:spPr>
            <a:xfrm>
              <a:off x="2347956" y="3880127"/>
              <a:ext cx="1458936" cy="276999"/>
            </a:xfrm>
            <a:prstGeom prst="rect">
              <a:avLst/>
            </a:prstGeom>
            <a:noFill/>
          </p:spPr>
          <p:txBody>
            <a:bodyPr wrap="square" rtlCol="0">
              <a:spAutoFit/>
            </a:bodyPr>
            <a:lstStyle/>
            <a:p>
              <a:pPr algn="ctr"/>
              <a:r>
                <a:rPr lang="en-US" sz="1200" b="1" i="1" dirty="0">
                  <a:solidFill>
                    <a:schemeClr val="tx1">
                      <a:lumMod val="85000"/>
                      <a:lumOff val="15000"/>
                    </a:schemeClr>
                  </a:solidFill>
                </a:rPr>
                <a:t>Public data</a:t>
              </a:r>
            </a:p>
          </p:txBody>
        </p:sp>
        <p:grpSp>
          <p:nvGrpSpPr>
            <p:cNvPr id="49" name="Group 48">
              <a:extLst>
                <a:ext uri="{FF2B5EF4-FFF2-40B4-BE49-F238E27FC236}">
                  <a16:creationId xmlns:a16="http://schemas.microsoft.com/office/drawing/2014/main" id="{D3CAC1D1-35DF-A835-2A23-477D3DEE2D7E}"/>
                </a:ext>
              </a:extLst>
            </p:cNvPr>
            <p:cNvGrpSpPr/>
            <p:nvPr/>
          </p:nvGrpSpPr>
          <p:grpSpPr>
            <a:xfrm>
              <a:off x="925554" y="4195352"/>
              <a:ext cx="5555133" cy="2337990"/>
              <a:chOff x="908049" y="4228010"/>
              <a:chExt cx="5555133" cy="2337990"/>
            </a:xfrm>
          </p:grpSpPr>
          <p:grpSp>
            <p:nvGrpSpPr>
              <p:cNvPr id="25" name="Group 24">
                <a:extLst>
                  <a:ext uri="{FF2B5EF4-FFF2-40B4-BE49-F238E27FC236}">
                    <a16:creationId xmlns:a16="http://schemas.microsoft.com/office/drawing/2014/main" id="{C58020D8-D244-E373-3BD6-E5CD4DD7F051}"/>
                  </a:ext>
                </a:extLst>
              </p:cNvPr>
              <p:cNvGrpSpPr/>
              <p:nvPr/>
            </p:nvGrpSpPr>
            <p:grpSpPr>
              <a:xfrm>
                <a:off x="908049" y="4228010"/>
                <a:ext cx="5555133" cy="2337990"/>
                <a:chOff x="-914401" y="4393110"/>
                <a:chExt cx="5555133" cy="2337990"/>
              </a:xfrm>
            </p:grpSpPr>
            <p:sp>
              <p:nvSpPr>
                <p:cNvPr id="9" name="Rectangle 8">
                  <a:extLst>
                    <a:ext uri="{FF2B5EF4-FFF2-40B4-BE49-F238E27FC236}">
                      <a16:creationId xmlns:a16="http://schemas.microsoft.com/office/drawing/2014/main" id="{5F429475-6A0C-2355-6537-2A1D59D92614}"/>
                    </a:ext>
                  </a:extLst>
                </p:cNvPr>
                <p:cNvSpPr/>
                <p:nvPr/>
              </p:nvSpPr>
              <p:spPr>
                <a:xfrm>
                  <a:off x="-914401" y="4393110"/>
                  <a:ext cx="5555133" cy="2337990"/>
                </a:xfrm>
                <a:prstGeom prst="rect">
                  <a:avLst/>
                </a:prstGeom>
                <a:solidFill>
                  <a:schemeClr val="accent1">
                    <a:lumMod val="20000"/>
                    <a:lumOff val="80000"/>
                  </a:schemeClr>
                </a:solidFill>
                <a:ln w="28575">
                  <a:solidFill>
                    <a:schemeClr val="accent5"/>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Board, development, mcu icon - Download on Iconfinder">
                  <a:extLst>
                    <a:ext uri="{FF2B5EF4-FFF2-40B4-BE49-F238E27FC236}">
                      <a16:creationId xmlns:a16="http://schemas.microsoft.com/office/drawing/2014/main" id="{1161B940-D833-1376-9D0F-F17DD70B151B}"/>
                    </a:ext>
                  </a:extLst>
                </p:cNvPr>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t="15606" b="11113"/>
                <a:stretch/>
              </p:blipFill>
              <p:spPr bwMode="auto">
                <a:xfrm>
                  <a:off x="1571890" y="4758267"/>
                  <a:ext cx="869421" cy="63711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13E4776-B45F-C787-35A1-3159A9E7E5F0}"/>
                    </a:ext>
                  </a:extLst>
                </p:cNvPr>
                <p:cNvGrpSpPr/>
                <p:nvPr/>
              </p:nvGrpSpPr>
              <p:grpSpPr>
                <a:xfrm>
                  <a:off x="508001" y="5659120"/>
                  <a:ext cx="2997200" cy="977260"/>
                  <a:chOff x="508001" y="5659120"/>
                  <a:chExt cx="2997200" cy="977260"/>
                </a:xfrm>
              </p:grpSpPr>
              <p:grpSp>
                <p:nvGrpSpPr>
                  <p:cNvPr id="19" name="Group 18">
                    <a:extLst>
                      <a:ext uri="{FF2B5EF4-FFF2-40B4-BE49-F238E27FC236}">
                        <a16:creationId xmlns:a16="http://schemas.microsoft.com/office/drawing/2014/main" id="{6EDE7748-868B-50DA-A492-AF5B6CFCD7B1}"/>
                      </a:ext>
                    </a:extLst>
                  </p:cNvPr>
                  <p:cNvGrpSpPr/>
                  <p:nvPr/>
                </p:nvGrpSpPr>
                <p:grpSpPr>
                  <a:xfrm>
                    <a:off x="508001" y="5659120"/>
                    <a:ext cx="2997200" cy="977260"/>
                    <a:chOff x="508001" y="5659120"/>
                    <a:chExt cx="2997200" cy="977260"/>
                  </a:xfrm>
                </p:grpSpPr>
                <p:grpSp>
                  <p:nvGrpSpPr>
                    <p:cNvPr id="10" name="Group 9">
                      <a:extLst>
                        <a:ext uri="{FF2B5EF4-FFF2-40B4-BE49-F238E27FC236}">
                          <a16:creationId xmlns:a16="http://schemas.microsoft.com/office/drawing/2014/main" id="{44CB2EA9-C91C-74DD-A428-236AF5F2B73A}"/>
                        </a:ext>
                      </a:extLst>
                    </p:cNvPr>
                    <p:cNvGrpSpPr/>
                    <p:nvPr/>
                  </p:nvGrpSpPr>
                  <p:grpSpPr>
                    <a:xfrm>
                      <a:off x="744770" y="5870307"/>
                      <a:ext cx="2540304" cy="611310"/>
                      <a:chOff x="870774" y="5840046"/>
                      <a:chExt cx="2970605" cy="730982"/>
                    </a:xfrm>
                  </p:grpSpPr>
                  <p:pic>
                    <p:nvPicPr>
                      <p:cNvPr id="1032" name="Picture 8" descr="Temperature - Free weather icons">
                        <a:extLst>
                          <a:ext uri="{FF2B5EF4-FFF2-40B4-BE49-F238E27FC236}">
                            <a16:creationId xmlns:a16="http://schemas.microsoft.com/office/drawing/2014/main" id="{B88D9A96-0C4F-0206-E561-3F0FDCD40EA5}"/>
                          </a:ext>
                        </a:extLst>
                      </p:cNvPr>
                      <p:cNvPicPr>
                        <a:picLocks noChangeAspect="1" noChangeArrowheads="1"/>
                      </p:cNvPicPr>
                      <p:nvPr/>
                    </p:nvPicPr>
                    <p:blipFill rotWithShape="1">
                      <a:blip r:embed="rId6">
                        <a:duotone>
                          <a:schemeClr val="accent3">
                            <a:shade val="45000"/>
                            <a:satMod val="135000"/>
                          </a:schemeClr>
                          <a:prstClr val="white"/>
                        </a:duotone>
                        <a:extLst>
                          <a:ext uri="{28A0092B-C50C-407E-A947-70E740481C1C}">
                            <a14:useLocalDpi xmlns:a14="http://schemas.microsoft.com/office/drawing/2010/main" val="0"/>
                          </a:ext>
                        </a:extLst>
                      </a:blip>
                      <a:srcRect r="41550"/>
                      <a:stretch/>
                    </p:blipFill>
                    <p:spPr bwMode="auto">
                      <a:xfrm>
                        <a:off x="870774" y="5911099"/>
                        <a:ext cx="335895" cy="5746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umidity - Free weather icons">
                        <a:extLst>
                          <a:ext uri="{FF2B5EF4-FFF2-40B4-BE49-F238E27FC236}">
                            <a16:creationId xmlns:a16="http://schemas.microsoft.com/office/drawing/2014/main" id="{31E18FB7-3929-8524-6AA5-01E18B6786A1}"/>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5382" y="5918200"/>
                        <a:ext cx="574675" cy="574675"/>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Gauge">
                        <a:extLst>
                          <a:ext uri="{FF2B5EF4-FFF2-40B4-BE49-F238E27FC236}">
                            <a16:creationId xmlns:a16="http://schemas.microsoft.com/office/drawing/2014/main" id="{A7A38EF0-70E5-3A4F-F1F8-4CCC0202F8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0398" y="5840046"/>
                        <a:ext cx="730981" cy="730982"/>
                      </a:xfrm>
                      <a:prstGeom prst="rect">
                        <a:avLst/>
                      </a:prstGeom>
                    </p:spPr>
                  </p:pic>
                </p:grpSp>
                <p:sp>
                  <p:nvSpPr>
                    <p:cNvPr id="14" name="Rectangle 13">
                      <a:extLst>
                        <a:ext uri="{FF2B5EF4-FFF2-40B4-BE49-F238E27FC236}">
                          <a16:creationId xmlns:a16="http://schemas.microsoft.com/office/drawing/2014/main" id="{50F9D84A-7F93-4780-42BB-AFEA488A3594}"/>
                        </a:ext>
                      </a:extLst>
                    </p:cNvPr>
                    <p:cNvSpPr/>
                    <p:nvPr/>
                  </p:nvSpPr>
                  <p:spPr>
                    <a:xfrm>
                      <a:off x="508001" y="5659120"/>
                      <a:ext cx="2997200" cy="934624"/>
                    </a:xfrm>
                    <a:prstGeom prst="rect">
                      <a:avLst/>
                    </a:prstGeom>
                    <a:noFill/>
                    <a:ln w="28575">
                      <a:solidFill>
                        <a:schemeClr val="accent5"/>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1A76BDD-957E-61B6-5893-61ABC13B9BCC}"/>
                        </a:ext>
                      </a:extLst>
                    </p:cNvPr>
                    <p:cNvSpPr txBox="1"/>
                    <p:nvPr/>
                  </p:nvSpPr>
                  <p:spPr>
                    <a:xfrm>
                      <a:off x="695308" y="6374770"/>
                      <a:ext cx="426108" cy="261610"/>
                    </a:xfrm>
                    <a:prstGeom prst="rect">
                      <a:avLst/>
                    </a:prstGeom>
                    <a:noFill/>
                  </p:spPr>
                  <p:txBody>
                    <a:bodyPr wrap="square" rtlCol="0">
                      <a:spAutoFit/>
                    </a:bodyPr>
                    <a:lstStyle/>
                    <a:p>
                      <a:pPr algn="ctr"/>
                      <a:r>
                        <a:rPr lang="en-US" sz="1100" b="1" dirty="0"/>
                        <a:t>°C</a:t>
                      </a:r>
                    </a:p>
                  </p:txBody>
                </p:sp>
                <p:sp>
                  <p:nvSpPr>
                    <p:cNvPr id="17" name="TextBox 16">
                      <a:extLst>
                        <a:ext uri="{FF2B5EF4-FFF2-40B4-BE49-F238E27FC236}">
                          <a16:creationId xmlns:a16="http://schemas.microsoft.com/office/drawing/2014/main" id="{F051DFA0-3397-542B-1F29-E100DA6FDFB1}"/>
                        </a:ext>
                      </a:extLst>
                    </p:cNvPr>
                    <p:cNvSpPr txBox="1"/>
                    <p:nvPr/>
                  </p:nvSpPr>
                  <p:spPr>
                    <a:xfrm>
                      <a:off x="1462952" y="6371493"/>
                      <a:ext cx="632384" cy="261610"/>
                    </a:xfrm>
                    <a:prstGeom prst="rect">
                      <a:avLst/>
                    </a:prstGeom>
                    <a:noFill/>
                  </p:spPr>
                  <p:txBody>
                    <a:bodyPr wrap="square" rtlCol="0">
                      <a:spAutoFit/>
                    </a:bodyPr>
                    <a:lstStyle/>
                    <a:p>
                      <a:pPr algn="ctr"/>
                      <a:r>
                        <a:rPr lang="en-US" sz="1100" b="1" dirty="0"/>
                        <a:t>%RH</a:t>
                      </a:r>
                    </a:p>
                  </p:txBody>
                </p:sp>
                <p:sp>
                  <p:nvSpPr>
                    <p:cNvPr id="18" name="TextBox 17">
                      <a:extLst>
                        <a:ext uri="{FF2B5EF4-FFF2-40B4-BE49-F238E27FC236}">
                          <a16:creationId xmlns:a16="http://schemas.microsoft.com/office/drawing/2014/main" id="{77C1912A-F517-633C-F642-8B84767E3DEA}"/>
                        </a:ext>
                      </a:extLst>
                    </p:cNvPr>
                    <p:cNvSpPr txBox="1"/>
                    <p:nvPr/>
                  </p:nvSpPr>
                  <p:spPr>
                    <a:xfrm>
                      <a:off x="2632242" y="6346095"/>
                      <a:ext cx="632384" cy="261610"/>
                    </a:xfrm>
                    <a:prstGeom prst="rect">
                      <a:avLst/>
                    </a:prstGeom>
                    <a:noFill/>
                  </p:spPr>
                  <p:txBody>
                    <a:bodyPr wrap="square" rtlCol="0">
                      <a:spAutoFit/>
                    </a:bodyPr>
                    <a:lstStyle/>
                    <a:p>
                      <a:pPr algn="ctr"/>
                      <a:r>
                        <a:rPr lang="en-US" sz="1100" b="1" dirty="0"/>
                        <a:t>kPa</a:t>
                      </a:r>
                    </a:p>
                  </p:txBody>
                </p:sp>
              </p:grpSp>
              <p:sp>
                <p:nvSpPr>
                  <p:cNvPr id="20" name="TextBox 19">
                    <a:extLst>
                      <a:ext uri="{FF2B5EF4-FFF2-40B4-BE49-F238E27FC236}">
                        <a16:creationId xmlns:a16="http://schemas.microsoft.com/office/drawing/2014/main" id="{0F24EE76-A064-5819-D0E5-DE35FC6BA868}"/>
                      </a:ext>
                    </a:extLst>
                  </p:cNvPr>
                  <p:cNvSpPr txBox="1"/>
                  <p:nvPr/>
                </p:nvSpPr>
                <p:spPr>
                  <a:xfrm>
                    <a:off x="2753379" y="5671186"/>
                    <a:ext cx="740878" cy="276999"/>
                  </a:xfrm>
                  <a:prstGeom prst="rect">
                    <a:avLst/>
                  </a:prstGeom>
                  <a:noFill/>
                </p:spPr>
                <p:txBody>
                  <a:bodyPr wrap="square" rtlCol="0">
                    <a:spAutoFit/>
                  </a:bodyPr>
                  <a:lstStyle/>
                  <a:p>
                    <a:pPr algn="ctr"/>
                    <a:r>
                      <a:rPr lang="en-US" sz="1200" b="1" u="sng" dirty="0"/>
                      <a:t>Sensor</a:t>
                    </a:r>
                  </a:p>
                </p:txBody>
              </p:sp>
            </p:grpSp>
            <p:sp>
              <p:nvSpPr>
                <p:cNvPr id="22" name="TextBox 21">
                  <a:extLst>
                    <a:ext uri="{FF2B5EF4-FFF2-40B4-BE49-F238E27FC236}">
                      <a16:creationId xmlns:a16="http://schemas.microsoft.com/office/drawing/2014/main" id="{B6E3D4D8-87CD-0BD3-1507-5AF063FB2E13}"/>
                    </a:ext>
                  </a:extLst>
                </p:cNvPr>
                <p:cNvSpPr txBox="1"/>
                <p:nvPr/>
              </p:nvSpPr>
              <p:spPr>
                <a:xfrm>
                  <a:off x="-560682" y="4509889"/>
                  <a:ext cx="1433343" cy="307777"/>
                </a:xfrm>
                <a:prstGeom prst="rect">
                  <a:avLst/>
                </a:prstGeom>
                <a:noFill/>
              </p:spPr>
              <p:txBody>
                <a:bodyPr wrap="square" rtlCol="0">
                  <a:spAutoFit/>
                </a:bodyPr>
                <a:lstStyle/>
                <a:p>
                  <a:pPr algn="ctr"/>
                  <a:r>
                    <a:rPr lang="en-US" sz="1400" b="1" u="sng" dirty="0">
                      <a:solidFill>
                        <a:schemeClr val="accent5">
                          <a:lumMod val="75000"/>
                        </a:schemeClr>
                      </a:solidFill>
                    </a:rPr>
                    <a:t>Cucumber-Rs</a:t>
                  </a:r>
                </a:p>
              </p:txBody>
            </p:sp>
            <p:cxnSp>
              <p:nvCxnSpPr>
                <p:cNvPr id="24" name="Straight Arrow Connector 23">
                  <a:extLst>
                    <a:ext uri="{FF2B5EF4-FFF2-40B4-BE49-F238E27FC236}">
                      <a16:creationId xmlns:a16="http://schemas.microsoft.com/office/drawing/2014/main" id="{474FFF33-380A-5622-AFD5-254F359A5FA2}"/>
                    </a:ext>
                  </a:extLst>
                </p:cNvPr>
                <p:cNvCxnSpPr>
                  <a:stCxn id="14" idx="0"/>
                  <a:endCxn id="1026" idx="2"/>
                </p:cNvCxnSpPr>
                <p:nvPr/>
              </p:nvCxnSpPr>
              <p:spPr>
                <a:xfrm flipV="1">
                  <a:off x="2006601" y="5395383"/>
                  <a:ext cx="0" cy="263737"/>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052" name="Picture 28" descr="Cucumber - Free food and restaurant icons">
                <a:extLst>
                  <a:ext uri="{FF2B5EF4-FFF2-40B4-BE49-F238E27FC236}">
                    <a16:creationId xmlns:a16="http://schemas.microsoft.com/office/drawing/2014/main" id="{5893D045-5E07-9009-B35A-A88605D91D6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996469" y="4321200"/>
                <a:ext cx="362485" cy="3624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4" name="Group 1023">
              <a:extLst>
                <a:ext uri="{FF2B5EF4-FFF2-40B4-BE49-F238E27FC236}">
                  <a16:creationId xmlns:a16="http://schemas.microsoft.com/office/drawing/2014/main" id="{FA09568C-15F2-631A-CE3A-B09412EB72EA}"/>
                </a:ext>
              </a:extLst>
            </p:cNvPr>
            <p:cNvGrpSpPr/>
            <p:nvPr/>
          </p:nvGrpSpPr>
          <p:grpSpPr>
            <a:xfrm>
              <a:off x="925555" y="1570956"/>
              <a:ext cx="5555133" cy="2337990"/>
              <a:chOff x="1001187" y="1570956"/>
              <a:chExt cx="5555133" cy="2337990"/>
            </a:xfrm>
          </p:grpSpPr>
          <p:grpSp>
            <p:nvGrpSpPr>
              <p:cNvPr id="50" name="Group 49">
                <a:extLst>
                  <a:ext uri="{FF2B5EF4-FFF2-40B4-BE49-F238E27FC236}">
                    <a16:creationId xmlns:a16="http://schemas.microsoft.com/office/drawing/2014/main" id="{D2FA90E9-8E5D-9518-46B4-CE7BAEA9D3AD}"/>
                  </a:ext>
                </a:extLst>
              </p:cNvPr>
              <p:cNvGrpSpPr/>
              <p:nvPr/>
            </p:nvGrpSpPr>
            <p:grpSpPr>
              <a:xfrm>
                <a:off x="1001187" y="1570956"/>
                <a:ext cx="5555133" cy="2337990"/>
                <a:chOff x="908050" y="1570957"/>
                <a:chExt cx="5555133" cy="2292663"/>
              </a:xfrm>
            </p:grpSpPr>
            <p:sp>
              <p:nvSpPr>
                <p:cNvPr id="26" name="Rectangle 25">
                  <a:extLst>
                    <a:ext uri="{FF2B5EF4-FFF2-40B4-BE49-F238E27FC236}">
                      <a16:creationId xmlns:a16="http://schemas.microsoft.com/office/drawing/2014/main" id="{87FD1C0F-9746-E5E2-A516-E5F75A293189}"/>
                    </a:ext>
                  </a:extLst>
                </p:cNvPr>
                <p:cNvSpPr/>
                <p:nvPr/>
              </p:nvSpPr>
              <p:spPr>
                <a:xfrm>
                  <a:off x="908050" y="1570957"/>
                  <a:ext cx="5555133" cy="2292663"/>
                </a:xfrm>
                <a:prstGeom prst="rect">
                  <a:avLst/>
                </a:prstGeom>
                <a:solidFill>
                  <a:schemeClr val="accent4">
                    <a:lumMod val="20000"/>
                    <a:lumOff val="80000"/>
                  </a:schemeClr>
                </a:solidFill>
                <a:ln w="28575">
                  <a:solidFill>
                    <a:schemeClr val="accent2">
                      <a:lumMod val="75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BCC0D2A2-A337-2DB0-CF10-0589B8877C47}"/>
                    </a:ext>
                  </a:extLst>
                </p:cNvPr>
                <p:cNvGrpSpPr/>
                <p:nvPr/>
              </p:nvGrpSpPr>
              <p:grpSpPr>
                <a:xfrm>
                  <a:off x="989000" y="1644295"/>
                  <a:ext cx="1730698" cy="389933"/>
                  <a:chOff x="1065200" y="1637945"/>
                  <a:chExt cx="1730698" cy="389933"/>
                </a:xfrm>
              </p:grpSpPr>
              <p:pic>
                <p:nvPicPr>
                  <p:cNvPr id="1030" name="Picture 6" descr="raspberry pi&quot; Icon - Download for free – Iconduck">
                    <a:extLst>
                      <a:ext uri="{FF2B5EF4-FFF2-40B4-BE49-F238E27FC236}">
                        <a16:creationId xmlns:a16="http://schemas.microsoft.com/office/drawing/2014/main" id="{DE9AC5C3-2A08-C608-89B9-AD7F72E84A83}"/>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5200" y="1637945"/>
                    <a:ext cx="310322" cy="38993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728CDD4-9FE2-9A3E-A957-AC358247475E}"/>
                      </a:ext>
                    </a:extLst>
                  </p:cNvPr>
                  <p:cNvSpPr txBox="1"/>
                  <p:nvPr/>
                </p:nvSpPr>
                <p:spPr>
                  <a:xfrm>
                    <a:off x="1362555" y="1674496"/>
                    <a:ext cx="1433343" cy="307777"/>
                  </a:xfrm>
                  <a:prstGeom prst="rect">
                    <a:avLst/>
                  </a:prstGeom>
                  <a:noFill/>
                </p:spPr>
                <p:txBody>
                  <a:bodyPr wrap="square" rtlCol="0">
                    <a:spAutoFit/>
                  </a:bodyPr>
                  <a:lstStyle/>
                  <a:p>
                    <a:r>
                      <a:rPr lang="en-US" sz="1400" b="1" u="sng" dirty="0">
                        <a:solidFill>
                          <a:schemeClr val="accent2">
                            <a:lumMod val="75000"/>
                          </a:schemeClr>
                        </a:solidFill>
                      </a:rPr>
                      <a:t>Raspberry Pi</a:t>
                    </a:r>
                  </a:p>
                </p:txBody>
              </p:sp>
            </p:grpSp>
          </p:grpSp>
          <p:grpSp>
            <p:nvGrpSpPr>
              <p:cNvPr id="48" name="Group 47">
                <a:extLst>
                  <a:ext uri="{FF2B5EF4-FFF2-40B4-BE49-F238E27FC236}">
                    <a16:creationId xmlns:a16="http://schemas.microsoft.com/office/drawing/2014/main" id="{972339FA-6B0C-E590-A02C-D6B5582D1CB6}"/>
                  </a:ext>
                </a:extLst>
              </p:cNvPr>
              <p:cNvGrpSpPr/>
              <p:nvPr/>
            </p:nvGrpSpPr>
            <p:grpSpPr>
              <a:xfrm>
                <a:off x="1864063" y="2154119"/>
                <a:ext cx="3829381" cy="927650"/>
                <a:chOff x="1770535" y="2072839"/>
                <a:chExt cx="3829381" cy="927650"/>
              </a:xfrm>
            </p:grpSpPr>
            <p:grpSp>
              <p:nvGrpSpPr>
                <p:cNvPr id="44" name="Group 43">
                  <a:extLst>
                    <a:ext uri="{FF2B5EF4-FFF2-40B4-BE49-F238E27FC236}">
                      <a16:creationId xmlns:a16="http://schemas.microsoft.com/office/drawing/2014/main" id="{698737E3-0748-0BA5-63DF-A2DCCF1F8E49}"/>
                    </a:ext>
                  </a:extLst>
                </p:cNvPr>
                <p:cNvGrpSpPr/>
                <p:nvPr/>
              </p:nvGrpSpPr>
              <p:grpSpPr>
                <a:xfrm>
                  <a:off x="1770535" y="2072839"/>
                  <a:ext cx="1085425" cy="925492"/>
                  <a:chOff x="1988609" y="2063874"/>
                  <a:chExt cx="1085425" cy="925492"/>
                </a:xfrm>
              </p:grpSpPr>
              <p:grpSp>
                <p:nvGrpSpPr>
                  <p:cNvPr id="33" name="Group 32">
                    <a:extLst>
                      <a:ext uri="{FF2B5EF4-FFF2-40B4-BE49-F238E27FC236}">
                        <a16:creationId xmlns:a16="http://schemas.microsoft.com/office/drawing/2014/main" id="{F7D5975C-0D6E-2E27-017E-D8B1DC0501C8}"/>
                      </a:ext>
                    </a:extLst>
                  </p:cNvPr>
                  <p:cNvGrpSpPr/>
                  <p:nvPr/>
                </p:nvGrpSpPr>
                <p:grpSpPr>
                  <a:xfrm>
                    <a:off x="1988609" y="2077348"/>
                    <a:ext cx="1085424" cy="895051"/>
                    <a:chOff x="1609687" y="2412589"/>
                    <a:chExt cx="1085424" cy="895051"/>
                  </a:xfrm>
                </p:grpSpPr>
                <p:pic>
                  <p:nvPicPr>
                    <p:cNvPr id="1040" name="Picture 16" descr="EMQX: The World's #1 Open Source Distributed MQTT Broker">
                      <a:extLst>
                        <a:ext uri="{FF2B5EF4-FFF2-40B4-BE49-F238E27FC236}">
                          <a16:creationId xmlns:a16="http://schemas.microsoft.com/office/drawing/2014/main" id="{CB809A50-F434-867F-E324-34FA11B7584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806" b="35738"/>
                    <a:stretch/>
                  </p:blipFill>
                  <p:spPr bwMode="auto">
                    <a:xfrm>
                      <a:off x="1609687" y="2412589"/>
                      <a:ext cx="1085424" cy="67791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5E67056-8F1F-B0A2-DF7D-EF33A9AF65EF}"/>
                        </a:ext>
                      </a:extLst>
                    </p:cNvPr>
                    <p:cNvSpPr txBox="1"/>
                    <p:nvPr/>
                  </p:nvSpPr>
                  <p:spPr>
                    <a:xfrm>
                      <a:off x="1791324" y="3030641"/>
                      <a:ext cx="716012" cy="276999"/>
                    </a:xfrm>
                    <a:prstGeom prst="rect">
                      <a:avLst/>
                    </a:prstGeom>
                    <a:noFill/>
                  </p:spPr>
                  <p:txBody>
                    <a:bodyPr wrap="square" rtlCol="0">
                      <a:spAutoFit/>
                    </a:bodyPr>
                    <a:lstStyle/>
                    <a:p>
                      <a:pPr algn="ctr"/>
                      <a:r>
                        <a:rPr lang="en-US" sz="1200" b="1" u="sng" dirty="0">
                          <a:solidFill>
                            <a:schemeClr val="tx1">
                              <a:lumMod val="85000"/>
                              <a:lumOff val="15000"/>
                            </a:schemeClr>
                          </a:solidFill>
                        </a:rPr>
                        <a:t>EMQX</a:t>
                      </a:r>
                    </a:p>
                  </p:txBody>
                </p:sp>
              </p:grpSp>
              <p:sp>
                <p:nvSpPr>
                  <p:cNvPr id="43" name="Rectangle 42">
                    <a:extLst>
                      <a:ext uri="{FF2B5EF4-FFF2-40B4-BE49-F238E27FC236}">
                        <a16:creationId xmlns:a16="http://schemas.microsoft.com/office/drawing/2014/main" id="{0BE8163F-5DE6-8573-5088-D6273AB03E60}"/>
                      </a:ext>
                    </a:extLst>
                  </p:cNvPr>
                  <p:cNvSpPr/>
                  <p:nvPr/>
                </p:nvSpPr>
                <p:spPr>
                  <a:xfrm>
                    <a:off x="1988610" y="2063874"/>
                    <a:ext cx="1085424" cy="925492"/>
                  </a:xfrm>
                  <a:prstGeom prst="rect">
                    <a:avLst/>
                  </a:prstGeom>
                  <a:noFill/>
                  <a:ln w="28575">
                    <a:solidFill>
                      <a:schemeClr val="accent2">
                        <a:lumMod val="75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E27A7A27-55CD-1983-6802-8D21AFF7D04B}"/>
                    </a:ext>
                  </a:extLst>
                </p:cNvPr>
                <p:cNvGrpSpPr/>
                <p:nvPr/>
              </p:nvGrpSpPr>
              <p:grpSpPr>
                <a:xfrm>
                  <a:off x="4514492" y="2072839"/>
                  <a:ext cx="1085424" cy="927650"/>
                  <a:chOff x="4350812" y="2057333"/>
                  <a:chExt cx="1085424" cy="927650"/>
                </a:xfrm>
              </p:grpSpPr>
              <p:grpSp>
                <p:nvGrpSpPr>
                  <p:cNvPr id="32" name="Group 31">
                    <a:extLst>
                      <a:ext uri="{FF2B5EF4-FFF2-40B4-BE49-F238E27FC236}">
                        <a16:creationId xmlns:a16="http://schemas.microsoft.com/office/drawing/2014/main" id="{1984ED3E-1D03-4D58-0A1F-B380F2C53A20}"/>
                      </a:ext>
                    </a:extLst>
                  </p:cNvPr>
                  <p:cNvGrpSpPr/>
                  <p:nvPr/>
                </p:nvGrpSpPr>
                <p:grpSpPr>
                  <a:xfrm>
                    <a:off x="4406624" y="2057333"/>
                    <a:ext cx="975999" cy="915066"/>
                    <a:chOff x="4401400" y="2392814"/>
                    <a:chExt cx="975999" cy="915066"/>
                  </a:xfrm>
                </p:grpSpPr>
                <p:pic>
                  <p:nvPicPr>
                    <p:cNvPr id="1050" name="Picture 26" descr="Transfer data between documents - Free arrows icons">
                      <a:extLst>
                        <a:ext uri="{FF2B5EF4-FFF2-40B4-BE49-F238E27FC236}">
                          <a16:creationId xmlns:a16="http://schemas.microsoft.com/office/drawing/2014/main" id="{0F2741C0-ADE1-07F2-E58E-348E8F753C58}"/>
                        </a:ext>
                      </a:extLst>
                    </p:cNvPr>
                    <p:cNvPicPr>
                      <a:picLocks noChangeAspect="1" noChangeArrowheads="1"/>
                    </p:cNvPicPr>
                    <p:nvPr/>
                  </p:nvPicPr>
                  <p:blipFill>
                    <a:blip r:embed="rId1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56537" y="2392814"/>
                      <a:ext cx="677913" cy="67791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3578C04-1754-4BC0-40C7-00768AF67535}"/>
                        </a:ext>
                      </a:extLst>
                    </p:cNvPr>
                    <p:cNvSpPr txBox="1"/>
                    <p:nvPr/>
                  </p:nvSpPr>
                  <p:spPr>
                    <a:xfrm>
                      <a:off x="4401400" y="3030881"/>
                      <a:ext cx="975999" cy="276999"/>
                    </a:xfrm>
                    <a:prstGeom prst="rect">
                      <a:avLst/>
                    </a:prstGeom>
                    <a:noFill/>
                  </p:spPr>
                  <p:txBody>
                    <a:bodyPr wrap="square" rtlCol="0">
                      <a:spAutoFit/>
                    </a:bodyPr>
                    <a:lstStyle/>
                    <a:p>
                      <a:pPr algn="ctr"/>
                      <a:r>
                        <a:rPr lang="en-US" sz="1200" b="1" u="sng" dirty="0">
                          <a:solidFill>
                            <a:schemeClr val="tx1">
                              <a:lumMod val="85000"/>
                              <a:lumOff val="15000"/>
                            </a:schemeClr>
                          </a:solidFill>
                        </a:rPr>
                        <a:t>Consumer</a:t>
                      </a:r>
                    </a:p>
                  </p:txBody>
                </p:sp>
              </p:grpSp>
              <p:sp>
                <p:nvSpPr>
                  <p:cNvPr id="45" name="Rectangle 44">
                    <a:extLst>
                      <a:ext uri="{FF2B5EF4-FFF2-40B4-BE49-F238E27FC236}">
                        <a16:creationId xmlns:a16="http://schemas.microsoft.com/office/drawing/2014/main" id="{69D823C1-1853-617C-AC97-4EC0150487C8}"/>
                      </a:ext>
                    </a:extLst>
                  </p:cNvPr>
                  <p:cNvSpPr/>
                  <p:nvPr/>
                </p:nvSpPr>
                <p:spPr>
                  <a:xfrm>
                    <a:off x="4350812" y="2059491"/>
                    <a:ext cx="1085424" cy="925492"/>
                  </a:xfrm>
                  <a:prstGeom prst="rect">
                    <a:avLst/>
                  </a:prstGeom>
                  <a:noFill/>
                  <a:ln w="28575">
                    <a:solidFill>
                      <a:schemeClr val="accent2">
                        <a:lumMod val="75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AF0E517A-466F-68EA-5D75-CEE5D7290F3C}"/>
                  </a:ext>
                </a:extLst>
              </p:cNvPr>
              <p:cNvGrpSpPr/>
              <p:nvPr/>
            </p:nvGrpSpPr>
            <p:grpSpPr>
              <a:xfrm>
                <a:off x="1592118" y="2025979"/>
                <a:ext cx="4373270" cy="1722759"/>
                <a:chOff x="1592118" y="2025979"/>
                <a:chExt cx="4373270" cy="1722759"/>
              </a:xfrm>
            </p:grpSpPr>
            <p:grpSp>
              <p:nvGrpSpPr>
                <p:cNvPr id="36" name="Group 35">
                  <a:extLst>
                    <a:ext uri="{FF2B5EF4-FFF2-40B4-BE49-F238E27FC236}">
                      <a16:creationId xmlns:a16="http://schemas.microsoft.com/office/drawing/2014/main" id="{77A5D453-DA11-59D7-586D-40AF317C5178}"/>
                    </a:ext>
                  </a:extLst>
                </p:cNvPr>
                <p:cNvGrpSpPr/>
                <p:nvPr/>
              </p:nvGrpSpPr>
              <p:grpSpPr>
                <a:xfrm>
                  <a:off x="3049285" y="2868637"/>
                  <a:ext cx="1458936" cy="840867"/>
                  <a:chOff x="2804825" y="3118533"/>
                  <a:chExt cx="1458936" cy="840867"/>
                </a:xfrm>
              </p:grpSpPr>
              <p:pic>
                <p:nvPicPr>
                  <p:cNvPr id="1028" name="Picture 4" descr="Docker Logo, icons logos emojis, tech companies png | PNGEgg">
                    <a:extLst>
                      <a:ext uri="{FF2B5EF4-FFF2-40B4-BE49-F238E27FC236}">
                        <a16:creationId xmlns:a16="http://schemas.microsoft.com/office/drawing/2014/main" id="{DE0C6148-2744-3FE7-CBAC-2F63E2E0B716}"/>
                      </a:ext>
                    </a:extLst>
                  </p:cNvPr>
                  <p:cNvPicPr>
                    <a:picLocks noChangeAspect="1" noChangeArrowheads="1"/>
                  </p:cNvPicPr>
                  <p:nvPr/>
                </p:nvPicPr>
                <p:blipFill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backgroundRemoval t="8398" b="89844" l="10000" r="90000">
                                <a14:foregroundMark x1="48444" y1="8398" x2="48444" y2="8398"/>
                              </a14:backgroundRemoval>
                            </a14:imgEffect>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5639" t="4589" r="17278" b="30446"/>
                  <a:stretch/>
                </p:blipFill>
                <p:spPr bwMode="auto">
                  <a:xfrm>
                    <a:off x="3119688" y="3118533"/>
                    <a:ext cx="829210" cy="53685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BF71AFA-EC30-E230-4B41-8D902633F749}"/>
                      </a:ext>
                    </a:extLst>
                  </p:cNvPr>
                  <p:cNvSpPr txBox="1"/>
                  <p:nvPr/>
                </p:nvSpPr>
                <p:spPr>
                  <a:xfrm>
                    <a:off x="2804825" y="3682401"/>
                    <a:ext cx="1458936" cy="276999"/>
                  </a:xfrm>
                  <a:prstGeom prst="rect">
                    <a:avLst/>
                  </a:prstGeom>
                  <a:noFill/>
                </p:spPr>
                <p:txBody>
                  <a:bodyPr wrap="square" rtlCol="0">
                    <a:spAutoFit/>
                  </a:bodyPr>
                  <a:lstStyle/>
                  <a:p>
                    <a:pPr algn="ctr"/>
                    <a:r>
                      <a:rPr lang="en-US" sz="1200" b="1" u="sng" dirty="0">
                        <a:solidFill>
                          <a:schemeClr val="tx1">
                            <a:lumMod val="85000"/>
                            <a:lumOff val="15000"/>
                          </a:schemeClr>
                        </a:solidFill>
                      </a:rPr>
                      <a:t>Docker Container</a:t>
                    </a:r>
                  </a:p>
                </p:txBody>
              </p:sp>
            </p:grpSp>
            <p:sp>
              <p:nvSpPr>
                <p:cNvPr id="47" name="Rectangle 46">
                  <a:extLst>
                    <a:ext uri="{FF2B5EF4-FFF2-40B4-BE49-F238E27FC236}">
                      <a16:creationId xmlns:a16="http://schemas.microsoft.com/office/drawing/2014/main" id="{AC791A16-C8F9-704B-28A5-E6BACD760DDE}"/>
                    </a:ext>
                  </a:extLst>
                </p:cNvPr>
                <p:cNvSpPr/>
                <p:nvPr/>
              </p:nvSpPr>
              <p:spPr>
                <a:xfrm>
                  <a:off x="1592118" y="2025979"/>
                  <a:ext cx="4373270" cy="1722759"/>
                </a:xfrm>
                <a:prstGeom prst="rect">
                  <a:avLst/>
                </a:prstGeom>
                <a:noFill/>
                <a:ln w="28575">
                  <a:solidFill>
                    <a:schemeClr val="accent2">
                      <a:lumMod val="75000"/>
                    </a:schemeClr>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cxnSp>
            <p:nvCxnSpPr>
              <p:cNvPr id="59" name="Connector: Elbow 58">
                <a:extLst>
                  <a:ext uri="{FF2B5EF4-FFF2-40B4-BE49-F238E27FC236}">
                    <a16:creationId xmlns:a16="http://schemas.microsoft.com/office/drawing/2014/main" id="{078EE77F-28CE-C86E-A75F-78B795DDA7C1}"/>
                  </a:ext>
                </a:extLst>
              </p:cNvPr>
              <p:cNvCxnSpPr>
                <a:cxnSpLocks/>
                <a:stCxn id="43" idx="3"/>
                <a:endCxn id="45" idx="1"/>
              </p:cNvCxnSpPr>
              <p:nvPr/>
            </p:nvCxnSpPr>
            <p:spPr>
              <a:xfrm>
                <a:off x="2949488" y="2616865"/>
                <a:ext cx="1658532" cy="2158"/>
              </a:xfrm>
              <a:prstGeom prst="bentConnector3">
                <a:avLst>
                  <a:gd name="adj1" fmla="val 50000"/>
                </a:avLst>
              </a:prstGeom>
              <a:ln w="28575">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A978BF4F-0128-6D60-3327-FE28ACCBC0D9}"/>
                  </a:ext>
                </a:extLst>
              </p:cNvPr>
              <p:cNvSpPr txBox="1"/>
              <p:nvPr/>
            </p:nvSpPr>
            <p:spPr>
              <a:xfrm>
                <a:off x="2941799" y="2331083"/>
                <a:ext cx="1685269" cy="276999"/>
              </a:xfrm>
              <a:prstGeom prst="rect">
                <a:avLst/>
              </a:prstGeom>
              <a:noFill/>
            </p:spPr>
            <p:txBody>
              <a:bodyPr wrap="square" rtlCol="0">
                <a:spAutoFit/>
              </a:bodyPr>
              <a:lstStyle/>
              <a:p>
                <a:pPr algn="ctr"/>
                <a:r>
                  <a:rPr lang="en-US" sz="1200" b="1" i="1" dirty="0">
                    <a:solidFill>
                      <a:schemeClr val="tx1">
                        <a:lumMod val="85000"/>
                        <a:lumOff val="15000"/>
                      </a:schemeClr>
                    </a:solidFill>
                  </a:rPr>
                  <a:t>Subscribe data</a:t>
                </a:r>
              </a:p>
            </p:txBody>
          </p:sp>
        </p:grpSp>
        <p:pic>
          <p:nvPicPr>
            <p:cNvPr id="1041" name="Graphic 1040" descr="Wireless router">
              <a:extLst>
                <a:ext uri="{FF2B5EF4-FFF2-40B4-BE49-F238E27FC236}">
                  <a16:creationId xmlns:a16="http://schemas.microsoft.com/office/drawing/2014/main" id="{08C6781E-8CA1-B911-1095-397FB21C0A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90788" y="1574589"/>
              <a:ext cx="674142" cy="674142"/>
            </a:xfrm>
            <a:prstGeom prst="rect">
              <a:avLst/>
            </a:prstGeom>
          </p:spPr>
        </p:pic>
        <p:sp>
          <p:nvSpPr>
            <p:cNvPr id="1043" name="TextBox 1042">
              <a:extLst>
                <a:ext uri="{FF2B5EF4-FFF2-40B4-BE49-F238E27FC236}">
                  <a16:creationId xmlns:a16="http://schemas.microsoft.com/office/drawing/2014/main" id="{3AF05A0D-B0AF-3338-3E32-155F77B89DA2}"/>
                </a:ext>
              </a:extLst>
            </p:cNvPr>
            <p:cNvSpPr txBox="1"/>
            <p:nvPr/>
          </p:nvSpPr>
          <p:spPr>
            <a:xfrm>
              <a:off x="6442065" y="2147769"/>
              <a:ext cx="773665" cy="307777"/>
            </a:xfrm>
            <a:prstGeom prst="rect">
              <a:avLst/>
            </a:prstGeom>
            <a:noFill/>
          </p:spPr>
          <p:txBody>
            <a:bodyPr wrap="square" rtlCol="0">
              <a:spAutoFit/>
            </a:bodyPr>
            <a:lstStyle/>
            <a:p>
              <a:pPr algn="ctr"/>
              <a:r>
                <a:rPr lang="en-US" sz="1400" b="1" u="sng" dirty="0">
                  <a:solidFill>
                    <a:schemeClr val="tx2"/>
                  </a:solidFill>
                </a:rPr>
                <a:t>WLAN</a:t>
              </a:r>
            </a:p>
          </p:txBody>
        </p:sp>
        <p:pic>
          <p:nvPicPr>
            <p:cNvPr id="1060" name="Picture 36" descr="Logo Blue, Cattle, Ranch, Rancher Labs, Symbol, Docker, Container,  Intermodal Container, Logo, Cattle, Ranch png | PNGWing">
              <a:extLst>
                <a:ext uri="{FF2B5EF4-FFF2-40B4-BE49-F238E27FC236}">
                  <a16:creationId xmlns:a16="http://schemas.microsoft.com/office/drawing/2014/main" id="{B2DEACB2-9FEE-A6F8-F74C-8883975998E1}"/>
                </a:ext>
              </a:extLst>
            </p:cNvPr>
            <p:cNvPicPr>
              <a:picLocks noChangeAspect="1" noChangeArrowheads="1"/>
            </p:cNvPicPr>
            <p:nvPr/>
          </p:nvPicPr>
          <p:blipFill rotWithShape="1">
            <a:blip r:embed="rId19">
              <a:extLst>
                <a:ext uri="{BEBA8EAE-BF5A-486C-A8C5-ECC9F3942E4B}">
                  <a14:imgProps xmlns:a14="http://schemas.microsoft.com/office/drawing/2010/main">
                    <a14:imgLayer r:embed="rId20">
                      <a14:imgEffect>
                        <a14:backgroundRemoval t="2490" b="95228" l="9348" r="90000">
                          <a14:foregroundMark x1="58913" y1="7469" x2="58913" y2="7469"/>
                          <a14:foregroundMark x1="77717" y1="14730" x2="77717" y2="14730"/>
                          <a14:foregroundMark x1="56739" y1="2490" x2="56739" y2="2490"/>
                          <a14:backgroundMark x1="19239" y1="75311" x2="13261" y2="91701"/>
                          <a14:backgroundMark x1="13261" y1="91701" x2="6739" y2="91286"/>
                          <a14:backgroundMark x1="6739" y1="91286" x2="3804" y2="81950"/>
                          <a14:backgroundMark x1="23696" y1="76349" x2="14565" y2="74689"/>
                          <a14:backgroundMark x1="6739" y1="74689" x2="15978" y2="96058"/>
                          <a14:backgroundMark x1="15978" y1="96058" x2="15761" y2="96058"/>
                        </a14:backgroundRemoval>
                      </a14:imgEffect>
                    </a14:imgLayer>
                  </a14:imgProps>
                </a:ext>
                <a:ext uri="{28A0092B-C50C-407E-A947-70E740481C1C}">
                  <a14:useLocalDpi xmlns:a14="http://schemas.microsoft.com/office/drawing/2010/main" val="0"/>
                </a:ext>
              </a:extLst>
            </a:blip>
            <a:srcRect l="20228" r="17728" b="40717"/>
            <a:stretch/>
          </p:blipFill>
          <p:spPr bwMode="auto">
            <a:xfrm>
              <a:off x="10441722" y="2371082"/>
              <a:ext cx="835225" cy="418116"/>
            </a:xfrm>
            <a:prstGeom prst="rect">
              <a:avLst/>
            </a:prstGeom>
            <a:noFill/>
            <a:extLst>
              <a:ext uri="{909E8E84-426E-40DD-AFC4-6F175D3DCCD1}">
                <a14:hiddenFill xmlns:a14="http://schemas.microsoft.com/office/drawing/2010/main">
                  <a:solidFill>
                    <a:srgbClr val="FFFFFF"/>
                  </a:solidFill>
                </a14:hiddenFill>
              </a:ext>
            </a:extLst>
          </p:spPr>
        </p:pic>
        <p:sp>
          <p:nvSpPr>
            <p:cNvPr id="1061" name="TextBox 1060">
              <a:extLst>
                <a:ext uri="{FF2B5EF4-FFF2-40B4-BE49-F238E27FC236}">
                  <a16:creationId xmlns:a16="http://schemas.microsoft.com/office/drawing/2014/main" id="{628CBCDC-53A7-6785-FCC8-A75266BFD2B8}"/>
                </a:ext>
              </a:extLst>
            </p:cNvPr>
            <p:cNvSpPr txBox="1"/>
            <p:nvPr/>
          </p:nvSpPr>
          <p:spPr>
            <a:xfrm>
              <a:off x="10390545" y="2767888"/>
              <a:ext cx="1171231" cy="307777"/>
            </a:xfrm>
            <a:prstGeom prst="rect">
              <a:avLst/>
            </a:prstGeom>
            <a:noFill/>
          </p:spPr>
          <p:txBody>
            <a:bodyPr wrap="square" rtlCol="0">
              <a:spAutoFit/>
            </a:bodyPr>
            <a:lstStyle/>
            <a:p>
              <a:r>
                <a:rPr lang="en-US" sz="1400" b="1" u="sng" dirty="0">
                  <a:solidFill>
                    <a:sysClr val="windowText" lastClr="000000"/>
                  </a:solidFill>
                </a:rPr>
                <a:t>Rancher</a:t>
              </a:r>
            </a:p>
          </p:txBody>
        </p:sp>
        <p:grpSp>
          <p:nvGrpSpPr>
            <p:cNvPr id="1137" name="Group 1136">
              <a:extLst>
                <a:ext uri="{FF2B5EF4-FFF2-40B4-BE49-F238E27FC236}">
                  <a16:creationId xmlns:a16="http://schemas.microsoft.com/office/drawing/2014/main" id="{EECD8D4F-A589-251D-4713-B757E0364C98}"/>
                </a:ext>
              </a:extLst>
            </p:cNvPr>
            <p:cNvGrpSpPr/>
            <p:nvPr/>
          </p:nvGrpSpPr>
          <p:grpSpPr>
            <a:xfrm>
              <a:off x="8302645" y="2895989"/>
              <a:ext cx="2031986" cy="752875"/>
              <a:chOff x="8264548" y="2895989"/>
              <a:chExt cx="2031986" cy="752875"/>
            </a:xfrm>
          </p:grpSpPr>
          <p:sp>
            <p:nvSpPr>
              <p:cNvPr id="1062" name="Rectangle 1061">
                <a:extLst>
                  <a:ext uri="{FF2B5EF4-FFF2-40B4-BE49-F238E27FC236}">
                    <a16:creationId xmlns:a16="http://schemas.microsoft.com/office/drawing/2014/main" id="{0DCEA156-F156-FF2F-684D-F8365300AF75}"/>
                  </a:ext>
                </a:extLst>
              </p:cNvPr>
              <p:cNvSpPr/>
              <p:nvPr/>
            </p:nvSpPr>
            <p:spPr>
              <a:xfrm>
                <a:off x="8264548" y="2895989"/>
                <a:ext cx="2031986" cy="752875"/>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ysClr val="windowText" lastClr="000000"/>
                  </a:solidFill>
                </a:endParaRPr>
              </a:p>
            </p:txBody>
          </p:sp>
          <p:grpSp>
            <p:nvGrpSpPr>
              <p:cNvPr id="1068" name="Group 1067">
                <a:extLst>
                  <a:ext uri="{FF2B5EF4-FFF2-40B4-BE49-F238E27FC236}">
                    <a16:creationId xmlns:a16="http://schemas.microsoft.com/office/drawing/2014/main" id="{55CF18D3-29AF-DF38-4017-154F9CF9D9E7}"/>
                  </a:ext>
                </a:extLst>
              </p:cNvPr>
              <p:cNvGrpSpPr/>
              <p:nvPr/>
            </p:nvGrpSpPr>
            <p:grpSpPr>
              <a:xfrm>
                <a:off x="8522548" y="3001820"/>
                <a:ext cx="1515986" cy="541212"/>
                <a:chOff x="8444307" y="3377461"/>
                <a:chExt cx="1515986" cy="541212"/>
              </a:xfrm>
            </p:grpSpPr>
            <p:pic>
              <p:nvPicPr>
                <p:cNvPr id="1066" name="Picture 38" descr="InfluxDB Cloud shuts down in Belgium; some weren't notified before data  deletion : r/webdev">
                  <a:extLst>
                    <a:ext uri="{FF2B5EF4-FFF2-40B4-BE49-F238E27FC236}">
                      <a16:creationId xmlns:a16="http://schemas.microsoft.com/office/drawing/2014/main" id="{34A04FCF-1E68-D0B1-CA34-28EA6293B8DC}"/>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ackgroundRemoval t="6000" b="95600" l="5400" r="93800">
                              <a14:foregroundMark x1="54800" y1="92000" x2="54800" y2="92000"/>
                              <a14:foregroundMark x1="75600" y1="77200" x2="75600" y2="77200"/>
                              <a14:foregroundMark x1="83400" y1="53000" x2="83400" y2="53000"/>
                              <a14:foregroundMark x1="49600" y1="45800" x2="49600" y2="45800"/>
                              <a14:foregroundMark x1="30000" y1="28200" x2="30000" y2="28200"/>
                              <a14:foregroundMark x1="60600" y1="15000" x2="60600" y2="15000"/>
                              <a14:foregroundMark x1="16000" y1="62600" x2="16000" y2="62600"/>
                              <a14:foregroundMark x1="5400" y1="34800" x2="5400" y2="34800"/>
                              <a14:foregroundMark x1="56800" y1="95600" x2="56800" y2="95600"/>
                              <a14:foregroundMark x1="93800" y1="60600" x2="93800" y2="60600"/>
                              <a14:foregroundMark x1="45200" y1="6000" x2="45200" y2="6000"/>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444307" y="3377461"/>
                  <a:ext cx="541212" cy="541212"/>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0C847E69-6C92-4992-CCA4-D467E58E40A4}"/>
                    </a:ext>
                  </a:extLst>
                </p:cNvPr>
                <p:cNvSpPr txBox="1"/>
                <p:nvPr/>
              </p:nvSpPr>
              <p:spPr>
                <a:xfrm>
                  <a:off x="8994755" y="3475948"/>
                  <a:ext cx="965538" cy="307777"/>
                </a:xfrm>
                <a:prstGeom prst="rect">
                  <a:avLst/>
                </a:prstGeom>
                <a:noFill/>
              </p:spPr>
              <p:txBody>
                <a:bodyPr wrap="square" rtlCol="0">
                  <a:spAutoFit/>
                </a:bodyPr>
                <a:lstStyle/>
                <a:p>
                  <a:r>
                    <a:rPr lang="en-US" sz="1400" b="1" u="sng" dirty="0" err="1">
                      <a:solidFill>
                        <a:sysClr val="windowText" lastClr="000000"/>
                      </a:solidFill>
                    </a:rPr>
                    <a:t>InfluxDB</a:t>
                  </a:r>
                  <a:endParaRPr lang="en-US" sz="1400" b="1" u="sng" dirty="0">
                    <a:solidFill>
                      <a:sysClr val="windowText" lastClr="000000"/>
                    </a:solidFill>
                  </a:endParaRPr>
                </a:p>
              </p:txBody>
            </p:sp>
          </p:grpSp>
        </p:grpSp>
        <p:grpSp>
          <p:nvGrpSpPr>
            <p:cNvPr id="1143" name="Group 1142">
              <a:extLst>
                <a:ext uri="{FF2B5EF4-FFF2-40B4-BE49-F238E27FC236}">
                  <a16:creationId xmlns:a16="http://schemas.microsoft.com/office/drawing/2014/main" id="{0138A14B-ACE7-CD63-89D6-67CF84F28BED}"/>
                </a:ext>
              </a:extLst>
            </p:cNvPr>
            <p:cNvGrpSpPr/>
            <p:nvPr/>
          </p:nvGrpSpPr>
          <p:grpSpPr>
            <a:xfrm>
              <a:off x="8264548" y="5340541"/>
              <a:ext cx="2031986" cy="720000"/>
              <a:chOff x="8264548" y="5340541"/>
              <a:chExt cx="2031986" cy="720000"/>
            </a:xfrm>
          </p:grpSpPr>
          <p:sp>
            <p:nvSpPr>
              <p:cNvPr id="1064" name="Rectangle 1063">
                <a:extLst>
                  <a:ext uri="{FF2B5EF4-FFF2-40B4-BE49-F238E27FC236}">
                    <a16:creationId xmlns:a16="http://schemas.microsoft.com/office/drawing/2014/main" id="{660DDC95-01B5-30F2-4A33-160C7DEEEE4F}"/>
                  </a:ext>
                </a:extLst>
              </p:cNvPr>
              <p:cNvSpPr/>
              <p:nvPr/>
            </p:nvSpPr>
            <p:spPr>
              <a:xfrm>
                <a:off x="8264548" y="5340541"/>
                <a:ext cx="2031986" cy="720000"/>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nvGrpSpPr>
              <p:cNvPr id="1075" name="Group 1074">
                <a:extLst>
                  <a:ext uri="{FF2B5EF4-FFF2-40B4-BE49-F238E27FC236}">
                    <a16:creationId xmlns:a16="http://schemas.microsoft.com/office/drawing/2014/main" id="{298335B6-DB42-527B-CBB8-BCC31D81E6C5}"/>
                  </a:ext>
                </a:extLst>
              </p:cNvPr>
              <p:cNvGrpSpPr/>
              <p:nvPr/>
            </p:nvGrpSpPr>
            <p:grpSpPr>
              <a:xfrm>
                <a:off x="8499761" y="5419887"/>
                <a:ext cx="1561560" cy="561309"/>
                <a:chOff x="8484448" y="4433231"/>
                <a:chExt cx="1561560" cy="561309"/>
              </a:xfrm>
            </p:grpSpPr>
            <p:pic>
              <p:nvPicPr>
                <p:cNvPr id="1070" name="Picture 40" descr="Github Logo, Grafana, Influxdb, Dashboard, Visualization, Web Application,  Installation, Data, Plugin transparent background PNG clipart | HiClipart">
                  <a:extLst>
                    <a:ext uri="{FF2B5EF4-FFF2-40B4-BE49-F238E27FC236}">
                      <a16:creationId xmlns:a16="http://schemas.microsoft.com/office/drawing/2014/main" id="{1FCFDFA9-6F07-2611-B20B-4CB376EA1000}"/>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ackgroundRemoval t="1803" b="97476" l="2750" r="95125">
                              <a14:foregroundMark x1="54125" y1="6010" x2="54625" y2="6490"/>
                              <a14:foregroundMark x1="7500" y1="61058" x2="7500" y2="61058"/>
                              <a14:foregroundMark x1="18875" y1="60457" x2="6625" y2="62260"/>
                              <a14:foregroundMark x1="6625" y1="62260" x2="2750" y2="61538"/>
                              <a14:foregroundMark x1="53000" y1="10096" x2="52625" y2="2043"/>
                              <a14:foregroundMark x1="52625" y1="2043" x2="52625" y2="2644"/>
                              <a14:foregroundMark x1="89125" y1="32692" x2="94375" y2="38462"/>
                              <a14:foregroundMark x1="94375" y1="38462" x2="95125" y2="45313"/>
                              <a14:foregroundMark x1="68250" y1="89904" x2="36000" y2="90144"/>
                              <a14:foregroundMark x1="36000" y1="90144" x2="29375" y2="94111"/>
                              <a14:foregroundMark x1="62500" y1="93029" x2="67250" y2="97476"/>
                            </a14:backgroundRemoval>
                          </a14:imgEffect>
                        </a14:imgLayer>
                      </a14:imgProps>
                    </a:ext>
                    <a:ext uri="{28A0092B-C50C-407E-A947-70E740481C1C}">
                      <a14:useLocalDpi xmlns:a14="http://schemas.microsoft.com/office/drawing/2010/main" val="0"/>
                    </a:ext>
                  </a:extLst>
                </a:blip>
                <a:srcRect/>
                <a:stretch>
                  <a:fillRect/>
                </a:stretch>
              </p:blipFill>
              <p:spPr bwMode="auto">
                <a:xfrm>
                  <a:off x="8484448" y="4433231"/>
                  <a:ext cx="539740" cy="561309"/>
                </a:xfrm>
                <a:prstGeom prst="rect">
                  <a:avLst/>
                </a:prstGeom>
                <a:noFill/>
                <a:extLst>
                  <a:ext uri="{909E8E84-426E-40DD-AFC4-6F175D3DCCD1}">
                    <a14:hiddenFill xmlns:a14="http://schemas.microsoft.com/office/drawing/2010/main">
                      <a:solidFill>
                        <a:srgbClr val="FFFFFF"/>
                      </a:solidFill>
                    </a14:hiddenFill>
                  </a:ext>
                </a:extLst>
              </p:spPr>
            </p:pic>
            <p:sp>
              <p:nvSpPr>
                <p:cNvPr id="1071" name="TextBox 1070">
                  <a:extLst>
                    <a:ext uri="{FF2B5EF4-FFF2-40B4-BE49-F238E27FC236}">
                      <a16:creationId xmlns:a16="http://schemas.microsoft.com/office/drawing/2014/main" id="{FB26C40A-E9BC-A908-E9A5-A4FD97E2F5A8}"/>
                    </a:ext>
                  </a:extLst>
                </p:cNvPr>
                <p:cNvSpPr txBox="1"/>
                <p:nvPr/>
              </p:nvSpPr>
              <p:spPr>
                <a:xfrm>
                  <a:off x="9080470" y="4562437"/>
                  <a:ext cx="965538" cy="307777"/>
                </a:xfrm>
                <a:prstGeom prst="rect">
                  <a:avLst/>
                </a:prstGeom>
                <a:noFill/>
              </p:spPr>
              <p:txBody>
                <a:bodyPr wrap="square" rtlCol="0">
                  <a:spAutoFit/>
                </a:bodyPr>
                <a:lstStyle/>
                <a:p>
                  <a:r>
                    <a:rPr lang="en-US" sz="1400" b="1" u="sng" dirty="0">
                      <a:solidFill>
                        <a:sysClr val="windowText" lastClr="000000"/>
                      </a:solidFill>
                    </a:rPr>
                    <a:t>Grafana</a:t>
                  </a:r>
                </a:p>
              </p:txBody>
            </p:sp>
          </p:grpSp>
        </p:grpSp>
        <p:cxnSp>
          <p:nvCxnSpPr>
            <p:cNvPr id="1085" name="Connector: Elbow 1084">
              <a:extLst>
                <a:ext uri="{FF2B5EF4-FFF2-40B4-BE49-F238E27FC236}">
                  <a16:creationId xmlns:a16="http://schemas.microsoft.com/office/drawing/2014/main" id="{294DBAE8-8795-A774-58B6-6E3D57AFC6ED}"/>
                </a:ext>
              </a:extLst>
            </p:cNvPr>
            <p:cNvCxnSpPr>
              <a:cxnSpLocks/>
              <a:stCxn id="45" idx="3"/>
              <a:endCxn id="1062" idx="0"/>
            </p:cNvCxnSpPr>
            <p:nvPr/>
          </p:nvCxnSpPr>
          <p:spPr>
            <a:xfrm>
              <a:off x="5617812" y="2619023"/>
              <a:ext cx="3700826" cy="276966"/>
            </a:xfrm>
            <a:prstGeom prst="bentConnector2">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3" name="TextBox 1092">
              <a:extLst>
                <a:ext uri="{FF2B5EF4-FFF2-40B4-BE49-F238E27FC236}">
                  <a16:creationId xmlns:a16="http://schemas.microsoft.com/office/drawing/2014/main" id="{6C050804-3E0A-5F2C-3C05-97DEE319C55B}"/>
                </a:ext>
              </a:extLst>
            </p:cNvPr>
            <p:cNvSpPr txBox="1"/>
            <p:nvPr/>
          </p:nvSpPr>
          <p:spPr>
            <a:xfrm>
              <a:off x="7664703" y="2342485"/>
              <a:ext cx="1685269" cy="276999"/>
            </a:xfrm>
            <a:prstGeom prst="rect">
              <a:avLst/>
            </a:prstGeom>
            <a:noFill/>
          </p:spPr>
          <p:txBody>
            <a:bodyPr wrap="square" rtlCol="0">
              <a:spAutoFit/>
            </a:bodyPr>
            <a:lstStyle/>
            <a:p>
              <a:pPr algn="ctr"/>
              <a:r>
                <a:rPr lang="en-US" sz="1200" b="1" i="1" dirty="0">
                  <a:solidFill>
                    <a:schemeClr val="tx1">
                      <a:lumMod val="85000"/>
                      <a:lumOff val="15000"/>
                    </a:schemeClr>
                  </a:solidFill>
                </a:rPr>
                <a:t>Write data</a:t>
              </a:r>
            </a:p>
          </p:txBody>
        </p:sp>
        <p:sp>
          <p:nvSpPr>
            <p:cNvPr id="1094" name="TextBox 1093">
              <a:extLst>
                <a:ext uri="{FF2B5EF4-FFF2-40B4-BE49-F238E27FC236}">
                  <a16:creationId xmlns:a16="http://schemas.microsoft.com/office/drawing/2014/main" id="{33ACF994-D057-029F-BF96-662C835FB591}"/>
                </a:ext>
              </a:extLst>
            </p:cNvPr>
            <p:cNvSpPr txBox="1"/>
            <p:nvPr/>
          </p:nvSpPr>
          <p:spPr>
            <a:xfrm>
              <a:off x="10533110" y="4043206"/>
              <a:ext cx="644916" cy="461665"/>
            </a:xfrm>
            <a:prstGeom prst="rect">
              <a:avLst/>
            </a:prstGeom>
            <a:noFill/>
          </p:spPr>
          <p:txBody>
            <a:bodyPr wrap="square" rtlCol="0">
              <a:spAutoFit/>
            </a:bodyPr>
            <a:lstStyle/>
            <a:p>
              <a:pPr algn="ctr"/>
              <a:r>
                <a:rPr lang="en-US" sz="1200" b="1" i="1" dirty="0">
                  <a:solidFill>
                    <a:schemeClr val="tx1">
                      <a:lumMod val="85000"/>
                      <a:lumOff val="15000"/>
                    </a:schemeClr>
                  </a:solidFill>
                </a:rPr>
                <a:t>Read data</a:t>
              </a:r>
            </a:p>
          </p:txBody>
        </p:sp>
        <p:sp>
          <p:nvSpPr>
            <p:cNvPr id="1063" name="Rectangle 1062">
              <a:extLst>
                <a:ext uri="{FF2B5EF4-FFF2-40B4-BE49-F238E27FC236}">
                  <a16:creationId xmlns:a16="http://schemas.microsoft.com/office/drawing/2014/main" id="{13A807CA-7086-D17A-ACE8-D3E443F9BE2E}"/>
                </a:ext>
              </a:extLst>
            </p:cNvPr>
            <p:cNvSpPr/>
            <p:nvPr/>
          </p:nvSpPr>
          <p:spPr>
            <a:xfrm>
              <a:off x="8306878" y="4134702"/>
              <a:ext cx="2031986" cy="720000"/>
            </a:xfrm>
            <a:prstGeom prst="rect">
              <a:avLst/>
            </a:prstGeom>
            <a:noFill/>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nvGrpSpPr>
            <p:cNvPr id="1104" name="Group 1103">
              <a:extLst>
                <a:ext uri="{FF2B5EF4-FFF2-40B4-BE49-F238E27FC236}">
                  <a16:creationId xmlns:a16="http://schemas.microsoft.com/office/drawing/2014/main" id="{9422E210-B1E4-017E-430B-A02EA61DC0A9}"/>
                </a:ext>
              </a:extLst>
            </p:cNvPr>
            <p:cNvGrpSpPr/>
            <p:nvPr/>
          </p:nvGrpSpPr>
          <p:grpSpPr>
            <a:xfrm>
              <a:off x="8349856" y="4229330"/>
              <a:ext cx="1913419" cy="551082"/>
              <a:chOff x="8349856" y="4267025"/>
              <a:chExt cx="1913419" cy="551082"/>
            </a:xfrm>
          </p:grpSpPr>
          <p:sp>
            <p:nvSpPr>
              <p:cNvPr id="1082" name="TextBox 1081">
                <a:extLst>
                  <a:ext uri="{FF2B5EF4-FFF2-40B4-BE49-F238E27FC236}">
                    <a16:creationId xmlns:a16="http://schemas.microsoft.com/office/drawing/2014/main" id="{827C4557-A8C4-858E-D8A2-66D24A4DF02C}"/>
                  </a:ext>
                </a:extLst>
              </p:cNvPr>
              <p:cNvSpPr txBox="1"/>
              <p:nvPr/>
            </p:nvSpPr>
            <p:spPr>
              <a:xfrm>
                <a:off x="8641683" y="4388678"/>
                <a:ext cx="1621592" cy="307777"/>
              </a:xfrm>
              <a:prstGeom prst="rect">
                <a:avLst/>
              </a:prstGeom>
              <a:noFill/>
            </p:spPr>
            <p:txBody>
              <a:bodyPr wrap="square" rtlCol="0">
                <a:spAutoFit/>
              </a:bodyPr>
              <a:lstStyle/>
              <a:p>
                <a:pPr algn="r"/>
                <a:r>
                  <a:rPr lang="en-US" sz="1400" b="1" u="sng" dirty="0">
                    <a:solidFill>
                      <a:sysClr val="windowText" lastClr="000000"/>
                    </a:solidFill>
                  </a:rPr>
                  <a:t>Data Analytics</a:t>
                </a:r>
              </a:p>
            </p:txBody>
          </p:sp>
          <p:pic>
            <p:nvPicPr>
              <p:cNvPr id="1101" name="Picture 42" descr="Data analytics - Free miscellaneous icons">
                <a:extLst>
                  <a:ext uri="{FF2B5EF4-FFF2-40B4-BE49-F238E27FC236}">
                    <a16:creationId xmlns:a16="http://schemas.microsoft.com/office/drawing/2014/main" id="{60915508-3EB9-AF32-8442-6D5DD7CF0AF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49856" y="4267025"/>
                <a:ext cx="551082" cy="55108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06" name="Connector: Elbow 1105">
              <a:extLst>
                <a:ext uri="{FF2B5EF4-FFF2-40B4-BE49-F238E27FC236}">
                  <a16:creationId xmlns:a16="http://schemas.microsoft.com/office/drawing/2014/main" id="{1BA1E339-E8B0-5D15-489F-977348D94EED}"/>
                </a:ext>
              </a:extLst>
            </p:cNvPr>
            <p:cNvCxnSpPr>
              <a:cxnSpLocks/>
              <a:stCxn id="45" idx="3"/>
              <a:endCxn id="1063" idx="1"/>
            </p:cNvCxnSpPr>
            <p:nvPr/>
          </p:nvCxnSpPr>
          <p:spPr>
            <a:xfrm>
              <a:off x="5617812" y="2619023"/>
              <a:ext cx="2689066" cy="1875679"/>
            </a:xfrm>
            <a:prstGeom prst="bentConnector3">
              <a:avLst>
                <a:gd name="adj1" fmla="val 50000"/>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20" name="TextBox 1119">
              <a:extLst>
                <a:ext uri="{FF2B5EF4-FFF2-40B4-BE49-F238E27FC236}">
                  <a16:creationId xmlns:a16="http://schemas.microsoft.com/office/drawing/2014/main" id="{545E02C6-74E7-7AA4-A6F6-D4FBC4CA19C0}"/>
                </a:ext>
              </a:extLst>
            </p:cNvPr>
            <p:cNvSpPr txBox="1"/>
            <p:nvPr/>
          </p:nvSpPr>
          <p:spPr>
            <a:xfrm>
              <a:off x="7605517" y="4215479"/>
              <a:ext cx="773737" cy="276999"/>
            </a:xfrm>
            <a:prstGeom prst="rect">
              <a:avLst/>
            </a:prstGeom>
            <a:noFill/>
          </p:spPr>
          <p:txBody>
            <a:bodyPr wrap="square" rtlCol="0">
              <a:spAutoFit/>
            </a:bodyPr>
            <a:lstStyle/>
            <a:p>
              <a:pPr algn="ctr"/>
              <a:r>
                <a:rPr lang="en-US" sz="1200" b="1" i="1" dirty="0">
                  <a:solidFill>
                    <a:schemeClr val="tx1">
                      <a:lumMod val="85000"/>
                      <a:lumOff val="15000"/>
                    </a:schemeClr>
                  </a:solidFill>
                </a:rPr>
                <a:t>Post</a:t>
              </a:r>
            </a:p>
          </p:txBody>
        </p:sp>
        <p:cxnSp>
          <p:nvCxnSpPr>
            <p:cNvPr id="1123" name="Connector: Elbow 1122">
              <a:extLst>
                <a:ext uri="{FF2B5EF4-FFF2-40B4-BE49-F238E27FC236}">
                  <a16:creationId xmlns:a16="http://schemas.microsoft.com/office/drawing/2014/main" id="{98F5FD76-AAE2-80EA-41FC-99EC02D912BF}"/>
                </a:ext>
              </a:extLst>
            </p:cNvPr>
            <p:cNvCxnSpPr>
              <a:cxnSpLocks/>
              <a:stCxn id="1063" idx="0"/>
              <a:endCxn id="1062" idx="2"/>
            </p:cNvCxnSpPr>
            <p:nvPr/>
          </p:nvCxnSpPr>
          <p:spPr>
            <a:xfrm rot="16200000" flipV="1">
              <a:off x="9077836" y="3889666"/>
              <a:ext cx="485838" cy="4233"/>
            </a:xfrm>
            <a:prstGeom prst="bentConnector3">
              <a:avLst>
                <a:gd name="adj1" fmla="val 50000"/>
              </a:avLst>
            </a:prstGeom>
            <a:ln w="28575">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32" name="TextBox 1131">
              <a:extLst>
                <a:ext uri="{FF2B5EF4-FFF2-40B4-BE49-F238E27FC236}">
                  <a16:creationId xmlns:a16="http://schemas.microsoft.com/office/drawing/2014/main" id="{D13460E8-A502-038F-27B0-A8FBB7392B96}"/>
                </a:ext>
              </a:extLst>
            </p:cNvPr>
            <p:cNvSpPr txBox="1"/>
            <p:nvPr/>
          </p:nvSpPr>
          <p:spPr>
            <a:xfrm>
              <a:off x="9280538" y="3747482"/>
              <a:ext cx="935237" cy="276999"/>
            </a:xfrm>
            <a:prstGeom prst="rect">
              <a:avLst/>
            </a:prstGeom>
            <a:noFill/>
          </p:spPr>
          <p:txBody>
            <a:bodyPr wrap="square" rtlCol="0">
              <a:spAutoFit/>
            </a:bodyPr>
            <a:lstStyle/>
            <a:p>
              <a:pPr algn="ctr"/>
              <a:r>
                <a:rPr lang="en-US" sz="1200" b="1" i="1" dirty="0">
                  <a:solidFill>
                    <a:schemeClr val="tx1">
                      <a:lumMod val="85000"/>
                      <a:lumOff val="15000"/>
                    </a:schemeClr>
                  </a:solidFill>
                </a:rPr>
                <a:t>Write data</a:t>
              </a:r>
            </a:p>
          </p:txBody>
        </p:sp>
        <p:cxnSp>
          <p:nvCxnSpPr>
            <p:cNvPr id="1140" name="Connector: Elbow 1139">
              <a:extLst>
                <a:ext uri="{FF2B5EF4-FFF2-40B4-BE49-F238E27FC236}">
                  <a16:creationId xmlns:a16="http://schemas.microsoft.com/office/drawing/2014/main" id="{4C7BC4CA-50E6-2E97-90BA-7C46256F199F}"/>
                </a:ext>
              </a:extLst>
            </p:cNvPr>
            <p:cNvCxnSpPr>
              <a:cxnSpLocks/>
              <a:stCxn id="1062" idx="3"/>
              <a:endCxn id="1064" idx="3"/>
            </p:cNvCxnSpPr>
            <p:nvPr/>
          </p:nvCxnSpPr>
          <p:spPr>
            <a:xfrm flipH="1">
              <a:off x="10296534" y="3272427"/>
              <a:ext cx="38097" cy="2428114"/>
            </a:xfrm>
            <a:prstGeom prst="bentConnector3">
              <a:avLst>
                <a:gd name="adj1" fmla="val -600047"/>
              </a:avLst>
            </a:prstGeom>
            <a:ln w="28575">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C2D3C2C6-8D97-C24B-044E-B2A6238FB857}"/>
                </a:ext>
              </a:extLst>
            </p:cNvPr>
            <p:cNvCxnSpPr>
              <a:cxnSpLocks/>
              <a:stCxn id="1026" idx="0"/>
              <a:endCxn id="43" idx="2"/>
            </p:cNvCxnSpPr>
            <p:nvPr/>
          </p:nvCxnSpPr>
          <p:spPr>
            <a:xfrm rot="16200000" flipV="1">
              <a:off x="2348401" y="3062354"/>
              <a:ext cx="1480898" cy="1515412"/>
            </a:xfrm>
            <a:prstGeom prst="bentConnector3">
              <a:avLst>
                <a:gd name="adj1" fmla="val 29602"/>
              </a:avLst>
            </a:prstGeom>
            <a:ln w="28575">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5" name="Oval 4">
            <a:extLst>
              <a:ext uri="{FF2B5EF4-FFF2-40B4-BE49-F238E27FC236}">
                <a16:creationId xmlns:a16="http://schemas.microsoft.com/office/drawing/2014/main" id="{92BD3751-2920-7152-07F8-7AE111663D54}"/>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405807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6E4C319-CE05-2498-9714-B626C52BFB71}"/>
              </a:ext>
            </a:extLst>
          </p:cNvPr>
          <p:cNvPicPr>
            <a:picLocks noGrp="1" noChangeAspect="1"/>
          </p:cNvPicPr>
          <p:nvPr>
            <p:ph idx="1"/>
          </p:nvPr>
        </p:nvPicPr>
        <p:blipFill>
          <a:blip r:embed="rId2"/>
          <a:stretch>
            <a:fillRect/>
          </a:stretch>
        </p:blipFill>
        <p:spPr>
          <a:xfrm>
            <a:off x="687197" y="643466"/>
            <a:ext cx="10817605" cy="5571067"/>
          </a:xfrm>
          <a:prstGeom prst="rect">
            <a:avLst/>
          </a:prstGeom>
        </p:spPr>
      </p:pic>
      <p:sp>
        <p:nvSpPr>
          <p:cNvPr id="5" name="Oval 4">
            <a:extLst>
              <a:ext uri="{FF2B5EF4-FFF2-40B4-BE49-F238E27FC236}">
                <a16:creationId xmlns:a16="http://schemas.microsoft.com/office/drawing/2014/main" id="{DC5E36C2-56DC-CA4D-3203-1C0B3090C763}"/>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Tree>
    <p:extLst>
      <p:ext uri="{BB962C8B-B14F-4D97-AF65-F5344CB8AC3E}">
        <p14:creationId xmlns:p14="http://schemas.microsoft.com/office/powerpoint/2010/main" val="28262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422-653C-766D-F25A-221BF871A7EB}"/>
              </a:ext>
            </a:extLst>
          </p:cNvPr>
          <p:cNvSpPr>
            <a:spLocks noGrp="1"/>
          </p:cNvSpPr>
          <p:nvPr>
            <p:ph type="title"/>
          </p:nvPr>
        </p:nvSpPr>
        <p:spPr>
          <a:xfrm>
            <a:off x="838200" y="365125"/>
            <a:ext cx="10515600" cy="892012"/>
          </a:xfrm>
        </p:spPr>
        <p:txBody>
          <a:bodyPr/>
          <a:lstStyle/>
          <a:p>
            <a:r>
              <a:rPr lang="en-US" sz="2800" b="1" dirty="0">
                <a:ea typeface="+mj-lt"/>
                <a:cs typeface="+mj-lt"/>
              </a:rPr>
              <a:t>Management and Maintenance:</a:t>
            </a:r>
            <a:endParaRPr lang="en-US" sz="2800" b="1">
              <a:cs typeface="Arial"/>
            </a:endParaRPr>
          </a:p>
          <a:p>
            <a:endParaRPr lang="en-US" dirty="0">
              <a:cs typeface="Arial"/>
            </a:endParaRPr>
          </a:p>
        </p:txBody>
      </p:sp>
      <p:sp>
        <p:nvSpPr>
          <p:cNvPr id="14" name="Content Placeholder 13">
            <a:extLst>
              <a:ext uri="{FF2B5EF4-FFF2-40B4-BE49-F238E27FC236}">
                <a16:creationId xmlns:a16="http://schemas.microsoft.com/office/drawing/2014/main" id="{BE2142CC-2C46-99D9-3132-B55ED44D38AF}"/>
              </a:ext>
            </a:extLst>
          </p:cNvPr>
          <p:cNvSpPr>
            <a:spLocks noGrp="1"/>
          </p:cNvSpPr>
          <p:nvPr>
            <p:ph idx="1"/>
          </p:nvPr>
        </p:nvSpPr>
        <p:spPr>
          <a:xfrm>
            <a:off x="825062" y="1260694"/>
            <a:ext cx="10515600" cy="4351338"/>
          </a:xfrm>
        </p:spPr>
        <p:txBody>
          <a:bodyPr vert="horz" lIns="91440" tIns="45720" rIns="91440" bIns="45720" rtlCol="0" anchor="t">
            <a:normAutofit/>
          </a:bodyPr>
          <a:lstStyle/>
          <a:p>
            <a:r>
              <a:rPr lang="en-US" sz="1700" b="1" dirty="0">
                <a:ea typeface="+mn-lt"/>
                <a:cs typeface="+mn-lt"/>
              </a:rPr>
              <a:t>Data Integrity and Availability:</a:t>
            </a:r>
            <a:r>
              <a:rPr lang="en-US" sz="1700" dirty="0">
                <a:ea typeface="+mn-lt"/>
                <a:cs typeface="+mn-lt"/>
              </a:rPr>
              <a:t> Regular checks to ensure data is accurately recorded and readily available for queries and visualization.</a:t>
            </a:r>
            <a:endParaRPr lang="en-US" sz="1700" dirty="0">
              <a:cs typeface="Arial" panose="020B0604020202020204"/>
            </a:endParaRPr>
          </a:p>
          <a:p>
            <a:r>
              <a:rPr lang="en-US" sz="1700" b="1" dirty="0">
                <a:ea typeface="+mn-lt"/>
                <a:cs typeface="+mn-lt"/>
              </a:rPr>
              <a:t>Security and Access Controls: </a:t>
            </a:r>
            <a:r>
              <a:rPr lang="en-US" sz="1700" dirty="0">
                <a:ea typeface="+mn-lt"/>
                <a:cs typeface="+mn-lt"/>
              </a:rPr>
              <a:t>Implementing security measures to protect the data and control access to the dashboards, especially if they are to be accessible over the internet.</a:t>
            </a:r>
            <a:endParaRPr lang="en-US" sz="1700">
              <a:cs typeface="Arial"/>
            </a:endParaRPr>
          </a:p>
          <a:p>
            <a:endParaRPr lang="en-US" sz="1700" dirty="0">
              <a:cs typeface="Arial"/>
            </a:endParaRPr>
          </a:p>
          <a:p>
            <a:endParaRPr lang="en-US" sz="1700" dirty="0">
              <a:cs typeface="Arial"/>
            </a:endParaRPr>
          </a:p>
        </p:txBody>
      </p:sp>
      <p:sp>
        <p:nvSpPr>
          <p:cNvPr id="17" name="TextBox 16">
            <a:extLst>
              <a:ext uri="{FF2B5EF4-FFF2-40B4-BE49-F238E27FC236}">
                <a16:creationId xmlns:a16="http://schemas.microsoft.com/office/drawing/2014/main" id="{A15671E2-88E1-EC4D-BA7C-326FA169CDBB}"/>
              </a:ext>
            </a:extLst>
          </p:cNvPr>
          <p:cNvSpPr txBox="1"/>
          <p:nvPr/>
        </p:nvSpPr>
        <p:spPr>
          <a:xfrm>
            <a:off x="677917" y="2977055"/>
            <a:ext cx="108230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Link for public to access the data on our dashboard </a:t>
            </a:r>
            <a:endParaRPr lang="en-US" b="1" dirty="0">
              <a:cs typeface="Arial"/>
            </a:endParaRPr>
          </a:p>
          <a:p>
            <a:endParaRPr lang="en-US" b="1" dirty="0"/>
          </a:p>
          <a:p>
            <a:r>
              <a:rPr lang="en-US" u="sng" dirty="0"/>
              <a:t>https://iot-group9-service1.iotcloudserve.net/public-dashboards/f04ab8d463984deda1a90e9c6214295c </a:t>
            </a:r>
            <a:endParaRPr lang="en-US" u="sng" dirty="0">
              <a:cs typeface="Arial"/>
            </a:endParaRPr>
          </a:p>
        </p:txBody>
      </p:sp>
      <p:sp>
        <p:nvSpPr>
          <p:cNvPr id="5" name="Oval 4">
            <a:extLst>
              <a:ext uri="{FF2B5EF4-FFF2-40B4-BE49-F238E27FC236}">
                <a16:creationId xmlns:a16="http://schemas.microsoft.com/office/drawing/2014/main" id="{9D9E0232-5E02-6367-338C-CFBA33B01D74}"/>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Tree>
    <p:extLst>
      <p:ext uri="{BB962C8B-B14F-4D97-AF65-F5344CB8AC3E}">
        <p14:creationId xmlns:p14="http://schemas.microsoft.com/office/powerpoint/2010/main" val="335277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422-653C-766D-F25A-221BF871A7EB}"/>
              </a:ext>
            </a:extLst>
          </p:cNvPr>
          <p:cNvSpPr>
            <a:spLocks noGrp="1"/>
          </p:cNvSpPr>
          <p:nvPr>
            <p:ph type="title"/>
          </p:nvPr>
        </p:nvSpPr>
        <p:spPr>
          <a:xfrm>
            <a:off x="838200" y="365125"/>
            <a:ext cx="10515600" cy="892012"/>
          </a:xfrm>
        </p:spPr>
        <p:txBody>
          <a:bodyPr/>
          <a:lstStyle/>
          <a:p>
            <a:r>
              <a:rPr lang="en-US" sz="2800" b="1" dirty="0">
                <a:ea typeface="+mj-lt"/>
                <a:cs typeface="+mj-lt"/>
              </a:rPr>
              <a:t>Overview of the Data Analytics Process:</a:t>
            </a:r>
            <a:endParaRPr lang="en-US" dirty="0"/>
          </a:p>
        </p:txBody>
      </p:sp>
      <p:sp>
        <p:nvSpPr>
          <p:cNvPr id="14" name="Content Placeholder 13">
            <a:extLst>
              <a:ext uri="{FF2B5EF4-FFF2-40B4-BE49-F238E27FC236}">
                <a16:creationId xmlns:a16="http://schemas.microsoft.com/office/drawing/2014/main" id="{BE2142CC-2C46-99D9-3132-B55ED44D38AF}"/>
              </a:ext>
            </a:extLst>
          </p:cNvPr>
          <p:cNvSpPr>
            <a:spLocks noGrp="1"/>
          </p:cNvSpPr>
          <p:nvPr>
            <p:ph idx="1"/>
          </p:nvPr>
        </p:nvSpPr>
        <p:spPr>
          <a:xfrm>
            <a:off x="1285137" y="2396506"/>
            <a:ext cx="9681712" cy="3761866"/>
          </a:xfrm>
        </p:spPr>
        <p:txBody>
          <a:bodyPr vert="horz" lIns="91440" tIns="45720" rIns="91440" bIns="45720" rtlCol="0" anchor="t">
            <a:normAutofit/>
          </a:bodyPr>
          <a:lstStyle/>
          <a:p>
            <a:r>
              <a:rPr lang="en-US" sz="2400" b="1" dirty="0">
                <a:ea typeface="+mn-lt"/>
                <a:cs typeface="+mn-lt"/>
              </a:rPr>
              <a:t>Dataset Used: </a:t>
            </a:r>
            <a:r>
              <a:rPr lang="en-US" sz="2400" dirty="0">
                <a:ea typeface="+mn-lt"/>
                <a:cs typeface="+mn-lt"/>
              </a:rPr>
              <a:t>Contains columns for Date/Time, Air Pressure, Air Temperature, Temperature, and Humidity.</a:t>
            </a:r>
            <a:endParaRPr lang="en-US" sz="2400" b="1" dirty="0">
              <a:cs typeface="Arial"/>
            </a:endParaRPr>
          </a:p>
          <a:p>
            <a:r>
              <a:rPr lang="en-US" sz="2400" b="1" dirty="0">
                <a:ea typeface="+mn-lt"/>
                <a:cs typeface="+mn-lt"/>
              </a:rPr>
              <a:t>Models Deployed:</a:t>
            </a:r>
            <a:r>
              <a:rPr lang="en-US" sz="2400" dirty="0">
                <a:ea typeface="+mn-lt"/>
                <a:cs typeface="+mn-lt"/>
              </a:rPr>
              <a:t> Linear Regression and Support Vector Machine (SVM).</a:t>
            </a:r>
            <a:endParaRPr lang="en-US" dirty="0"/>
          </a:p>
          <a:p>
            <a:r>
              <a:rPr lang="en-US" sz="2400" b="1" dirty="0">
                <a:ea typeface="+mn-lt"/>
                <a:cs typeface="+mn-lt"/>
              </a:rPr>
              <a:t>Tools and Libraries:</a:t>
            </a:r>
            <a:r>
              <a:rPr lang="en-US" sz="2400" dirty="0">
                <a:ea typeface="+mn-lt"/>
                <a:cs typeface="+mn-lt"/>
              </a:rPr>
              <a:t> Python, Pandas, Scikit-Learn, </a:t>
            </a:r>
            <a:r>
              <a:rPr lang="en-US" sz="2400" err="1">
                <a:ea typeface="+mn-lt"/>
                <a:cs typeface="+mn-lt"/>
              </a:rPr>
              <a:t>InfluxDB</a:t>
            </a:r>
            <a:r>
              <a:rPr lang="en-US" sz="2400" dirty="0">
                <a:ea typeface="+mn-lt"/>
                <a:cs typeface="+mn-lt"/>
              </a:rPr>
              <a:t>, </a:t>
            </a:r>
            <a:r>
              <a:rPr lang="en-US" sz="2400" err="1">
                <a:ea typeface="+mn-lt"/>
                <a:cs typeface="+mn-lt"/>
              </a:rPr>
              <a:t>Joblib</a:t>
            </a:r>
            <a:r>
              <a:rPr lang="en-US" sz="2400" dirty="0">
                <a:ea typeface="+mn-lt"/>
                <a:cs typeface="+mn-lt"/>
              </a:rPr>
              <a:t>.</a:t>
            </a:r>
            <a:endParaRPr lang="en-US" dirty="0"/>
          </a:p>
        </p:txBody>
      </p:sp>
      <p:sp>
        <p:nvSpPr>
          <p:cNvPr id="5" name="Oval 4">
            <a:extLst>
              <a:ext uri="{FF2B5EF4-FFF2-40B4-BE49-F238E27FC236}">
                <a16:creationId xmlns:a16="http://schemas.microsoft.com/office/drawing/2014/main" id="{14FF6227-4345-731C-B44C-B1A8C2C97444}"/>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Tree>
    <p:extLst>
      <p:ext uri="{BB962C8B-B14F-4D97-AF65-F5344CB8AC3E}">
        <p14:creationId xmlns:p14="http://schemas.microsoft.com/office/powerpoint/2010/main" val="377363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422-653C-766D-F25A-221BF871A7EB}"/>
              </a:ext>
            </a:extLst>
          </p:cNvPr>
          <p:cNvSpPr>
            <a:spLocks noGrp="1"/>
          </p:cNvSpPr>
          <p:nvPr>
            <p:ph type="title"/>
          </p:nvPr>
        </p:nvSpPr>
        <p:spPr>
          <a:xfrm>
            <a:off x="838200" y="365125"/>
            <a:ext cx="10515600" cy="892012"/>
          </a:xfrm>
        </p:spPr>
        <p:txBody>
          <a:bodyPr/>
          <a:lstStyle/>
          <a:p>
            <a:r>
              <a:rPr lang="en-US" sz="2800" b="1" dirty="0">
                <a:ea typeface="+mj-lt"/>
                <a:cs typeface="+mj-lt"/>
              </a:rPr>
              <a:t>Data Processing and Training:</a:t>
            </a:r>
            <a:endParaRPr lang="en-US" dirty="0"/>
          </a:p>
        </p:txBody>
      </p:sp>
      <p:sp>
        <p:nvSpPr>
          <p:cNvPr id="14" name="Content Placeholder 13">
            <a:extLst>
              <a:ext uri="{FF2B5EF4-FFF2-40B4-BE49-F238E27FC236}">
                <a16:creationId xmlns:a16="http://schemas.microsoft.com/office/drawing/2014/main" id="{BE2142CC-2C46-99D9-3132-B55ED44D38AF}"/>
              </a:ext>
            </a:extLst>
          </p:cNvPr>
          <p:cNvSpPr>
            <a:spLocks noGrp="1"/>
          </p:cNvSpPr>
          <p:nvPr>
            <p:ph idx="1"/>
          </p:nvPr>
        </p:nvSpPr>
        <p:spPr>
          <a:xfrm>
            <a:off x="1242005" y="1965185"/>
            <a:ext cx="9494807" cy="4480734"/>
          </a:xfrm>
        </p:spPr>
        <p:txBody>
          <a:bodyPr vert="horz" lIns="91440" tIns="45720" rIns="91440" bIns="45720" rtlCol="0" anchor="t">
            <a:normAutofit/>
          </a:bodyPr>
          <a:lstStyle/>
          <a:p>
            <a:r>
              <a:rPr lang="en-US" sz="2400" b="1" dirty="0">
                <a:ea typeface="+mn-lt"/>
                <a:cs typeface="+mn-lt"/>
              </a:rPr>
              <a:t>Preprocessing Details:</a:t>
            </a:r>
            <a:r>
              <a:rPr lang="en-US" sz="2400" dirty="0">
                <a:ea typeface="+mn-lt"/>
                <a:cs typeface="+mn-lt"/>
              </a:rPr>
              <a:t> Conversion of date-time to Unix timestamp for ease of model processing.</a:t>
            </a:r>
            <a:endParaRPr lang="en-US" sz="2400" b="1" dirty="0">
              <a:ea typeface="+mn-lt"/>
              <a:cs typeface="+mn-lt"/>
            </a:endParaRPr>
          </a:p>
          <a:p>
            <a:r>
              <a:rPr lang="en-US" sz="2400" b="1" dirty="0">
                <a:ea typeface="+mn-lt"/>
                <a:cs typeface="+mn-lt"/>
              </a:rPr>
              <a:t>Training Process:</a:t>
            </a:r>
            <a:endParaRPr lang="en-US" dirty="0">
              <a:ea typeface="+mn-lt"/>
              <a:cs typeface="+mn-lt"/>
            </a:endParaRPr>
          </a:p>
          <a:p>
            <a:endParaRPr lang="en-US" sz="2400" dirty="0">
              <a:ea typeface="+mn-lt"/>
              <a:cs typeface="+mn-lt"/>
            </a:endParaRPr>
          </a:p>
          <a:p>
            <a:pPr marL="0" indent="0">
              <a:buNone/>
            </a:pPr>
            <a:r>
              <a:rPr lang="en-US" sz="2400" dirty="0">
                <a:ea typeface="+mn-lt"/>
                <a:cs typeface="+mn-lt"/>
              </a:rPr>
              <a:t>Linear Regression and SVM models were trained on features like the Unix timestamp, excluding target variables (Air Pressure, Air Temperature, Temperature, Humidity).</a:t>
            </a:r>
            <a:endParaRPr lang="en-US" dirty="0">
              <a:ea typeface="+mn-lt"/>
              <a:cs typeface="+mn-lt"/>
            </a:endParaRPr>
          </a:p>
          <a:p>
            <a:pPr marL="0" indent="0">
              <a:buNone/>
            </a:pPr>
            <a:endParaRPr lang="en-US" sz="2400" dirty="0">
              <a:ea typeface="+mn-lt"/>
              <a:cs typeface="+mn-lt"/>
            </a:endParaRPr>
          </a:p>
          <a:p>
            <a:pPr marL="0" indent="0">
              <a:buNone/>
            </a:pPr>
            <a:r>
              <a:rPr lang="en-US" sz="2400" dirty="0">
                <a:ea typeface="+mn-lt"/>
                <a:cs typeface="+mn-lt"/>
              </a:rPr>
              <a:t>Models were saved using </a:t>
            </a:r>
            <a:r>
              <a:rPr lang="en-US" sz="2400" dirty="0" err="1">
                <a:ea typeface="+mn-lt"/>
                <a:cs typeface="+mn-lt"/>
              </a:rPr>
              <a:t>Joblib</a:t>
            </a:r>
            <a:r>
              <a:rPr lang="en-US" sz="2400" dirty="0">
                <a:ea typeface="+mn-lt"/>
                <a:cs typeface="+mn-lt"/>
              </a:rPr>
              <a:t> for later use in predictions.</a:t>
            </a:r>
            <a:endParaRPr lang="en-US">
              <a:ea typeface="+mn-lt"/>
              <a:cs typeface="+mn-lt"/>
            </a:endParaRPr>
          </a:p>
        </p:txBody>
      </p:sp>
      <p:sp>
        <p:nvSpPr>
          <p:cNvPr id="5" name="Oval 4">
            <a:extLst>
              <a:ext uri="{FF2B5EF4-FFF2-40B4-BE49-F238E27FC236}">
                <a16:creationId xmlns:a16="http://schemas.microsoft.com/office/drawing/2014/main" id="{FC3F79F9-DC1C-0A3A-BDBD-6C5DE52AE810}"/>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Tree>
    <p:extLst>
      <p:ext uri="{BB962C8B-B14F-4D97-AF65-F5344CB8AC3E}">
        <p14:creationId xmlns:p14="http://schemas.microsoft.com/office/powerpoint/2010/main" val="58614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422-653C-766D-F25A-221BF871A7EB}"/>
              </a:ext>
            </a:extLst>
          </p:cNvPr>
          <p:cNvSpPr>
            <a:spLocks noGrp="1"/>
          </p:cNvSpPr>
          <p:nvPr>
            <p:ph type="title"/>
          </p:nvPr>
        </p:nvSpPr>
        <p:spPr>
          <a:xfrm>
            <a:off x="838200" y="365125"/>
            <a:ext cx="10515600" cy="892012"/>
          </a:xfrm>
        </p:spPr>
        <p:txBody>
          <a:bodyPr/>
          <a:lstStyle/>
          <a:p>
            <a:r>
              <a:rPr lang="en-US" sz="2800" b="1" dirty="0">
                <a:ea typeface="+mj-lt"/>
                <a:cs typeface="+mj-lt"/>
              </a:rPr>
              <a:t>Model Evaluation and Performance Metrics:</a:t>
            </a:r>
            <a:endParaRPr lang="en-US" dirty="0">
              <a:cs typeface="Arial"/>
            </a:endParaRPr>
          </a:p>
        </p:txBody>
      </p:sp>
      <p:sp>
        <p:nvSpPr>
          <p:cNvPr id="14" name="Content Placeholder 13">
            <a:extLst>
              <a:ext uri="{FF2B5EF4-FFF2-40B4-BE49-F238E27FC236}">
                <a16:creationId xmlns:a16="http://schemas.microsoft.com/office/drawing/2014/main" id="{BE2142CC-2C46-99D9-3132-B55ED44D38AF}"/>
              </a:ext>
            </a:extLst>
          </p:cNvPr>
          <p:cNvSpPr>
            <a:spLocks noGrp="1"/>
          </p:cNvSpPr>
          <p:nvPr>
            <p:ph idx="1"/>
          </p:nvPr>
        </p:nvSpPr>
        <p:spPr>
          <a:xfrm>
            <a:off x="1242005" y="1965185"/>
            <a:ext cx="9494807" cy="4480734"/>
          </a:xfrm>
        </p:spPr>
        <p:txBody>
          <a:bodyPr vert="horz" lIns="91440" tIns="45720" rIns="91440" bIns="45720" rtlCol="0" anchor="t">
            <a:normAutofit/>
          </a:bodyPr>
          <a:lstStyle/>
          <a:p>
            <a:r>
              <a:rPr lang="en-US" sz="2400" b="1">
                <a:ea typeface="+mn-lt"/>
                <a:cs typeface="+mn-lt"/>
              </a:rPr>
              <a:t>Evaluation Metrics Used:</a:t>
            </a:r>
            <a:r>
              <a:rPr lang="en-US" sz="2400">
                <a:ea typeface="+mn-lt"/>
                <a:cs typeface="+mn-lt"/>
              </a:rPr>
              <a:t> Mean Squared Error (MSE), R-squared, and Mean Absolute Error (MAE).</a:t>
            </a:r>
            <a:endParaRPr lang="en-US" sz="2400" b="1">
              <a:ea typeface="+mn-lt"/>
              <a:cs typeface="+mn-lt"/>
            </a:endParaRPr>
          </a:p>
          <a:p>
            <a:r>
              <a:rPr lang="en-US" sz="2400" b="1" dirty="0">
                <a:ea typeface="+mn-lt"/>
                <a:cs typeface="+mn-lt"/>
              </a:rPr>
              <a:t>Performance Highlights:</a:t>
            </a:r>
            <a:endParaRPr lang="en-US" b="1" dirty="0">
              <a:ea typeface="+mn-lt"/>
              <a:cs typeface="+mn-lt"/>
            </a:endParaRPr>
          </a:p>
          <a:p>
            <a:pPr marL="0" indent="0">
              <a:buNone/>
            </a:pPr>
            <a:endParaRPr lang="en-US" sz="2400" dirty="0">
              <a:ea typeface="+mn-lt"/>
              <a:cs typeface="+mn-lt"/>
            </a:endParaRPr>
          </a:p>
          <a:p>
            <a:pPr marL="0" indent="0">
              <a:buNone/>
            </a:pPr>
            <a:r>
              <a:rPr lang="en-US" sz="2400" dirty="0">
                <a:ea typeface="+mn-lt"/>
                <a:cs typeface="+mn-lt"/>
              </a:rPr>
              <a:t>Linear Regression showed varying degrees of accuracy across different environmental parameters, with stronger performance in temperature predictions.</a:t>
            </a:r>
            <a:endParaRPr lang="en-US" dirty="0">
              <a:cs typeface="Arial" panose="020B0604020202020204"/>
            </a:endParaRPr>
          </a:p>
          <a:p>
            <a:pPr marL="0" indent="0">
              <a:buNone/>
            </a:pPr>
            <a:endParaRPr lang="en-US" sz="2400" dirty="0">
              <a:ea typeface="+mn-lt"/>
              <a:cs typeface="+mn-lt"/>
            </a:endParaRPr>
          </a:p>
          <a:p>
            <a:pPr marL="0" indent="0">
              <a:buNone/>
            </a:pPr>
            <a:r>
              <a:rPr lang="en-US" sz="2400" dirty="0">
                <a:ea typeface="+mn-lt"/>
                <a:cs typeface="+mn-lt"/>
              </a:rPr>
              <a:t>SVM demonstrated robustness in handling non-linear relationships, especially effective in humidity predictions.</a:t>
            </a:r>
            <a:endParaRPr lang="en-US">
              <a:ea typeface="+mn-lt"/>
              <a:cs typeface="+mn-lt"/>
            </a:endParaRPr>
          </a:p>
        </p:txBody>
      </p:sp>
      <p:sp>
        <p:nvSpPr>
          <p:cNvPr id="5" name="Oval 4">
            <a:extLst>
              <a:ext uri="{FF2B5EF4-FFF2-40B4-BE49-F238E27FC236}">
                <a16:creationId xmlns:a16="http://schemas.microsoft.com/office/drawing/2014/main" id="{27D0D3BA-50EF-A4F0-3C98-C83969B200A5}"/>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Tree>
    <p:extLst>
      <p:ext uri="{BB962C8B-B14F-4D97-AF65-F5344CB8AC3E}">
        <p14:creationId xmlns:p14="http://schemas.microsoft.com/office/powerpoint/2010/main" val="1455729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422-653C-766D-F25A-221BF871A7EB}"/>
              </a:ext>
            </a:extLst>
          </p:cNvPr>
          <p:cNvSpPr>
            <a:spLocks noGrp="1"/>
          </p:cNvSpPr>
          <p:nvPr>
            <p:ph type="title"/>
          </p:nvPr>
        </p:nvSpPr>
        <p:spPr>
          <a:xfrm>
            <a:off x="838200" y="365125"/>
            <a:ext cx="10515600" cy="892012"/>
          </a:xfrm>
        </p:spPr>
        <p:txBody>
          <a:bodyPr/>
          <a:lstStyle/>
          <a:p>
            <a:r>
              <a:rPr lang="en-US" sz="2800" b="1">
                <a:ea typeface="+mj-lt"/>
                <a:cs typeface="+mj-lt"/>
              </a:rPr>
              <a:t>Real-Time Prediction and Visualization:</a:t>
            </a:r>
            <a:endParaRPr lang="en-US">
              <a:cs typeface="Arial"/>
            </a:endParaRPr>
          </a:p>
        </p:txBody>
      </p:sp>
      <p:sp>
        <p:nvSpPr>
          <p:cNvPr id="14" name="Content Placeholder 13">
            <a:extLst>
              <a:ext uri="{FF2B5EF4-FFF2-40B4-BE49-F238E27FC236}">
                <a16:creationId xmlns:a16="http://schemas.microsoft.com/office/drawing/2014/main" id="{BE2142CC-2C46-99D9-3132-B55ED44D38AF}"/>
              </a:ext>
            </a:extLst>
          </p:cNvPr>
          <p:cNvSpPr>
            <a:spLocks noGrp="1"/>
          </p:cNvSpPr>
          <p:nvPr>
            <p:ph idx="1"/>
          </p:nvPr>
        </p:nvSpPr>
        <p:spPr>
          <a:xfrm>
            <a:off x="1242005" y="1965185"/>
            <a:ext cx="9494807" cy="4480734"/>
          </a:xfrm>
        </p:spPr>
        <p:txBody>
          <a:bodyPr vert="horz" lIns="91440" tIns="45720" rIns="91440" bIns="45720" rtlCol="0" anchor="t">
            <a:normAutofit/>
          </a:bodyPr>
          <a:lstStyle/>
          <a:p>
            <a:r>
              <a:rPr lang="en-US" sz="2400" b="1" dirty="0">
                <a:ea typeface="+mn-lt"/>
                <a:cs typeface="+mn-lt"/>
              </a:rPr>
              <a:t>Real-Time Prediction Setup:</a:t>
            </a:r>
          </a:p>
          <a:p>
            <a:r>
              <a:rPr lang="en-US" sz="2400" dirty="0">
                <a:ea typeface="+mn-lt"/>
                <a:cs typeface="+mn-lt"/>
              </a:rPr>
              <a:t>Models are loaded and predictions are made based on real-time data inputs.</a:t>
            </a:r>
            <a:endParaRPr lang="en-US" dirty="0"/>
          </a:p>
          <a:p>
            <a:r>
              <a:rPr lang="en-US" sz="2400" dirty="0">
                <a:ea typeface="+mn-lt"/>
                <a:cs typeface="+mn-lt"/>
              </a:rPr>
              <a:t>Predictions are written to </a:t>
            </a:r>
            <a:r>
              <a:rPr lang="en-US" sz="2400" dirty="0" err="1">
                <a:ea typeface="+mn-lt"/>
                <a:cs typeface="+mn-lt"/>
              </a:rPr>
              <a:t>InfluxDB</a:t>
            </a:r>
            <a:r>
              <a:rPr lang="en-US" sz="2400" dirty="0">
                <a:ea typeface="+mn-lt"/>
                <a:cs typeface="+mn-lt"/>
              </a:rPr>
              <a:t> where they are stored for historical analysis and real-time visualization.</a:t>
            </a:r>
            <a:endParaRPr lang="en-US" dirty="0"/>
          </a:p>
          <a:p>
            <a:r>
              <a:rPr lang="en-US" sz="2400" b="1" dirty="0">
                <a:ea typeface="+mn-lt"/>
                <a:cs typeface="+mn-lt"/>
              </a:rPr>
              <a:t>Visualization and Use Case:</a:t>
            </a:r>
            <a:endParaRPr lang="en-US" b="1" dirty="0">
              <a:ea typeface="+mn-lt"/>
              <a:cs typeface="+mn-lt"/>
            </a:endParaRPr>
          </a:p>
          <a:p>
            <a:r>
              <a:rPr lang="en-US" sz="2400" dirty="0" err="1">
                <a:ea typeface="+mn-lt"/>
                <a:cs typeface="+mn-lt"/>
              </a:rPr>
              <a:t>InfluxDB</a:t>
            </a:r>
            <a:r>
              <a:rPr lang="en-US" sz="2400" dirty="0">
                <a:ea typeface="+mn-lt"/>
                <a:cs typeface="+mn-lt"/>
              </a:rPr>
              <a:t> dashboards display real-time data along with historical trends and predictions.</a:t>
            </a:r>
            <a:endParaRPr lang="en-US" dirty="0">
              <a:ea typeface="+mn-lt"/>
              <a:cs typeface="+mn-lt"/>
            </a:endParaRPr>
          </a:p>
          <a:p>
            <a:r>
              <a:rPr lang="en-US" sz="2400" dirty="0">
                <a:ea typeface="+mn-lt"/>
                <a:cs typeface="+mn-lt"/>
              </a:rPr>
              <a:t>This setup is crucial for applications requiring immediate environmental data analysis, such as smart city management and precision agriculture.</a:t>
            </a:r>
            <a:endParaRPr lang="en-US" dirty="0">
              <a:ea typeface="+mn-lt"/>
              <a:cs typeface="+mn-lt"/>
            </a:endParaRPr>
          </a:p>
        </p:txBody>
      </p:sp>
      <p:sp>
        <p:nvSpPr>
          <p:cNvPr id="5" name="Oval 4">
            <a:extLst>
              <a:ext uri="{FF2B5EF4-FFF2-40B4-BE49-F238E27FC236}">
                <a16:creationId xmlns:a16="http://schemas.microsoft.com/office/drawing/2014/main" id="{2063DCE3-EE5B-C860-4C2D-CE10DB8DD90B}"/>
              </a:ext>
            </a:extLst>
          </p:cNvPr>
          <p:cNvSpPr/>
          <p:nvPr/>
        </p:nvSpPr>
        <p:spPr>
          <a:xfrm>
            <a:off x="11405286" y="6409947"/>
            <a:ext cx="707013"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Tree>
    <p:extLst>
      <p:ext uri="{BB962C8B-B14F-4D97-AF65-F5344CB8AC3E}">
        <p14:creationId xmlns:p14="http://schemas.microsoft.com/office/powerpoint/2010/main" val="375265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12F8D5C-F9BC-5B26-0116-ED914523D92E}"/>
              </a:ext>
            </a:extLst>
          </p:cNvPr>
          <p:cNvGrpSpPr/>
          <p:nvPr/>
        </p:nvGrpSpPr>
        <p:grpSpPr>
          <a:xfrm>
            <a:off x="0" y="1625600"/>
            <a:ext cx="12192000" cy="3606800"/>
            <a:chOff x="0" y="1972733"/>
            <a:chExt cx="12192000" cy="3606800"/>
          </a:xfrm>
        </p:grpSpPr>
        <p:sp>
          <p:nvSpPr>
            <p:cNvPr id="5" name="Rectangle 4">
              <a:extLst>
                <a:ext uri="{FF2B5EF4-FFF2-40B4-BE49-F238E27FC236}">
                  <a16:creationId xmlns:a16="http://schemas.microsoft.com/office/drawing/2014/main" id="{D0DF9558-3E8A-949F-E8D8-68967D1EB882}"/>
                </a:ext>
              </a:extLst>
            </p:cNvPr>
            <p:cNvSpPr/>
            <p:nvPr/>
          </p:nvSpPr>
          <p:spPr>
            <a:xfrm>
              <a:off x="0" y="1972733"/>
              <a:ext cx="12192000" cy="3606800"/>
            </a:xfrm>
            <a:prstGeom prst="rect">
              <a:avLst/>
            </a:prstGeom>
            <a:solidFill>
              <a:schemeClr val="accent3">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6E29CAE4-3D3F-204D-92D4-1A1E7794D151}"/>
                </a:ext>
              </a:extLst>
            </p:cNvPr>
            <p:cNvGrpSpPr/>
            <p:nvPr/>
          </p:nvGrpSpPr>
          <p:grpSpPr>
            <a:xfrm>
              <a:off x="1862666" y="2596432"/>
              <a:ext cx="8483602" cy="2359403"/>
              <a:chOff x="1862666" y="2695198"/>
              <a:chExt cx="8483602" cy="2359403"/>
            </a:xfrm>
          </p:grpSpPr>
          <p:sp>
            <p:nvSpPr>
              <p:cNvPr id="4" name="Subtitle 7">
                <a:extLst>
                  <a:ext uri="{FF2B5EF4-FFF2-40B4-BE49-F238E27FC236}">
                    <a16:creationId xmlns:a16="http://schemas.microsoft.com/office/drawing/2014/main" id="{1E9B12C5-AA9D-394E-8F27-6B05362CA492}"/>
                  </a:ext>
                </a:extLst>
              </p:cNvPr>
              <p:cNvSpPr txBox="1">
                <a:spLocks/>
              </p:cNvSpPr>
              <p:nvPr/>
            </p:nvSpPr>
            <p:spPr>
              <a:xfrm>
                <a:off x="4114291" y="2695198"/>
                <a:ext cx="3963415" cy="9520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4800" b="1" dirty="0"/>
                  <a:t>THANK YOU</a:t>
                </a:r>
                <a:endParaRPr lang="en-US" sz="2000" b="1" dirty="0"/>
              </a:p>
            </p:txBody>
          </p:sp>
          <p:sp>
            <p:nvSpPr>
              <p:cNvPr id="6" name="Subtitle 7">
                <a:extLst>
                  <a:ext uri="{FF2B5EF4-FFF2-40B4-BE49-F238E27FC236}">
                    <a16:creationId xmlns:a16="http://schemas.microsoft.com/office/drawing/2014/main" id="{6BA5B576-21B8-7FAE-A962-BCC954311D05}"/>
                  </a:ext>
                </a:extLst>
              </p:cNvPr>
              <p:cNvSpPr txBox="1">
                <a:spLocks/>
              </p:cNvSpPr>
              <p:nvPr/>
            </p:nvSpPr>
            <p:spPr>
              <a:xfrm>
                <a:off x="1862666" y="4102555"/>
                <a:ext cx="8483602" cy="952046"/>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4800" b="1" dirty="0"/>
                  <a:t>DO YOU HAVE ANY QUESTION?</a:t>
                </a:r>
                <a:endParaRPr lang="en-US" sz="2000" b="1" dirty="0"/>
              </a:p>
            </p:txBody>
          </p:sp>
          <p:sp>
            <p:nvSpPr>
              <p:cNvPr id="7" name="Rectangle 6">
                <a:extLst>
                  <a:ext uri="{FF2B5EF4-FFF2-40B4-BE49-F238E27FC236}">
                    <a16:creationId xmlns:a16="http://schemas.microsoft.com/office/drawing/2014/main" id="{D2C4CC01-3CB6-7465-E0FD-AC8DE3EBF491}"/>
                  </a:ext>
                </a:extLst>
              </p:cNvPr>
              <p:cNvSpPr/>
              <p:nvPr/>
            </p:nvSpPr>
            <p:spPr>
              <a:xfrm>
                <a:off x="3215998" y="3694899"/>
                <a:ext cx="5760000" cy="18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20430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81" name="Rectangle: Rounded Corners 180">
            <a:extLst>
              <a:ext uri="{FF2B5EF4-FFF2-40B4-BE49-F238E27FC236}">
                <a16:creationId xmlns:a16="http://schemas.microsoft.com/office/drawing/2014/main" id="{74A6C6DA-AD27-E52D-1796-34619A40D69C}"/>
              </a:ext>
            </a:extLst>
          </p:cNvPr>
          <p:cNvSpPr/>
          <p:nvPr/>
        </p:nvSpPr>
        <p:spPr>
          <a:xfrm>
            <a:off x="988329" y="1479927"/>
            <a:ext cx="10215342" cy="5208740"/>
          </a:xfrm>
          <a:prstGeom prst="roundRect">
            <a:avLst/>
          </a:prstGeom>
          <a:solidFill>
            <a:schemeClr val="accent5">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lstStyle/>
          <a:p>
            <a:r>
              <a:rPr lang="en-US" b="1" u="sng" dirty="0"/>
              <a:t>II. Cucumber-RS Programming</a:t>
            </a:r>
          </a:p>
        </p:txBody>
      </p:sp>
      <p:sp>
        <p:nvSpPr>
          <p:cNvPr id="182" name="TextBox 181">
            <a:extLst>
              <a:ext uri="{FF2B5EF4-FFF2-40B4-BE49-F238E27FC236}">
                <a16:creationId xmlns:a16="http://schemas.microsoft.com/office/drawing/2014/main" id="{EA012174-F471-A842-3608-5214A7FA00F0}"/>
              </a:ext>
            </a:extLst>
          </p:cNvPr>
          <p:cNvSpPr txBox="1"/>
          <p:nvPr/>
        </p:nvSpPr>
        <p:spPr>
          <a:xfrm>
            <a:off x="3296997" y="1488394"/>
            <a:ext cx="5598007" cy="400110"/>
          </a:xfrm>
          <a:prstGeom prst="rect">
            <a:avLst/>
          </a:prstGeom>
          <a:noFill/>
        </p:spPr>
        <p:txBody>
          <a:bodyPr wrap="none" rtlCol="0">
            <a:spAutoFit/>
          </a:bodyPr>
          <a:lstStyle/>
          <a:p>
            <a:pPr algn="ctr"/>
            <a:r>
              <a:rPr lang="en-US" sz="2000" b="1" u="sng" dirty="0"/>
              <a:t>Flowchart of Programming on Cucumber-RS</a:t>
            </a:r>
          </a:p>
        </p:txBody>
      </p:sp>
      <p:pic>
        <p:nvPicPr>
          <p:cNvPr id="416" name="Picture 415">
            <a:extLst>
              <a:ext uri="{FF2B5EF4-FFF2-40B4-BE49-F238E27FC236}">
                <a16:creationId xmlns:a16="http://schemas.microsoft.com/office/drawing/2014/main" id="{459A77F0-8BFE-E58F-999D-526170FB66BF}"/>
              </a:ext>
            </a:extLst>
          </p:cNvPr>
          <p:cNvPicPr>
            <a:picLocks noChangeAspect="1"/>
          </p:cNvPicPr>
          <p:nvPr/>
        </p:nvPicPr>
        <p:blipFill>
          <a:blip r:embed="rId3"/>
          <a:stretch>
            <a:fillRect/>
          </a:stretch>
        </p:blipFill>
        <p:spPr>
          <a:xfrm>
            <a:off x="1584831" y="1943100"/>
            <a:ext cx="9022338" cy="4639296"/>
          </a:xfrm>
          <a:prstGeom prst="rect">
            <a:avLst/>
          </a:prstGeom>
        </p:spPr>
      </p:pic>
      <p:sp>
        <p:nvSpPr>
          <p:cNvPr id="5" name="Oval 4">
            <a:extLst>
              <a:ext uri="{FF2B5EF4-FFF2-40B4-BE49-F238E27FC236}">
                <a16:creationId xmlns:a16="http://schemas.microsoft.com/office/drawing/2014/main" id="{E9DA609B-1E5D-45EA-B4C3-4674054919B4}"/>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80967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FFC0A14-089C-68DB-DF63-3AACE5D50791}"/>
              </a:ext>
            </a:extLst>
          </p:cNvPr>
          <p:cNvSpPr/>
          <p:nvPr/>
        </p:nvSpPr>
        <p:spPr>
          <a:xfrm>
            <a:off x="988329" y="1479927"/>
            <a:ext cx="10215342" cy="5208740"/>
          </a:xfrm>
          <a:prstGeom prst="roundRect">
            <a:avLst/>
          </a:prstGeom>
          <a:solidFill>
            <a:schemeClr val="accent5">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lstStyle/>
          <a:p>
            <a:r>
              <a:rPr lang="en-US" b="1" u="sng" dirty="0"/>
              <a:t>II. Cucumber-RS Programming</a:t>
            </a:r>
          </a:p>
        </p:txBody>
      </p:sp>
      <p:grpSp>
        <p:nvGrpSpPr>
          <p:cNvPr id="18" name="Group 17">
            <a:extLst>
              <a:ext uri="{FF2B5EF4-FFF2-40B4-BE49-F238E27FC236}">
                <a16:creationId xmlns:a16="http://schemas.microsoft.com/office/drawing/2014/main" id="{13994C27-2217-7AA5-DF63-5A938438EB6F}"/>
              </a:ext>
            </a:extLst>
          </p:cNvPr>
          <p:cNvGrpSpPr/>
          <p:nvPr/>
        </p:nvGrpSpPr>
        <p:grpSpPr>
          <a:xfrm>
            <a:off x="2611579" y="1534054"/>
            <a:ext cx="6968842" cy="4928706"/>
            <a:chOff x="2611579" y="1515004"/>
            <a:chExt cx="6968842" cy="4928706"/>
          </a:xfrm>
        </p:grpSpPr>
        <p:pic>
          <p:nvPicPr>
            <p:cNvPr id="8" name="Picture 7">
              <a:extLst>
                <a:ext uri="{FF2B5EF4-FFF2-40B4-BE49-F238E27FC236}">
                  <a16:creationId xmlns:a16="http://schemas.microsoft.com/office/drawing/2014/main" id="{64A185EB-D3CB-F45F-0D77-98C6E161DC54}"/>
                </a:ext>
              </a:extLst>
            </p:cNvPr>
            <p:cNvPicPr>
              <a:picLocks noChangeAspect="1"/>
            </p:cNvPicPr>
            <p:nvPr/>
          </p:nvPicPr>
          <p:blipFill>
            <a:blip r:embed="rId3"/>
            <a:stretch>
              <a:fillRect/>
            </a:stretch>
          </p:blipFill>
          <p:spPr>
            <a:xfrm>
              <a:off x="2611579" y="2001308"/>
              <a:ext cx="6968842" cy="4442402"/>
            </a:xfrm>
            <a:prstGeom prst="rect">
              <a:avLst/>
            </a:prstGeom>
            <a:solidFill>
              <a:srgbClr val="FFFFFF">
                <a:shade val="85000"/>
              </a:srgbClr>
            </a:solidFill>
            <a:ln w="38100" cap="sq">
              <a:solidFill>
                <a:schemeClr val="accent5">
                  <a:lumMod val="60000"/>
                  <a:lumOff val="4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A6D28600-3F42-6BEF-A0AB-E4F3F5D7DCB8}"/>
                </a:ext>
              </a:extLst>
            </p:cNvPr>
            <p:cNvSpPr txBox="1"/>
            <p:nvPr/>
          </p:nvSpPr>
          <p:spPr>
            <a:xfrm>
              <a:off x="2611579" y="1515004"/>
              <a:ext cx="6968842" cy="400110"/>
            </a:xfrm>
            <a:prstGeom prst="rect">
              <a:avLst/>
            </a:prstGeom>
            <a:noFill/>
          </p:spPr>
          <p:txBody>
            <a:bodyPr wrap="square" rtlCol="0">
              <a:spAutoFit/>
            </a:bodyPr>
            <a:lstStyle/>
            <a:p>
              <a:pPr algn="ctr"/>
              <a:r>
                <a:rPr lang="en-US" sz="2000" b="1" u="sng" dirty="0"/>
                <a:t>Output Data from Serial Monitor on </a:t>
              </a:r>
              <a:r>
                <a:rPr lang="en-US" sz="2000" b="1" u="sng" dirty="0" err="1"/>
                <a:t>Arudino</a:t>
              </a:r>
              <a:r>
                <a:rPr lang="en-US" sz="2000" b="1" u="sng" dirty="0"/>
                <a:t>-IDE</a:t>
              </a:r>
            </a:p>
          </p:txBody>
        </p:sp>
        <p:sp>
          <p:nvSpPr>
            <p:cNvPr id="11" name="Rectangle 10">
              <a:extLst>
                <a:ext uri="{FF2B5EF4-FFF2-40B4-BE49-F238E27FC236}">
                  <a16:creationId xmlns:a16="http://schemas.microsoft.com/office/drawing/2014/main" id="{C2EAEAA6-FB06-8020-2E34-B94E0A8E0DE6}"/>
                </a:ext>
              </a:extLst>
            </p:cNvPr>
            <p:cNvSpPr/>
            <p:nvPr/>
          </p:nvSpPr>
          <p:spPr>
            <a:xfrm>
              <a:off x="3683000" y="2028825"/>
              <a:ext cx="5613400" cy="1397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9615F2-6304-6F1C-B8C0-ABD402E09749}"/>
                </a:ext>
              </a:extLst>
            </p:cNvPr>
            <p:cNvSpPr/>
            <p:nvPr/>
          </p:nvSpPr>
          <p:spPr>
            <a:xfrm>
              <a:off x="3686175" y="2197340"/>
              <a:ext cx="5613400" cy="253229"/>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162067-ED5A-C5F2-21DD-1CE2A2D4392E}"/>
                </a:ext>
              </a:extLst>
            </p:cNvPr>
            <p:cNvSpPr/>
            <p:nvPr/>
          </p:nvSpPr>
          <p:spPr>
            <a:xfrm>
              <a:off x="3683000" y="2499494"/>
              <a:ext cx="5613400" cy="404573"/>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C4ABDC-375A-123D-9D94-C3A9FA821CF0}"/>
                </a:ext>
              </a:extLst>
            </p:cNvPr>
            <p:cNvSpPr/>
            <p:nvPr/>
          </p:nvSpPr>
          <p:spPr>
            <a:xfrm>
              <a:off x="3683000" y="2966749"/>
              <a:ext cx="5613400" cy="556443"/>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194C2E-C8C7-164A-47EF-E1B1A2E3A520}"/>
                </a:ext>
              </a:extLst>
            </p:cNvPr>
            <p:cNvSpPr/>
            <p:nvPr/>
          </p:nvSpPr>
          <p:spPr>
            <a:xfrm>
              <a:off x="2620048" y="3406485"/>
              <a:ext cx="859754" cy="28498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22B61D-C58E-1E0A-ECA8-F9C7C5ED2E66}"/>
                </a:ext>
              </a:extLst>
            </p:cNvPr>
            <p:cNvSpPr/>
            <p:nvPr/>
          </p:nvSpPr>
          <p:spPr>
            <a:xfrm>
              <a:off x="3683000" y="4943504"/>
              <a:ext cx="5613400" cy="147253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40A300-536A-D12F-EBA5-2ED5E93341AF}"/>
                </a:ext>
              </a:extLst>
            </p:cNvPr>
            <p:cNvSpPr/>
            <p:nvPr/>
          </p:nvSpPr>
          <p:spPr>
            <a:xfrm>
              <a:off x="3683000" y="3552614"/>
              <a:ext cx="5613400" cy="136322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AAE268EF-9BF4-FECC-AE1C-E208EC64D856}"/>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00373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0D050E-CB1E-4937-0A00-0DE9B5CFC92E}"/>
              </a:ext>
            </a:extLst>
          </p:cNvPr>
          <p:cNvSpPr/>
          <p:nvPr/>
        </p:nvSpPr>
        <p:spPr>
          <a:xfrm>
            <a:off x="2712119" y="3846581"/>
            <a:ext cx="6524993" cy="2909819"/>
          </a:xfrm>
          <a:prstGeom prst="rect">
            <a:avLst/>
          </a:prstGeom>
          <a:solidFill>
            <a:schemeClr val="accent5">
              <a:lumMod val="40000"/>
              <a:lumOff val="60000"/>
            </a:schemeClr>
          </a:solidFill>
          <a:ln w="28575">
            <a:solidFill>
              <a:schemeClr val="accent2">
                <a:lumMod val="75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A277DF8-F4F5-3DFC-078C-CF468C62AED9}"/>
              </a:ext>
            </a:extLst>
          </p:cNvPr>
          <p:cNvSpPr txBox="1">
            <a:spLocks/>
          </p:cNvSpPr>
          <p:nvPr/>
        </p:nvSpPr>
        <p:spPr>
          <a:xfrm>
            <a:off x="2708293" y="3880448"/>
            <a:ext cx="6524993" cy="369332"/>
          </a:xfrm>
          <a:prstGeom prst="rect">
            <a:avLst/>
          </a:prstGeom>
          <a:noFill/>
        </p:spPr>
        <p:txBody>
          <a:bodyPr wrap="square" rtlCol="0">
            <a:spAutoFit/>
          </a:bodyPr>
          <a:lstStyle/>
          <a:p>
            <a:pPr algn="ctr"/>
            <a:r>
              <a:rPr lang="en-US" b="1" u="sng" dirty="0"/>
              <a:t>Command to install docker container on Raspberry Pi</a:t>
            </a:r>
          </a:p>
        </p:txBody>
      </p:sp>
      <p:sp>
        <p:nvSpPr>
          <p:cNvPr id="2" name="Title 1">
            <a:extLst>
              <a:ext uri="{FF2B5EF4-FFF2-40B4-BE49-F238E27FC236}">
                <a16:creationId xmlns:a16="http://schemas.microsoft.com/office/drawing/2014/main" id="{9DC368BD-B64E-FE37-6C72-7848C9C4D77E}"/>
              </a:ext>
            </a:extLst>
          </p:cNvPr>
          <p:cNvSpPr>
            <a:spLocks noGrp="1"/>
          </p:cNvSpPr>
          <p:nvPr>
            <p:ph type="title"/>
          </p:nvPr>
        </p:nvSpPr>
        <p:spPr/>
        <p:txBody>
          <a:bodyPr/>
          <a:lstStyle/>
          <a:p>
            <a:r>
              <a:rPr lang="en-US" b="1" u="sng" dirty="0"/>
              <a:t>III. Raspberry Pi</a:t>
            </a:r>
          </a:p>
        </p:txBody>
      </p:sp>
      <p:grpSp>
        <p:nvGrpSpPr>
          <p:cNvPr id="27" name="Group 26">
            <a:extLst>
              <a:ext uri="{FF2B5EF4-FFF2-40B4-BE49-F238E27FC236}">
                <a16:creationId xmlns:a16="http://schemas.microsoft.com/office/drawing/2014/main" id="{3E1054E4-1BAA-7C65-D372-3D7B167D8548}"/>
              </a:ext>
            </a:extLst>
          </p:cNvPr>
          <p:cNvGrpSpPr/>
          <p:nvPr/>
        </p:nvGrpSpPr>
        <p:grpSpPr>
          <a:xfrm>
            <a:off x="3318433" y="1483330"/>
            <a:ext cx="5555133" cy="1812324"/>
            <a:chOff x="925555" y="1570956"/>
            <a:chExt cx="5555133" cy="1812324"/>
          </a:xfrm>
        </p:grpSpPr>
        <p:sp>
          <p:nvSpPr>
            <p:cNvPr id="15" name="Rectangle 14">
              <a:extLst>
                <a:ext uri="{FF2B5EF4-FFF2-40B4-BE49-F238E27FC236}">
                  <a16:creationId xmlns:a16="http://schemas.microsoft.com/office/drawing/2014/main" id="{70D89D14-65BC-3324-2BBE-7AEAB2155E97}"/>
                </a:ext>
              </a:extLst>
            </p:cNvPr>
            <p:cNvSpPr/>
            <p:nvPr/>
          </p:nvSpPr>
          <p:spPr>
            <a:xfrm>
              <a:off x="925555" y="1570956"/>
              <a:ext cx="5555133" cy="1812324"/>
            </a:xfrm>
            <a:prstGeom prst="rect">
              <a:avLst/>
            </a:prstGeom>
            <a:solidFill>
              <a:schemeClr val="accent4">
                <a:lumMod val="20000"/>
                <a:lumOff val="80000"/>
              </a:schemeClr>
            </a:solidFill>
            <a:ln w="28575">
              <a:solidFill>
                <a:schemeClr val="accent2">
                  <a:lumMod val="75000"/>
                </a:schemeClr>
              </a:solid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6" name="Picture 6" descr="raspberry pi&quot; Icon - Download for free – Iconduck">
              <a:extLst>
                <a:ext uri="{FF2B5EF4-FFF2-40B4-BE49-F238E27FC236}">
                  <a16:creationId xmlns:a16="http://schemas.microsoft.com/office/drawing/2014/main" id="{37DE53D0-9F84-EE21-0F7F-A6C2F905CF19}"/>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6505" y="1645744"/>
              <a:ext cx="310322" cy="3976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FDA051B-298D-1419-B46B-22E816402C09}"/>
                </a:ext>
              </a:extLst>
            </p:cNvPr>
            <p:cNvSpPr txBox="1"/>
            <p:nvPr/>
          </p:nvSpPr>
          <p:spPr>
            <a:xfrm>
              <a:off x="1303860" y="1683018"/>
              <a:ext cx="1433343" cy="313862"/>
            </a:xfrm>
            <a:prstGeom prst="rect">
              <a:avLst/>
            </a:prstGeom>
            <a:noFill/>
          </p:spPr>
          <p:txBody>
            <a:bodyPr wrap="square" rtlCol="0">
              <a:spAutoFit/>
            </a:bodyPr>
            <a:lstStyle/>
            <a:p>
              <a:r>
                <a:rPr lang="en-US" sz="1400" b="1" u="sng" dirty="0">
                  <a:solidFill>
                    <a:schemeClr val="accent2">
                      <a:lumMod val="75000"/>
                    </a:schemeClr>
                  </a:solidFill>
                </a:rPr>
                <a:t>Raspberry Pi</a:t>
              </a:r>
            </a:p>
          </p:txBody>
        </p:sp>
        <p:pic>
          <p:nvPicPr>
            <p:cNvPr id="18" name="Picture 16" descr="EMQX: The World's #1 Open Source Distributed MQTT Broker">
              <a:extLst>
                <a:ext uri="{FF2B5EF4-FFF2-40B4-BE49-F238E27FC236}">
                  <a16:creationId xmlns:a16="http://schemas.microsoft.com/office/drawing/2014/main" id="{45C7EA24-CE9B-F0CB-3B7F-B4BC008F5C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6" b="35738"/>
            <a:stretch/>
          </p:blipFill>
          <p:spPr bwMode="auto">
            <a:xfrm>
              <a:off x="1788431" y="2167593"/>
              <a:ext cx="1085424" cy="6779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3672BEB-6E5B-2ECE-8B7A-7C1278288ACF}"/>
                </a:ext>
              </a:extLst>
            </p:cNvPr>
            <p:cNvSpPr txBox="1"/>
            <p:nvPr/>
          </p:nvSpPr>
          <p:spPr>
            <a:xfrm>
              <a:off x="1970068" y="2785645"/>
              <a:ext cx="716012" cy="276999"/>
            </a:xfrm>
            <a:prstGeom prst="rect">
              <a:avLst/>
            </a:prstGeom>
            <a:noFill/>
          </p:spPr>
          <p:txBody>
            <a:bodyPr wrap="square" rtlCol="0">
              <a:spAutoFit/>
            </a:bodyPr>
            <a:lstStyle/>
            <a:p>
              <a:pPr algn="ctr"/>
              <a:r>
                <a:rPr lang="en-US" sz="1200" b="1" u="sng" dirty="0">
                  <a:solidFill>
                    <a:schemeClr val="tx1">
                      <a:lumMod val="85000"/>
                      <a:lumOff val="15000"/>
                    </a:schemeClr>
                  </a:solidFill>
                </a:rPr>
                <a:t>EMQX</a:t>
              </a:r>
            </a:p>
          </p:txBody>
        </p:sp>
        <p:sp>
          <p:nvSpPr>
            <p:cNvPr id="20" name="Rectangle 19">
              <a:extLst>
                <a:ext uri="{FF2B5EF4-FFF2-40B4-BE49-F238E27FC236}">
                  <a16:creationId xmlns:a16="http://schemas.microsoft.com/office/drawing/2014/main" id="{147C217A-C760-2A22-B0E1-B2D181AADB29}"/>
                </a:ext>
              </a:extLst>
            </p:cNvPr>
            <p:cNvSpPr/>
            <p:nvPr/>
          </p:nvSpPr>
          <p:spPr>
            <a:xfrm>
              <a:off x="1788432" y="2154119"/>
              <a:ext cx="1085424" cy="925492"/>
            </a:xfrm>
            <a:prstGeom prst="rect">
              <a:avLst/>
            </a:prstGeom>
            <a:noFill/>
            <a:ln w="28575">
              <a:solidFill>
                <a:schemeClr val="accent2">
                  <a:lumMod val="75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1" name="Picture 26" descr="Transfer data between documents - Free arrows icons">
              <a:extLst>
                <a:ext uri="{FF2B5EF4-FFF2-40B4-BE49-F238E27FC236}">
                  <a16:creationId xmlns:a16="http://schemas.microsoft.com/office/drawing/2014/main" id="{4E1B4A1B-A716-8C00-EFF0-7234FC26A441}"/>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3337" y="2154119"/>
              <a:ext cx="677913" cy="67791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4669680-ECC1-9048-8F99-F145799F74B8}"/>
                </a:ext>
              </a:extLst>
            </p:cNvPr>
            <p:cNvSpPr txBox="1"/>
            <p:nvPr/>
          </p:nvSpPr>
          <p:spPr>
            <a:xfrm>
              <a:off x="4588200" y="2792186"/>
              <a:ext cx="975999" cy="276999"/>
            </a:xfrm>
            <a:prstGeom prst="rect">
              <a:avLst/>
            </a:prstGeom>
            <a:noFill/>
          </p:spPr>
          <p:txBody>
            <a:bodyPr wrap="square" rtlCol="0">
              <a:spAutoFit/>
            </a:bodyPr>
            <a:lstStyle/>
            <a:p>
              <a:pPr algn="ctr"/>
              <a:r>
                <a:rPr lang="en-US" sz="1200" b="1" u="sng" dirty="0">
                  <a:solidFill>
                    <a:schemeClr val="tx1">
                      <a:lumMod val="85000"/>
                      <a:lumOff val="15000"/>
                    </a:schemeClr>
                  </a:solidFill>
                </a:rPr>
                <a:t>Consumer</a:t>
              </a:r>
            </a:p>
          </p:txBody>
        </p:sp>
        <p:sp>
          <p:nvSpPr>
            <p:cNvPr id="23" name="Rectangle 22">
              <a:extLst>
                <a:ext uri="{FF2B5EF4-FFF2-40B4-BE49-F238E27FC236}">
                  <a16:creationId xmlns:a16="http://schemas.microsoft.com/office/drawing/2014/main" id="{459270DE-B34D-77E1-5A7F-AA55B101BD34}"/>
                </a:ext>
              </a:extLst>
            </p:cNvPr>
            <p:cNvSpPr/>
            <p:nvPr/>
          </p:nvSpPr>
          <p:spPr>
            <a:xfrm>
              <a:off x="4532388" y="2156277"/>
              <a:ext cx="1085424" cy="925492"/>
            </a:xfrm>
            <a:prstGeom prst="rect">
              <a:avLst/>
            </a:prstGeom>
            <a:noFill/>
            <a:ln w="28575">
              <a:solidFill>
                <a:schemeClr val="accent2">
                  <a:lumMod val="75000"/>
                </a:schemeClr>
              </a:solidFill>
              <a:prstDash val="sysDo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4" name="Picture 4" descr="Docker Logo, icons logos emojis, tech companies png | PNGEgg">
              <a:extLst>
                <a:ext uri="{FF2B5EF4-FFF2-40B4-BE49-F238E27FC236}">
                  <a16:creationId xmlns:a16="http://schemas.microsoft.com/office/drawing/2014/main" id="{21A4528F-7386-900C-3063-C3CA5956DC0A}"/>
                </a:ext>
              </a:extLst>
            </p:cNvPr>
            <p:cNvPicPr>
              <a:picLocks noChangeAspect="1" noChangeArrowheads="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8398" b="89844" l="10000" r="90000">
                          <a14:foregroundMark x1="48444" y1="8398" x2="48444" y2="8398"/>
                        </a14:backgroundRemoval>
                      </a14:imgEffect>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5639" t="4589" r="17278" b="30446"/>
            <a:stretch/>
          </p:blipFill>
          <p:spPr bwMode="auto">
            <a:xfrm>
              <a:off x="3310747" y="2228318"/>
              <a:ext cx="829210" cy="53685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A903806-FFA3-2583-D94B-B1C52F18A2C8}"/>
                </a:ext>
              </a:extLst>
            </p:cNvPr>
            <p:cNvSpPr txBox="1"/>
            <p:nvPr/>
          </p:nvSpPr>
          <p:spPr>
            <a:xfrm>
              <a:off x="2995884" y="2792186"/>
              <a:ext cx="1458936" cy="276999"/>
            </a:xfrm>
            <a:prstGeom prst="rect">
              <a:avLst/>
            </a:prstGeom>
            <a:noFill/>
          </p:spPr>
          <p:txBody>
            <a:bodyPr wrap="square" rtlCol="0">
              <a:spAutoFit/>
            </a:bodyPr>
            <a:lstStyle/>
            <a:p>
              <a:pPr algn="ctr"/>
              <a:r>
                <a:rPr lang="en-US" sz="1200" b="1" u="sng" dirty="0">
                  <a:solidFill>
                    <a:schemeClr val="tx1">
                      <a:lumMod val="85000"/>
                      <a:lumOff val="15000"/>
                    </a:schemeClr>
                  </a:solidFill>
                </a:rPr>
                <a:t>Docker Container</a:t>
              </a:r>
            </a:p>
          </p:txBody>
        </p:sp>
        <p:sp>
          <p:nvSpPr>
            <p:cNvPr id="26" name="Rectangle 25">
              <a:extLst>
                <a:ext uri="{FF2B5EF4-FFF2-40B4-BE49-F238E27FC236}">
                  <a16:creationId xmlns:a16="http://schemas.microsoft.com/office/drawing/2014/main" id="{2CBE634C-DFD8-E100-ECAC-0D474D579AAD}"/>
                </a:ext>
              </a:extLst>
            </p:cNvPr>
            <p:cNvSpPr/>
            <p:nvPr/>
          </p:nvSpPr>
          <p:spPr>
            <a:xfrm>
              <a:off x="1516486" y="2025980"/>
              <a:ext cx="4373270" cy="1193472"/>
            </a:xfrm>
            <a:prstGeom prst="rect">
              <a:avLst/>
            </a:prstGeom>
            <a:noFill/>
            <a:ln w="28575">
              <a:solidFill>
                <a:schemeClr val="accent2">
                  <a:lumMod val="75000"/>
                </a:schemeClr>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24614A68-9B9E-237C-7256-EA0CC2926A0A}"/>
              </a:ext>
            </a:extLst>
          </p:cNvPr>
          <p:cNvSpPr txBox="1"/>
          <p:nvPr/>
        </p:nvSpPr>
        <p:spPr>
          <a:xfrm>
            <a:off x="1117601" y="3380381"/>
            <a:ext cx="5923356" cy="400110"/>
          </a:xfrm>
          <a:prstGeom prst="rect">
            <a:avLst/>
          </a:prstGeom>
          <a:noFill/>
        </p:spPr>
        <p:txBody>
          <a:bodyPr wrap="square">
            <a:spAutoFit/>
          </a:bodyPr>
          <a:lstStyle/>
          <a:p>
            <a:pPr marL="285750" indent="-285750">
              <a:buFont typeface="Wingdings" panose="05000000000000000000" pitchFamily="2" charset="2"/>
              <a:buChar char="v"/>
            </a:pPr>
            <a:r>
              <a:rPr lang="en-US" sz="2000" b="1" i="1" dirty="0"/>
              <a:t>Install the Docker Container on Raspberry Pi</a:t>
            </a:r>
          </a:p>
        </p:txBody>
      </p:sp>
      <p:pic>
        <p:nvPicPr>
          <p:cNvPr id="6" name="Picture 5">
            <a:extLst>
              <a:ext uri="{FF2B5EF4-FFF2-40B4-BE49-F238E27FC236}">
                <a16:creationId xmlns:a16="http://schemas.microsoft.com/office/drawing/2014/main" id="{A69A0FF3-71C9-5909-1AE1-0CC822057782}"/>
              </a:ext>
            </a:extLst>
          </p:cNvPr>
          <p:cNvPicPr>
            <a:picLocks noChangeAspect="1"/>
          </p:cNvPicPr>
          <p:nvPr/>
        </p:nvPicPr>
        <p:blipFill rotWithShape="1">
          <a:blip r:embed="rId7"/>
          <a:srcRect l="583" t="2656" r="789" b="3048"/>
          <a:stretch/>
        </p:blipFill>
        <p:spPr>
          <a:xfrm>
            <a:off x="3312007" y="5458687"/>
            <a:ext cx="5453034" cy="1178125"/>
          </a:xfrm>
          <a:prstGeom prst="rect">
            <a:avLst/>
          </a:prstGeom>
          <a:solidFill>
            <a:srgbClr val="FFFFFF">
              <a:shade val="85000"/>
            </a:srgbClr>
          </a:solidFill>
          <a:ln w="381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E4442100-275B-AF6C-D4EE-4C1305A9C739}"/>
              </a:ext>
            </a:extLst>
          </p:cNvPr>
          <p:cNvSpPr txBox="1">
            <a:spLocks/>
          </p:cNvSpPr>
          <p:nvPr/>
        </p:nvSpPr>
        <p:spPr>
          <a:xfrm>
            <a:off x="2713915" y="5048730"/>
            <a:ext cx="6524993" cy="369332"/>
          </a:xfrm>
          <a:prstGeom prst="rect">
            <a:avLst/>
          </a:prstGeom>
          <a:noFill/>
        </p:spPr>
        <p:txBody>
          <a:bodyPr wrap="square" rtlCol="0">
            <a:spAutoFit/>
          </a:bodyPr>
          <a:lstStyle/>
          <a:p>
            <a:pPr algn="ctr"/>
            <a:r>
              <a:rPr lang="en-US" b="1" u="sng" dirty="0"/>
              <a:t>Docker version is installed on Raspberry Pi</a:t>
            </a:r>
          </a:p>
        </p:txBody>
      </p:sp>
      <p:sp>
        <p:nvSpPr>
          <p:cNvPr id="11" name="TextBox 10">
            <a:extLst>
              <a:ext uri="{FF2B5EF4-FFF2-40B4-BE49-F238E27FC236}">
                <a16:creationId xmlns:a16="http://schemas.microsoft.com/office/drawing/2014/main" id="{522F94D4-9EF2-4015-84AF-8D8403FCAB61}"/>
              </a:ext>
            </a:extLst>
          </p:cNvPr>
          <p:cNvSpPr txBox="1"/>
          <p:nvPr/>
        </p:nvSpPr>
        <p:spPr>
          <a:xfrm>
            <a:off x="2942157" y="4237212"/>
            <a:ext cx="6096000" cy="923330"/>
          </a:xfrm>
          <a:prstGeom prst="rect">
            <a:avLst/>
          </a:prstGeom>
          <a:noFill/>
        </p:spPr>
        <p:txBody>
          <a:bodyPr wrap="square">
            <a:spAutoFit/>
          </a:bodyPr>
          <a:lstStyle/>
          <a:p>
            <a:r>
              <a:rPr lang="en-US" sz="1800" i="1" dirty="0"/>
              <a:t>|&gt; curl -</a:t>
            </a:r>
            <a:r>
              <a:rPr lang="en-US" sz="1800" i="1" dirty="0" err="1"/>
              <a:t>sSL</a:t>
            </a:r>
            <a:r>
              <a:rPr lang="en-US" sz="1800" i="1" dirty="0"/>
              <a:t> https://get.docker.com | </a:t>
            </a:r>
            <a:r>
              <a:rPr lang="en-US" sz="1800" i="1" dirty="0" err="1"/>
              <a:t>sh</a:t>
            </a:r>
            <a:endParaRPr lang="en-US" sz="1800" i="1" dirty="0"/>
          </a:p>
          <a:p>
            <a:r>
              <a:rPr lang="en-US" sz="1800" i="1" dirty="0"/>
              <a:t>|&gt; </a:t>
            </a:r>
            <a:r>
              <a:rPr lang="en-US" sz="1800" i="1" dirty="0" err="1"/>
              <a:t>sudo</a:t>
            </a:r>
            <a:r>
              <a:rPr lang="en-US" sz="1800" i="1" dirty="0"/>
              <a:t> </a:t>
            </a:r>
            <a:r>
              <a:rPr lang="en-US" sz="1800" i="1" dirty="0" err="1"/>
              <a:t>usermod</a:t>
            </a:r>
            <a:r>
              <a:rPr lang="en-US" sz="1800" i="1" dirty="0"/>
              <a:t> -</a:t>
            </a:r>
            <a:r>
              <a:rPr lang="en-US" sz="1800" i="1" dirty="0" err="1"/>
              <a:t>aG</a:t>
            </a:r>
            <a:r>
              <a:rPr lang="en-US" sz="1800" i="1" dirty="0"/>
              <a:t> docker $USER</a:t>
            </a:r>
          </a:p>
          <a:p>
            <a:r>
              <a:rPr lang="en-US" sz="1800" i="1" dirty="0"/>
              <a:t>|&gt; docker –version</a:t>
            </a:r>
          </a:p>
        </p:txBody>
      </p:sp>
      <p:sp>
        <p:nvSpPr>
          <p:cNvPr id="5" name="Oval 4">
            <a:extLst>
              <a:ext uri="{FF2B5EF4-FFF2-40B4-BE49-F238E27FC236}">
                <a16:creationId xmlns:a16="http://schemas.microsoft.com/office/drawing/2014/main" id="{C5D72D1C-A596-ED74-2209-1EF03419325C}"/>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34062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7C0B4F-9142-7BEC-1352-8643ED40C8C3}"/>
              </a:ext>
            </a:extLst>
          </p:cNvPr>
          <p:cNvSpPr/>
          <p:nvPr/>
        </p:nvSpPr>
        <p:spPr>
          <a:xfrm>
            <a:off x="988329" y="1471461"/>
            <a:ext cx="10215342" cy="5208740"/>
          </a:xfrm>
          <a:prstGeom prst="roundRect">
            <a:avLst/>
          </a:prstGeom>
          <a:solidFill>
            <a:schemeClr val="accent6">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normAutofit/>
          </a:bodyPr>
          <a:lstStyle/>
          <a:p>
            <a:r>
              <a:rPr lang="en-US" sz="4000" b="1" u="sng" dirty="0"/>
              <a:t>3.1. Install and Run EMQX as MQTT Broker</a:t>
            </a:r>
            <a:r>
              <a:rPr lang="en-US" sz="4000" b="1" dirty="0"/>
              <a:t> </a:t>
            </a:r>
            <a:endParaRPr lang="en-US" sz="4000" b="1" u="sng" dirty="0"/>
          </a:p>
        </p:txBody>
      </p:sp>
      <p:sp>
        <p:nvSpPr>
          <p:cNvPr id="6" name="TextBox 5">
            <a:extLst>
              <a:ext uri="{FF2B5EF4-FFF2-40B4-BE49-F238E27FC236}">
                <a16:creationId xmlns:a16="http://schemas.microsoft.com/office/drawing/2014/main" id="{DBAB4B10-FEE6-34A1-9171-908DDF6F2252}"/>
              </a:ext>
            </a:extLst>
          </p:cNvPr>
          <p:cNvSpPr txBox="1"/>
          <p:nvPr/>
        </p:nvSpPr>
        <p:spPr>
          <a:xfrm>
            <a:off x="1482386" y="1700991"/>
            <a:ext cx="6945201" cy="400110"/>
          </a:xfrm>
          <a:prstGeom prst="rect">
            <a:avLst/>
          </a:prstGeom>
          <a:noFill/>
        </p:spPr>
        <p:txBody>
          <a:bodyPr wrap="square">
            <a:spAutoFit/>
          </a:bodyPr>
          <a:lstStyle/>
          <a:p>
            <a:pPr marL="285750" indent="-285750">
              <a:buFont typeface="Wingdings" panose="05000000000000000000" pitchFamily="2" charset="2"/>
              <a:buChar char="v"/>
            </a:pPr>
            <a:r>
              <a:rPr lang="en-US" sz="2000" b="1" i="1" dirty="0"/>
              <a:t>Install EMQX Image then Run on Docker Container</a:t>
            </a:r>
          </a:p>
        </p:txBody>
      </p:sp>
      <p:pic>
        <p:nvPicPr>
          <p:cNvPr id="14" name="Content Placeholder 13">
            <a:extLst>
              <a:ext uri="{FF2B5EF4-FFF2-40B4-BE49-F238E27FC236}">
                <a16:creationId xmlns:a16="http://schemas.microsoft.com/office/drawing/2014/main" id="{A88E9DFF-00C6-96B9-B5D3-D90D465EDADF}"/>
              </a:ext>
            </a:extLst>
          </p:cNvPr>
          <p:cNvPicPr>
            <a:picLocks noGrp="1" noChangeAspect="1"/>
          </p:cNvPicPr>
          <p:nvPr>
            <p:ph idx="1"/>
          </p:nvPr>
        </p:nvPicPr>
        <p:blipFill rotWithShape="1">
          <a:blip r:embed="rId2"/>
          <a:srcRect l="648" t="1351" r="395"/>
          <a:stretch/>
        </p:blipFill>
        <p:spPr>
          <a:xfrm>
            <a:off x="2084880" y="2886291"/>
            <a:ext cx="8022239" cy="3509555"/>
          </a:xfrm>
          <a:prstGeom prst="rect">
            <a:avLst/>
          </a:prstGeom>
        </p:spPr>
      </p:pic>
      <p:sp>
        <p:nvSpPr>
          <p:cNvPr id="8" name="TextBox 7">
            <a:extLst>
              <a:ext uri="{FF2B5EF4-FFF2-40B4-BE49-F238E27FC236}">
                <a16:creationId xmlns:a16="http://schemas.microsoft.com/office/drawing/2014/main" id="{1517CEE1-AC28-BDC0-0B61-84A401E250CF}"/>
              </a:ext>
            </a:extLst>
          </p:cNvPr>
          <p:cNvSpPr txBox="1"/>
          <p:nvPr/>
        </p:nvSpPr>
        <p:spPr>
          <a:xfrm>
            <a:off x="1837269" y="2132298"/>
            <a:ext cx="8475133" cy="646331"/>
          </a:xfrm>
          <a:prstGeom prst="rect">
            <a:avLst/>
          </a:prstGeom>
          <a:noFill/>
        </p:spPr>
        <p:txBody>
          <a:bodyPr wrap="square">
            <a:spAutoFit/>
          </a:bodyPr>
          <a:lstStyle/>
          <a:p>
            <a:r>
              <a:rPr lang="en-US" dirty="0"/>
              <a:t>We will use port 1883 for MQTT Broker and 18083 for EMQX UI management:</a:t>
            </a:r>
          </a:p>
          <a:p>
            <a:r>
              <a:rPr lang="en-US" dirty="0"/>
              <a:t>|&gt; </a:t>
            </a:r>
            <a:r>
              <a:rPr lang="en-US" dirty="0" err="1"/>
              <a:t>sudo</a:t>
            </a:r>
            <a:r>
              <a:rPr lang="en-US" dirty="0"/>
              <a:t> docker run -p 1883:1883 -p 18083:18083 </a:t>
            </a:r>
            <a:r>
              <a:rPr lang="en-US" dirty="0" err="1"/>
              <a:t>emqx</a:t>
            </a:r>
            <a:endParaRPr lang="en-US" dirty="0"/>
          </a:p>
        </p:txBody>
      </p:sp>
      <p:sp>
        <p:nvSpPr>
          <p:cNvPr id="7" name="Oval 6">
            <a:extLst>
              <a:ext uri="{FF2B5EF4-FFF2-40B4-BE49-F238E27FC236}">
                <a16:creationId xmlns:a16="http://schemas.microsoft.com/office/drawing/2014/main" id="{92495A3A-F8ED-1074-B31D-A44631844791}"/>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03098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46A1EB-32DB-A11C-FB37-13432B540B7F}"/>
              </a:ext>
            </a:extLst>
          </p:cNvPr>
          <p:cNvSpPr/>
          <p:nvPr/>
        </p:nvSpPr>
        <p:spPr>
          <a:xfrm>
            <a:off x="988329" y="1488395"/>
            <a:ext cx="10215342" cy="5208740"/>
          </a:xfrm>
          <a:prstGeom prst="roundRect">
            <a:avLst/>
          </a:prstGeom>
          <a:solidFill>
            <a:schemeClr val="accent6">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normAutofit/>
          </a:bodyPr>
          <a:lstStyle/>
          <a:p>
            <a:r>
              <a:rPr lang="en-US" sz="4000" b="1" u="sng" dirty="0"/>
              <a:t>3.1. Install and Run EMQX as MQTT Broker</a:t>
            </a:r>
            <a:r>
              <a:rPr lang="en-US" sz="4000" b="1" dirty="0"/>
              <a:t> </a:t>
            </a:r>
            <a:endParaRPr lang="en-US" sz="4000" b="1" u="sng" dirty="0"/>
          </a:p>
        </p:txBody>
      </p:sp>
      <p:pic>
        <p:nvPicPr>
          <p:cNvPr id="11" name="Content Placeholder 10">
            <a:extLst>
              <a:ext uri="{FF2B5EF4-FFF2-40B4-BE49-F238E27FC236}">
                <a16:creationId xmlns:a16="http://schemas.microsoft.com/office/drawing/2014/main" id="{819DFB72-14AD-B219-E458-0BAFF714A5E5}"/>
              </a:ext>
            </a:extLst>
          </p:cNvPr>
          <p:cNvPicPr>
            <a:picLocks noGrp="1" noChangeAspect="1"/>
          </p:cNvPicPr>
          <p:nvPr>
            <p:ph idx="1"/>
          </p:nvPr>
        </p:nvPicPr>
        <p:blipFill>
          <a:blip r:embed="rId2"/>
          <a:stretch>
            <a:fillRect/>
          </a:stretch>
        </p:blipFill>
        <p:spPr>
          <a:xfrm>
            <a:off x="2276797" y="2226449"/>
            <a:ext cx="7638406" cy="4392000"/>
          </a:xfrm>
        </p:spPr>
      </p:pic>
      <p:sp>
        <p:nvSpPr>
          <p:cNvPr id="8" name="TextBox 7">
            <a:extLst>
              <a:ext uri="{FF2B5EF4-FFF2-40B4-BE49-F238E27FC236}">
                <a16:creationId xmlns:a16="http://schemas.microsoft.com/office/drawing/2014/main" id="{BFC1DED6-962A-C02C-9615-1EC3BCBA610B}"/>
              </a:ext>
            </a:extLst>
          </p:cNvPr>
          <p:cNvSpPr txBox="1"/>
          <p:nvPr/>
        </p:nvSpPr>
        <p:spPr>
          <a:xfrm>
            <a:off x="1532467" y="1548505"/>
            <a:ext cx="9127066" cy="677108"/>
          </a:xfrm>
          <a:prstGeom prst="rect">
            <a:avLst/>
          </a:prstGeom>
          <a:noFill/>
        </p:spPr>
        <p:txBody>
          <a:bodyPr wrap="square">
            <a:spAutoFit/>
          </a:bodyPr>
          <a:lstStyle/>
          <a:p>
            <a:pPr marL="285750" indent="-285750">
              <a:buFont typeface="Wingdings" panose="05000000000000000000" pitchFamily="2" charset="2"/>
              <a:buChar char="v"/>
            </a:pPr>
            <a:r>
              <a:rPr lang="en-US" sz="2000" b="1" i="1" dirty="0"/>
              <a:t>Go to raspberrypi9.local:18083 to verify it run on docker container now.</a:t>
            </a:r>
          </a:p>
          <a:p>
            <a:r>
              <a:rPr lang="en-US" i="1" dirty="0"/>
              <a:t> (</a:t>
            </a:r>
            <a:r>
              <a:rPr lang="en-US" sz="1600" i="1" dirty="0">
                <a:solidFill>
                  <a:srgbClr val="FF0000"/>
                </a:solidFill>
              </a:rPr>
              <a:t>Note: PC must connect to WLAN with Raspberry Pi, Username: admin; Password: public</a:t>
            </a:r>
            <a:r>
              <a:rPr lang="en-US" i="1" dirty="0"/>
              <a:t>)</a:t>
            </a:r>
          </a:p>
        </p:txBody>
      </p:sp>
      <p:sp>
        <p:nvSpPr>
          <p:cNvPr id="6" name="Oval 5">
            <a:extLst>
              <a:ext uri="{FF2B5EF4-FFF2-40B4-BE49-F238E27FC236}">
                <a16:creationId xmlns:a16="http://schemas.microsoft.com/office/drawing/2014/main" id="{A76A0721-DD5F-4013-355F-BFB0D839B811}"/>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3619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DC333D0-228E-EBFE-795F-B077AFA0B8E5}"/>
              </a:ext>
            </a:extLst>
          </p:cNvPr>
          <p:cNvSpPr/>
          <p:nvPr/>
        </p:nvSpPr>
        <p:spPr>
          <a:xfrm>
            <a:off x="988329" y="1480146"/>
            <a:ext cx="10215342" cy="5208740"/>
          </a:xfrm>
          <a:prstGeom prst="roundRect">
            <a:avLst/>
          </a:prstGeom>
          <a:solidFill>
            <a:schemeClr val="accent6">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normAutofit/>
          </a:bodyPr>
          <a:lstStyle/>
          <a:p>
            <a:r>
              <a:rPr lang="en-US" sz="4000" b="1" u="sng" dirty="0"/>
              <a:t>3.2. Create a Consumer on Raspberry Pi</a:t>
            </a:r>
          </a:p>
        </p:txBody>
      </p:sp>
      <p:sp>
        <p:nvSpPr>
          <p:cNvPr id="6" name="TextBox 5">
            <a:extLst>
              <a:ext uri="{FF2B5EF4-FFF2-40B4-BE49-F238E27FC236}">
                <a16:creationId xmlns:a16="http://schemas.microsoft.com/office/drawing/2014/main" id="{DBAB4B10-FEE6-34A1-9171-908DDF6F2252}"/>
              </a:ext>
            </a:extLst>
          </p:cNvPr>
          <p:cNvSpPr txBox="1"/>
          <p:nvPr/>
        </p:nvSpPr>
        <p:spPr>
          <a:xfrm>
            <a:off x="1591733" y="1591206"/>
            <a:ext cx="5954963" cy="400110"/>
          </a:xfrm>
          <a:prstGeom prst="rect">
            <a:avLst/>
          </a:prstGeom>
          <a:noFill/>
        </p:spPr>
        <p:txBody>
          <a:bodyPr wrap="square">
            <a:spAutoFit/>
          </a:bodyPr>
          <a:lstStyle/>
          <a:p>
            <a:pPr marL="285750" indent="-285750">
              <a:buFont typeface="Wingdings" panose="05000000000000000000" pitchFamily="2" charset="2"/>
              <a:buChar char="v"/>
            </a:pPr>
            <a:r>
              <a:rPr lang="en-US" sz="2000" b="1" i="1" dirty="0"/>
              <a:t>Algorithm of Consumer</a:t>
            </a:r>
          </a:p>
        </p:txBody>
      </p:sp>
      <p:pic>
        <p:nvPicPr>
          <p:cNvPr id="57" name="Picture 56">
            <a:extLst>
              <a:ext uri="{FF2B5EF4-FFF2-40B4-BE49-F238E27FC236}">
                <a16:creationId xmlns:a16="http://schemas.microsoft.com/office/drawing/2014/main" id="{217B06A5-E0BE-721A-6451-6B2B750E5959}"/>
              </a:ext>
            </a:extLst>
          </p:cNvPr>
          <p:cNvPicPr>
            <a:picLocks noChangeAspect="1"/>
          </p:cNvPicPr>
          <p:nvPr/>
        </p:nvPicPr>
        <p:blipFill>
          <a:blip r:embed="rId2"/>
          <a:stretch>
            <a:fillRect/>
          </a:stretch>
        </p:blipFill>
        <p:spPr>
          <a:xfrm>
            <a:off x="2078565" y="2025184"/>
            <a:ext cx="7916332" cy="4549820"/>
          </a:xfrm>
          <a:prstGeom prst="rect">
            <a:avLst/>
          </a:prstGeom>
        </p:spPr>
      </p:pic>
      <p:sp>
        <p:nvSpPr>
          <p:cNvPr id="7" name="Oval 6">
            <a:extLst>
              <a:ext uri="{FF2B5EF4-FFF2-40B4-BE49-F238E27FC236}">
                <a16:creationId xmlns:a16="http://schemas.microsoft.com/office/drawing/2014/main" id="{CAE3800E-4B02-F41A-E423-B50FE87B7E5B}"/>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288663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2B0FA3-FFA5-01DD-E486-B4E1F6000F91}"/>
              </a:ext>
            </a:extLst>
          </p:cNvPr>
          <p:cNvSpPr/>
          <p:nvPr/>
        </p:nvSpPr>
        <p:spPr>
          <a:xfrm>
            <a:off x="988329" y="1477378"/>
            <a:ext cx="10215342" cy="5208740"/>
          </a:xfrm>
          <a:prstGeom prst="roundRect">
            <a:avLst/>
          </a:prstGeom>
          <a:solidFill>
            <a:schemeClr val="accent6">
              <a:lumMod val="20000"/>
              <a:lumOff val="80000"/>
            </a:schemeClr>
          </a:solidFill>
          <a:ln w="38100">
            <a:solidFill>
              <a:schemeClr val="bg2">
                <a:lumMod val="5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9E352D-9968-D042-63DA-F244FF1820B9}"/>
              </a:ext>
            </a:extLst>
          </p:cNvPr>
          <p:cNvSpPr>
            <a:spLocks noGrp="1"/>
          </p:cNvSpPr>
          <p:nvPr>
            <p:ph type="title"/>
          </p:nvPr>
        </p:nvSpPr>
        <p:spPr/>
        <p:txBody>
          <a:bodyPr>
            <a:normAutofit/>
          </a:bodyPr>
          <a:lstStyle/>
          <a:p>
            <a:r>
              <a:rPr lang="en-US" sz="4000" b="1" u="sng" dirty="0"/>
              <a:t>3.3. Build a Consumer as Docker Image</a:t>
            </a:r>
          </a:p>
        </p:txBody>
      </p:sp>
      <p:sp>
        <p:nvSpPr>
          <p:cNvPr id="8" name="TextBox 7">
            <a:extLst>
              <a:ext uri="{FF2B5EF4-FFF2-40B4-BE49-F238E27FC236}">
                <a16:creationId xmlns:a16="http://schemas.microsoft.com/office/drawing/2014/main" id="{BFC1DED6-962A-C02C-9615-1EC3BCBA610B}"/>
              </a:ext>
            </a:extLst>
          </p:cNvPr>
          <p:cNvSpPr txBox="1"/>
          <p:nvPr/>
        </p:nvSpPr>
        <p:spPr>
          <a:xfrm>
            <a:off x="1557866" y="1614489"/>
            <a:ext cx="7613227" cy="400110"/>
          </a:xfrm>
          <a:prstGeom prst="rect">
            <a:avLst/>
          </a:prstGeom>
          <a:noFill/>
        </p:spPr>
        <p:txBody>
          <a:bodyPr wrap="square">
            <a:spAutoFit/>
          </a:bodyPr>
          <a:lstStyle/>
          <a:p>
            <a:pPr marL="285750" indent="-285750">
              <a:buFont typeface="Wingdings" panose="05000000000000000000" pitchFamily="2" charset="2"/>
              <a:buChar char="v"/>
            </a:pPr>
            <a:r>
              <a:rPr lang="en-US" b="1" i="1" dirty="0"/>
              <a:t>Build </a:t>
            </a:r>
            <a:r>
              <a:rPr lang="en-US" sz="2000" b="1" i="1" dirty="0"/>
              <a:t>and</a:t>
            </a:r>
            <a:r>
              <a:rPr lang="en-US" b="1" i="1" dirty="0"/>
              <a:t> Run it on Docker Container</a:t>
            </a:r>
          </a:p>
        </p:txBody>
      </p:sp>
      <p:sp>
        <p:nvSpPr>
          <p:cNvPr id="7" name="TextBox 6">
            <a:extLst>
              <a:ext uri="{FF2B5EF4-FFF2-40B4-BE49-F238E27FC236}">
                <a16:creationId xmlns:a16="http://schemas.microsoft.com/office/drawing/2014/main" id="{A4D52659-C506-0760-E595-FBE14893AFB6}"/>
              </a:ext>
            </a:extLst>
          </p:cNvPr>
          <p:cNvSpPr txBox="1"/>
          <p:nvPr/>
        </p:nvSpPr>
        <p:spPr>
          <a:xfrm>
            <a:off x="2468033" y="2016720"/>
            <a:ext cx="7255933" cy="2585323"/>
          </a:xfrm>
          <a:prstGeom prst="rect">
            <a:avLst/>
          </a:prstGeom>
          <a:noFill/>
        </p:spPr>
        <p:txBody>
          <a:bodyPr wrap="square">
            <a:spAutoFit/>
          </a:bodyPr>
          <a:lstStyle/>
          <a:p>
            <a:r>
              <a:rPr lang="en-US" dirty="0"/>
              <a:t>|&gt; git clone https://github.com/Rengsey/IoT_Fun_Final_Project_G9.git</a:t>
            </a:r>
          </a:p>
          <a:p>
            <a:r>
              <a:rPr lang="en-US" dirty="0"/>
              <a:t>|&gt; cd IoT_Final_Project_G9/</a:t>
            </a:r>
            <a:r>
              <a:rPr lang="en-US" dirty="0" err="1"/>
              <a:t>Raspberry_Pi</a:t>
            </a:r>
            <a:r>
              <a:rPr lang="en-US" dirty="0"/>
              <a:t>/Consumer</a:t>
            </a:r>
          </a:p>
          <a:p>
            <a:r>
              <a:rPr lang="en-US" dirty="0"/>
              <a:t>|&gt; source </a:t>
            </a:r>
            <a:r>
              <a:rPr lang="en-US" dirty="0" err="1"/>
              <a:t>pivenv</a:t>
            </a:r>
            <a:r>
              <a:rPr lang="en-US" dirty="0"/>
              <a:t>/bin/activate </a:t>
            </a:r>
          </a:p>
          <a:p>
            <a:r>
              <a:rPr lang="en-US" dirty="0"/>
              <a:t>|&gt; pip install requirements.txt system-broke-packages</a:t>
            </a:r>
          </a:p>
          <a:p>
            <a:r>
              <a:rPr lang="en-US" dirty="0"/>
              <a:t>|&gt; python consumer.py</a:t>
            </a:r>
          </a:p>
          <a:p>
            <a:r>
              <a:rPr lang="en-US" dirty="0"/>
              <a:t>|&gt; </a:t>
            </a:r>
            <a:r>
              <a:rPr lang="en-US" dirty="0" err="1"/>
              <a:t>sudo</a:t>
            </a:r>
            <a:r>
              <a:rPr lang="en-US" dirty="0"/>
              <a:t> docker build -t </a:t>
            </a:r>
            <a:r>
              <a:rPr lang="en-US" dirty="0" err="1"/>
              <a:t>consumer:owner</a:t>
            </a:r>
            <a:r>
              <a:rPr lang="en-US" dirty="0"/>
              <a:t> . </a:t>
            </a:r>
          </a:p>
          <a:p>
            <a:r>
              <a:rPr lang="en-US" dirty="0"/>
              <a:t>|&gt; </a:t>
            </a:r>
            <a:r>
              <a:rPr lang="en-US" dirty="0" err="1"/>
              <a:t>sudo</a:t>
            </a:r>
            <a:r>
              <a:rPr lang="en-US" dirty="0"/>
              <a:t> docker images</a:t>
            </a:r>
          </a:p>
          <a:p>
            <a:r>
              <a:rPr lang="en-US" dirty="0"/>
              <a:t>|&gt; </a:t>
            </a:r>
            <a:r>
              <a:rPr lang="en-US" dirty="0" err="1"/>
              <a:t>sudo</a:t>
            </a:r>
            <a:r>
              <a:rPr lang="en-US" dirty="0"/>
              <a:t> docker run --env-file=.env </a:t>
            </a:r>
            <a:r>
              <a:rPr lang="en-US" dirty="0" err="1"/>
              <a:t>consumer:owner</a:t>
            </a:r>
            <a:endParaRPr lang="en-US" dirty="0"/>
          </a:p>
          <a:p>
            <a:r>
              <a:rPr lang="en-US" dirty="0"/>
              <a:t>|&gt; </a:t>
            </a:r>
            <a:r>
              <a:rPr lang="en-US" dirty="0" err="1"/>
              <a:t>sudo</a:t>
            </a:r>
            <a:r>
              <a:rPr lang="en-US" dirty="0"/>
              <a:t> docker </a:t>
            </a:r>
            <a:r>
              <a:rPr lang="en-US" dirty="0" err="1"/>
              <a:t>ps</a:t>
            </a:r>
            <a:endParaRPr lang="en-US" dirty="0"/>
          </a:p>
        </p:txBody>
      </p:sp>
      <p:pic>
        <p:nvPicPr>
          <p:cNvPr id="3" name="Picture 2">
            <a:extLst>
              <a:ext uri="{FF2B5EF4-FFF2-40B4-BE49-F238E27FC236}">
                <a16:creationId xmlns:a16="http://schemas.microsoft.com/office/drawing/2014/main" id="{3D7C4CB8-95AE-69E4-14E6-45058D0D4FAB}"/>
              </a:ext>
            </a:extLst>
          </p:cNvPr>
          <p:cNvPicPr>
            <a:picLocks noChangeAspect="1"/>
          </p:cNvPicPr>
          <p:nvPr/>
        </p:nvPicPr>
        <p:blipFill rotWithShape="1">
          <a:blip r:embed="rId2"/>
          <a:srcRect l="470" t="2621" r="787"/>
          <a:stretch/>
        </p:blipFill>
        <p:spPr>
          <a:xfrm>
            <a:off x="2993159" y="4673599"/>
            <a:ext cx="6205683" cy="1800000"/>
          </a:xfrm>
          <a:prstGeom prst="rect">
            <a:avLst/>
          </a:prstGeom>
        </p:spPr>
      </p:pic>
      <p:sp>
        <p:nvSpPr>
          <p:cNvPr id="9" name="Oval 8">
            <a:extLst>
              <a:ext uri="{FF2B5EF4-FFF2-40B4-BE49-F238E27FC236}">
                <a16:creationId xmlns:a16="http://schemas.microsoft.com/office/drawing/2014/main" id="{6890F17E-DDA8-2E52-6EC5-7CCCABF4EB45}"/>
              </a:ext>
            </a:extLst>
          </p:cNvPr>
          <p:cNvSpPr/>
          <p:nvPr/>
        </p:nvSpPr>
        <p:spPr>
          <a:xfrm>
            <a:off x="11683931" y="6409947"/>
            <a:ext cx="428368" cy="324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3627671888"/>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1293</Words>
  <Application>Microsoft Office PowerPoint</Application>
  <PresentationFormat>Widescreen</PresentationFormat>
  <Paragraphs>160</Paragraphs>
  <Slides>26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Final Project Presentation </vt:lpstr>
      <vt:lpstr>I. System Architecture </vt:lpstr>
      <vt:lpstr>II. Cucumber-RS Programming</vt:lpstr>
      <vt:lpstr>II. Cucumber-RS Programming</vt:lpstr>
      <vt:lpstr>III. Raspberry Pi</vt:lpstr>
      <vt:lpstr>3.1. Install and Run EMQX as MQTT Broker </vt:lpstr>
      <vt:lpstr>3.1. Install and Run EMQX as MQTT Broker </vt:lpstr>
      <vt:lpstr>3.2. Create a Consumer on Raspberry Pi</vt:lpstr>
      <vt:lpstr>3.3. Build a Consumer as Docker Image</vt:lpstr>
      <vt:lpstr>IV. Deployment on the Cloud Server</vt:lpstr>
      <vt:lpstr>4.1. Deploy InfluxDB on Rancher</vt:lpstr>
      <vt:lpstr>4.1. Deploy InfluxDB on Rancher</vt:lpstr>
      <vt:lpstr>4.2. Grafana Deployment on Rancher</vt:lpstr>
      <vt:lpstr>4.2. Grafana Deployment on Rancher</vt:lpstr>
      <vt:lpstr>4.3. Data Analytic Deployment</vt:lpstr>
      <vt:lpstr>4.3. Data Analytic Deployment</vt:lpstr>
      <vt:lpstr>V. Designing of Dashboard on Grafana</vt:lpstr>
      <vt:lpstr>Data Collection and Storage with InfluxDB: </vt:lpstr>
      <vt:lpstr>Data Visualization with Grafana: </vt:lpstr>
      <vt:lpstr>PowerPoint Presentation</vt:lpstr>
      <vt:lpstr>Management and Maintenance: </vt:lpstr>
      <vt:lpstr>Overview of the Data Analytics Process:</vt:lpstr>
      <vt:lpstr>Data Processing and Training:</vt:lpstr>
      <vt:lpstr>Model Evaluation and Performance Metrics:</vt:lpstr>
      <vt:lpstr>Real-Time Prediction and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RENGSEY Chan</dc:creator>
  <cp:lastModifiedBy>Chanreng Sey Nhim</cp:lastModifiedBy>
  <cp:revision>172</cp:revision>
  <dcterms:created xsi:type="dcterms:W3CDTF">2024-05-10T09:12:29Z</dcterms:created>
  <dcterms:modified xsi:type="dcterms:W3CDTF">2024-05-14T09:33:41Z</dcterms:modified>
</cp:coreProperties>
</file>