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1" r:id="rId3"/>
    <p:sldId id="256" r:id="rId4"/>
    <p:sldId id="257" r:id="rId5"/>
    <p:sldId id="262" r:id="rId6"/>
    <p:sldId id="258" r:id="rId7"/>
    <p:sldId id="260"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presProps" Target="presProps.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1" Type="http://schemas.openxmlformats.org/officeDocument/2006/relationships/tableStyles" Target="tableStyles.xml"/><Relationship Id="rId10" Type="http://schemas.openxmlformats.org/officeDocument/2006/relationships/viewProps" Target="viewProp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p:txBody>
          <a:bodyPr/>
          <a:p>
            <a:r>
              <a:rPr lang="en-US" sz="1800" b="1">
                <a:latin typeface="Times New Roman" panose="02020603050405020304" charset="0"/>
                <a:cs typeface="Times New Roman" panose="02020603050405020304" charset="0"/>
              </a:rPr>
              <a:t>InfluxDB:</a:t>
            </a:r>
            <a:r>
              <a:rPr lang="en-US" sz="1800">
                <a:latin typeface="Times New Roman" panose="02020603050405020304" charset="0"/>
                <a:cs typeface="Times New Roman" panose="02020603050405020304" charset="0"/>
              </a:rPr>
              <a:t> InfluxDB is a specialized database designed to handle data that changes over time, such as temperature, humidity and any other parameters measurements from sensors. It can quickly store and manage lots of data that comes in continuously.</a:t>
            </a:r>
            <a:endParaRPr lang="en-US" sz="1800">
              <a:latin typeface="Times New Roman" panose="02020603050405020304" charset="0"/>
              <a:cs typeface="Times New Roman" panose="02020603050405020304" charset="0"/>
            </a:endParaRPr>
          </a:p>
          <a:p>
            <a:endParaRPr lang="en-US" sz="1800">
              <a:latin typeface="Times New Roman" panose="02020603050405020304" charset="0"/>
              <a:cs typeface="Times New Roman" panose="02020603050405020304" charset="0"/>
            </a:endParaRPr>
          </a:p>
          <a:p>
            <a:r>
              <a:rPr lang="en-US" sz="1800" b="1">
                <a:latin typeface="Times New Roman" panose="02020603050405020304" charset="0"/>
                <a:cs typeface="Times New Roman" panose="02020603050405020304" charset="0"/>
              </a:rPr>
              <a:t>Grafana:</a:t>
            </a:r>
            <a:r>
              <a:rPr lang="en-US" sz="1800">
                <a:latin typeface="Times New Roman" panose="02020603050405020304" charset="0"/>
                <a:cs typeface="Times New Roman" panose="02020603050405020304" charset="0"/>
              </a:rPr>
              <a:t> Grafana is a tool that lets you make and share interactive charts and graphs using data from various sources like InfluxDB. It helps you visualize data in a way that's easy to understand, allowing you to see trends and patterns.</a:t>
            </a:r>
            <a:endParaRPr lang="en-US" sz="1800">
              <a:latin typeface="Times New Roman" panose="02020603050405020304" charset="0"/>
              <a:cs typeface="Times New Roman" panose="02020603050405020304" charset="0"/>
            </a:endParaRPr>
          </a:p>
        </p:txBody>
      </p:sp>
      <p:sp>
        <p:nvSpPr>
          <p:cNvPr id="4" name="Text Box 3"/>
          <p:cNvSpPr txBox="1"/>
          <p:nvPr/>
        </p:nvSpPr>
        <p:spPr>
          <a:xfrm>
            <a:off x="966470" y="760095"/>
            <a:ext cx="6096000" cy="583565"/>
          </a:xfrm>
          <a:prstGeom prst="rect">
            <a:avLst/>
          </a:prstGeom>
          <a:noFill/>
        </p:spPr>
        <p:txBody>
          <a:bodyPr wrap="square" rtlCol="0" anchor="t">
            <a:spAutoFit/>
          </a:bodyPr>
          <a:p>
            <a:pPr algn="just"/>
            <a:r>
              <a:rPr lang="en-US" sz="3200" b="1">
                <a:latin typeface="Times New Roman" panose="02020603050405020304" charset="0"/>
                <a:cs typeface="Times New Roman" panose="02020603050405020304" charset="0"/>
                <a:sym typeface="+mn-ea"/>
              </a:rPr>
              <a:t>Data Base and Visualization Part</a:t>
            </a:r>
            <a:endParaRPr lang="en-US" sz="3200" b="1">
              <a:latin typeface="Times New Roman" panose="02020603050405020304" charset="0"/>
              <a:cs typeface="Times New Roman" panose="02020603050405020304" charset="0"/>
              <a:sym typeface="+mn-ea"/>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Subtitle 2"/>
          <p:cNvSpPr>
            <a:spLocks noGrp="1"/>
          </p:cNvSpPr>
          <p:nvPr>
            <p:ph type="subTitle" idx="1"/>
          </p:nvPr>
        </p:nvSpPr>
        <p:spPr>
          <a:xfrm>
            <a:off x="395605" y="1033145"/>
            <a:ext cx="11345545" cy="1901190"/>
          </a:xfrm>
        </p:spPr>
        <p:txBody>
          <a:bodyPr>
            <a:normAutofit/>
          </a:bodyPr>
          <a:p>
            <a:pPr algn="just"/>
            <a:r>
              <a:rPr lang="en-US" sz="1780" b="1"/>
              <a:t>Receive Data:</a:t>
            </a:r>
            <a:r>
              <a:rPr lang="en-US" sz="1780"/>
              <a:t> Our system involves multiple sensors connected to ESP32 devices that publish data to an MQTT broker. The broker, in turn, channels this data to the command center.</a:t>
            </a:r>
            <a:endParaRPr lang="en-US" sz="1780"/>
          </a:p>
          <a:p>
            <a:pPr algn="just"/>
            <a:r>
              <a:rPr lang="en-US" sz="1780" b="1"/>
              <a:t>I</a:t>
            </a:r>
            <a:r>
              <a:rPr lang="en-US" sz="1780" b="1"/>
              <a:t>nfluxDB as Data Sink:</a:t>
            </a:r>
            <a:r>
              <a:rPr lang="en-US" sz="1780"/>
              <a:t> From the command center, data is pushed to InfluxDB. My primary role is to ensure that InfluxDB correctly receives and stores these data points. This includes configuring InfluxDB to handle the incoming data flow efficiently, setting up databases, retention policies, and continuous queries to manage the data effectively.</a:t>
            </a:r>
            <a:endParaRPr lang="en-US" sz="1780"/>
          </a:p>
        </p:txBody>
      </p:sp>
      <p:pic>
        <p:nvPicPr>
          <p:cNvPr id="-2147482623" name="Picture -2147482624"/>
          <p:cNvPicPr>
            <a:picLocks noChangeAspect="1"/>
          </p:cNvPicPr>
          <p:nvPr/>
        </p:nvPicPr>
        <p:blipFill>
          <a:blip r:embed="rId1"/>
          <a:stretch>
            <a:fillRect/>
          </a:stretch>
        </p:blipFill>
        <p:spPr>
          <a:xfrm>
            <a:off x="671195" y="2625725"/>
            <a:ext cx="10547350" cy="4037965"/>
          </a:xfrm>
          <a:prstGeom prst="rect">
            <a:avLst/>
          </a:prstGeom>
          <a:noFill/>
          <a:ln w="9525">
            <a:noFill/>
          </a:ln>
        </p:spPr>
      </p:pic>
      <p:sp>
        <p:nvSpPr>
          <p:cNvPr id="4" name="Text Box 3"/>
          <p:cNvSpPr txBox="1"/>
          <p:nvPr/>
        </p:nvSpPr>
        <p:spPr>
          <a:xfrm>
            <a:off x="584200" y="302260"/>
            <a:ext cx="7240905" cy="521970"/>
          </a:xfrm>
          <a:prstGeom prst="rect">
            <a:avLst/>
          </a:prstGeom>
          <a:noFill/>
        </p:spPr>
        <p:txBody>
          <a:bodyPr wrap="square" rtlCol="0" anchor="t">
            <a:spAutoFit/>
          </a:bodyPr>
          <a:p>
            <a:r>
              <a:rPr lang="en-US" sz="2800" b="1">
                <a:latin typeface="Times New Roman" panose="02020603050405020304" charset="0"/>
                <a:cs typeface="Times New Roman" panose="02020603050405020304" charset="0"/>
                <a:sym typeface="+mn-ea"/>
              </a:rPr>
              <a:t>Data Collection and Storage with InfluxDB:</a:t>
            </a:r>
            <a:endParaRPr lang="en-US" sz="2800" b="1">
              <a:latin typeface="Times New Roman" panose="02020603050405020304" charset="0"/>
              <a:cs typeface="Times New Roman" panose="02020603050405020304" charset="0"/>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899">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4861560" cy="591185"/>
          </a:xfrm>
        </p:spPr>
        <p:txBody>
          <a:bodyPr>
            <a:normAutofit fontScale="90000"/>
          </a:bodyPr>
          <a:p>
            <a:r>
              <a:rPr lang="en-US" sz="2800" b="1">
                <a:latin typeface="Times New Roman" panose="02020603050405020304" charset="0"/>
                <a:cs typeface="Times New Roman" panose="02020603050405020304" charset="0"/>
                <a:sym typeface="+mn-ea"/>
              </a:rPr>
              <a:t>Data Visualization with Grafana:</a:t>
            </a:r>
            <a:endParaRPr lang="en-US" sz="2800" b="1">
              <a:latin typeface="Times New Roman" panose="02020603050405020304" charset="0"/>
              <a:cs typeface="Times New Roman" panose="02020603050405020304" charset="0"/>
              <a:sym typeface="+mn-ea"/>
            </a:endParaRPr>
          </a:p>
        </p:txBody>
      </p:sp>
      <p:sp>
        <p:nvSpPr>
          <p:cNvPr id="3" name="Content Placeholder 2"/>
          <p:cNvSpPr>
            <a:spLocks noGrp="1"/>
          </p:cNvSpPr>
          <p:nvPr>
            <p:ph sz="half" idx="1"/>
          </p:nvPr>
        </p:nvSpPr>
        <p:spPr>
          <a:xfrm>
            <a:off x="725805" y="1267460"/>
            <a:ext cx="10059035" cy="3402330"/>
          </a:xfrm>
        </p:spPr>
        <p:txBody>
          <a:bodyPr>
            <a:normAutofit/>
          </a:bodyPr>
          <a:p>
            <a:r>
              <a:rPr lang="en-US" sz="1800" b="1">
                <a:latin typeface="Times New Roman" panose="02020603050405020304" charset="0"/>
                <a:cs typeface="Times New Roman" panose="02020603050405020304" charset="0"/>
              </a:rPr>
              <a:t>Dashboard Setup:</a:t>
            </a:r>
            <a:r>
              <a:rPr lang="en-US" sz="1800">
                <a:latin typeface="Times New Roman" panose="02020603050405020304" charset="0"/>
                <a:cs typeface="Times New Roman" panose="02020603050405020304" charset="0"/>
              </a:rPr>
              <a:t> I was responsible for setting up Grafana dashboards that connect to the InfluxDB data source. These dashboards are crucial for visualizing the IoT data collected.</a:t>
            </a:r>
            <a:endParaRPr lang="en-US" sz="1800">
              <a:latin typeface="Times New Roman" panose="02020603050405020304" charset="0"/>
              <a:cs typeface="Times New Roman" panose="02020603050405020304" charset="0"/>
            </a:endParaRPr>
          </a:p>
          <a:p>
            <a:r>
              <a:rPr lang="en-US" sz="1800" b="1">
                <a:latin typeface="Times New Roman" panose="02020603050405020304" charset="0"/>
                <a:cs typeface="Times New Roman" panose="02020603050405020304" charset="0"/>
              </a:rPr>
              <a:t>Customizing Visuals:</a:t>
            </a:r>
            <a:r>
              <a:rPr lang="en-US" sz="1800">
                <a:latin typeface="Times New Roman" panose="02020603050405020304" charset="0"/>
                <a:cs typeface="Times New Roman" panose="02020603050405020304" charset="0"/>
              </a:rPr>
              <a:t> Designing and customizing the Grafana dashboards to display data in an interpretable and meaningful way. This includes selecting the right types of graphs and charts (like line charts, gauges, bar charts) that best represent the time-series data from our sensors.</a:t>
            </a:r>
            <a:endParaRPr lang="en-US" sz="1800">
              <a:latin typeface="Times New Roman" panose="02020603050405020304" charset="0"/>
              <a:cs typeface="Times New Roman" panose="02020603050405020304" charset="0"/>
            </a:endParaRPr>
          </a:p>
          <a:p>
            <a:r>
              <a:rPr lang="en-US" sz="1800" b="1">
                <a:latin typeface="Times New Roman" panose="02020603050405020304" charset="0"/>
                <a:cs typeface="Times New Roman" panose="02020603050405020304" charset="0"/>
              </a:rPr>
              <a:t>Real-time Monitoring:</a:t>
            </a:r>
            <a:r>
              <a:rPr lang="en-US" sz="1800">
                <a:latin typeface="Times New Roman" panose="02020603050405020304" charset="0"/>
                <a:cs typeface="Times New Roman" panose="02020603050405020304" charset="0"/>
              </a:rPr>
              <a:t> Ensuring that the dashboards update in real-time to reflect the most current data from the devices. This involves setting up refresh rates and queries that pull the latest data from InfluxDB.</a:t>
            </a:r>
            <a:endParaRPr lang="en-US" sz="1800">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5334000" cy="917575"/>
          </a:xfrm>
        </p:spPr>
        <p:txBody>
          <a:bodyPr/>
          <a:p>
            <a:r>
              <a:rPr lang="en-US" sz="2800" b="1">
                <a:latin typeface="Times New Roman" panose="02020603050405020304" charset="0"/>
                <a:cs typeface="Times New Roman" panose="02020603050405020304" charset="0"/>
                <a:sym typeface="+mn-ea"/>
              </a:rPr>
              <a:t>Data Visualization with Grafana:</a:t>
            </a:r>
            <a:endParaRPr lang="en-US" sz="2800"/>
          </a:p>
        </p:txBody>
      </p:sp>
      <p:pic>
        <p:nvPicPr>
          <p:cNvPr id="5" name="Picture 2"/>
          <p:cNvPicPr>
            <a:picLocks noChangeAspect="1"/>
          </p:cNvPicPr>
          <p:nvPr>
            <p:ph sz="half" idx="2"/>
          </p:nvPr>
        </p:nvPicPr>
        <p:blipFill>
          <a:blip r:embed="rId1"/>
          <a:stretch>
            <a:fillRect/>
          </a:stretch>
        </p:blipFill>
        <p:spPr>
          <a:xfrm>
            <a:off x="838200" y="1282700"/>
            <a:ext cx="10298430" cy="528828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4841240" cy="700405"/>
          </a:xfrm>
        </p:spPr>
        <p:txBody>
          <a:bodyPr/>
          <a:p>
            <a:r>
              <a:rPr lang="en-US" sz="2600" b="1">
                <a:latin typeface="Times New Roman" panose="02020603050405020304" charset="0"/>
                <a:cs typeface="Times New Roman" panose="02020603050405020304" charset="0"/>
                <a:sym typeface="+mn-ea"/>
              </a:rPr>
              <a:t>Management and Maintenance:</a:t>
            </a:r>
            <a:endParaRPr lang="en-US" sz="2600"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321310" y="1158875"/>
            <a:ext cx="10502265" cy="1903095"/>
          </a:xfrm>
        </p:spPr>
        <p:txBody>
          <a:bodyPr/>
          <a:p>
            <a:r>
              <a:rPr lang="en-US" sz="1700" b="1">
                <a:latin typeface="Times New Roman" panose="02020603050405020304" charset="0"/>
                <a:cs typeface="Times New Roman" panose="02020603050405020304" charset="0"/>
              </a:rPr>
              <a:t>Data Integrity and Availability:</a:t>
            </a:r>
            <a:r>
              <a:rPr lang="en-US" sz="1700">
                <a:latin typeface="Times New Roman" panose="02020603050405020304" charset="0"/>
                <a:cs typeface="Times New Roman" panose="02020603050405020304" charset="0"/>
              </a:rPr>
              <a:t> Regular checks to ensure data is accurately recorded and readily available for queries and visualization.</a:t>
            </a:r>
            <a:endParaRPr lang="en-US" sz="1700">
              <a:latin typeface="Times New Roman" panose="02020603050405020304" charset="0"/>
              <a:cs typeface="Times New Roman" panose="02020603050405020304" charset="0"/>
            </a:endParaRPr>
          </a:p>
          <a:p>
            <a:r>
              <a:rPr lang="en-US" sz="1700" b="1">
                <a:latin typeface="Times New Roman" panose="02020603050405020304" charset="0"/>
                <a:cs typeface="Times New Roman" panose="02020603050405020304" charset="0"/>
              </a:rPr>
              <a:t>Performance Optimization:</a:t>
            </a:r>
            <a:r>
              <a:rPr lang="en-US" sz="1700">
                <a:latin typeface="Times New Roman" panose="02020603050405020304" charset="0"/>
                <a:cs typeface="Times New Roman" panose="02020603050405020304" charset="0"/>
              </a:rPr>
              <a:t> Tuning the performance of both InfluxDB and Grafana to handle potentially large volumes of data without lag, ensuring smooth operation of the dashboards.</a:t>
            </a:r>
            <a:endParaRPr lang="en-US" sz="1700">
              <a:latin typeface="Times New Roman" panose="02020603050405020304" charset="0"/>
              <a:cs typeface="Times New Roman" panose="02020603050405020304" charset="0"/>
            </a:endParaRPr>
          </a:p>
          <a:p>
            <a:r>
              <a:rPr lang="en-US" sz="1700" b="1">
                <a:latin typeface="Times New Roman" panose="02020603050405020304" charset="0"/>
                <a:cs typeface="Times New Roman" panose="02020603050405020304" charset="0"/>
              </a:rPr>
              <a:t>Security and Access Controls:</a:t>
            </a:r>
            <a:r>
              <a:rPr lang="en-US" sz="1700">
                <a:latin typeface="Times New Roman" panose="02020603050405020304" charset="0"/>
                <a:cs typeface="Times New Roman" panose="02020603050405020304" charset="0"/>
              </a:rPr>
              <a:t> Implementing security measures to protect the data and control access to the dashboards, especially if they are to be accessible over the internet.</a:t>
            </a:r>
            <a:endParaRPr lang="en-US" sz="1700">
              <a:latin typeface="Times New Roman" panose="02020603050405020304" charset="0"/>
              <a:cs typeface="Times New Roman" panose="02020603050405020304" charset="0"/>
            </a:endParaRPr>
          </a:p>
        </p:txBody>
      </p:sp>
      <p:sp>
        <p:nvSpPr>
          <p:cNvPr id="4" name="Title 1"/>
          <p:cNvSpPr>
            <a:spLocks noGrp="1"/>
          </p:cNvSpPr>
          <p:nvPr/>
        </p:nvSpPr>
        <p:spPr>
          <a:xfrm>
            <a:off x="484505" y="3155315"/>
            <a:ext cx="4977765" cy="6870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a:latin typeface="Times New Roman" panose="02020603050405020304" charset="0"/>
                <a:cs typeface="Times New Roman" panose="02020603050405020304" charset="0"/>
                <a:sym typeface="+mn-ea"/>
              </a:rPr>
              <a:t>Interfacing and Collaboration:</a:t>
            </a:r>
            <a:endParaRPr lang="en-US" sz="2800" b="1">
              <a:latin typeface="Times New Roman" panose="02020603050405020304" charset="0"/>
              <a:cs typeface="Times New Roman" panose="02020603050405020304" charset="0"/>
            </a:endParaRPr>
          </a:p>
        </p:txBody>
      </p:sp>
      <p:sp>
        <p:nvSpPr>
          <p:cNvPr id="5" name="Content Placeholder 2"/>
          <p:cNvSpPr>
            <a:spLocks noGrp="1"/>
          </p:cNvSpPr>
          <p:nvPr/>
        </p:nvSpPr>
        <p:spPr>
          <a:xfrm>
            <a:off x="321310" y="4103370"/>
            <a:ext cx="10624820" cy="13722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700" b="1">
                <a:latin typeface="Times New Roman" panose="02020603050405020304" charset="0"/>
                <a:cs typeface="Times New Roman" panose="02020603050405020304" charset="0"/>
              </a:rPr>
              <a:t>Integration:</a:t>
            </a:r>
            <a:r>
              <a:rPr lang="en-US" sz="1700">
                <a:latin typeface="Times New Roman" panose="02020603050405020304" charset="0"/>
                <a:cs typeface="Times New Roman" panose="02020603050405020304" charset="0"/>
              </a:rPr>
              <a:t> Ensuring that the database and visualization components integrate seamlessly with other parts of the IoT architecture, like the MQTT broker and command center.</a:t>
            </a:r>
            <a:endParaRPr lang="en-US" sz="1700">
              <a:latin typeface="Times New Roman" panose="02020603050405020304" charset="0"/>
              <a:cs typeface="Times New Roman" panose="02020603050405020304" charset="0"/>
            </a:endParaRPr>
          </a:p>
          <a:p>
            <a:r>
              <a:rPr lang="en-US" sz="1700" b="1">
                <a:latin typeface="Times New Roman" panose="02020603050405020304" charset="0"/>
                <a:cs typeface="Times New Roman" panose="02020603050405020304" charset="0"/>
              </a:rPr>
              <a:t>Collaboration:</a:t>
            </a:r>
            <a:r>
              <a:rPr lang="en-US" sz="1700">
                <a:latin typeface="Times New Roman" panose="02020603050405020304" charset="0"/>
                <a:cs typeface="Times New Roman" panose="02020603050405020304" charset="0"/>
              </a:rPr>
              <a:t> Working with other team members responsible for the hardware, MQTT broker, and data analytics to ensure all components work together effectively.</a:t>
            </a:r>
            <a:endParaRPr lang="en-US" sz="1700">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443865" y="723900"/>
            <a:ext cx="10515600" cy="4351338"/>
          </a:xfrm>
        </p:spPr>
        <p:txBody>
          <a:bodyPr/>
          <a:p>
            <a:pPr marL="0" indent="0" algn="just">
              <a:buNone/>
            </a:pPr>
            <a:r>
              <a:rPr lang="en-US" sz="1700">
                <a:latin typeface="Times New Roman" panose="02020603050405020304" charset="0"/>
                <a:cs typeface="Times New Roman" panose="02020603050405020304" charset="0"/>
              </a:rPr>
              <a:t>My role as responsible for both the database and visualization segments is critical in providing a backbone for data management and analysis in our IoT project. So I needed to ensure that the data not only is stored efficiently and securely in InfluxDB but also is effectively presented through Grafana dashboards to facilitate easy interpretation and timely decision-making by our team.</a:t>
            </a:r>
            <a:endParaRPr lang="en-US" sz="1700">
              <a:latin typeface="Times New Roman" panose="02020603050405020304" charset="0"/>
              <a:cs typeface="Times New Roman" panose="02020603050405020304" charset="0"/>
            </a:endParaRPr>
          </a:p>
          <a:p>
            <a:pPr marL="0" indent="0">
              <a:buNone/>
            </a:pPr>
            <a:endParaRPr lang="en-US"/>
          </a:p>
          <a:p>
            <a:pPr marL="0" indent="0">
              <a:buNone/>
            </a:pPr>
            <a:r>
              <a:rPr lang="en-US" sz="2000" b="1">
                <a:latin typeface="Times New Roman" panose="02020603050405020304" charset="0"/>
                <a:cs typeface="Times New Roman" panose="02020603050405020304" charset="0"/>
              </a:rPr>
              <a:t>Link for public to access the data on our dashboard </a:t>
            </a:r>
            <a:endParaRPr lang="en-US" sz="2000" b="1">
              <a:latin typeface="Times New Roman" panose="02020603050405020304" charset="0"/>
              <a:cs typeface="Times New Roman" panose="02020603050405020304" charset="0"/>
            </a:endParaRPr>
          </a:p>
          <a:p>
            <a:pPr marL="0" indent="0">
              <a:buNone/>
            </a:pPr>
            <a:endParaRPr lang="en-US" sz="2000" b="1">
              <a:latin typeface="Times New Roman" panose="02020603050405020304" charset="0"/>
              <a:cs typeface="Times New Roman" panose="02020603050405020304" charset="0"/>
            </a:endParaRPr>
          </a:p>
          <a:p>
            <a:pPr marL="0" indent="0">
              <a:buNone/>
            </a:pPr>
            <a:r>
              <a:rPr lang="en-US" sz="1700" u="sng">
                <a:latin typeface="Times New Roman" panose="02020603050405020304" charset="0"/>
                <a:cs typeface="Times New Roman" panose="02020603050405020304" charset="0"/>
              </a:rPr>
              <a:t>https://iot-group9-service1.iotcloudserve.net/public-dashboards/f04ab8d463984deda1a90e9c6214295c</a:t>
            </a:r>
            <a:endParaRPr lang="en-US" sz="1700" u="sng">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3238</Words>
  <Application>WPS Presentation</Application>
  <PresentationFormat>Widescreen</PresentationFormat>
  <Paragraphs>36</Paragraphs>
  <Slides>6</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6</vt:i4>
      </vt:variant>
    </vt:vector>
  </HeadingPairs>
  <TitlesOfParts>
    <vt:vector size="15" baseType="lpstr">
      <vt:lpstr>Arial</vt:lpstr>
      <vt:lpstr>SimSun</vt:lpstr>
      <vt:lpstr>Wingdings</vt:lpstr>
      <vt:lpstr>Arial Unicode MS</vt:lpstr>
      <vt:lpstr>Calibri Light</vt:lpstr>
      <vt:lpstr>Calibri</vt:lpstr>
      <vt:lpstr>Microsoft YaHei</vt:lpstr>
      <vt:lpstr>Times New Roman</vt:lpstr>
      <vt:lpstr>Office Theme</vt:lpstr>
      <vt:lpstr>PowerPoint 演示文稿</vt:lpstr>
      <vt:lpstr>PowerPoint 演示文稿</vt:lpstr>
      <vt:lpstr>PowerPoint 演示文稿</vt:lpstr>
      <vt:lpstr>PowerPoint 演示文稿</vt:lpstr>
      <vt:lpstr>Interfacing and Collaboration:</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ctn-hp</dc:creator>
  <cp:lastModifiedBy>Mazhar Khan</cp:lastModifiedBy>
  <cp:revision>5</cp:revision>
  <dcterms:created xsi:type="dcterms:W3CDTF">2024-05-09T05:51:52Z</dcterms:created>
  <dcterms:modified xsi:type="dcterms:W3CDTF">2024-05-09T07:00:14Z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6D46FB0F182146849C0C84E5F9BBC6A2_11</vt:lpwstr>
  </property>
  <property fmtid="{D5CDD505-2E9C-101B-9397-08002B2CF9AE}" pid="3" name="KSOProductBuildVer">
    <vt:lpwstr>1033-12.2.0.13472</vt:lpwstr>
  </property>
</Properties>
</file>