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701"/>
  </p:normalViewPr>
  <p:slideViewPr>
    <p:cSldViewPr snapToGrid="0" snapToObjects="1">
      <p:cViewPr varScale="1">
        <p:scale>
          <a:sx n="90" d="100"/>
          <a:sy n="90" d="100"/>
        </p:scale>
        <p:origin x="23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0BD0F-BC9F-5242-8C5B-1FA2A2572DD8}"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C6F5D-9E5D-3A4F-A465-EE7BDF494087}" type="slidenum">
              <a:rPr lang="en-US" smtClean="0"/>
              <a:t>‹#›</a:t>
            </a:fld>
            <a:endParaRPr lang="en-US"/>
          </a:p>
        </p:txBody>
      </p:sp>
    </p:spTree>
    <p:extLst>
      <p:ext uri="{BB962C8B-B14F-4D97-AF65-F5344CB8AC3E}">
        <p14:creationId xmlns:p14="http://schemas.microsoft.com/office/powerpoint/2010/main" val="198535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Operations Division and Traffic Division issued the most violations while facilities management issued the least violations. </a:t>
            </a:r>
          </a:p>
          <a:p>
            <a:pPr marL="171450" indent="-171450">
              <a:buFont typeface="Arial" panose="020B0604020202020204" pitchFamily="34" charset="0"/>
              <a:buChar char="•"/>
            </a:pPr>
            <a:r>
              <a:rPr lang="en-US" dirty="0"/>
              <a:t>Traffic violations are the most common types of violations </a:t>
            </a:r>
          </a:p>
        </p:txBody>
      </p:sp>
      <p:sp>
        <p:nvSpPr>
          <p:cNvPr id="4" name="Slide Number Placeholder 3"/>
          <p:cNvSpPr>
            <a:spLocks noGrp="1"/>
          </p:cNvSpPr>
          <p:nvPr>
            <p:ph type="sldNum" sz="quarter" idx="5"/>
          </p:nvPr>
        </p:nvSpPr>
        <p:spPr/>
        <p:txBody>
          <a:bodyPr/>
          <a:lstStyle/>
          <a:p>
            <a:fld id="{CB7C6F5D-9E5D-3A4F-A465-EE7BDF494087}" type="slidenum">
              <a:rPr lang="en-US" smtClean="0"/>
              <a:t>2</a:t>
            </a:fld>
            <a:endParaRPr lang="en-US"/>
          </a:p>
        </p:txBody>
      </p:sp>
    </p:spTree>
    <p:extLst>
      <p:ext uri="{BB962C8B-B14F-4D97-AF65-F5344CB8AC3E}">
        <p14:creationId xmlns:p14="http://schemas.microsoft.com/office/powerpoint/2010/main" val="171429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 295 .4mi s/o PA Ave SE </a:t>
            </a:r>
            <a:r>
              <a:rPr lang="en-US" dirty="0" err="1"/>
              <a:t>sw</a:t>
            </a:r>
            <a:r>
              <a:rPr lang="en-US" dirty="0"/>
              <a:t>/b is where the most violations were issued in 2019</a:t>
            </a:r>
          </a:p>
        </p:txBody>
      </p:sp>
      <p:sp>
        <p:nvSpPr>
          <p:cNvPr id="4" name="Slide Number Placeholder 3"/>
          <p:cNvSpPr>
            <a:spLocks noGrp="1"/>
          </p:cNvSpPr>
          <p:nvPr>
            <p:ph type="sldNum" sz="quarter" idx="5"/>
          </p:nvPr>
        </p:nvSpPr>
        <p:spPr/>
        <p:txBody>
          <a:bodyPr/>
          <a:lstStyle/>
          <a:p>
            <a:fld id="{CB7C6F5D-9E5D-3A4F-A465-EE7BDF494087}" type="slidenum">
              <a:rPr lang="en-US" smtClean="0"/>
              <a:t>3</a:t>
            </a:fld>
            <a:endParaRPr lang="en-US"/>
          </a:p>
        </p:txBody>
      </p:sp>
    </p:spTree>
    <p:extLst>
      <p:ext uri="{BB962C8B-B14F-4D97-AF65-F5344CB8AC3E}">
        <p14:creationId xmlns:p14="http://schemas.microsoft.com/office/powerpoint/2010/main" val="177002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 for the entire year was combined, Monday was the day of the week with the least violations while Saturday was the day of the week with the highest number of violations</a:t>
            </a:r>
          </a:p>
        </p:txBody>
      </p:sp>
      <p:sp>
        <p:nvSpPr>
          <p:cNvPr id="4" name="Slide Number Placeholder 3"/>
          <p:cNvSpPr>
            <a:spLocks noGrp="1"/>
          </p:cNvSpPr>
          <p:nvPr>
            <p:ph type="sldNum" sz="quarter" idx="5"/>
          </p:nvPr>
        </p:nvSpPr>
        <p:spPr/>
        <p:txBody>
          <a:bodyPr/>
          <a:lstStyle/>
          <a:p>
            <a:fld id="{CB7C6F5D-9E5D-3A4F-A465-EE7BDF494087}" type="slidenum">
              <a:rPr lang="en-US" smtClean="0"/>
              <a:t>4</a:t>
            </a:fld>
            <a:endParaRPr lang="en-US"/>
          </a:p>
        </p:txBody>
      </p:sp>
    </p:spTree>
    <p:extLst>
      <p:ext uri="{BB962C8B-B14F-4D97-AF65-F5344CB8AC3E}">
        <p14:creationId xmlns:p14="http://schemas.microsoft.com/office/powerpoint/2010/main" val="26490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number of violations occurred in July, and lowest occurred in December</a:t>
            </a:r>
          </a:p>
          <a:p>
            <a:endParaRPr lang="en-US" dirty="0"/>
          </a:p>
        </p:txBody>
      </p:sp>
      <p:sp>
        <p:nvSpPr>
          <p:cNvPr id="4" name="Slide Number Placeholder 3"/>
          <p:cNvSpPr>
            <a:spLocks noGrp="1"/>
          </p:cNvSpPr>
          <p:nvPr>
            <p:ph type="sldNum" sz="quarter" idx="5"/>
          </p:nvPr>
        </p:nvSpPr>
        <p:spPr/>
        <p:txBody>
          <a:bodyPr/>
          <a:lstStyle/>
          <a:p>
            <a:fld id="{CB7C6F5D-9E5D-3A4F-A465-EE7BDF494087}" type="slidenum">
              <a:rPr lang="en-US" smtClean="0"/>
              <a:t>5</a:t>
            </a:fld>
            <a:endParaRPr lang="en-US"/>
          </a:p>
        </p:txBody>
      </p:sp>
    </p:spTree>
    <p:extLst>
      <p:ext uri="{BB962C8B-B14F-4D97-AF65-F5344CB8AC3E}">
        <p14:creationId xmlns:p14="http://schemas.microsoft.com/office/powerpoint/2010/main" val="402564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most common violations:</a:t>
            </a:r>
          </a:p>
          <a:p>
            <a:pPr marL="228600" indent="-228600">
              <a:buAutoNum type="arabicPeriod"/>
            </a:pPr>
            <a:r>
              <a:rPr lang="en-US" dirty="0"/>
              <a:t>Speeding 11-15 MPH over speed limit</a:t>
            </a:r>
          </a:p>
          <a:p>
            <a:pPr marL="228600" indent="-228600">
              <a:buAutoNum type="arabicPeriod"/>
            </a:pPr>
            <a:r>
              <a:rPr lang="en-US" dirty="0"/>
              <a:t>Speeding 16-20 MPH over speed limit</a:t>
            </a:r>
          </a:p>
          <a:p>
            <a:pPr marL="228600" indent="-228600">
              <a:buAutoNum type="arabicPeriod"/>
            </a:pPr>
            <a:r>
              <a:rPr lang="en-US" dirty="0"/>
              <a:t>Failure to stop at red light</a:t>
            </a:r>
          </a:p>
          <a:p>
            <a:pPr marL="228600" indent="-228600">
              <a:buAutoNum type="arabicPeriod"/>
            </a:pPr>
            <a:r>
              <a:rPr lang="en-US" dirty="0"/>
              <a:t>Passing a stop sign without coming to a full stop</a:t>
            </a:r>
          </a:p>
          <a:p>
            <a:pPr marL="228600" indent="-228600">
              <a:buAutoNum type="arabicPeriod"/>
            </a:pPr>
            <a:r>
              <a:rPr lang="en-US" dirty="0"/>
              <a:t>Speeding 21-25 MPH over the speed limit</a:t>
            </a:r>
          </a:p>
        </p:txBody>
      </p:sp>
      <p:sp>
        <p:nvSpPr>
          <p:cNvPr id="4" name="Slide Number Placeholder 3"/>
          <p:cNvSpPr>
            <a:spLocks noGrp="1"/>
          </p:cNvSpPr>
          <p:nvPr>
            <p:ph type="sldNum" sz="quarter" idx="5"/>
          </p:nvPr>
        </p:nvSpPr>
        <p:spPr/>
        <p:txBody>
          <a:bodyPr/>
          <a:lstStyle/>
          <a:p>
            <a:fld id="{CB7C6F5D-9E5D-3A4F-A465-EE7BDF494087}" type="slidenum">
              <a:rPr lang="en-US" smtClean="0"/>
              <a:t>6</a:t>
            </a:fld>
            <a:endParaRPr lang="en-US"/>
          </a:p>
        </p:txBody>
      </p:sp>
    </p:spTree>
    <p:extLst>
      <p:ext uri="{BB962C8B-B14F-4D97-AF65-F5344CB8AC3E}">
        <p14:creationId xmlns:p14="http://schemas.microsoft.com/office/powerpoint/2010/main" val="3823307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Violations in: </a:t>
            </a:r>
          </a:p>
          <a:p>
            <a:pPr marL="228600" indent="-228600">
              <a:buAutoNum type="arabicPeriod"/>
            </a:pPr>
            <a:r>
              <a:rPr lang="en-US" dirty="0"/>
              <a:t>D.C.: (RED)</a:t>
            </a:r>
          </a:p>
          <a:p>
            <a:pPr marL="685800" lvl="1" indent="-228600">
              <a:buAutoNum type="arabicPeriod"/>
            </a:pPr>
            <a:r>
              <a:rPr lang="en-US" dirty="0"/>
              <a:t>Speed 11-15 MPH over speed limit</a:t>
            </a:r>
          </a:p>
          <a:p>
            <a:pPr marL="685800" lvl="1" indent="-228600">
              <a:buAutoNum type="arabicPeriod"/>
            </a:pPr>
            <a:r>
              <a:rPr lang="en-US" dirty="0"/>
              <a:t>Speed 16-20 MPH over speed limit</a:t>
            </a:r>
          </a:p>
          <a:p>
            <a:pPr marL="685800" lvl="1" indent="-228600">
              <a:buAutoNum type="arabicPeriod"/>
            </a:pPr>
            <a:r>
              <a:rPr lang="en-US" dirty="0"/>
              <a:t>Passing stop sign without coming to a full stop</a:t>
            </a:r>
          </a:p>
          <a:p>
            <a:pPr marL="685800" lvl="1" indent="-228600">
              <a:buAutoNum type="arabicPeriod"/>
            </a:pPr>
            <a:r>
              <a:rPr lang="en-US" dirty="0"/>
              <a:t>Fail to stop per regulations facing red signal</a:t>
            </a:r>
          </a:p>
          <a:p>
            <a:pPr marL="685800" lvl="1" indent="-228600">
              <a:buAutoNum type="arabicPeriod"/>
            </a:pPr>
            <a:r>
              <a:rPr lang="en-US" dirty="0"/>
              <a:t>Turn right on red without complete stop</a:t>
            </a:r>
          </a:p>
          <a:p>
            <a:pPr marL="228600" lvl="0" indent="-228600">
              <a:buAutoNum type="arabicPeriod"/>
            </a:pPr>
            <a:r>
              <a:rPr lang="en-US" dirty="0"/>
              <a:t>Maryland (Gold): </a:t>
            </a:r>
          </a:p>
          <a:p>
            <a:pPr marL="685800" lvl="1" indent="-228600">
              <a:buAutoNum type="arabicPeriod"/>
            </a:pPr>
            <a:r>
              <a:rPr lang="en-US" dirty="0"/>
              <a:t>Same top 5</a:t>
            </a:r>
          </a:p>
          <a:p>
            <a:pPr marL="228600" lvl="0" indent="-228600">
              <a:buAutoNum type="arabicPeriod"/>
            </a:pPr>
            <a:r>
              <a:rPr lang="en-US" dirty="0"/>
              <a:t>Virginia (Dark Blue):</a:t>
            </a:r>
          </a:p>
          <a:p>
            <a:pPr marL="685800" lvl="1" indent="-228600">
              <a:buAutoNum type="arabicPeriod"/>
            </a:pPr>
            <a:r>
              <a:rPr lang="en-US" dirty="0"/>
              <a:t>Same Top 5</a:t>
            </a:r>
          </a:p>
        </p:txBody>
      </p:sp>
      <p:sp>
        <p:nvSpPr>
          <p:cNvPr id="4" name="Slide Number Placeholder 3"/>
          <p:cNvSpPr>
            <a:spLocks noGrp="1"/>
          </p:cNvSpPr>
          <p:nvPr>
            <p:ph type="sldNum" sz="quarter" idx="5"/>
          </p:nvPr>
        </p:nvSpPr>
        <p:spPr/>
        <p:txBody>
          <a:bodyPr/>
          <a:lstStyle/>
          <a:p>
            <a:fld id="{CB7C6F5D-9E5D-3A4F-A465-EE7BDF494087}" type="slidenum">
              <a:rPr lang="en-US" smtClean="0"/>
              <a:t>9</a:t>
            </a:fld>
            <a:endParaRPr lang="en-US"/>
          </a:p>
        </p:txBody>
      </p:sp>
    </p:spTree>
    <p:extLst>
      <p:ext uri="{BB962C8B-B14F-4D97-AF65-F5344CB8AC3E}">
        <p14:creationId xmlns:p14="http://schemas.microsoft.com/office/powerpoint/2010/main" val="15053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11/13/20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11/13/20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11/13/20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1430-2440-0549-A488-78B671E337D5}"/>
              </a:ext>
            </a:extLst>
          </p:cNvPr>
          <p:cNvSpPr>
            <a:spLocks noGrp="1"/>
          </p:cNvSpPr>
          <p:nvPr>
            <p:ph type="ctrTitle"/>
          </p:nvPr>
        </p:nvSpPr>
        <p:spPr>
          <a:xfrm>
            <a:off x="1915385" y="2201050"/>
            <a:ext cx="8361229" cy="2098226"/>
          </a:xfrm>
        </p:spPr>
        <p:txBody>
          <a:bodyPr/>
          <a:lstStyle/>
          <a:p>
            <a:r>
              <a:rPr lang="en-US" dirty="0"/>
              <a:t>Path of least Violations </a:t>
            </a:r>
          </a:p>
        </p:txBody>
      </p:sp>
    </p:spTree>
    <p:extLst>
      <p:ext uri="{BB962C8B-B14F-4D97-AF65-F5344CB8AC3E}">
        <p14:creationId xmlns:p14="http://schemas.microsoft.com/office/powerpoint/2010/main" val="123563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1627-CE47-6E4F-B84D-0FDCF7C77DE1}"/>
              </a:ext>
            </a:extLst>
          </p:cNvPr>
          <p:cNvSpPr>
            <a:spLocks noGrp="1"/>
          </p:cNvSpPr>
          <p:nvPr>
            <p:ph type="title"/>
          </p:nvPr>
        </p:nvSpPr>
        <p:spPr/>
        <p:txBody>
          <a:bodyPr/>
          <a:lstStyle/>
          <a:p>
            <a:pPr algn="ctr"/>
            <a:r>
              <a:rPr lang="en-US" dirty="0"/>
              <a:t>VIOLATIONS BY AGE</a:t>
            </a:r>
          </a:p>
        </p:txBody>
      </p:sp>
      <p:pic>
        <p:nvPicPr>
          <p:cNvPr id="4" name="Content Placeholder 4" descr="Chart, bar chart&#10;&#10;Description automatically generated">
            <a:extLst>
              <a:ext uri="{FF2B5EF4-FFF2-40B4-BE49-F238E27FC236}">
                <a16:creationId xmlns:a16="http://schemas.microsoft.com/office/drawing/2014/main" id="{F6D279E6-8248-B249-BCAB-D52EDC014C9F}"/>
              </a:ext>
            </a:extLst>
          </p:cNvPr>
          <p:cNvPicPr>
            <a:picLocks noGrp="1" noChangeAspect="1"/>
          </p:cNvPicPr>
          <p:nvPr>
            <p:ph idx="1"/>
          </p:nvPr>
        </p:nvPicPr>
        <p:blipFill>
          <a:blip r:embed="rId2"/>
          <a:stretch>
            <a:fillRect/>
          </a:stretch>
        </p:blipFill>
        <p:spPr>
          <a:xfrm>
            <a:off x="1649924" y="2286000"/>
            <a:ext cx="9044552" cy="3581400"/>
          </a:xfrm>
        </p:spPr>
      </p:pic>
    </p:spTree>
    <p:extLst>
      <p:ext uri="{BB962C8B-B14F-4D97-AF65-F5344CB8AC3E}">
        <p14:creationId xmlns:p14="http://schemas.microsoft.com/office/powerpoint/2010/main" val="6173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0AA4-A73B-9349-A8DB-64790166574A}"/>
              </a:ext>
            </a:extLst>
          </p:cNvPr>
          <p:cNvSpPr>
            <a:spLocks noGrp="1"/>
          </p:cNvSpPr>
          <p:nvPr>
            <p:ph type="title"/>
          </p:nvPr>
        </p:nvSpPr>
        <p:spPr/>
        <p:txBody>
          <a:bodyPr/>
          <a:lstStyle/>
          <a:p>
            <a:pPr algn="ctr"/>
            <a:r>
              <a:rPr lang="en-US" dirty="0"/>
              <a:t>WHICH AGENCY ISSUES THE MOST VIOLATIONS?</a:t>
            </a:r>
          </a:p>
        </p:txBody>
      </p:sp>
      <p:pic>
        <p:nvPicPr>
          <p:cNvPr id="13" name="Content Placeholder 12" descr="Chart, pie chart&#10;&#10;Description automatically generated">
            <a:extLst>
              <a:ext uri="{FF2B5EF4-FFF2-40B4-BE49-F238E27FC236}">
                <a16:creationId xmlns:a16="http://schemas.microsoft.com/office/drawing/2014/main" id="{2B6246A5-6BE5-104E-BB2D-86F173DB14B6}"/>
              </a:ext>
            </a:extLst>
          </p:cNvPr>
          <p:cNvPicPr>
            <a:picLocks noGrp="1" noChangeAspect="1"/>
          </p:cNvPicPr>
          <p:nvPr>
            <p:ph idx="1"/>
          </p:nvPr>
        </p:nvPicPr>
        <p:blipFill>
          <a:blip r:embed="rId3"/>
          <a:stretch>
            <a:fillRect/>
          </a:stretch>
        </p:blipFill>
        <p:spPr>
          <a:xfrm>
            <a:off x="3417276" y="2285999"/>
            <a:ext cx="5758961" cy="3743325"/>
          </a:xfrm>
        </p:spPr>
      </p:pic>
    </p:spTree>
    <p:extLst>
      <p:ext uri="{BB962C8B-B14F-4D97-AF65-F5344CB8AC3E}">
        <p14:creationId xmlns:p14="http://schemas.microsoft.com/office/powerpoint/2010/main" val="36539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75D0-ABB1-4445-A75D-3A1072A90AF1}"/>
              </a:ext>
            </a:extLst>
          </p:cNvPr>
          <p:cNvSpPr>
            <a:spLocks noGrp="1"/>
          </p:cNvSpPr>
          <p:nvPr>
            <p:ph type="title"/>
          </p:nvPr>
        </p:nvSpPr>
        <p:spPr/>
        <p:txBody>
          <a:bodyPr/>
          <a:lstStyle/>
          <a:p>
            <a:pPr algn="ctr"/>
            <a:r>
              <a:rPr lang="en-US" dirty="0"/>
              <a:t>ARE MORE VIOLATIONS ISSUED IN A PARTICULAR QUADRANT OF THE CITY?</a:t>
            </a:r>
          </a:p>
        </p:txBody>
      </p:sp>
      <p:sp>
        <p:nvSpPr>
          <p:cNvPr id="7" name="Content Placeholder 6">
            <a:extLst>
              <a:ext uri="{FF2B5EF4-FFF2-40B4-BE49-F238E27FC236}">
                <a16:creationId xmlns:a16="http://schemas.microsoft.com/office/drawing/2014/main" id="{524FE771-1B36-3B44-A89A-AD0F3E6AB5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97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45FB-258F-5F45-A74C-D55811BC8A52}"/>
              </a:ext>
            </a:extLst>
          </p:cNvPr>
          <p:cNvSpPr>
            <a:spLocks noGrp="1"/>
          </p:cNvSpPr>
          <p:nvPr>
            <p:ph type="title"/>
          </p:nvPr>
        </p:nvSpPr>
        <p:spPr/>
        <p:txBody>
          <a:bodyPr/>
          <a:lstStyle/>
          <a:p>
            <a:pPr algn="ctr"/>
            <a:r>
              <a:rPr lang="en-US" dirty="0"/>
              <a:t>VIOLATIONS BY DAY OF THE WEEK</a:t>
            </a:r>
          </a:p>
        </p:txBody>
      </p:sp>
      <p:sp>
        <p:nvSpPr>
          <p:cNvPr id="3" name="Content Placeholder 2">
            <a:extLst>
              <a:ext uri="{FF2B5EF4-FFF2-40B4-BE49-F238E27FC236}">
                <a16:creationId xmlns:a16="http://schemas.microsoft.com/office/drawing/2014/main" id="{517C78B0-1CA8-7345-80D6-807D70A8C50C}"/>
              </a:ext>
            </a:extLst>
          </p:cNvPr>
          <p:cNvSpPr>
            <a:spLocks noGrp="1"/>
          </p:cNvSpPr>
          <p:nvPr>
            <p:ph idx="1"/>
          </p:nvPr>
        </p:nvSpPr>
        <p:spPr/>
        <p:txBody>
          <a:bodyPr/>
          <a:lstStyle/>
          <a:p>
            <a:endParaRPr lang="en-US" dirty="0"/>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BCA31DCF-ECE3-5145-A878-93AB19428899}"/>
              </a:ext>
            </a:extLst>
          </p:cNvPr>
          <p:cNvPicPr>
            <a:picLocks noChangeAspect="1"/>
          </p:cNvPicPr>
          <p:nvPr/>
        </p:nvPicPr>
        <p:blipFill>
          <a:blip r:embed="rId3"/>
          <a:stretch>
            <a:fillRect/>
          </a:stretch>
        </p:blipFill>
        <p:spPr>
          <a:xfrm>
            <a:off x="942975" y="1743771"/>
            <a:ext cx="10819318" cy="4123629"/>
          </a:xfrm>
          <a:prstGeom prst="rect">
            <a:avLst/>
          </a:prstGeom>
        </p:spPr>
      </p:pic>
    </p:spTree>
    <p:extLst>
      <p:ext uri="{BB962C8B-B14F-4D97-AF65-F5344CB8AC3E}">
        <p14:creationId xmlns:p14="http://schemas.microsoft.com/office/powerpoint/2010/main" val="2801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C224-A76E-5B43-A71F-BE8BAD1EDB36}"/>
              </a:ext>
            </a:extLst>
          </p:cNvPr>
          <p:cNvSpPr>
            <a:spLocks noGrp="1"/>
          </p:cNvSpPr>
          <p:nvPr>
            <p:ph type="title"/>
          </p:nvPr>
        </p:nvSpPr>
        <p:spPr/>
        <p:txBody>
          <a:bodyPr/>
          <a:lstStyle/>
          <a:p>
            <a:pPr algn="ctr"/>
            <a:r>
              <a:rPr lang="en-US" dirty="0"/>
              <a:t>VIOLATIONS BY MONTH</a:t>
            </a:r>
            <a:br>
              <a:rPr lang="en-US" dirty="0"/>
            </a:br>
            <a:endParaRPr lang="en-US" dirty="0"/>
          </a:p>
        </p:txBody>
      </p:sp>
      <p:sp>
        <p:nvSpPr>
          <p:cNvPr id="3" name="Content Placeholder 2">
            <a:extLst>
              <a:ext uri="{FF2B5EF4-FFF2-40B4-BE49-F238E27FC236}">
                <a16:creationId xmlns:a16="http://schemas.microsoft.com/office/drawing/2014/main" id="{517150C6-540B-604F-B43A-B80D12ED3CF6}"/>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Content Placeholder 4">
            <a:extLst>
              <a:ext uri="{FF2B5EF4-FFF2-40B4-BE49-F238E27FC236}">
                <a16:creationId xmlns:a16="http://schemas.microsoft.com/office/drawing/2014/main" id="{1D72A74D-8829-0B4D-A936-26DAA76FB25A}"/>
              </a:ext>
            </a:extLst>
          </p:cNvPr>
          <p:cNvPicPr>
            <a:picLocks noChangeAspect="1"/>
          </p:cNvPicPr>
          <p:nvPr/>
        </p:nvPicPr>
        <p:blipFill>
          <a:blip r:embed="rId3">
            <a:alphaModFix/>
          </a:blip>
          <a:stretch>
            <a:fillRect/>
          </a:stretch>
        </p:blipFill>
        <p:spPr>
          <a:xfrm>
            <a:off x="956819" y="2171700"/>
            <a:ext cx="10278362" cy="3451977"/>
          </a:xfrm>
          <a:prstGeom prst="rect">
            <a:avLst/>
          </a:prstGeom>
        </p:spPr>
      </p:pic>
    </p:spTree>
    <p:extLst>
      <p:ext uri="{BB962C8B-B14F-4D97-AF65-F5344CB8AC3E}">
        <p14:creationId xmlns:p14="http://schemas.microsoft.com/office/powerpoint/2010/main" val="414809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5258-F768-3846-9412-126EBA30F2D7}"/>
              </a:ext>
            </a:extLst>
          </p:cNvPr>
          <p:cNvSpPr>
            <a:spLocks noGrp="1"/>
          </p:cNvSpPr>
          <p:nvPr>
            <p:ph type="title"/>
          </p:nvPr>
        </p:nvSpPr>
        <p:spPr/>
        <p:txBody>
          <a:bodyPr/>
          <a:lstStyle/>
          <a:p>
            <a:pPr algn="ctr"/>
            <a:r>
              <a:rPr lang="en-US"/>
              <a:t>MOST COMMON VIOLATIONS</a:t>
            </a:r>
            <a:endParaRPr lang="en-US" dirty="0"/>
          </a:p>
        </p:txBody>
      </p:sp>
      <p:pic>
        <p:nvPicPr>
          <p:cNvPr id="4" name="Content Placeholder 8" descr="Chart, line chart&#10;&#10;Description automatically generated">
            <a:extLst>
              <a:ext uri="{FF2B5EF4-FFF2-40B4-BE49-F238E27FC236}">
                <a16:creationId xmlns:a16="http://schemas.microsoft.com/office/drawing/2014/main" id="{983C43A0-6721-C744-8528-1B4AD428D30B}"/>
              </a:ext>
            </a:extLst>
          </p:cNvPr>
          <p:cNvPicPr>
            <a:picLocks noGrp="1" noChangeAspect="1"/>
          </p:cNvPicPr>
          <p:nvPr>
            <p:ph idx="1"/>
          </p:nvPr>
        </p:nvPicPr>
        <p:blipFill>
          <a:blip r:embed="rId3"/>
          <a:stretch>
            <a:fillRect/>
          </a:stretch>
        </p:blipFill>
        <p:spPr>
          <a:xfrm>
            <a:off x="918155" y="1271587"/>
            <a:ext cx="5177845" cy="2575691"/>
          </a:xfrm>
        </p:spPr>
      </p:pic>
      <p:pic>
        <p:nvPicPr>
          <p:cNvPr id="6" name="Picture 5" descr="Chart&#10;&#10;Description automatically generated">
            <a:extLst>
              <a:ext uri="{FF2B5EF4-FFF2-40B4-BE49-F238E27FC236}">
                <a16:creationId xmlns:a16="http://schemas.microsoft.com/office/drawing/2014/main" id="{65DA8934-F57A-434E-8EBD-7171D4ED3B33}"/>
              </a:ext>
            </a:extLst>
          </p:cNvPr>
          <p:cNvPicPr>
            <a:picLocks noChangeAspect="1"/>
          </p:cNvPicPr>
          <p:nvPr/>
        </p:nvPicPr>
        <p:blipFill>
          <a:blip r:embed="rId4"/>
          <a:stretch>
            <a:fillRect/>
          </a:stretch>
        </p:blipFill>
        <p:spPr>
          <a:xfrm>
            <a:off x="3053871" y="4029493"/>
            <a:ext cx="8486775" cy="2733220"/>
          </a:xfrm>
          <a:prstGeom prst="rect">
            <a:avLst/>
          </a:prstGeom>
        </p:spPr>
      </p:pic>
    </p:spTree>
    <p:extLst>
      <p:ext uri="{BB962C8B-B14F-4D97-AF65-F5344CB8AC3E}">
        <p14:creationId xmlns:p14="http://schemas.microsoft.com/office/powerpoint/2010/main" val="195018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7386-2953-F549-93A7-93C3D0554AD2}"/>
              </a:ext>
            </a:extLst>
          </p:cNvPr>
          <p:cNvSpPr>
            <a:spLocks noGrp="1"/>
          </p:cNvSpPr>
          <p:nvPr>
            <p:ph type="title"/>
          </p:nvPr>
        </p:nvSpPr>
        <p:spPr/>
        <p:txBody>
          <a:bodyPr/>
          <a:lstStyle/>
          <a:p>
            <a:pPr algn="ctr"/>
            <a:r>
              <a:rPr lang="en-US" dirty="0"/>
              <a:t>$ GENERATED</a:t>
            </a:r>
          </a:p>
        </p:txBody>
      </p:sp>
      <p:pic>
        <p:nvPicPr>
          <p:cNvPr id="4" name="Content Placeholder 4">
            <a:extLst>
              <a:ext uri="{FF2B5EF4-FFF2-40B4-BE49-F238E27FC236}">
                <a16:creationId xmlns:a16="http://schemas.microsoft.com/office/drawing/2014/main" id="{054E28F0-4F64-F349-9302-3CD9CFEB8754}"/>
              </a:ext>
            </a:extLst>
          </p:cNvPr>
          <p:cNvPicPr>
            <a:picLocks noGrp="1" noChangeAspect="1"/>
          </p:cNvPicPr>
          <p:nvPr>
            <p:ph idx="1"/>
          </p:nvPr>
        </p:nvPicPr>
        <p:blipFill>
          <a:blip r:embed="rId2"/>
          <a:stretch>
            <a:fillRect/>
          </a:stretch>
        </p:blipFill>
        <p:spPr>
          <a:xfrm>
            <a:off x="896370" y="1428750"/>
            <a:ext cx="4779509" cy="3581400"/>
          </a:xfrm>
        </p:spPr>
      </p:pic>
    </p:spTree>
    <p:extLst>
      <p:ext uri="{BB962C8B-B14F-4D97-AF65-F5344CB8AC3E}">
        <p14:creationId xmlns:p14="http://schemas.microsoft.com/office/powerpoint/2010/main" val="39705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A17F-01D4-7346-8ABC-EB3A15015B6E}"/>
              </a:ext>
            </a:extLst>
          </p:cNvPr>
          <p:cNvSpPr>
            <a:spLocks noGrp="1"/>
          </p:cNvSpPr>
          <p:nvPr>
            <p:ph type="title"/>
          </p:nvPr>
        </p:nvSpPr>
        <p:spPr/>
        <p:txBody>
          <a:bodyPr/>
          <a:lstStyle/>
          <a:p>
            <a:pPr algn="ctr"/>
            <a:r>
              <a:rPr lang="en-US" dirty="0"/>
              <a:t>VIOLATIONS BY DRIVER STATE</a:t>
            </a:r>
          </a:p>
        </p:txBody>
      </p:sp>
      <p:pic>
        <p:nvPicPr>
          <p:cNvPr id="5" name="Content Placeholder 4" descr="Chart, pie chart&#10;&#10;Description automatically generated">
            <a:extLst>
              <a:ext uri="{FF2B5EF4-FFF2-40B4-BE49-F238E27FC236}">
                <a16:creationId xmlns:a16="http://schemas.microsoft.com/office/drawing/2014/main" id="{902A8418-C758-4548-8A5F-109BC0EECCB3}"/>
              </a:ext>
            </a:extLst>
          </p:cNvPr>
          <p:cNvPicPr>
            <a:picLocks noGrp="1" noChangeAspect="1"/>
          </p:cNvPicPr>
          <p:nvPr>
            <p:ph idx="1"/>
          </p:nvPr>
        </p:nvPicPr>
        <p:blipFill>
          <a:blip r:embed="rId2"/>
          <a:stretch>
            <a:fillRect/>
          </a:stretch>
        </p:blipFill>
        <p:spPr>
          <a:xfrm>
            <a:off x="3560672" y="2286000"/>
            <a:ext cx="5223055" cy="3581400"/>
          </a:xfrm>
        </p:spPr>
      </p:pic>
    </p:spTree>
    <p:extLst>
      <p:ext uri="{BB962C8B-B14F-4D97-AF65-F5344CB8AC3E}">
        <p14:creationId xmlns:p14="http://schemas.microsoft.com/office/powerpoint/2010/main" val="383556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6F470-CF93-4B44-B14A-41544A48DD01}"/>
              </a:ext>
            </a:extLst>
          </p:cNvPr>
          <p:cNvSpPr>
            <a:spLocks noGrp="1"/>
          </p:cNvSpPr>
          <p:nvPr>
            <p:ph type="title"/>
          </p:nvPr>
        </p:nvSpPr>
        <p:spPr>
          <a:xfrm>
            <a:off x="1021750" y="4278245"/>
            <a:ext cx="4913384" cy="1762969"/>
          </a:xfrm>
        </p:spPr>
        <p:txBody>
          <a:bodyPr>
            <a:normAutofit/>
          </a:bodyPr>
          <a:lstStyle/>
          <a:p>
            <a:r>
              <a:rPr lang="en-US" dirty="0"/>
              <a:t>VIOLATION TYPE BY DRIVER STATE</a:t>
            </a:r>
          </a:p>
        </p:txBody>
      </p:sp>
      <p:pic>
        <p:nvPicPr>
          <p:cNvPr id="9" name="Content Placeholder 8" descr="Chart, bar chart&#10;&#10;Description automatically generated">
            <a:extLst>
              <a:ext uri="{FF2B5EF4-FFF2-40B4-BE49-F238E27FC236}">
                <a16:creationId xmlns:a16="http://schemas.microsoft.com/office/drawing/2014/main" id="{C0DA79C7-5E7E-D442-872C-60F4E02DA238}"/>
              </a:ext>
            </a:extLst>
          </p:cNvPr>
          <p:cNvPicPr>
            <a:picLocks noChangeAspect="1"/>
          </p:cNvPicPr>
          <p:nvPr/>
        </p:nvPicPr>
        <p:blipFill>
          <a:blip r:embed="rId3"/>
          <a:stretch>
            <a:fillRect/>
          </a:stretch>
        </p:blipFill>
        <p:spPr>
          <a:xfrm>
            <a:off x="643466" y="1253067"/>
            <a:ext cx="5291668" cy="1693333"/>
          </a:xfrm>
          <a:prstGeom prst="rect">
            <a:avLst/>
          </a:prstGeom>
        </p:spPr>
      </p:pic>
      <p:pic>
        <p:nvPicPr>
          <p:cNvPr id="11" name="Picture 10" descr="Chart, bar chart&#10;&#10;Description automatically generated">
            <a:extLst>
              <a:ext uri="{FF2B5EF4-FFF2-40B4-BE49-F238E27FC236}">
                <a16:creationId xmlns:a16="http://schemas.microsoft.com/office/drawing/2014/main" id="{9A3D3B27-57F6-AC4E-8CEF-63E137C94218}"/>
              </a:ext>
            </a:extLst>
          </p:cNvPr>
          <p:cNvPicPr>
            <a:picLocks noChangeAspect="1"/>
          </p:cNvPicPr>
          <p:nvPr/>
        </p:nvPicPr>
        <p:blipFill>
          <a:blip r:embed="rId4"/>
          <a:stretch>
            <a:fillRect/>
          </a:stretch>
        </p:blipFill>
        <p:spPr>
          <a:xfrm>
            <a:off x="6256865" y="1226609"/>
            <a:ext cx="5291667" cy="1746249"/>
          </a:xfrm>
          <a:prstGeom prst="rect">
            <a:avLst/>
          </a:prstGeom>
        </p:spPr>
      </p:pic>
      <p:sp>
        <p:nvSpPr>
          <p:cNvPr id="20" name="Freeform: Shape 19">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pic>
        <p:nvPicPr>
          <p:cNvPr id="13" name="Content Placeholder 12" descr="A picture containing timeline&#10;&#10;Description automatically generated">
            <a:extLst>
              <a:ext uri="{FF2B5EF4-FFF2-40B4-BE49-F238E27FC236}">
                <a16:creationId xmlns:a16="http://schemas.microsoft.com/office/drawing/2014/main" id="{68299E2B-E35E-EE47-B47F-66438A0A9A48}"/>
              </a:ext>
            </a:extLst>
          </p:cNvPr>
          <p:cNvPicPr>
            <a:picLocks noGrp="1" noChangeAspect="1"/>
          </p:cNvPicPr>
          <p:nvPr>
            <p:ph idx="1"/>
          </p:nvPr>
        </p:nvPicPr>
        <p:blipFill>
          <a:blip r:embed="rId5"/>
          <a:stretch>
            <a:fillRect/>
          </a:stretch>
        </p:blipFill>
        <p:spPr>
          <a:xfrm>
            <a:off x="6253163" y="4389298"/>
            <a:ext cx="4719637" cy="1619530"/>
          </a:xfrm>
        </p:spPr>
      </p:pic>
      <p:sp>
        <p:nvSpPr>
          <p:cNvPr id="22" name="Freeform: Shape 21">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5233073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257</Words>
  <Application>Microsoft Macintosh PowerPoint</Application>
  <PresentationFormat>Widescreen</PresentationFormat>
  <Paragraphs>42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Path of least Violations </vt:lpstr>
      <vt:lpstr>WHICH AGENCY ISSUES THE MOST VIOLATIONS?</vt:lpstr>
      <vt:lpstr>ARE MORE VIOLATIONS ISSUED IN A PARTICULAR QUADRANT OF THE CITY?</vt:lpstr>
      <vt:lpstr>VIOLATIONS BY DAY OF THE WEEK</vt:lpstr>
      <vt:lpstr>VIOLATIONS BY MONTH </vt:lpstr>
      <vt:lpstr>MOST COMMON VIOLATIONS</vt:lpstr>
      <vt:lpstr>$ GENERATED</vt:lpstr>
      <vt:lpstr>VIOLATIONS BY DRIVER STATE</vt:lpstr>
      <vt:lpstr>VIOLATION TYPE BY DRIVER STATE</vt:lpstr>
      <vt:lpstr>VIOLATIONS BY 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of least Violations </dc:title>
  <dc:creator>Sree Kodali</dc:creator>
  <cp:lastModifiedBy>Sree Kodali</cp:lastModifiedBy>
  <cp:revision>2</cp:revision>
  <dcterms:created xsi:type="dcterms:W3CDTF">2020-11-13T20:45:08Z</dcterms:created>
  <dcterms:modified xsi:type="dcterms:W3CDTF">2020-11-13T21:15:00Z</dcterms:modified>
</cp:coreProperties>
</file>