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6" r:id="rId7"/>
    <p:sldId id="261" r:id="rId8"/>
    <p:sldId id="263" r:id="rId9"/>
    <p:sldId id="262"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1951"/>
  </p:normalViewPr>
  <p:slideViewPr>
    <p:cSldViewPr snapToGrid="0" snapToObjects="1">
      <p:cViewPr varScale="1">
        <p:scale>
          <a:sx n="117" d="100"/>
          <a:sy n="117" d="100"/>
        </p:scale>
        <p:origin x="19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A0BD0F-BC9F-5242-8C5B-1FA2A2572DD8}" type="datetimeFigureOut">
              <a:rPr lang="en-US" smtClean="0"/>
              <a:t>11/13/2020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C6F5D-9E5D-3A4F-A465-EE7BDF494087}" type="slidenum">
              <a:rPr lang="en-US" smtClean="0"/>
              <a:t>‹#›</a:t>
            </a:fld>
            <a:endParaRPr lang="en-US"/>
          </a:p>
        </p:txBody>
      </p:sp>
    </p:spTree>
    <p:extLst>
      <p:ext uri="{BB962C8B-B14F-4D97-AF65-F5344CB8AC3E}">
        <p14:creationId xmlns:p14="http://schemas.microsoft.com/office/powerpoint/2010/main" val="1985353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Special Operations Division and Traffic Division issued the most violations while facilities management issued the least violations. </a:t>
            </a:r>
          </a:p>
          <a:p>
            <a:pPr marL="628650" lvl="1" indent="-171450">
              <a:buFont typeface="Arial" panose="020B0604020202020204" pitchFamily="34" charset="0"/>
              <a:buChar char="•"/>
            </a:pPr>
            <a:r>
              <a:rPr lang="en-US" dirty="0"/>
              <a:t>The Special Operations and Traffic Division issued 1,172, 024 violations in 2019 (approx. 3211 per day), while the next closest agency issued 16, 260</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Traffic violations are the most common types of violations </a:t>
            </a:r>
          </a:p>
        </p:txBody>
      </p:sp>
      <p:sp>
        <p:nvSpPr>
          <p:cNvPr id="4" name="Slide Number Placeholder 3"/>
          <p:cNvSpPr>
            <a:spLocks noGrp="1"/>
          </p:cNvSpPr>
          <p:nvPr>
            <p:ph type="sldNum" sz="quarter" idx="5"/>
          </p:nvPr>
        </p:nvSpPr>
        <p:spPr/>
        <p:txBody>
          <a:bodyPr/>
          <a:lstStyle/>
          <a:p>
            <a:fld id="{CB7C6F5D-9E5D-3A4F-A465-EE7BDF494087}" type="slidenum">
              <a:rPr lang="en-US" smtClean="0"/>
              <a:t>2</a:t>
            </a:fld>
            <a:endParaRPr lang="en-US"/>
          </a:p>
        </p:txBody>
      </p:sp>
    </p:spTree>
    <p:extLst>
      <p:ext uri="{BB962C8B-B14F-4D97-AF65-F5344CB8AC3E}">
        <p14:creationId xmlns:p14="http://schemas.microsoft.com/office/powerpoint/2010/main" val="1714293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Areas: </a:t>
            </a:r>
          </a:p>
          <a:p>
            <a:pPr marL="171450" indent="-171450">
              <a:buFont typeface="Arial" panose="020B0604020202020204" pitchFamily="34" charset="0"/>
              <a:buChar char="•"/>
            </a:pPr>
            <a:r>
              <a:rPr lang="en-US" dirty="0"/>
              <a:t>DC 295 .2 miles s/o E/1 n/b </a:t>
            </a:r>
          </a:p>
          <a:p>
            <a:pPr marL="171450" indent="-171450">
              <a:buFont typeface="Arial" panose="020B0604020202020204" pitchFamily="34" charset="0"/>
              <a:buChar char="•"/>
            </a:pPr>
            <a:r>
              <a:rPr lang="en-US" dirty="0"/>
              <a:t>600 blk Kenilworth Ave NE s/b</a:t>
            </a:r>
          </a:p>
          <a:p>
            <a:pPr marL="171450" indent="-171450">
              <a:buFont typeface="Arial" panose="020B0604020202020204" pitchFamily="34" charset="0"/>
              <a:buChar char="•"/>
            </a:pPr>
            <a:r>
              <a:rPr lang="en-US" dirty="0"/>
              <a:t>2200 block K St NW e/b</a:t>
            </a:r>
          </a:p>
          <a:p>
            <a:pPr marL="171450" indent="-171450">
              <a:buFont typeface="Arial" panose="020B0604020202020204" pitchFamily="34" charset="0"/>
              <a:buChar char="•"/>
            </a:pPr>
            <a:r>
              <a:rPr lang="en-US" dirty="0"/>
              <a:t>600 blk New York Avenue NE w/b </a:t>
            </a:r>
          </a:p>
          <a:p>
            <a:pPr marL="171450" indent="-171450">
              <a:buFont typeface="Arial" panose="020B0604020202020204" pitchFamily="34" charset="0"/>
              <a:buChar char="•"/>
            </a:pPr>
            <a:r>
              <a:rPr lang="en-US" dirty="0"/>
              <a:t>3700 blk Southern Ave SE </a:t>
            </a:r>
            <a:r>
              <a:rPr lang="en-US" dirty="0" err="1"/>
              <a:t>sw</a:t>
            </a:r>
            <a:r>
              <a:rPr lang="en-US" dirty="0"/>
              <a:t>/b</a:t>
            </a:r>
          </a:p>
          <a:p>
            <a:pPr marL="171450" indent="-171450">
              <a:buFont typeface="Arial" panose="020B0604020202020204" pitchFamily="34" charset="0"/>
              <a:buChar char="•"/>
            </a:pPr>
            <a:r>
              <a:rPr lang="en-US" dirty="0"/>
              <a:t>2900 blk Military Rd NW e/b </a:t>
            </a:r>
          </a:p>
        </p:txBody>
      </p:sp>
      <p:sp>
        <p:nvSpPr>
          <p:cNvPr id="4" name="Slide Number Placeholder 3"/>
          <p:cNvSpPr>
            <a:spLocks noGrp="1"/>
          </p:cNvSpPr>
          <p:nvPr>
            <p:ph type="sldNum" sz="quarter" idx="5"/>
          </p:nvPr>
        </p:nvSpPr>
        <p:spPr/>
        <p:txBody>
          <a:bodyPr/>
          <a:lstStyle/>
          <a:p>
            <a:fld id="{CB7C6F5D-9E5D-3A4F-A465-EE7BDF494087}" type="slidenum">
              <a:rPr lang="en-US" smtClean="0"/>
              <a:t>3</a:t>
            </a:fld>
            <a:endParaRPr lang="en-US"/>
          </a:p>
        </p:txBody>
      </p:sp>
    </p:spTree>
    <p:extLst>
      <p:ext uri="{BB962C8B-B14F-4D97-AF65-F5344CB8AC3E}">
        <p14:creationId xmlns:p14="http://schemas.microsoft.com/office/powerpoint/2010/main" val="1770022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data for the entire year was combined, Monday and Tuesday  were the days of the week with the least violations while Saturday was the day of the week with the highest number of violations</a:t>
            </a:r>
          </a:p>
          <a:p>
            <a:r>
              <a:rPr lang="en-US" dirty="0"/>
              <a:t>Violations on a Saturday: 232,162</a:t>
            </a:r>
          </a:p>
          <a:p>
            <a:r>
              <a:rPr lang="en-US" dirty="0"/>
              <a:t>Monday: 151,199</a:t>
            </a:r>
          </a:p>
        </p:txBody>
      </p:sp>
      <p:sp>
        <p:nvSpPr>
          <p:cNvPr id="4" name="Slide Number Placeholder 3"/>
          <p:cNvSpPr>
            <a:spLocks noGrp="1"/>
          </p:cNvSpPr>
          <p:nvPr>
            <p:ph type="sldNum" sz="quarter" idx="5"/>
          </p:nvPr>
        </p:nvSpPr>
        <p:spPr/>
        <p:txBody>
          <a:bodyPr/>
          <a:lstStyle/>
          <a:p>
            <a:fld id="{CB7C6F5D-9E5D-3A4F-A465-EE7BDF494087}" type="slidenum">
              <a:rPr lang="en-US" smtClean="0"/>
              <a:t>4</a:t>
            </a:fld>
            <a:endParaRPr lang="en-US"/>
          </a:p>
        </p:txBody>
      </p:sp>
    </p:spTree>
    <p:extLst>
      <p:ext uri="{BB962C8B-B14F-4D97-AF65-F5344CB8AC3E}">
        <p14:creationId xmlns:p14="http://schemas.microsoft.com/office/powerpoint/2010/main" val="264909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Highest number of violations occurred in July, and lowest occurred in December</a:t>
            </a:r>
          </a:p>
          <a:p>
            <a:r>
              <a:rPr lang="en-US" dirty="0"/>
              <a:t>July: 158,123</a:t>
            </a:r>
          </a:p>
          <a:p>
            <a:r>
              <a:rPr lang="en-US" dirty="0"/>
              <a:t>December: 79,439</a:t>
            </a:r>
          </a:p>
        </p:txBody>
      </p:sp>
      <p:sp>
        <p:nvSpPr>
          <p:cNvPr id="4" name="Slide Number Placeholder 3"/>
          <p:cNvSpPr>
            <a:spLocks noGrp="1"/>
          </p:cNvSpPr>
          <p:nvPr>
            <p:ph type="sldNum" sz="quarter" idx="5"/>
          </p:nvPr>
        </p:nvSpPr>
        <p:spPr/>
        <p:txBody>
          <a:bodyPr/>
          <a:lstStyle/>
          <a:p>
            <a:fld id="{CB7C6F5D-9E5D-3A4F-A465-EE7BDF494087}" type="slidenum">
              <a:rPr lang="en-US" smtClean="0"/>
              <a:t>5</a:t>
            </a:fld>
            <a:endParaRPr lang="en-US"/>
          </a:p>
        </p:txBody>
      </p:sp>
    </p:spTree>
    <p:extLst>
      <p:ext uri="{BB962C8B-B14F-4D97-AF65-F5344CB8AC3E}">
        <p14:creationId xmlns:p14="http://schemas.microsoft.com/office/powerpoint/2010/main" val="4025644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5 most common violations: *** INCLUDE NUMBERS</a:t>
            </a:r>
          </a:p>
          <a:p>
            <a:pPr marL="228600" indent="-228600">
              <a:buAutoNum type="arabicPeriod"/>
            </a:pPr>
            <a:r>
              <a:rPr lang="en-US" dirty="0"/>
              <a:t>Speeding 11-15 MPH over speed limit (</a:t>
            </a:r>
            <a:r>
              <a:rPr lang="en-US" sz="1200" b="0" i="0" kern="1200" dirty="0">
                <a:solidFill>
                  <a:schemeClr val="tx1"/>
                </a:solidFill>
                <a:effectLst/>
                <a:latin typeface="+mn-lt"/>
                <a:ea typeface="+mn-ea"/>
                <a:cs typeface="+mn-cs"/>
              </a:rPr>
              <a:t>855,746)</a:t>
            </a:r>
            <a:endParaRPr lang="en-US" dirty="0"/>
          </a:p>
          <a:p>
            <a:pPr marL="228600" indent="-228600">
              <a:buAutoNum type="arabicPeriod"/>
            </a:pPr>
            <a:r>
              <a:rPr lang="en-US" dirty="0"/>
              <a:t>Speeding 16-20 MPH over speed limit (</a:t>
            </a:r>
            <a:r>
              <a:rPr lang="en-US" sz="1200" b="0" i="0" kern="1200" dirty="0">
                <a:solidFill>
                  <a:schemeClr val="tx1"/>
                </a:solidFill>
                <a:effectLst/>
                <a:latin typeface="+mn-lt"/>
                <a:ea typeface="+mn-ea"/>
                <a:cs typeface="+mn-cs"/>
              </a:rPr>
              <a:t>174,837)</a:t>
            </a:r>
            <a:endParaRPr lang="en-US" dirty="0"/>
          </a:p>
          <a:p>
            <a:pPr marL="228600" indent="-228600">
              <a:buAutoNum type="arabicPeriod"/>
            </a:pPr>
            <a:r>
              <a:rPr lang="en-US" dirty="0"/>
              <a:t>Failure to stop at red light (</a:t>
            </a:r>
            <a:r>
              <a:rPr lang="en-US" sz="1200" b="0" i="0" kern="1200" dirty="0">
                <a:solidFill>
                  <a:schemeClr val="tx1"/>
                </a:solidFill>
                <a:effectLst/>
                <a:latin typeface="+mn-lt"/>
                <a:ea typeface="+mn-ea"/>
                <a:cs typeface="+mn-cs"/>
              </a:rPr>
              <a:t>52,340)</a:t>
            </a:r>
            <a:endParaRPr lang="en-US" dirty="0"/>
          </a:p>
          <a:p>
            <a:pPr marL="228600" indent="-228600">
              <a:buAutoNum type="arabicPeriod"/>
            </a:pPr>
            <a:r>
              <a:rPr lang="en-US" dirty="0"/>
              <a:t>Passing a stop sign without coming to a full stop (42,349)</a:t>
            </a:r>
          </a:p>
          <a:p>
            <a:pPr marL="228600" indent="-228600">
              <a:buAutoNum type="arabicPeriod"/>
            </a:pPr>
            <a:r>
              <a:rPr lang="en-US" dirty="0"/>
              <a:t>Speeding 21-25 MPH over the speed limit (32,925)</a:t>
            </a:r>
          </a:p>
        </p:txBody>
      </p:sp>
      <p:sp>
        <p:nvSpPr>
          <p:cNvPr id="4" name="Slide Number Placeholder 3"/>
          <p:cNvSpPr>
            <a:spLocks noGrp="1"/>
          </p:cNvSpPr>
          <p:nvPr>
            <p:ph type="sldNum" sz="quarter" idx="5"/>
          </p:nvPr>
        </p:nvSpPr>
        <p:spPr/>
        <p:txBody>
          <a:bodyPr/>
          <a:lstStyle/>
          <a:p>
            <a:fld id="{CB7C6F5D-9E5D-3A4F-A465-EE7BDF494087}" type="slidenum">
              <a:rPr lang="en-US" smtClean="0"/>
              <a:t>6</a:t>
            </a:fld>
            <a:endParaRPr lang="en-US"/>
          </a:p>
        </p:txBody>
      </p:sp>
    </p:spTree>
    <p:extLst>
      <p:ext uri="{BB962C8B-B14F-4D97-AF65-F5344CB8AC3E}">
        <p14:creationId xmlns:p14="http://schemas.microsoft.com/office/powerpoint/2010/main" val="3823307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just fines issued in 10s of millions</a:t>
            </a:r>
          </a:p>
        </p:txBody>
      </p:sp>
      <p:sp>
        <p:nvSpPr>
          <p:cNvPr id="4" name="Slide Number Placeholder 3"/>
          <p:cNvSpPr>
            <a:spLocks noGrp="1"/>
          </p:cNvSpPr>
          <p:nvPr>
            <p:ph type="sldNum" sz="quarter" idx="5"/>
          </p:nvPr>
        </p:nvSpPr>
        <p:spPr/>
        <p:txBody>
          <a:bodyPr/>
          <a:lstStyle/>
          <a:p>
            <a:fld id="{CB7C6F5D-9E5D-3A4F-A465-EE7BDF494087}" type="slidenum">
              <a:rPr lang="en-US" smtClean="0"/>
              <a:t>7</a:t>
            </a:fld>
            <a:endParaRPr lang="en-US"/>
          </a:p>
        </p:txBody>
      </p:sp>
    </p:spTree>
    <p:extLst>
      <p:ext uri="{BB962C8B-B14F-4D97-AF65-F5344CB8AC3E}">
        <p14:creationId xmlns:p14="http://schemas.microsoft.com/office/powerpoint/2010/main" val="349668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pulled this data from the original full data set, which is specifically those licensed in DC, MD, VA.</a:t>
            </a:r>
          </a:p>
          <a:p>
            <a:r>
              <a:rPr lang="en-US" dirty="0"/>
              <a:t>DC licensed drivers had the most violations – 205, 096, which accounted for 84% of the violations</a:t>
            </a:r>
          </a:p>
        </p:txBody>
      </p:sp>
      <p:sp>
        <p:nvSpPr>
          <p:cNvPr id="4" name="Slide Number Placeholder 3"/>
          <p:cNvSpPr>
            <a:spLocks noGrp="1"/>
          </p:cNvSpPr>
          <p:nvPr>
            <p:ph type="sldNum" sz="quarter" idx="5"/>
          </p:nvPr>
        </p:nvSpPr>
        <p:spPr/>
        <p:txBody>
          <a:bodyPr/>
          <a:lstStyle/>
          <a:p>
            <a:fld id="{CB7C6F5D-9E5D-3A4F-A465-EE7BDF494087}" type="slidenum">
              <a:rPr lang="en-US" smtClean="0"/>
              <a:t>8</a:t>
            </a:fld>
            <a:endParaRPr lang="en-US"/>
          </a:p>
        </p:txBody>
      </p:sp>
    </p:spTree>
    <p:extLst>
      <p:ext uri="{BB962C8B-B14F-4D97-AF65-F5344CB8AC3E}">
        <p14:creationId xmlns:p14="http://schemas.microsoft.com/office/powerpoint/2010/main" val="2318928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5 Violations in: </a:t>
            </a:r>
          </a:p>
          <a:p>
            <a:pPr marL="228600" indent="-228600">
              <a:buAutoNum type="arabicPeriod"/>
            </a:pPr>
            <a:r>
              <a:rPr lang="en-US" dirty="0"/>
              <a:t>D.C.: (RED)</a:t>
            </a:r>
          </a:p>
          <a:p>
            <a:pPr marL="685800" lvl="1" indent="-228600">
              <a:buAutoNum type="arabicPeriod"/>
            </a:pPr>
            <a:r>
              <a:rPr lang="en-US" dirty="0"/>
              <a:t>Speed 11-15 MPH over speed limit</a:t>
            </a:r>
          </a:p>
          <a:p>
            <a:pPr marL="685800" lvl="1" indent="-228600">
              <a:buAutoNum type="arabicPeriod"/>
            </a:pPr>
            <a:r>
              <a:rPr lang="en-US" dirty="0"/>
              <a:t>Speed 16-20 MPH over speed limit</a:t>
            </a:r>
          </a:p>
          <a:p>
            <a:pPr marL="685800" lvl="1" indent="-228600">
              <a:buAutoNum type="arabicPeriod"/>
            </a:pPr>
            <a:r>
              <a:rPr lang="en-US" dirty="0"/>
              <a:t>Passing stop sign without coming to a full stop</a:t>
            </a:r>
          </a:p>
          <a:p>
            <a:pPr marL="685800" lvl="1" indent="-228600">
              <a:buAutoNum type="arabicPeriod"/>
            </a:pPr>
            <a:r>
              <a:rPr lang="en-US" dirty="0"/>
              <a:t>Fail to stop per regulations facing red signal</a:t>
            </a:r>
          </a:p>
          <a:p>
            <a:pPr marL="685800" lvl="1" indent="-228600">
              <a:buAutoNum type="arabicPeriod"/>
            </a:pPr>
            <a:r>
              <a:rPr lang="en-US" dirty="0"/>
              <a:t>Turn right on red without complete stop</a:t>
            </a:r>
          </a:p>
          <a:p>
            <a:pPr marL="228600" lvl="0" indent="-228600">
              <a:buAutoNum type="arabicPeriod"/>
            </a:pPr>
            <a:r>
              <a:rPr lang="en-US" dirty="0"/>
              <a:t>Maryland (Gold): </a:t>
            </a:r>
          </a:p>
          <a:p>
            <a:pPr marL="685800" lvl="1" indent="-228600">
              <a:buAutoNum type="arabicPeriod"/>
            </a:pPr>
            <a:r>
              <a:rPr lang="en-US" dirty="0"/>
              <a:t>Speed 11-15 MPH over speed limit</a:t>
            </a:r>
          </a:p>
          <a:p>
            <a:pPr marL="685800" lvl="1" indent="-228600">
              <a:buAutoNum type="arabicPeriod"/>
            </a:pPr>
            <a:r>
              <a:rPr lang="en-US" dirty="0"/>
              <a:t>Passing stop sign without coming to a full stop</a:t>
            </a:r>
          </a:p>
          <a:p>
            <a:pPr marL="685800" lvl="1" indent="-228600">
              <a:buAutoNum type="arabicPeriod"/>
            </a:pPr>
            <a:r>
              <a:rPr lang="en-US" dirty="0"/>
              <a:t>Disobey traffic control device</a:t>
            </a:r>
          </a:p>
          <a:p>
            <a:pPr marL="685800" lvl="1" indent="-228600">
              <a:buAutoNum type="arabicPeriod"/>
            </a:pPr>
            <a:r>
              <a:rPr lang="en-US" dirty="0"/>
              <a:t>Fail to display proof of vehicle insurance</a:t>
            </a:r>
          </a:p>
          <a:p>
            <a:pPr marL="685800" lvl="1" indent="-228600">
              <a:buAutoNum type="arabicPeriod"/>
            </a:pPr>
            <a:r>
              <a:rPr lang="en-US" dirty="0"/>
              <a:t>Speed 16-20 MPH over the speed limit</a:t>
            </a:r>
          </a:p>
          <a:p>
            <a:pPr marL="228600" lvl="0" indent="-228600">
              <a:buAutoNum type="arabicPeriod"/>
            </a:pPr>
            <a:r>
              <a:rPr lang="en-US" dirty="0"/>
              <a:t>Virginia (Dark Blue):</a:t>
            </a:r>
          </a:p>
          <a:p>
            <a:pPr marL="685800" lvl="1" indent="-228600">
              <a:buAutoNum type="arabicPeriod"/>
            </a:pPr>
            <a:r>
              <a:rPr lang="en-US" dirty="0"/>
              <a:t>Fail to stop per regulations facing red signal</a:t>
            </a:r>
          </a:p>
          <a:p>
            <a:pPr marL="685800" lvl="1" indent="-228600">
              <a:buAutoNum type="arabicPeriod"/>
            </a:pPr>
            <a:r>
              <a:rPr lang="en-US" dirty="0"/>
              <a:t>Speed 11-15 mph over the speed limit</a:t>
            </a:r>
          </a:p>
          <a:p>
            <a:pPr marL="685800" lvl="1" indent="-228600">
              <a:buAutoNum type="arabicPeriod"/>
            </a:pPr>
            <a:r>
              <a:rPr lang="en-US" dirty="0"/>
              <a:t>Passing stop sign without coming to a full stop</a:t>
            </a:r>
          </a:p>
          <a:p>
            <a:pPr marL="685800" lvl="1" indent="-228600">
              <a:buAutoNum type="arabicPeriod"/>
            </a:pPr>
            <a:r>
              <a:rPr lang="en-US" dirty="0"/>
              <a:t>Fail to display proof of vehicle insurance </a:t>
            </a:r>
          </a:p>
          <a:p>
            <a:pPr marL="685800" lvl="1" indent="-228600">
              <a:buAutoNum type="arabicPeriod"/>
            </a:pPr>
            <a:r>
              <a:rPr lang="en-US" dirty="0"/>
              <a:t>Speed 16-20 mph over the speed limit</a:t>
            </a:r>
          </a:p>
          <a:p>
            <a:pPr marL="685800" lvl="1" indent="-228600">
              <a:buAutoNum type="arabicPeriod"/>
            </a:pPr>
            <a:endParaRPr lang="en-US" dirty="0"/>
          </a:p>
        </p:txBody>
      </p:sp>
      <p:sp>
        <p:nvSpPr>
          <p:cNvPr id="4" name="Slide Number Placeholder 3"/>
          <p:cNvSpPr>
            <a:spLocks noGrp="1"/>
          </p:cNvSpPr>
          <p:nvPr>
            <p:ph type="sldNum" sz="quarter" idx="5"/>
          </p:nvPr>
        </p:nvSpPr>
        <p:spPr/>
        <p:txBody>
          <a:bodyPr/>
          <a:lstStyle/>
          <a:p>
            <a:fld id="{CB7C6F5D-9E5D-3A4F-A465-EE7BDF494087}" type="slidenum">
              <a:rPr lang="en-US" smtClean="0"/>
              <a:t>9</a:t>
            </a:fld>
            <a:endParaRPr lang="en-US"/>
          </a:p>
        </p:txBody>
      </p:sp>
    </p:spTree>
    <p:extLst>
      <p:ext uri="{BB962C8B-B14F-4D97-AF65-F5344CB8AC3E}">
        <p14:creationId xmlns:p14="http://schemas.microsoft.com/office/powerpoint/2010/main" val="1505393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People in their 30s – 40s, so people born in the 1980s, had the highest number of violations issued by a significant amount </a:t>
            </a:r>
          </a:p>
          <a:p>
            <a:pPr marL="171450" indent="-171450">
              <a:buFontTx/>
              <a:buChar char="-"/>
            </a:pPr>
            <a:endParaRPr lang="en-US" dirty="0"/>
          </a:p>
          <a:p>
            <a:pPr marL="171450" indent="-171450">
              <a:buFontTx/>
              <a:buChar char="-"/>
            </a:pPr>
            <a:r>
              <a:rPr lang="en-US" dirty="0"/>
              <a:t>One person with </a:t>
            </a:r>
            <a:r>
              <a:rPr lang="en-US"/>
              <a:t>a birthdate of 1903;</a:t>
            </a:r>
            <a:endParaRPr lang="en-US" dirty="0"/>
          </a:p>
        </p:txBody>
      </p:sp>
      <p:sp>
        <p:nvSpPr>
          <p:cNvPr id="4" name="Slide Number Placeholder 3"/>
          <p:cNvSpPr>
            <a:spLocks noGrp="1"/>
          </p:cNvSpPr>
          <p:nvPr>
            <p:ph type="sldNum" sz="quarter" idx="5"/>
          </p:nvPr>
        </p:nvSpPr>
        <p:spPr/>
        <p:txBody>
          <a:bodyPr/>
          <a:lstStyle/>
          <a:p>
            <a:fld id="{CB7C6F5D-9E5D-3A4F-A465-EE7BDF494087}" type="slidenum">
              <a:rPr lang="en-US" smtClean="0"/>
              <a:t>10</a:t>
            </a:fld>
            <a:endParaRPr lang="en-US"/>
          </a:p>
        </p:txBody>
      </p:sp>
    </p:spTree>
    <p:extLst>
      <p:ext uri="{BB962C8B-B14F-4D97-AF65-F5344CB8AC3E}">
        <p14:creationId xmlns:p14="http://schemas.microsoft.com/office/powerpoint/2010/main" val="348487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11/13/2020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11/13/2020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11/13/2020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709ADC9-6EAF-4268-9415-1ED5ECFA2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3" descr="Map&#10;&#10;Description automatically generated">
            <a:extLst>
              <a:ext uri="{FF2B5EF4-FFF2-40B4-BE49-F238E27FC236}">
                <a16:creationId xmlns:a16="http://schemas.microsoft.com/office/drawing/2014/main" id="{60FE83BB-5E7B-DF4E-B04F-AC0F8FD50941}"/>
              </a:ext>
            </a:extLst>
          </p:cNvPr>
          <p:cNvPicPr>
            <a:picLocks noChangeAspect="1"/>
          </p:cNvPicPr>
          <p:nvPr/>
        </p:nvPicPr>
        <p:blipFill rotWithShape="1">
          <a:blip r:embed="rId2">
            <a:alphaModFix amt="40000"/>
          </a:blip>
          <a:srcRect t="8230" b="25788"/>
          <a:stretch/>
        </p:blipFill>
        <p:spPr>
          <a:xfrm>
            <a:off x="20" y="10"/>
            <a:ext cx="12191980" cy="6857990"/>
          </a:xfrm>
          <a:prstGeom prst="rect">
            <a:avLst/>
          </a:prstGeom>
        </p:spPr>
      </p:pic>
      <p:sp>
        <p:nvSpPr>
          <p:cNvPr id="2" name="Title 1">
            <a:extLst>
              <a:ext uri="{FF2B5EF4-FFF2-40B4-BE49-F238E27FC236}">
                <a16:creationId xmlns:a16="http://schemas.microsoft.com/office/drawing/2014/main" id="{4CB41430-2440-0549-A488-78B671E337D5}"/>
              </a:ext>
            </a:extLst>
          </p:cNvPr>
          <p:cNvSpPr>
            <a:spLocks noGrp="1"/>
          </p:cNvSpPr>
          <p:nvPr>
            <p:ph type="ctrTitle"/>
          </p:nvPr>
        </p:nvSpPr>
        <p:spPr>
          <a:xfrm>
            <a:off x="1915128" y="1788454"/>
            <a:ext cx="8361229" cy="2098226"/>
          </a:xfrm>
        </p:spPr>
        <p:txBody>
          <a:bodyPr>
            <a:normAutofit/>
          </a:bodyPr>
          <a:lstStyle/>
          <a:p>
            <a:r>
              <a:rPr lang="en-US"/>
              <a:t>Path of least Violations </a:t>
            </a:r>
            <a:endParaRPr lang="en-US" dirty="0"/>
          </a:p>
        </p:txBody>
      </p:sp>
    </p:spTree>
    <p:extLst>
      <p:ext uri="{BB962C8B-B14F-4D97-AF65-F5344CB8AC3E}">
        <p14:creationId xmlns:p14="http://schemas.microsoft.com/office/powerpoint/2010/main" val="12356308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B1627-CE47-6E4F-B84D-0FDCF7C77DE1}"/>
              </a:ext>
            </a:extLst>
          </p:cNvPr>
          <p:cNvSpPr>
            <a:spLocks noGrp="1"/>
          </p:cNvSpPr>
          <p:nvPr>
            <p:ph type="title"/>
          </p:nvPr>
        </p:nvSpPr>
        <p:spPr/>
        <p:txBody>
          <a:bodyPr/>
          <a:lstStyle/>
          <a:p>
            <a:pPr algn="ctr"/>
            <a:r>
              <a:rPr lang="en-US" dirty="0"/>
              <a:t>VIOLATIONS BY AGE</a:t>
            </a:r>
          </a:p>
        </p:txBody>
      </p:sp>
      <p:pic>
        <p:nvPicPr>
          <p:cNvPr id="4" name="Content Placeholder 4" descr="Chart, bar chart&#10;&#10;Description automatically generated">
            <a:extLst>
              <a:ext uri="{FF2B5EF4-FFF2-40B4-BE49-F238E27FC236}">
                <a16:creationId xmlns:a16="http://schemas.microsoft.com/office/drawing/2014/main" id="{F6D279E6-8248-B249-BCAB-D52EDC014C9F}"/>
              </a:ext>
            </a:extLst>
          </p:cNvPr>
          <p:cNvPicPr>
            <a:picLocks noGrp="1" noChangeAspect="1"/>
          </p:cNvPicPr>
          <p:nvPr>
            <p:ph idx="1"/>
          </p:nvPr>
        </p:nvPicPr>
        <p:blipFill>
          <a:blip r:embed="rId3"/>
          <a:stretch>
            <a:fillRect/>
          </a:stretch>
        </p:blipFill>
        <p:spPr>
          <a:xfrm>
            <a:off x="1775848" y="1638300"/>
            <a:ext cx="9044552" cy="3581400"/>
          </a:xfrm>
        </p:spPr>
      </p:pic>
    </p:spTree>
    <p:extLst>
      <p:ext uri="{BB962C8B-B14F-4D97-AF65-F5344CB8AC3E}">
        <p14:creationId xmlns:p14="http://schemas.microsoft.com/office/powerpoint/2010/main" val="61731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0AA4-A73B-9349-A8DB-64790166574A}"/>
              </a:ext>
            </a:extLst>
          </p:cNvPr>
          <p:cNvSpPr>
            <a:spLocks noGrp="1"/>
          </p:cNvSpPr>
          <p:nvPr>
            <p:ph type="title"/>
          </p:nvPr>
        </p:nvSpPr>
        <p:spPr/>
        <p:txBody>
          <a:bodyPr/>
          <a:lstStyle/>
          <a:p>
            <a:pPr algn="ctr"/>
            <a:r>
              <a:rPr lang="en-US" dirty="0"/>
              <a:t>WHICH AGENCY ISSUES THE MOST VIOLATIONS?</a:t>
            </a:r>
          </a:p>
        </p:txBody>
      </p:sp>
      <p:pic>
        <p:nvPicPr>
          <p:cNvPr id="13" name="Content Placeholder 12" descr="Chart, pie chart&#10;&#10;Description automatically generated">
            <a:extLst>
              <a:ext uri="{FF2B5EF4-FFF2-40B4-BE49-F238E27FC236}">
                <a16:creationId xmlns:a16="http://schemas.microsoft.com/office/drawing/2014/main" id="{2B6246A5-6BE5-104E-BB2D-86F173DB14B6}"/>
              </a:ext>
            </a:extLst>
          </p:cNvPr>
          <p:cNvPicPr>
            <a:picLocks noGrp="1" noChangeAspect="1"/>
          </p:cNvPicPr>
          <p:nvPr>
            <p:ph idx="1"/>
          </p:nvPr>
        </p:nvPicPr>
        <p:blipFill>
          <a:blip r:embed="rId3"/>
          <a:stretch>
            <a:fillRect/>
          </a:stretch>
        </p:blipFill>
        <p:spPr>
          <a:xfrm>
            <a:off x="5450501" y="1871662"/>
            <a:ext cx="5758961" cy="3743325"/>
          </a:xfrm>
        </p:spPr>
      </p:pic>
      <p:pic>
        <p:nvPicPr>
          <p:cNvPr id="9" name="Picture 8" descr="A picture containing text, queen&#10;&#10;Description automatically generated">
            <a:extLst>
              <a:ext uri="{FF2B5EF4-FFF2-40B4-BE49-F238E27FC236}">
                <a16:creationId xmlns:a16="http://schemas.microsoft.com/office/drawing/2014/main" id="{E0A55A01-8110-C84B-9DA7-FDCA52A69B4E}"/>
              </a:ext>
            </a:extLst>
          </p:cNvPr>
          <p:cNvPicPr>
            <a:picLocks noChangeAspect="1"/>
          </p:cNvPicPr>
          <p:nvPr/>
        </p:nvPicPr>
        <p:blipFill>
          <a:blip r:embed="rId4"/>
          <a:stretch>
            <a:fillRect/>
          </a:stretch>
        </p:blipFill>
        <p:spPr>
          <a:xfrm>
            <a:off x="1844675" y="2932113"/>
            <a:ext cx="2626326" cy="3240087"/>
          </a:xfrm>
          <a:prstGeom prst="rect">
            <a:avLst/>
          </a:prstGeom>
        </p:spPr>
      </p:pic>
    </p:spTree>
    <p:extLst>
      <p:ext uri="{BB962C8B-B14F-4D97-AF65-F5344CB8AC3E}">
        <p14:creationId xmlns:p14="http://schemas.microsoft.com/office/powerpoint/2010/main" val="3653908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75D0-ABB1-4445-A75D-3A1072A90AF1}"/>
              </a:ext>
            </a:extLst>
          </p:cNvPr>
          <p:cNvSpPr>
            <a:spLocks noGrp="1"/>
          </p:cNvSpPr>
          <p:nvPr>
            <p:ph type="title"/>
          </p:nvPr>
        </p:nvSpPr>
        <p:spPr/>
        <p:txBody>
          <a:bodyPr/>
          <a:lstStyle/>
          <a:p>
            <a:pPr algn="ctr"/>
            <a:r>
              <a:rPr lang="en-US" dirty="0"/>
              <a:t>ARE MORE VIOLATIONS ISSUED IN A PARTICULAR AREA OF THE CITY?</a:t>
            </a:r>
          </a:p>
        </p:txBody>
      </p:sp>
      <p:pic>
        <p:nvPicPr>
          <p:cNvPr id="9" name="Content Placeholder 8" descr="Map&#10;&#10;Description automatically generated">
            <a:extLst>
              <a:ext uri="{FF2B5EF4-FFF2-40B4-BE49-F238E27FC236}">
                <a16:creationId xmlns:a16="http://schemas.microsoft.com/office/drawing/2014/main" id="{EC28A1F6-9D7C-0242-B3D3-5BADBCCFFD3A}"/>
              </a:ext>
            </a:extLst>
          </p:cNvPr>
          <p:cNvPicPr>
            <a:picLocks noGrp="1" noChangeAspect="1"/>
          </p:cNvPicPr>
          <p:nvPr>
            <p:ph idx="1"/>
          </p:nvPr>
        </p:nvPicPr>
        <p:blipFill>
          <a:blip r:embed="rId3"/>
          <a:stretch>
            <a:fillRect/>
          </a:stretch>
        </p:blipFill>
        <p:spPr>
          <a:xfrm>
            <a:off x="1539957" y="2171700"/>
            <a:ext cx="3540044" cy="3581400"/>
          </a:xfrm>
        </p:spPr>
      </p:pic>
      <p:sp>
        <p:nvSpPr>
          <p:cNvPr id="10" name="TextBox 9">
            <a:extLst>
              <a:ext uri="{FF2B5EF4-FFF2-40B4-BE49-F238E27FC236}">
                <a16:creationId xmlns:a16="http://schemas.microsoft.com/office/drawing/2014/main" id="{A169D744-0460-4845-A1F9-EED59883E073}"/>
              </a:ext>
            </a:extLst>
          </p:cNvPr>
          <p:cNvSpPr txBox="1"/>
          <p:nvPr/>
        </p:nvSpPr>
        <p:spPr>
          <a:xfrm>
            <a:off x="1371600" y="5802868"/>
            <a:ext cx="4557713" cy="369332"/>
          </a:xfrm>
          <a:prstGeom prst="rect">
            <a:avLst/>
          </a:prstGeom>
          <a:noFill/>
        </p:spPr>
        <p:txBody>
          <a:bodyPr wrap="square" rtlCol="0">
            <a:spAutoFit/>
          </a:bodyPr>
          <a:lstStyle/>
          <a:p>
            <a:r>
              <a:rPr lang="en-US" dirty="0"/>
              <a:t>Areas where the most violations were issued</a:t>
            </a:r>
          </a:p>
        </p:txBody>
      </p:sp>
      <p:pic>
        <p:nvPicPr>
          <p:cNvPr id="15" name="Picture 14" descr="Map&#10;&#10;Description automatically generated">
            <a:extLst>
              <a:ext uri="{FF2B5EF4-FFF2-40B4-BE49-F238E27FC236}">
                <a16:creationId xmlns:a16="http://schemas.microsoft.com/office/drawing/2014/main" id="{285B061D-BD98-2143-B4DC-D151F5C69147}"/>
              </a:ext>
            </a:extLst>
          </p:cNvPr>
          <p:cNvPicPr>
            <a:picLocks noChangeAspect="1"/>
          </p:cNvPicPr>
          <p:nvPr/>
        </p:nvPicPr>
        <p:blipFill>
          <a:blip r:embed="rId4"/>
          <a:stretch>
            <a:fillRect/>
          </a:stretch>
        </p:blipFill>
        <p:spPr>
          <a:xfrm>
            <a:off x="6413500" y="2171700"/>
            <a:ext cx="3658504" cy="3493532"/>
          </a:xfrm>
          <a:prstGeom prst="rect">
            <a:avLst/>
          </a:prstGeom>
        </p:spPr>
      </p:pic>
      <p:sp>
        <p:nvSpPr>
          <p:cNvPr id="20" name="TextBox 19">
            <a:extLst>
              <a:ext uri="{FF2B5EF4-FFF2-40B4-BE49-F238E27FC236}">
                <a16:creationId xmlns:a16="http://schemas.microsoft.com/office/drawing/2014/main" id="{E0C2A613-D813-2F45-8064-E97A413B6B7D}"/>
              </a:ext>
            </a:extLst>
          </p:cNvPr>
          <p:cNvSpPr txBox="1"/>
          <p:nvPr/>
        </p:nvSpPr>
        <p:spPr>
          <a:xfrm>
            <a:off x="6413500" y="5815568"/>
            <a:ext cx="4152900" cy="369332"/>
          </a:xfrm>
          <a:prstGeom prst="rect">
            <a:avLst/>
          </a:prstGeom>
          <a:noFill/>
        </p:spPr>
        <p:txBody>
          <a:bodyPr wrap="square" rtlCol="0">
            <a:spAutoFit/>
          </a:bodyPr>
          <a:lstStyle/>
          <a:p>
            <a:r>
              <a:rPr lang="en-US" dirty="0"/>
              <a:t>Top 5 violations issued </a:t>
            </a:r>
          </a:p>
        </p:txBody>
      </p:sp>
      <p:cxnSp>
        <p:nvCxnSpPr>
          <p:cNvPr id="23" name="Straight Arrow Connector 22">
            <a:extLst>
              <a:ext uri="{FF2B5EF4-FFF2-40B4-BE49-F238E27FC236}">
                <a16:creationId xmlns:a16="http://schemas.microsoft.com/office/drawing/2014/main" id="{9B73025C-C382-2D49-A574-B893651E9646}"/>
              </a:ext>
            </a:extLst>
          </p:cNvPr>
          <p:cNvCxnSpPr/>
          <p:nvPr/>
        </p:nvCxnSpPr>
        <p:spPr>
          <a:xfrm flipV="1">
            <a:off x="8731876" y="2962141"/>
            <a:ext cx="1622738" cy="669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A6E181E-4259-2D4E-B254-5A8B57A41F7A}"/>
              </a:ext>
            </a:extLst>
          </p:cNvPr>
          <p:cNvSpPr txBox="1"/>
          <p:nvPr/>
        </p:nvSpPr>
        <p:spPr>
          <a:xfrm>
            <a:off x="10310799" y="2608639"/>
            <a:ext cx="2189408" cy="461665"/>
          </a:xfrm>
          <a:prstGeom prst="rect">
            <a:avLst/>
          </a:prstGeom>
          <a:noFill/>
        </p:spPr>
        <p:txBody>
          <a:bodyPr wrap="square" rtlCol="0">
            <a:spAutoFit/>
          </a:bodyPr>
          <a:lstStyle/>
          <a:p>
            <a:r>
              <a:rPr lang="en-US" sz="1200" dirty="0"/>
              <a:t>Passing stop sign w/out coming to a full stop</a:t>
            </a:r>
          </a:p>
        </p:txBody>
      </p:sp>
      <p:cxnSp>
        <p:nvCxnSpPr>
          <p:cNvPr id="26" name="Straight Arrow Connector 25">
            <a:extLst>
              <a:ext uri="{FF2B5EF4-FFF2-40B4-BE49-F238E27FC236}">
                <a16:creationId xmlns:a16="http://schemas.microsoft.com/office/drawing/2014/main" id="{2918268B-CC79-A945-BDBF-1D1626F466BD}"/>
              </a:ext>
            </a:extLst>
          </p:cNvPr>
          <p:cNvCxnSpPr/>
          <p:nvPr/>
        </p:nvCxnSpPr>
        <p:spPr>
          <a:xfrm flipV="1">
            <a:off x="8525814" y="2962141"/>
            <a:ext cx="0" cy="56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EA33F82-E8AA-6544-8BE9-D3D41CD5B286}"/>
              </a:ext>
            </a:extLst>
          </p:cNvPr>
          <p:cNvSpPr txBox="1"/>
          <p:nvPr/>
        </p:nvSpPr>
        <p:spPr>
          <a:xfrm>
            <a:off x="7769987" y="2580972"/>
            <a:ext cx="2128948" cy="461665"/>
          </a:xfrm>
          <a:prstGeom prst="rect">
            <a:avLst/>
          </a:prstGeom>
          <a:noFill/>
        </p:spPr>
        <p:txBody>
          <a:bodyPr wrap="square" rtlCol="0">
            <a:spAutoFit/>
          </a:bodyPr>
          <a:lstStyle/>
          <a:p>
            <a:r>
              <a:rPr lang="en-US" sz="1200" dirty="0"/>
              <a:t>Failure to stop per regulations facing red signals</a:t>
            </a:r>
          </a:p>
        </p:txBody>
      </p:sp>
      <p:cxnSp>
        <p:nvCxnSpPr>
          <p:cNvPr id="29" name="Straight Arrow Connector 28">
            <a:extLst>
              <a:ext uri="{FF2B5EF4-FFF2-40B4-BE49-F238E27FC236}">
                <a16:creationId xmlns:a16="http://schemas.microsoft.com/office/drawing/2014/main" id="{6FC11270-682F-BB42-B95F-415E5D59C9BC}"/>
              </a:ext>
            </a:extLst>
          </p:cNvPr>
          <p:cNvCxnSpPr/>
          <p:nvPr/>
        </p:nvCxnSpPr>
        <p:spPr>
          <a:xfrm flipH="1">
            <a:off x="7769987" y="3918466"/>
            <a:ext cx="755827" cy="254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7B06D92-3C1F-5F45-B71D-3A91848E89A3}"/>
              </a:ext>
            </a:extLst>
          </p:cNvPr>
          <p:cNvCxnSpPr/>
          <p:nvPr/>
        </p:nvCxnSpPr>
        <p:spPr>
          <a:xfrm>
            <a:off x="8731876" y="3983703"/>
            <a:ext cx="1081612"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FB7CE79-53AB-AD41-96D4-22CC69B2405D}"/>
              </a:ext>
            </a:extLst>
          </p:cNvPr>
          <p:cNvSpPr txBox="1"/>
          <p:nvPr/>
        </p:nvSpPr>
        <p:spPr>
          <a:xfrm>
            <a:off x="6413500" y="3981271"/>
            <a:ext cx="1605566" cy="461665"/>
          </a:xfrm>
          <a:prstGeom prst="rect">
            <a:avLst/>
          </a:prstGeom>
          <a:noFill/>
        </p:spPr>
        <p:txBody>
          <a:bodyPr wrap="square" rtlCol="0">
            <a:spAutoFit/>
          </a:bodyPr>
          <a:lstStyle/>
          <a:p>
            <a:r>
              <a:rPr lang="en-US" sz="1200" dirty="0"/>
              <a:t>Speed 11-15 MPH over the speed limit</a:t>
            </a:r>
          </a:p>
        </p:txBody>
      </p:sp>
      <p:sp>
        <p:nvSpPr>
          <p:cNvPr id="33" name="TextBox 32">
            <a:extLst>
              <a:ext uri="{FF2B5EF4-FFF2-40B4-BE49-F238E27FC236}">
                <a16:creationId xmlns:a16="http://schemas.microsoft.com/office/drawing/2014/main" id="{DC0FF507-B8A1-0048-8677-A9816A23B5ED}"/>
              </a:ext>
            </a:extLst>
          </p:cNvPr>
          <p:cNvSpPr txBox="1"/>
          <p:nvPr/>
        </p:nvSpPr>
        <p:spPr>
          <a:xfrm>
            <a:off x="9563824" y="3823900"/>
            <a:ext cx="2877542" cy="276999"/>
          </a:xfrm>
          <a:prstGeom prst="rect">
            <a:avLst/>
          </a:prstGeom>
          <a:noFill/>
        </p:spPr>
        <p:txBody>
          <a:bodyPr wrap="square" rtlCol="0">
            <a:spAutoFit/>
          </a:bodyPr>
          <a:lstStyle/>
          <a:p>
            <a:r>
              <a:rPr lang="en-US" sz="1200" dirty="0"/>
              <a:t>Speed 16-20 MPH over the speed limit</a:t>
            </a:r>
          </a:p>
        </p:txBody>
      </p:sp>
      <p:cxnSp>
        <p:nvCxnSpPr>
          <p:cNvPr id="37" name="Straight Arrow Connector 36">
            <a:extLst>
              <a:ext uri="{FF2B5EF4-FFF2-40B4-BE49-F238E27FC236}">
                <a16:creationId xmlns:a16="http://schemas.microsoft.com/office/drawing/2014/main" id="{9860F072-B90D-E443-BB95-F4741AC497CB}"/>
              </a:ext>
            </a:extLst>
          </p:cNvPr>
          <p:cNvCxnSpPr/>
          <p:nvPr/>
        </p:nvCxnSpPr>
        <p:spPr>
          <a:xfrm>
            <a:off x="8731876" y="4100899"/>
            <a:ext cx="102585" cy="599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1304798-3C6F-9B44-B74C-1A97ED224FC6}"/>
              </a:ext>
            </a:extLst>
          </p:cNvPr>
          <p:cNvSpPr txBox="1"/>
          <p:nvPr/>
        </p:nvSpPr>
        <p:spPr>
          <a:xfrm>
            <a:off x="7790826" y="4602739"/>
            <a:ext cx="2605959" cy="461665"/>
          </a:xfrm>
          <a:prstGeom prst="rect">
            <a:avLst/>
          </a:prstGeom>
          <a:noFill/>
        </p:spPr>
        <p:txBody>
          <a:bodyPr wrap="square" rtlCol="0">
            <a:spAutoFit/>
          </a:bodyPr>
          <a:lstStyle/>
          <a:p>
            <a:r>
              <a:rPr lang="en-US" sz="1200" dirty="0"/>
              <a:t>Speed 21-25 MPH over the speed limit</a:t>
            </a:r>
          </a:p>
        </p:txBody>
      </p:sp>
    </p:spTree>
    <p:extLst>
      <p:ext uri="{BB962C8B-B14F-4D97-AF65-F5344CB8AC3E}">
        <p14:creationId xmlns:p14="http://schemas.microsoft.com/office/powerpoint/2010/main" val="62978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45FB-258F-5F45-A74C-D55811BC8A52}"/>
              </a:ext>
            </a:extLst>
          </p:cNvPr>
          <p:cNvSpPr>
            <a:spLocks noGrp="1"/>
          </p:cNvSpPr>
          <p:nvPr>
            <p:ph type="title"/>
          </p:nvPr>
        </p:nvSpPr>
        <p:spPr/>
        <p:txBody>
          <a:bodyPr/>
          <a:lstStyle/>
          <a:p>
            <a:pPr algn="ctr"/>
            <a:r>
              <a:rPr lang="en-US" dirty="0"/>
              <a:t>VIOLATIONS BY DAY OF THE WEEK</a:t>
            </a:r>
          </a:p>
        </p:txBody>
      </p:sp>
      <p:sp>
        <p:nvSpPr>
          <p:cNvPr id="3" name="Content Placeholder 2">
            <a:extLst>
              <a:ext uri="{FF2B5EF4-FFF2-40B4-BE49-F238E27FC236}">
                <a16:creationId xmlns:a16="http://schemas.microsoft.com/office/drawing/2014/main" id="{517C78B0-1CA8-7345-80D6-807D70A8C50C}"/>
              </a:ext>
            </a:extLst>
          </p:cNvPr>
          <p:cNvSpPr>
            <a:spLocks noGrp="1"/>
          </p:cNvSpPr>
          <p:nvPr>
            <p:ph idx="1"/>
          </p:nvPr>
        </p:nvSpPr>
        <p:spPr/>
        <p:txBody>
          <a:bodyPr/>
          <a:lstStyle/>
          <a:p>
            <a:endParaRPr lang="en-US" dirty="0"/>
          </a:p>
          <a:p>
            <a:pPr marL="0" indent="0">
              <a:buNone/>
            </a:pPr>
            <a:endParaRPr lang="en-US" dirty="0"/>
          </a:p>
        </p:txBody>
      </p:sp>
      <p:pic>
        <p:nvPicPr>
          <p:cNvPr id="5" name="Picture 4" descr="Chart, bar chart&#10;&#10;Description automatically generated">
            <a:extLst>
              <a:ext uri="{FF2B5EF4-FFF2-40B4-BE49-F238E27FC236}">
                <a16:creationId xmlns:a16="http://schemas.microsoft.com/office/drawing/2014/main" id="{BCA31DCF-ECE3-5145-A878-93AB19428899}"/>
              </a:ext>
            </a:extLst>
          </p:cNvPr>
          <p:cNvPicPr>
            <a:picLocks noChangeAspect="1"/>
          </p:cNvPicPr>
          <p:nvPr/>
        </p:nvPicPr>
        <p:blipFill>
          <a:blip r:embed="rId3"/>
          <a:stretch>
            <a:fillRect/>
          </a:stretch>
        </p:blipFill>
        <p:spPr>
          <a:xfrm>
            <a:off x="942975" y="1743771"/>
            <a:ext cx="10819318" cy="4123629"/>
          </a:xfrm>
          <a:prstGeom prst="rect">
            <a:avLst/>
          </a:prstGeom>
        </p:spPr>
      </p:pic>
    </p:spTree>
    <p:extLst>
      <p:ext uri="{BB962C8B-B14F-4D97-AF65-F5344CB8AC3E}">
        <p14:creationId xmlns:p14="http://schemas.microsoft.com/office/powerpoint/2010/main" val="280118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C224-A76E-5B43-A71F-BE8BAD1EDB36}"/>
              </a:ext>
            </a:extLst>
          </p:cNvPr>
          <p:cNvSpPr>
            <a:spLocks noGrp="1"/>
          </p:cNvSpPr>
          <p:nvPr>
            <p:ph type="title"/>
          </p:nvPr>
        </p:nvSpPr>
        <p:spPr/>
        <p:txBody>
          <a:bodyPr/>
          <a:lstStyle/>
          <a:p>
            <a:pPr algn="ctr"/>
            <a:r>
              <a:rPr lang="en-US" dirty="0"/>
              <a:t>VIOLATIONS BY MONTH</a:t>
            </a:r>
            <a:br>
              <a:rPr lang="en-US" dirty="0"/>
            </a:br>
            <a:endParaRPr lang="en-US" dirty="0"/>
          </a:p>
        </p:txBody>
      </p:sp>
      <p:sp>
        <p:nvSpPr>
          <p:cNvPr id="3" name="Content Placeholder 2">
            <a:extLst>
              <a:ext uri="{FF2B5EF4-FFF2-40B4-BE49-F238E27FC236}">
                <a16:creationId xmlns:a16="http://schemas.microsoft.com/office/drawing/2014/main" id="{517150C6-540B-604F-B43A-B80D12ED3CF6}"/>
              </a:ext>
            </a:extLst>
          </p:cNvPr>
          <p:cNvSpPr>
            <a:spLocks noGrp="1"/>
          </p:cNvSpPr>
          <p:nvPr>
            <p:ph idx="1"/>
          </p:nvPr>
        </p:nvSpPr>
        <p:spPr/>
        <p:txBody>
          <a:bodyPr/>
          <a:lstStyle/>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5" name="Content Placeholder 4">
            <a:extLst>
              <a:ext uri="{FF2B5EF4-FFF2-40B4-BE49-F238E27FC236}">
                <a16:creationId xmlns:a16="http://schemas.microsoft.com/office/drawing/2014/main" id="{1D72A74D-8829-0B4D-A936-26DAA76FB25A}"/>
              </a:ext>
            </a:extLst>
          </p:cNvPr>
          <p:cNvPicPr>
            <a:picLocks noChangeAspect="1"/>
          </p:cNvPicPr>
          <p:nvPr/>
        </p:nvPicPr>
        <p:blipFill>
          <a:blip r:embed="rId3">
            <a:alphaModFix/>
          </a:blip>
          <a:stretch>
            <a:fillRect/>
          </a:stretch>
        </p:blipFill>
        <p:spPr>
          <a:xfrm>
            <a:off x="956819" y="2171700"/>
            <a:ext cx="10278362" cy="3451977"/>
          </a:xfrm>
          <a:prstGeom prst="rect">
            <a:avLst/>
          </a:prstGeom>
        </p:spPr>
      </p:pic>
    </p:spTree>
    <p:extLst>
      <p:ext uri="{BB962C8B-B14F-4D97-AF65-F5344CB8AC3E}">
        <p14:creationId xmlns:p14="http://schemas.microsoft.com/office/powerpoint/2010/main" val="4148095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5258-F768-3846-9412-126EBA30F2D7}"/>
              </a:ext>
            </a:extLst>
          </p:cNvPr>
          <p:cNvSpPr>
            <a:spLocks noGrp="1"/>
          </p:cNvSpPr>
          <p:nvPr>
            <p:ph type="title"/>
          </p:nvPr>
        </p:nvSpPr>
        <p:spPr/>
        <p:txBody>
          <a:bodyPr/>
          <a:lstStyle/>
          <a:p>
            <a:pPr algn="ctr"/>
            <a:r>
              <a:rPr lang="en-US" dirty="0"/>
              <a:t>MOST COMMON VIOLATIONS          </a:t>
            </a:r>
          </a:p>
        </p:txBody>
      </p:sp>
      <p:pic>
        <p:nvPicPr>
          <p:cNvPr id="4" name="Content Placeholder 8" descr="Chart, line chart&#10;&#10;Description automatically generated">
            <a:extLst>
              <a:ext uri="{FF2B5EF4-FFF2-40B4-BE49-F238E27FC236}">
                <a16:creationId xmlns:a16="http://schemas.microsoft.com/office/drawing/2014/main" id="{983C43A0-6721-C744-8528-1B4AD428D30B}"/>
              </a:ext>
            </a:extLst>
          </p:cNvPr>
          <p:cNvPicPr>
            <a:picLocks noGrp="1" noChangeAspect="1"/>
          </p:cNvPicPr>
          <p:nvPr>
            <p:ph idx="1"/>
          </p:nvPr>
        </p:nvPicPr>
        <p:blipFill>
          <a:blip r:embed="rId3"/>
          <a:stretch>
            <a:fillRect/>
          </a:stretch>
        </p:blipFill>
        <p:spPr>
          <a:xfrm>
            <a:off x="918155" y="1271587"/>
            <a:ext cx="5177845" cy="2575691"/>
          </a:xfrm>
        </p:spPr>
      </p:pic>
      <p:pic>
        <p:nvPicPr>
          <p:cNvPr id="6" name="Picture 5" descr="Chart&#10;&#10;Description automatically generated">
            <a:extLst>
              <a:ext uri="{FF2B5EF4-FFF2-40B4-BE49-F238E27FC236}">
                <a16:creationId xmlns:a16="http://schemas.microsoft.com/office/drawing/2014/main" id="{65DA8934-F57A-434E-8EBD-7171D4ED3B33}"/>
              </a:ext>
            </a:extLst>
          </p:cNvPr>
          <p:cNvPicPr>
            <a:picLocks noChangeAspect="1"/>
          </p:cNvPicPr>
          <p:nvPr/>
        </p:nvPicPr>
        <p:blipFill>
          <a:blip r:embed="rId4"/>
          <a:stretch>
            <a:fillRect/>
          </a:stretch>
        </p:blipFill>
        <p:spPr>
          <a:xfrm>
            <a:off x="3053871" y="4029493"/>
            <a:ext cx="8486775" cy="2733220"/>
          </a:xfrm>
          <a:prstGeom prst="rect">
            <a:avLst/>
          </a:prstGeom>
        </p:spPr>
      </p:pic>
    </p:spTree>
    <p:extLst>
      <p:ext uri="{BB962C8B-B14F-4D97-AF65-F5344CB8AC3E}">
        <p14:creationId xmlns:p14="http://schemas.microsoft.com/office/powerpoint/2010/main" val="1950180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Chart, bar chart&#10;&#10;Description automatically generated">
            <a:extLst>
              <a:ext uri="{FF2B5EF4-FFF2-40B4-BE49-F238E27FC236}">
                <a16:creationId xmlns:a16="http://schemas.microsoft.com/office/drawing/2014/main" id="{8AC72EDF-9823-6D49-9DFA-12E83DB24A84}"/>
              </a:ext>
            </a:extLst>
          </p:cNvPr>
          <p:cNvPicPr>
            <a:picLocks noChangeAspect="1"/>
          </p:cNvPicPr>
          <p:nvPr/>
        </p:nvPicPr>
        <p:blipFill>
          <a:blip r:embed="rId3"/>
          <a:stretch>
            <a:fillRect/>
          </a:stretch>
        </p:blipFill>
        <p:spPr>
          <a:xfrm>
            <a:off x="1912490" y="2353228"/>
            <a:ext cx="7929328" cy="3822192"/>
          </a:xfrm>
          <a:prstGeom prst="rect">
            <a:avLst/>
          </a:prstGeom>
        </p:spPr>
      </p:pic>
      <p:sp>
        <p:nvSpPr>
          <p:cNvPr id="2" name="Title 1">
            <a:extLst>
              <a:ext uri="{FF2B5EF4-FFF2-40B4-BE49-F238E27FC236}">
                <a16:creationId xmlns:a16="http://schemas.microsoft.com/office/drawing/2014/main" id="{9E587386-2953-F549-93A7-93C3D0554AD2}"/>
              </a:ext>
            </a:extLst>
          </p:cNvPr>
          <p:cNvSpPr>
            <a:spLocks noGrp="1"/>
          </p:cNvSpPr>
          <p:nvPr>
            <p:ph type="title"/>
          </p:nvPr>
        </p:nvSpPr>
        <p:spPr/>
        <p:txBody>
          <a:bodyPr/>
          <a:lstStyle/>
          <a:p>
            <a:pPr algn="ctr"/>
            <a:r>
              <a:rPr lang="en-US" dirty="0"/>
              <a:t>FINES ISSUED</a:t>
            </a:r>
          </a:p>
        </p:txBody>
      </p:sp>
      <p:sp>
        <p:nvSpPr>
          <p:cNvPr id="15" name="TextBox 14">
            <a:extLst>
              <a:ext uri="{FF2B5EF4-FFF2-40B4-BE49-F238E27FC236}">
                <a16:creationId xmlns:a16="http://schemas.microsoft.com/office/drawing/2014/main" id="{B2D338BB-570A-B74E-A618-8CF5442DAFA4}"/>
              </a:ext>
            </a:extLst>
          </p:cNvPr>
          <p:cNvSpPr txBox="1"/>
          <p:nvPr/>
        </p:nvSpPr>
        <p:spPr>
          <a:xfrm>
            <a:off x="5390814" y="4919056"/>
            <a:ext cx="1396351" cy="369332"/>
          </a:xfrm>
          <a:prstGeom prst="rect">
            <a:avLst/>
          </a:prstGeom>
          <a:noFill/>
        </p:spPr>
        <p:txBody>
          <a:bodyPr wrap="square" rtlCol="0">
            <a:spAutoFit/>
          </a:bodyPr>
          <a:lstStyle/>
          <a:p>
            <a:r>
              <a:rPr lang="en-US" dirty="0"/>
              <a:t>$2,502,470</a:t>
            </a:r>
          </a:p>
        </p:txBody>
      </p:sp>
      <p:sp>
        <p:nvSpPr>
          <p:cNvPr id="19" name="TextBox 18">
            <a:extLst>
              <a:ext uri="{FF2B5EF4-FFF2-40B4-BE49-F238E27FC236}">
                <a16:creationId xmlns:a16="http://schemas.microsoft.com/office/drawing/2014/main" id="{AF785923-0E6D-6D40-B85D-EFBCF98D1523}"/>
              </a:ext>
            </a:extLst>
          </p:cNvPr>
          <p:cNvSpPr txBox="1"/>
          <p:nvPr/>
        </p:nvSpPr>
        <p:spPr>
          <a:xfrm>
            <a:off x="7455252" y="4919056"/>
            <a:ext cx="1343829" cy="369332"/>
          </a:xfrm>
          <a:prstGeom prst="rect">
            <a:avLst/>
          </a:prstGeom>
          <a:noFill/>
        </p:spPr>
        <p:txBody>
          <a:bodyPr wrap="none" rtlCol="0">
            <a:spAutoFit/>
          </a:bodyPr>
          <a:lstStyle/>
          <a:p>
            <a:r>
              <a:rPr lang="en-US" dirty="0"/>
              <a:t>$1,287,157</a:t>
            </a:r>
          </a:p>
        </p:txBody>
      </p:sp>
      <p:sp>
        <p:nvSpPr>
          <p:cNvPr id="24" name="TextBox 23">
            <a:extLst>
              <a:ext uri="{FF2B5EF4-FFF2-40B4-BE49-F238E27FC236}">
                <a16:creationId xmlns:a16="http://schemas.microsoft.com/office/drawing/2014/main" id="{DA171D75-EACE-5742-B131-3608221FE429}"/>
              </a:ext>
            </a:extLst>
          </p:cNvPr>
          <p:cNvSpPr txBox="1"/>
          <p:nvPr/>
        </p:nvSpPr>
        <p:spPr>
          <a:xfrm>
            <a:off x="3235270" y="2854748"/>
            <a:ext cx="1495474" cy="369332"/>
          </a:xfrm>
          <a:prstGeom prst="rect">
            <a:avLst/>
          </a:prstGeom>
          <a:noFill/>
        </p:spPr>
        <p:txBody>
          <a:bodyPr wrap="none" rtlCol="0">
            <a:spAutoFit/>
          </a:bodyPr>
          <a:lstStyle/>
          <a:p>
            <a:r>
              <a:rPr lang="en-US" dirty="0"/>
              <a:t>$25,105,850</a:t>
            </a:r>
          </a:p>
        </p:txBody>
      </p:sp>
    </p:spTree>
    <p:extLst>
      <p:ext uri="{BB962C8B-B14F-4D97-AF65-F5344CB8AC3E}">
        <p14:creationId xmlns:p14="http://schemas.microsoft.com/office/powerpoint/2010/main" val="397052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A17F-01D4-7346-8ABC-EB3A15015B6E}"/>
              </a:ext>
            </a:extLst>
          </p:cNvPr>
          <p:cNvSpPr>
            <a:spLocks noGrp="1"/>
          </p:cNvSpPr>
          <p:nvPr>
            <p:ph type="title"/>
          </p:nvPr>
        </p:nvSpPr>
        <p:spPr/>
        <p:txBody>
          <a:bodyPr/>
          <a:lstStyle/>
          <a:p>
            <a:pPr algn="ctr"/>
            <a:r>
              <a:rPr lang="en-US" dirty="0"/>
              <a:t>VIOLATIONS BY DRIVER STATE</a:t>
            </a:r>
          </a:p>
        </p:txBody>
      </p:sp>
      <p:pic>
        <p:nvPicPr>
          <p:cNvPr id="5" name="Content Placeholder 4" descr="Chart, pie chart&#10;&#10;Description automatically generated">
            <a:extLst>
              <a:ext uri="{FF2B5EF4-FFF2-40B4-BE49-F238E27FC236}">
                <a16:creationId xmlns:a16="http://schemas.microsoft.com/office/drawing/2014/main" id="{902A8418-C758-4548-8A5F-109BC0EECCB3}"/>
              </a:ext>
            </a:extLst>
          </p:cNvPr>
          <p:cNvPicPr>
            <a:picLocks noGrp="1" noChangeAspect="1"/>
          </p:cNvPicPr>
          <p:nvPr>
            <p:ph idx="1"/>
          </p:nvPr>
        </p:nvPicPr>
        <p:blipFill>
          <a:blip r:embed="rId3"/>
          <a:stretch>
            <a:fillRect/>
          </a:stretch>
        </p:blipFill>
        <p:spPr>
          <a:xfrm>
            <a:off x="3560672" y="2286000"/>
            <a:ext cx="5223055" cy="3581400"/>
          </a:xfrm>
        </p:spPr>
      </p:pic>
    </p:spTree>
    <p:extLst>
      <p:ext uri="{BB962C8B-B14F-4D97-AF65-F5344CB8AC3E}">
        <p14:creationId xmlns:p14="http://schemas.microsoft.com/office/powerpoint/2010/main" val="383556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1"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60"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44" name="Rectangle 43">
            <a:extLst>
              <a:ext uri="{FF2B5EF4-FFF2-40B4-BE49-F238E27FC236}">
                <a16:creationId xmlns:a16="http://schemas.microsoft.com/office/drawing/2014/main" id="{AAC11200-8B97-4CB4-99EF-7C0FA210F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95"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06F470-CF93-4B44-B14A-41544A48DD01}"/>
              </a:ext>
            </a:extLst>
          </p:cNvPr>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en-US" sz="5600" cap="all"/>
              <a:t>VIOLATION TYPE BY DRIVER STATE</a:t>
            </a:r>
          </a:p>
        </p:txBody>
      </p:sp>
      <p:sp>
        <p:nvSpPr>
          <p:cNvPr id="46" name="Freeform 6">
            <a:extLst>
              <a:ext uri="{FF2B5EF4-FFF2-40B4-BE49-F238E27FC236}">
                <a16:creationId xmlns:a16="http://schemas.microsoft.com/office/drawing/2014/main" id="{BB502E7E-3C82-47F3-B817-7507C01A1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12" name="Content Placeholder 11" descr="A picture containing chart&#10;&#10;Description automatically generated">
            <a:extLst>
              <a:ext uri="{FF2B5EF4-FFF2-40B4-BE49-F238E27FC236}">
                <a16:creationId xmlns:a16="http://schemas.microsoft.com/office/drawing/2014/main" id="{4A197B5C-DF0E-2847-BC85-BF9359AAD4E9}"/>
              </a:ext>
            </a:extLst>
          </p:cNvPr>
          <p:cNvPicPr>
            <a:picLocks noGrp="1" noChangeAspect="1"/>
          </p:cNvPicPr>
          <p:nvPr>
            <p:ph idx="1"/>
          </p:nvPr>
        </p:nvPicPr>
        <p:blipFill>
          <a:blip r:embed="rId3"/>
          <a:stretch>
            <a:fillRect/>
          </a:stretch>
        </p:blipFill>
        <p:spPr>
          <a:xfrm>
            <a:off x="8001646" y="2000565"/>
            <a:ext cx="3078999" cy="946792"/>
          </a:xfrm>
          <a:prstGeom prst="rect">
            <a:avLst/>
          </a:prstGeom>
        </p:spPr>
      </p:pic>
      <p:sp>
        <p:nvSpPr>
          <p:cNvPr id="48" name="Freeform 6">
            <a:extLst>
              <a:ext uri="{FF2B5EF4-FFF2-40B4-BE49-F238E27FC236}">
                <a16:creationId xmlns:a16="http://schemas.microsoft.com/office/drawing/2014/main" id="{3E5C639E-7A0B-46B2-9273-986E8BE7F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6" name="Picture 5" descr="Chart&#10;&#10;Description automatically generated">
            <a:extLst>
              <a:ext uri="{FF2B5EF4-FFF2-40B4-BE49-F238E27FC236}">
                <a16:creationId xmlns:a16="http://schemas.microsoft.com/office/drawing/2014/main" id="{1F7895B3-6485-DF41-8312-EBFCC965CA4D}"/>
              </a:ext>
            </a:extLst>
          </p:cNvPr>
          <p:cNvPicPr>
            <a:picLocks noChangeAspect="1"/>
          </p:cNvPicPr>
          <p:nvPr/>
        </p:nvPicPr>
        <p:blipFill>
          <a:blip r:embed="rId4"/>
          <a:stretch>
            <a:fillRect/>
          </a:stretch>
        </p:blipFill>
        <p:spPr>
          <a:xfrm>
            <a:off x="4575233" y="1970392"/>
            <a:ext cx="3049897" cy="945467"/>
          </a:xfrm>
          <a:prstGeom prst="rect">
            <a:avLst/>
          </a:prstGeom>
        </p:spPr>
      </p:pic>
      <p:pic>
        <p:nvPicPr>
          <p:cNvPr id="9" name="Content Placeholder 8" descr="Chart, bar chart&#10;&#10;Description automatically generated">
            <a:extLst>
              <a:ext uri="{FF2B5EF4-FFF2-40B4-BE49-F238E27FC236}">
                <a16:creationId xmlns:a16="http://schemas.microsoft.com/office/drawing/2014/main" id="{C0DA79C7-5E7E-D442-872C-60F4E02DA238}"/>
              </a:ext>
            </a:extLst>
          </p:cNvPr>
          <p:cNvPicPr>
            <a:picLocks noChangeAspect="1"/>
          </p:cNvPicPr>
          <p:nvPr/>
        </p:nvPicPr>
        <p:blipFill>
          <a:blip r:embed="rId5"/>
          <a:stretch>
            <a:fillRect/>
          </a:stretch>
        </p:blipFill>
        <p:spPr>
          <a:xfrm>
            <a:off x="1292693" y="1970392"/>
            <a:ext cx="3041534" cy="973290"/>
          </a:xfrm>
          <a:prstGeom prst="rect">
            <a:avLst/>
          </a:prstGeom>
        </p:spPr>
      </p:pic>
    </p:spTree>
    <p:extLst>
      <p:ext uri="{BB962C8B-B14F-4D97-AF65-F5344CB8AC3E}">
        <p14:creationId xmlns:p14="http://schemas.microsoft.com/office/powerpoint/2010/main" val="352330732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567</Words>
  <Application>Microsoft Office PowerPoint</Application>
  <PresentationFormat>Widescreen</PresentationFormat>
  <Paragraphs>81</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Franklin Gothic Book</vt:lpstr>
      <vt:lpstr>Crop</vt:lpstr>
      <vt:lpstr>Path of least Violations </vt:lpstr>
      <vt:lpstr>WHICH AGENCY ISSUES THE MOST VIOLATIONS?</vt:lpstr>
      <vt:lpstr>ARE MORE VIOLATIONS ISSUED IN A PARTICULAR AREA OF THE CITY?</vt:lpstr>
      <vt:lpstr>VIOLATIONS BY DAY OF THE WEEK</vt:lpstr>
      <vt:lpstr>VIOLATIONS BY MONTH </vt:lpstr>
      <vt:lpstr>MOST COMMON VIOLATIONS          </vt:lpstr>
      <vt:lpstr>FINES ISSUED</vt:lpstr>
      <vt:lpstr>VIOLATIONS BY DRIVER STATE</vt:lpstr>
      <vt:lpstr>VIOLATION TYPE BY DRIVER STATE</vt:lpstr>
      <vt:lpstr>VIOLATIONS BY 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of least Violations</dc:title>
  <dc:creator>Sree Kodali</dc:creator>
  <cp:lastModifiedBy>renier mendez</cp:lastModifiedBy>
  <cp:revision>7</cp:revision>
  <dcterms:created xsi:type="dcterms:W3CDTF">2020-11-14T01:07:22Z</dcterms:created>
  <dcterms:modified xsi:type="dcterms:W3CDTF">2020-11-14T02:57:03Z</dcterms:modified>
</cp:coreProperties>
</file>