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C7F7922-5735-45FC-85C4-D4B8AFC5A7E9}">
  <a:tblStyle styleId="{DC7F7922-5735-45FC-85C4-D4B8AFC5A7E9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A Metodologia proposta consiste em selecionar um conjunto de redes, aplicar os métodos locais e globais de centralidade;  formar uma base de correlações para cada uma das redes selecionadas;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Agrupar as redes de forma que os membros tenham bases de correlações semelhantes;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Classificar a rede em estudo em relação ao grupos formados;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Avaliar o métodos sugeridos pela base de correlação do grupo;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metodologia foi dividida em quatro partes: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1) Seleção - Redes que formaram a base de correlações conhecidas;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Métodos de centralidades locais e globais que serão utilizados;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        Método utilizado para avaliar a correlação entre os ranks de centralidade;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2) Formação - Aplicação dos métodos de centralidade;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           Avaliação da correlação entre os ranks gerados por cada método para cada rede;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3) Classificação - Formação de grupos com base de correlações semelhantes, utilizando as redes selecionadas inicialmente;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                Classificação das redes em estudo em relação aos grupos formados.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4) Avaliação- Avaliar os métodos locais sugeridos para utilização.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Aplicação prática.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gif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52666"/>
            <a:ext cx="8229600" cy="1912499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Análise de Técnicas Distribuídas de Avaliação de Centralidade de Nós em Redes Complexas</a:t>
            </a: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213816"/>
            <a:ext cx="8229600" cy="714000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Trabalho de Conclusão de Curso</a:t>
            </a:r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57200" y="2888087"/>
            <a:ext cx="8229600" cy="213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Renato Bento da Rocha</a:t>
            </a:r>
          </a:p>
          <a:p>
            <a:pPr lvl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renatob.rocha@gmail.com</a:t>
            </a:r>
          </a:p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Rafael Gomes Monteiro</a:t>
            </a:r>
          </a:p>
          <a:p>
            <a:pPr lvl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rafaelgomesmonteiro@gmail.com</a:t>
            </a:r>
          </a:p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Artur Ziviani</a:t>
            </a:r>
          </a:p>
          <a:p>
            <a:pPr lvl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ziviani@lncc.br</a:t>
            </a:r>
          </a:p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</a:rPr>
              <a:t>Klaus Wehmuth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FFFFFF"/>
                </a:solidFill>
              </a:rPr>
              <a:t>klaus@lncc.br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Metodologia Proposta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812181" y="3115886"/>
            <a:ext cx="655520" cy="657031"/>
            <a:chOff x="80625" y="2325325"/>
            <a:chExt cx="772200" cy="736499"/>
          </a:xfrm>
        </p:grpSpPr>
        <p:sp>
          <p:nvSpPr>
            <p:cNvPr id="125" name="Shape 125"/>
            <p:cNvSpPr/>
            <p:nvPr/>
          </p:nvSpPr>
          <p:spPr>
            <a:xfrm>
              <a:off x="80625" y="2325325"/>
              <a:ext cx="772200" cy="736499"/>
            </a:xfrm>
            <a:prstGeom prst="ellipse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Shape 126"/>
            <p:cNvGrpSpPr/>
            <p:nvPr/>
          </p:nvGrpSpPr>
          <p:grpSpPr>
            <a:xfrm>
              <a:off x="223316" y="2429725"/>
              <a:ext cx="540299" cy="527699"/>
              <a:chOff x="1541600" y="2431100"/>
              <a:chExt cx="540299" cy="527699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1541600" y="2735900"/>
                <a:ext cx="83099" cy="70499"/>
              </a:xfrm>
              <a:prstGeom prst="ellipse">
                <a:avLst/>
              </a:prstGeom>
              <a:solidFill>
                <a:srgbClr val="FF0000"/>
              </a:solidFill>
              <a:ln cap="flat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1694000" y="2888300"/>
                <a:ext cx="83099" cy="70499"/>
              </a:xfrm>
              <a:prstGeom prst="ellipse">
                <a:avLst/>
              </a:prstGeom>
              <a:solidFill>
                <a:srgbClr val="FF0000"/>
              </a:solidFill>
              <a:ln cap="flat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1770200" y="2659700"/>
                <a:ext cx="83099" cy="70499"/>
              </a:xfrm>
              <a:prstGeom prst="ellipse">
                <a:avLst/>
              </a:prstGeom>
              <a:solidFill>
                <a:srgbClr val="FF0000"/>
              </a:solidFill>
              <a:ln cap="flat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922600" y="2583500"/>
                <a:ext cx="83099" cy="70499"/>
              </a:xfrm>
              <a:prstGeom prst="ellipse">
                <a:avLst/>
              </a:prstGeom>
              <a:solidFill>
                <a:srgbClr val="FF0000"/>
              </a:solidFill>
              <a:ln cap="flat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1617800" y="2431100"/>
                <a:ext cx="83099" cy="70499"/>
              </a:xfrm>
              <a:prstGeom prst="ellipse">
                <a:avLst/>
              </a:prstGeom>
              <a:solidFill>
                <a:srgbClr val="FF0000"/>
              </a:solidFill>
              <a:ln cap="flat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1998800" y="2735900"/>
                <a:ext cx="83099" cy="70499"/>
              </a:xfrm>
              <a:prstGeom prst="ellipse">
                <a:avLst/>
              </a:prstGeom>
              <a:solidFill>
                <a:srgbClr val="FF0000"/>
              </a:solidFill>
              <a:ln cap="flat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2252181" y="2272621"/>
            <a:ext cx="455999" cy="2373300"/>
            <a:chOff x="1559853" y="1358221"/>
            <a:chExt cx="455999" cy="2373300"/>
          </a:xfrm>
        </p:grpSpPr>
        <p:sp>
          <p:nvSpPr>
            <p:cNvPr id="134" name="Shape 134"/>
            <p:cNvSpPr/>
            <p:nvPr/>
          </p:nvSpPr>
          <p:spPr>
            <a:xfrm>
              <a:off x="1599850" y="1358221"/>
              <a:ext cx="367799" cy="2373300"/>
            </a:xfrm>
            <a:prstGeom prst="ellipse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1559853" y="1621438"/>
              <a:ext cx="455999" cy="1828800"/>
              <a:chOff x="3527650" y="2159800"/>
              <a:chExt cx="455999" cy="1828800"/>
            </a:xfrm>
          </p:grpSpPr>
          <p:sp>
            <p:nvSpPr>
              <p:cNvPr id="136" name="Shape 136"/>
              <p:cNvSpPr txBox="1"/>
              <p:nvPr/>
            </p:nvSpPr>
            <p:spPr>
              <a:xfrm>
                <a:off x="3527650" y="2159800"/>
                <a:ext cx="455999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f(x)</a:t>
                </a:r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3527650" y="2617000"/>
                <a:ext cx="455999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f(x)</a:t>
                </a: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3527650" y="3074200"/>
                <a:ext cx="455999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f(x)</a:t>
                </a:r>
              </a:p>
            </p:txBody>
          </p:sp>
          <p:sp>
            <p:nvSpPr>
              <p:cNvPr id="139" name="Shape 139"/>
              <p:cNvSpPr txBox="1"/>
              <p:nvPr/>
            </p:nvSpPr>
            <p:spPr>
              <a:xfrm>
                <a:off x="3527650" y="3531400"/>
                <a:ext cx="455999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f(x)</a:t>
                </a:r>
              </a:p>
            </p:txBody>
          </p:sp>
        </p:grpSp>
      </p:grpSp>
      <p:cxnSp>
        <p:nvCxnSpPr>
          <p:cNvPr id="140" name="Shape 140"/>
          <p:cNvCxnSpPr>
            <a:stCxn id="125" idx="6"/>
            <a:endCxn id="134" idx="2"/>
          </p:cNvCxnSpPr>
          <p:nvPr/>
        </p:nvCxnSpPr>
        <p:spPr>
          <a:xfrm>
            <a:off x="1467701" y="3444402"/>
            <a:ext cx="824400" cy="150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1331852" y="2735250"/>
            <a:ext cx="1223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Avaliar Centralidade</a:t>
            </a:r>
          </a:p>
        </p:txBody>
      </p:sp>
      <p:cxnSp>
        <p:nvCxnSpPr>
          <p:cNvPr id="142" name="Shape 142"/>
          <p:cNvCxnSpPr>
            <a:stCxn id="134" idx="6"/>
            <a:endCxn id="143" idx="2"/>
          </p:cNvCxnSpPr>
          <p:nvPr/>
        </p:nvCxnSpPr>
        <p:spPr>
          <a:xfrm flipH="1" rot="10800000">
            <a:off x="2659977" y="3451771"/>
            <a:ext cx="823200" cy="75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44" name="Shape 144"/>
          <p:cNvGrpSpPr/>
          <p:nvPr/>
        </p:nvGrpSpPr>
        <p:grpSpPr>
          <a:xfrm>
            <a:off x="3483202" y="2155987"/>
            <a:ext cx="455999" cy="2591700"/>
            <a:chOff x="3287675" y="1311875"/>
            <a:chExt cx="455999" cy="2591700"/>
          </a:xfrm>
        </p:grpSpPr>
        <p:sp>
          <p:nvSpPr>
            <p:cNvPr id="143" name="Shape 143"/>
            <p:cNvSpPr/>
            <p:nvPr/>
          </p:nvSpPr>
          <p:spPr>
            <a:xfrm>
              <a:off x="3287675" y="1311875"/>
              <a:ext cx="455999" cy="2591700"/>
            </a:xfrm>
            <a:prstGeom prst="ellipse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Shape 145"/>
            <p:cNvGrpSpPr/>
            <p:nvPr/>
          </p:nvGrpSpPr>
          <p:grpSpPr>
            <a:xfrm>
              <a:off x="3381950" y="1525937"/>
              <a:ext cx="267450" cy="2163563"/>
              <a:chOff x="5244025" y="2279775"/>
              <a:chExt cx="267450" cy="2163563"/>
            </a:xfrm>
          </p:grpSpPr>
          <p:sp>
            <p:nvSpPr>
              <p:cNvPr id="146" name="Shape 146"/>
              <p:cNvSpPr/>
              <p:nvPr/>
            </p:nvSpPr>
            <p:spPr>
              <a:xfrm rot="-5400000">
                <a:off x="5126818" y="2396981"/>
                <a:ext cx="501863" cy="267450"/>
              </a:xfrm>
              <a:prstGeom prst="flowChartPunchedTape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rot="-5400000">
                <a:off x="5126818" y="2950887"/>
                <a:ext cx="501863" cy="267450"/>
              </a:xfrm>
              <a:prstGeom prst="flowChartPunchedTape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 rot="-5400000">
                <a:off x="5126818" y="3504793"/>
                <a:ext cx="501863" cy="267450"/>
              </a:xfrm>
              <a:prstGeom prst="flowChartPunchedTape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Shape 149"/>
              <p:cNvSpPr/>
              <p:nvPr/>
            </p:nvSpPr>
            <p:spPr>
              <a:xfrm rot="-5400000">
                <a:off x="5126818" y="4058681"/>
                <a:ext cx="501863" cy="267450"/>
              </a:xfrm>
              <a:prstGeom prst="flowChartPunchedTape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Shape 150"/>
          <p:cNvSpPr txBox="1"/>
          <p:nvPr/>
        </p:nvSpPr>
        <p:spPr>
          <a:xfrm>
            <a:off x="2731302" y="2659050"/>
            <a:ext cx="65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Ranks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5077251" y="2864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{DC7F7922-5735-45FC-85C4-D4B8AFC5A7E9}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2" name="Shape 152"/>
          <p:cNvCxnSpPr/>
          <p:nvPr/>
        </p:nvCxnSpPr>
        <p:spPr>
          <a:xfrm flipH="1" rot="10800000">
            <a:off x="3939202" y="3450037"/>
            <a:ext cx="1151399" cy="18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3958552" y="2659050"/>
            <a:ext cx="10634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Base de Correlações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6935152" y="2315712"/>
            <a:ext cx="479399" cy="2279699"/>
            <a:chOff x="6723025" y="1553500"/>
            <a:chExt cx="479399" cy="2279699"/>
          </a:xfrm>
        </p:grpSpPr>
        <p:sp>
          <p:nvSpPr>
            <p:cNvPr id="155" name="Shape 155"/>
            <p:cNvSpPr/>
            <p:nvPr/>
          </p:nvSpPr>
          <p:spPr>
            <a:xfrm>
              <a:off x="6723025" y="1553500"/>
              <a:ext cx="479399" cy="2279699"/>
            </a:xfrm>
            <a:prstGeom prst="ellipse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>
              <a:off x="6827357" y="1940801"/>
              <a:ext cx="263320" cy="1524809"/>
              <a:chOff x="6903557" y="1940801"/>
              <a:chExt cx="263320" cy="1524809"/>
            </a:xfrm>
          </p:grpSpPr>
          <p:grpSp>
            <p:nvGrpSpPr>
              <p:cNvPr id="157" name="Shape 157"/>
              <p:cNvGrpSpPr/>
              <p:nvPr/>
            </p:nvGrpSpPr>
            <p:grpSpPr>
              <a:xfrm>
                <a:off x="6903557" y="1940801"/>
                <a:ext cx="263320" cy="324059"/>
                <a:chOff x="80625" y="2325325"/>
                <a:chExt cx="772200" cy="736499"/>
              </a:xfrm>
            </p:grpSpPr>
            <p:sp>
              <p:nvSpPr>
                <p:cNvPr id="158" name="Shape 158"/>
                <p:cNvSpPr/>
                <p:nvPr/>
              </p:nvSpPr>
              <p:spPr>
                <a:xfrm>
                  <a:off x="80625" y="2325325"/>
                  <a:ext cx="772200" cy="736499"/>
                </a:xfrm>
                <a:prstGeom prst="ellipse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9" name="Shape 159"/>
                <p:cNvGrpSpPr/>
                <p:nvPr/>
              </p:nvGrpSpPr>
              <p:grpSpPr>
                <a:xfrm>
                  <a:off x="223316" y="2429725"/>
                  <a:ext cx="540299" cy="527699"/>
                  <a:chOff x="1541600" y="2431100"/>
                  <a:chExt cx="540299" cy="527699"/>
                </a:xfrm>
              </p:grpSpPr>
              <p:sp>
                <p:nvSpPr>
                  <p:cNvPr id="160" name="Shape 160"/>
                  <p:cNvSpPr/>
                  <p:nvPr/>
                </p:nvSpPr>
                <p:spPr>
                  <a:xfrm>
                    <a:off x="1541600" y="27359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1694000" y="28883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1770200" y="26597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" name="Shape 163"/>
                  <p:cNvSpPr/>
                  <p:nvPr/>
                </p:nvSpPr>
                <p:spPr>
                  <a:xfrm>
                    <a:off x="1922600" y="25835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Shape 164"/>
                  <p:cNvSpPr/>
                  <p:nvPr/>
                </p:nvSpPr>
                <p:spPr>
                  <a:xfrm>
                    <a:off x="1617800" y="24311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1998800" y="27359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6" name="Shape 166"/>
              <p:cNvGrpSpPr/>
              <p:nvPr/>
            </p:nvGrpSpPr>
            <p:grpSpPr>
              <a:xfrm>
                <a:off x="6903557" y="2341051"/>
                <a:ext cx="263320" cy="324059"/>
                <a:chOff x="80625" y="2325325"/>
                <a:chExt cx="772200" cy="736499"/>
              </a:xfrm>
            </p:grpSpPr>
            <p:sp>
              <p:nvSpPr>
                <p:cNvPr id="167" name="Shape 167"/>
                <p:cNvSpPr/>
                <p:nvPr/>
              </p:nvSpPr>
              <p:spPr>
                <a:xfrm>
                  <a:off x="80625" y="2325325"/>
                  <a:ext cx="772200" cy="736499"/>
                </a:xfrm>
                <a:prstGeom prst="ellipse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8" name="Shape 168"/>
                <p:cNvGrpSpPr/>
                <p:nvPr/>
              </p:nvGrpSpPr>
              <p:grpSpPr>
                <a:xfrm>
                  <a:off x="223316" y="2429725"/>
                  <a:ext cx="540299" cy="527699"/>
                  <a:chOff x="1541600" y="2431100"/>
                  <a:chExt cx="540299" cy="527699"/>
                </a:xfrm>
              </p:grpSpPr>
              <p:sp>
                <p:nvSpPr>
                  <p:cNvPr id="169" name="Shape 169"/>
                  <p:cNvSpPr/>
                  <p:nvPr/>
                </p:nvSpPr>
                <p:spPr>
                  <a:xfrm>
                    <a:off x="1541600" y="27359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1694000" y="28883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1770200" y="26597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Shape 172"/>
                  <p:cNvSpPr/>
                  <p:nvPr/>
                </p:nvSpPr>
                <p:spPr>
                  <a:xfrm>
                    <a:off x="1922600" y="25835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" name="Shape 173"/>
                  <p:cNvSpPr/>
                  <p:nvPr/>
                </p:nvSpPr>
                <p:spPr>
                  <a:xfrm>
                    <a:off x="1617800" y="24311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" name="Shape 174"/>
                  <p:cNvSpPr/>
                  <p:nvPr/>
                </p:nvSpPr>
                <p:spPr>
                  <a:xfrm>
                    <a:off x="1998800" y="27359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5" name="Shape 175"/>
              <p:cNvGrpSpPr/>
              <p:nvPr/>
            </p:nvGrpSpPr>
            <p:grpSpPr>
              <a:xfrm>
                <a:off x="6903557" y="2741301"/>
                <a:ext cx="263320" cy="324059"/>
                <a:chOff x="80625" y="2325325"/>
                <a:chExt cx="772200" cy="736499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80625" y="2325325"/>
                  <a:ext cx="772200" cy="736499"/>
                </a:xfrm>
                <a:prstGeom prst="ellipse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7" name="Shape 177"/>
                <p:cNvGrpSpPr/>
                <p:nvPr/>
              </p:nvGrpSpPr>
              <p:grpSpPr>
                <a:xfrm>
                  <a:off x="223316" y="2429725"/>
                  <a:ext cx="540299" cy="527699"/>
                  <a:chOff x="1541600" y="2431100"/>
                  <a:chExt cx="540299" cy="527699"/>
                </a:xfrm>
              </p:grpSpPr>
              <p:sp>
                <p:nvSpPr>
                  <p:cNvPr id="178" name="Shape 178"/>
                  <p:cNvSpPr/>
                  <p:nvPr/>
                </p:nvSpPr>
                <p:spPr>
                  <a:xfrm>
                    <a:off x="1541600" y="27359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Shape 179"/>
                  <p:cNvSpPr/>
                  <p:nvPr/>
                </p:nvSpPr>
                <p:spPr>
                  <a:xfrm>
                    <a:off x="1694000" y="28883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Shape 180"/>
                  <p:cNvSpPr/>
                  <p:nvPr/>
                </p:nvSpPr>
                <p:spPr>
                  <a:xfrm>
                    <a:off x="1770200" y="26597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" name="Shape 181"/>
                  <p:cNvSpPr/>
                  <p:nvPr/>
                </p:nvSpPr>
                <p:spPr>
                  <a:xfrm>
                    <a:off x="1922600" y="25835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" name="Shape 182"/>
                  <p:cNvSpPr/>
                  <p:nvPr/>
                </p:nvSpPr>
                <p:spPr>
                  <a:xfrm>
                    <a:off x="1617800" y="24311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" name="Shape 183"/>
                  <p:cNvSpPr/>
                  <p:nvPr/>
                </p:nvSpPr>
                <p:spPr>
                  <a:xfrm>
                    <a:off x="1998800" y="27359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4" name="Shape 184"/>
              <p:cNvGrpSpPr/>
              <p:nvPr/>
            </p:nvGrpSpPr>
            <p:grpSpPr>
              <a:xfrm>
                <a:off x="6903557" y="3141551"/>
                <a:ext cx="263320" cy="324059"/>
                <a:chOff x="80625" y="2325325"/>
                <a:chExt cx="772200" cy="736499"/>
              </a:xfrm>
            </p:grpSpPr>
            <p:sp>
              <p:nvSpPr>
                <p:cNvPr id="185" name="Shape 185"/>
                <p:cNvSpPr/>
                <p:nvPr/>
              </p:nvSpPr>
              <p:spPr>
                <a:xfrm>
                  <a:off x="80625" y="2325325"/>
                  <a:ext cx="772200" cy="736499"/>
                </a:xfrm>
                <a:prstGeom prst="ellipse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6" name="Shape 186"/>
                <p:cNvGrpSpPr/>
                <p:nvPr/>
              </p:nvGrpSpPr>
              <p:grpSpPr>
                <a:xfrm>
                  <a:off x="223316" y="2429725"/>
                  <a:ext cx="540299" cy="527699"/>
                  <a:chOff x="1541600" y="2431100"/>
                  <a:chExt cx="540299" cy="527699"/>
                </a:xfrm>
              </p:grpSpPr>
              <p:sp>
                <p:nvSpPr>
                  <p:cNvPr id="187" name="Shape 187"/>
                  <p:cNvSpPr/>
                  <p:nvPr/>
                </p:nvSpPr>
                <p:spPr>
                  <a:xfrm>
                    <a:off x="1541600" y="27359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" name="Shape 188"/>
                  <p:cNvSpPr/>
                  <p:nvPr/>
                </p:nvSpPr>
                <p:spPr>
                  <a:xfrm>
                    <a:off x="1694000" y="28883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" name="Shape 189"/>
                  <p:cNvSpPr/>
                  <p:nvPr/>
                </p:nvSpPr>
                <p:spPr>
                  <a:xfrm>
                    <a:off x="1770200" y="26597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" name="Shape 190"/>
                  <p:cNvSpPr/>
                  <p:nvPr/>
                </p:nvSpPr>
                <p:spPr>
                  <a:xfrm>
                    <a:off x="1922600" y="25835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" name="Shape 191"/>
                  <p:cNvSpPr/>
                  <p:nvPr/>
                </p:nvSpPr>
                <p:spPr>
                  <a:xfrm>
                    <a:off x="1617800" y="24311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" name="Shape 192"/>
                  <p:cNvSpPr/>
                  <p:nvPr/>
                </p:nvSpPr>
                <p:spPr>
                  <a:xfrm>
                    <a:off x="1998800" y="2735900"/>
                    <a:ext cx="83099" cy="70499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w="19050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91425" lIns="91425" rIns="91425" tIns="91425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cxnSp>
        <p:nvCxnSpPr>
          <p:cNvPr id="193" name="Shape 193"/>
          <p:cNvCxnSpPr>
            <a:endCxn id="155" idx="2"/>
          </p:cNvCxnSpPr>
          <p:nvPr/>
        </p:nvCxnSpPr>
        <p:spPr>
          <a:xfrm>
            <a:off x="6236752" y="3453762"/>
            <a:ext cx="698400" cy="18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6244552" y="2659050"/>
            <a:ext cx="69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Grupos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852" y="3080801"/>
            <a:ext cx="858749" cy="73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Shape 196"/>
          <p:cNvCxnSpPr>
            <a:stCxn id="195" idx="1"/>
          </p:cNvCxnSpPr>
          <p:nvPr/>
        </p:nvCxnSpPr>
        <p:spPr>
          <a:xfrm flipH="1">
            <a:off x="7414552" y="3449101"/>
            <a:ext cx="792300" cy="51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7387552" y="2659050"/>
            <a:ext cx="89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Classificar</a:t>
            </a:r>
          </a:p>
        </p:txBody>
      </p:sp>
      <p:cxnSp>
        <p:nvCxnSpPr>
          <p:cNvPr id="198" name="Shape 198"/>
          <p:cNvCxnSpPr>
            <a:endCxn id="125" idx="2"/>
          </p:cNvCxnSpPr>
          <p:nvPr/>
        </p:nvCxnSpPr>
        <p:spPr>
          <a:xfrm flipH="1" rot="10800000">
            <a:off x="82581" y="3444402"/>
            <a:ext cx="729600" cy="990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77252" y="2595600"/>
            <a:ext cx="963600" cy="73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Selecionar conjunto de redes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Metodologia proposta consiste em: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99875"/>
            <a:ext cx="8229600" cy="65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Etapas da metodologia proposta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666750"/>
            <a:ext cx="8229600" cy="43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Seleção</a:t>
            </a:r>
          </a:p>
          <a:p>
            <a:pPr indent="-323850" lvl="1" marL="9144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Redes que formarão as bases de correlações conhecidas;</a:t>
            </a:r>
          </a:p>
          <a:p>
            <a:pPr indent="-323850" lvl="1" marL="9144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Métodos de centralidades locais e globais que serão utilizados;</a:t>
            </a:r>
          </a:p>
          <a:p>
            <a:pPr indent="-323850" lvl="1" marL="9144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Método utilizado para avaliar a correlação entre os ranks de centralidade;</a:t>
            </a:r>
          </a:p>
          <a:p>
            <a:pPr indent="-3746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Fomação</a:t>
            </a:r>
          </a:p>
          <a:p>
            <a:pPr indent="-323850" lvl="1" marL="9144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Aplicação dos métodos de centralidade;</a:t>
            </a:r>
          </a:p>
          <a:p>
            <a:pPr indent="-323850" lvl="1" marL="9144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Avaliação da correlação entre os ranks gerados por cada método para cada rede;</a:t>
            </a:r>
          </a:p>
          <a:p>
            <a:pPr indent="-3746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Classificação</a:t>
            </a:r>
          </a:p>
          <a:p>
            <a:pPr indent="-323850" lvl="1" marL="9144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Formação de grupos com bases de correlações semelhantes utilizando as redes selecionadas inicialmente;</a:t>
            </a:r>
          </a:p>
          <a:p>
            <a:pPr indent="-323850" lvl="1" marL="9144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Classificação das redes em estudo em relação aos grupos formados.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Avaliação</a:t>
            </a:r>
          </a:p>
          <a:p>
            <a:pPr indent="-323850" lvl="1" marL="914400" rtl="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Avaliar os métodos locais sugeridos para utilização.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51475"/>
            <a:ext cx="8229600" cy="659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Desenvolvimento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57250" y="3570150"/>
            <a:ext cx="8229600" cy="59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57250" y="1242525"/>
            <a:ext cx="8229600" cy="5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</a:rPr>
              <a:t>Seleção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57200" y="1836525"/>
            <a:ext cx="8229600" cy="5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</a:rPr>
              <a:t>Formação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57250" y="2430525"/>
            <a:ext cx="82296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</a:rPr>
              <a:t>Classificação</a:t>
            </a:r>
          </a:p>
          <a:p>
            <a:pPr indent="-3556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2000">
                <a:solidFill>
                  <a:schemeClr val="lt1"/>
                </a:solidFill>
              </a:rPr>
              <a:t>Utilizando todas as propriedades selecionadas.</a:t>
            </a:r>
          </a:p>
          <a:p>
            <a:pPr indent="-3556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2000">
                <a:solidFill>
                  <a:schemeClr val="lt1"/>
                </a:solidFill>
              </a:rPr>
              <a:t>Removendo propriedades com maior custo.</a:t>
            </a:r>
          </a:p>
          <a:p>
            <a:pPr indent="-3556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2000">
                <a:solidFill>
                  <a:schemeClr val="lt1"/>
                </a:solidFill>
              </a:rPr>
              <a:t>Redução da dimensionalidade utilizando PCA.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50" y="4164150"/>
            <a:ext cx="8229600" cy="59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</a:rPr>
              <a:t>Avaliação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50" y="1371911"/>
            <a:ext cx="335224" cy="3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175" y="1965923"/>
            <a:ext cx="335224" cy="3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875" y="2937973"/>
            <a:ext cx="335224" cy="3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239" y="3249441"/>
            <a:ext cx="335224" cy="3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175" y="3539182"/>
            <a:ext cx="335224" cy="33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175" y="4221382"/>
            <a:ext cx="543274" cy="47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Cronograma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12" y="1063375"/>
            <a:ext cx="8020175" cy="400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Referência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LEWIS, Ted G. Network science: Theory and applications. John Wiley &amp; Sons, 2011.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052675"/>
            <a:ext cx="8229600" cy="3298200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</a:p>
          <a:p>
            <a:pPr indent="-381000" lvl="0" marL="457200" rtl="0">
              <a:lnSpc>
                <a:spcPct val="115000"/>
              </a:lnSpc>
              <a:spcBef>
                <a:spcPts val="80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</a:p>
          <a:p>
            <a:pPr indent="-3810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</a:p>
          <a:p>
            <a:pPr indent="-381000" lvl="0" marL="457200" rtl="0">
              <a:lnSpc>
                <a:spcPct val="115000"/>
              </a:lnSpc>
              <a:spcBef>
                <a:spcPts val="80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Justificativa</a:t>
            </a:r>
          </a:p>
          <a:p>
            <a:pPr indent="-3810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 Proposta</a:t>
            </a:r>
          </a:p>
          <a:p>
            <a:pPr indent="-3810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Desenvolvimento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213816"/>
            <a:ext cx="8229600" cy="714000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Sumário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052675"/>
            <a:ext cx="8229600" cy="1813199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Segundo Lewis (2011) a 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Ciência das Redes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é uma área multidisciplinar que estuda os fundamentos teóricos do comportamento dinâmico/estrutural das redes e sua aplicação em subáreas que incluem a análise de redes complexas em diversos campos, tais como redes sociais, redes de colaboração, redes biológicas, redes de computadores, dentre outras.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213816"/>
            <a:ext cx="8229600" cy="714000"/>
          </a:xfrm>
          <a:prstGeom prst="rect">
            <a:avLst/>
          </a:prstGeom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Introdução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990725"/>
            <a:ext cx="1625475" cy="16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975" y="2990725"/>
            <a:ext cx="2063831" cy="161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Introdução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Uma forma de análise aplicada às redes é a avaliação de centralidade.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avaliação de centralidade está relacionada com a importância atribuída a cada vértice.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Há diversas técnicas de avaliação de centralidade que podem ser aplicadas em diferentes contextos.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Exemplos:</a:t>
            </a:r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Proximidade em relação aos outros nós na rede.</a:t>
            </a:r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Controle sobre interações na rede.</a:t>
            </a:r>
          </a:p>
          <a:p>
            <a:pPr indent="-355600" lvl="2" marL="13716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Manter a rede conexa.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" name="Shape 46"/>
          <p:cNvGrpSpPr/>
          <p:nvPr/>
        </p:nvGrpSpPr>
        <p:grpSpPr>
          <a:xfrm>
            <a:off x="6329488" y="3757585"/>
            <a:ext cx="2595934" cy="1302333"/>
            <a:chOff x="2778900" y="2524562"/>
            <a:chExt cx="3494325" cy="1925675"/>
          </a:xfrm>
        </p:grpSpPr>
        <p:grpSp>
          <p:nvGrpSpPr>
            <p:cNvPr id="47" name="Shape 47"/>
            <p:cNvGrpSpPr/>
            <p:nvPr/>
          </p:nvGrpSpPr>
          <p:grpSpPr>
            <a:xfrm>
              <a:off x="2778900" y="2524562"/>
              <a:ext cx="3494325" cy="1925675"/>
              <a:chOff x="2276300" y="2449687"/>
              <a:chExt cx="3494325" cy="1925675"/>
            </a:xfrm>
          </p:grpSpPr>
          <p:grpSp>
            <p:nvGrpSpPr>
              <p:cNvPr id="48" name="Shape 48"/>
              <p:cNvGrpSpPr/>
              <p:nvPr/>
            </p:nvGrpSpPr>
            <p:grpSpPr>
              <a:xfrm>
                <a:off x="3113200" y="2449687"/>
                <a:ext cx="2657425" cy="1925675"/>
                <a:chOff x="2010350" y="2074400"/>
                <a:chExt cx="2657425" cy="1925675"/>
              </a:xfrm>
            </p:grpSpPr>
            <p:sp>
              <p:nvSpPr>
                <p:cNvPr id="49" name="Shape 49"/>
                <p:cNvSpPr/>
                <p:nvPr/>
              </p:nvSpPr>
              <p:spPr>
                <a:xfrm>
                  <a:off x="3586300" y="3208675"/>
                  <a:ext cx="457200" cy="457200"/>
                </a:xfrm>
                <a:prstGeom prst="flowChartConnector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5</a:t>
                  </a:r>
                </a:p>
              </p:txBody>
            </p:sp>
            <p:cxnSp>
              <p:nvCxnSpPr>
                <p:cNvPr id="50" name="Shape 50"/>
                <p:cNvCxnSpPr>
                  <a:stCxn id="51" idx="6"/>
                  <a:endCxn id="52" idx="2"/>
                </p:cNvCxnSpPr>
                <p:nvPr/>
              </p:nvCxnSpPr>
              <p:spPr>
                <a:xfrm flipH="1" rot="10800000">
                  <a:off x="3197375" y="2303050"/>
                  <a:ext cx="1013100" cy="669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sp>
              <p:nvSpPr>
                <p:cNvPr id="53" name="Shape 53"/>
                <p:cNvSpPr/>
                <p:nvPr/>
              </p:nvSpPr>
              <p:spPr>
                <a:xfrm>
                  <a:off x="2010350" y="2673325"/>
                  <a:ext cx="457200" cy="457200"/>
                </a:xfrm>
                <a:prstGeom prst="flowChartConnector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2</a:t>
                  </a:r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2740175" y="2141350"/>
                  <a:ext cx="457200" cy="457200"/>
                </a:xfrm>
                <a:prstGeom prst="flowChartConnector">
                  <a:avLst/>
                </a:prstGeom>
                <a:solidFill>
                  <a:srgbClr val="FFFF00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3</a:t>
                  </a:r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4210575" y="2074400"/>
                  <a:ext cx="457200" cy="457200"/>
                </a:xfrm>
                <a:prstGeom prst="flowChartConnector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4</a:t>
                  </a:r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2467537" y="3542875"/>
                  <a:ext cx="457200" cy="457200"/>
                </a:xfrm>
                <a:prstGeom prst="flowChartConnector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1</a:t>
                  </a:r>
                </a:p>
              </p:txBody>
            </p:sp>
            <p:cxnSp>
              <p:nvCxnSpPr>
                <p:cNvPr id="55" name="Shape 55"/>
                <p:cNvCxnSpPr>
                  <a:stCxn id="53" idx="7"/>
                  <a:endCxn id="51" idx="3"/>
                </p:cNvCxnSpPr>
                <p:nvPr/>
              </p:nvCxnSpPr>
              <p:spPr>
                <a:xfrm flipH="1" rot="10800000">
                  <a:off x="2400594" y="2531780"/>
                  <a:ext cx="406500" cy="2085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6" name="Shape 56"/>
                <p:cNvCxnSpPr>
                  <a:stCxn id="53" idx="5"/>
                  <a:endCxn id="54" idx="1"/>
                </p:cNvCxnSpPr>
                <p:nvPr/>
              </p:nvCxnSpPr>
              <p:spPr>
                <a:xfrm>
                  <a:off x="2400594" y="3063569"/>
                  <a:ext cx="134100" cy="5460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7" name="Shape 57"/>
                <p:cNvCxnSpPr>
                  <a:stCxn id="51" idx="5"/>
                  <a:endCxn id="49" idx="1"/>
                </p:cNvCxnSpPr>
                <p:nvPr/>
              </p:nvCxnSpPr>
              <p:spPr>
                <a:xfrm>
                  <a:off x="3130419" y="2531594"/>
                  <a:ext cx="522900" cy="7440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8" name="Shape 58"/>
                <p:cNvCxnSpPr>
                  <a:stCxn id="52" idx="4"/>
                  <a:endCxn id="49" idx="7"/>
                </p:cNvCxnSpPr>
                <p:nvPr/>
              </p:nvCxnSpPr>
              <p:spPr>
                <a:xfrm flipH="1">
                  <a:off x="3976275" y="2531600"/>
                  <a:ext cx="462900" cy="7440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59" name="Shape 59"/>
              <p:cNvSpPr/>
              <p:nvPr/>
            </p:nvSpPr>
            <p:spPr>
              <a:xfrm>
                <a:off x="2276300" y="2906862"/>
                <a:ext cx="457200" cy="457200"/>
              </a:xfrm>
              <a:prstGeom prst="flowChartConnector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6</a:t>
                </a:r>
              </a:p>
            </p:txBody>
          </p:sp>
        </p:grpSp>
        <p:cxnSp>
          <p:nvCxnSpPr>
            <p:cNvPr id="60" name="Shape 60"/>
            <p:cNvCxnSpPr>
              <a:stCxn id="59" idx="6"/>
              <a:endCxn id="53" idx="2"/>
            </p:cNvCxnSpPr>
            <p:nvPr/>
          </p:nvCxnSpPr>
          <p:spPr>
            <a:xfrm>
              <a:off x="3236100" y="3210337"/>
              <a:ext cx="379500" cy="141900"/>
            </a:xfrm>
            <a:prstGeom prst="straightConnector1">
              <a:avLst/>
            </a:prstGeom>
            <a:noFill/>
            <a:ln cap="flat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Introdução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Redes reais apresentam uma estrutura complexa podendo ter milhões de vértices.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utilização de métodos tradicionais para a avaliação de centralidade mostra-se inviável em razão do seu alto custo computacional.</a:t>
            </a: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Proposta de métodos locais de avaliação de centralidade com menor custo computacional.</a:t>
            </a:r>
          </a:p>
        </p:txBody>
      </p:sp>
      <p:grpSp>
        <p:nvGrpSpPr>
          <p:cNvPr id="67" name="Shape 67"/>
          <p:cNvGrpSpPr/>
          <p:nvPr/>
        </p:nvGrpSpPr>
        <p:grpSpPr>
          <a:xfrm>
            <a:off x="6329488" y="3757585"/>
            <a:ext cx="2595934" cy="1302333"/>
            <a:chOff x="2778900" y="2524562"/>
            <a:chExt cx="3494325" cy="1925675"/>
          </a:xfrm>
        </p:grpSpPr>
        <p:grpSp>
          <p:nvGrpSpPr>
            <p:cNvPr id="68" name="Shape 68"/>
            <p:cNvGrpSpPr/>
            <p:nvPr/>
          </p:nvGrpSpPr>
          <p:grpSpPr>
            <a:xfrm>
              <a:off x="2778900" y="2524562"/>
              <a:ext cx="3494325" cy="1925675"/>
              <a:chOff x="2276300" y="2449687"/>
              <a:chExt cx="3494325" cy="1925675"/>
            </a:xfrm>
          </p:grpSpPr>
          <p:grpSp>
            <p:nvGrpSpPr>
              <p:cNvPr id="69" name="Shape 69"/>
              <p:cNvGrpSpPr/>
              <p:nvPr/>
            </p:nvGrpSpPr>
            <p:grpSpPr>
              <a:xfrm>
                <a:off x="3113200" y="2449687"/>
                <a:ext cx="2657425" cy="1925675"/>
                <a:chOff x="2010350" y="2074400"/>
                <a:chExt cx="2657425" cy="1925675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3586300" y="3208675"/>
                  <a:ext cx="457200" cy="457200"/>
                </a:xfrm>
                <a:prstGeom prst="flowChartConnector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5</a:t>
                  </a:r>
                </a:p>
              </p:txBody>
            </p:sp>
            <p:cxnSp>
              <p:nvCxnSpPr>
                <p:cNvPr id="71" name="Shape 71"/>
                <p:cNvCxnSpPr>
                  <a:stCxn id="72" idx="6"/>
                  <a:endCxn id="73" idx="2"/>
                </p:cNvCxnSpPr>
                <p:nvPr/>
              </p:nvCxnSpPr>
              <p:spPr>
                <a:xfrm flipH="1" rot="10800000">
                  <a:off x="3197375" y="2303050"/>
                  <a:ext cx="1013100" cy="669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sp>
              <p:nvSpPr>
                <p:cNvPr id="74" name="Shape 74"/>
                <p:cNvSpPr/>
                <p:nvPr/>
              </p:nvSpPr>
              <p:spPr>
                <a:xfrm>
                  <a:off x="2010350" y="2673325"/>
                  <a:ext cx="457200" cy="457200"/>
                </a:xfrm>
                <a:prstGeom prst="flowChartConnector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2</a:t>
                  </a:r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2740175" y="2141350"/>
                  <a:ext cx="457200" cy="457200"/>
                </a:xfrm>
                <a:prstGeom prst="flowChartConnector">
                  <a:avLst/>
                </a:prstGeom>
                <a:solidFill>
                  <a:srgbClr val="FFFF00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3</a:t>
                  </a:r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4210575" y="2074400"/>
                  <a:ext cx="457200" cy="457200"/>
                </a:xfrm>
                <a:prstGeom prst="flowChartConnector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4</a:t>
                  </a:r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2467537" y="3542875"/>
                  <a:ext cx="457200" cy="457200"/>
                </a:xfrm>
                <a:prstGeom prst="flowChartConnector">
                  <a:avLst/>
                </a:prstGeom>
                <a:solidFill>
                  <a:schemeClr val="lt2"/>
                </a:solidFill>
                <a:ln cap="flat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"/>
                    <a:t>1</a:t>
                  </a:r>
                </a:p>
              </p:txBody>
            </p:sp>
            <p:cxnSp>
              <p:nvCxnSpPr>
                <p:cNvPr id="76" name="Shape 76"/>
                <p:cNvCxnSpPr>
                  <a:stCxn id="74" idx="7"/>
                  <a:endCxn id="72" idx="3"/>
                </p:cNvCxnSpPr>
                <p:nvPr/>
              </p:nvCxnSpPr>
              <p:spPr>
                <a:xfrm flipH="1" rot="10800000">
                  <a:off x="2400594" y="2531780"/>
                  <a:ext cx="406500" cy="2085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7" name="Shape 77"/>
                <p:cNvCxnSpPr>
                  <a:stCxn id="74" idx="5"/>
                  <a:endCxn id="75" idx="1"/>
                </p:cNvCxnSpPr>
                <p:nvPr/>
              </p:nvCxnSpPr>
              <p:spPr>
                <a:xfrm>
                  <a:off x="2400594" y="3063569"/>
                  <a:ext cx="134100" cy="5460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8" name="Shape 78"/>
                <p:cNvCxnSpPr>
                  <a:stCxn id="72" idx="5"/>
                  <a:endCxn id="70" idx="1"/>
                </p:cNvCxnSpPr>
                <p:nvPr/>
              </p:nvCxnSpPr>
              <p:spPr>
                <a:xfrm>
                  <a:off x="3130419" y="2531594"/>
                  <a:ext cx="522900" cy="7440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79" name="Shape 79"/>
                <p:cNvCxnSpPr>
                  <a:stCxn id="73" idx="4"/>
                  <a:endCxn id="70" idx="7"/>
                </p:cNvCxnSpPr>
                <p:nvPr/>
              </p:nvCxnSpPr>
              <p:spPr>
                <a:xfrm flipH="1">
                  <a:off x="3976275" y="2531600"/>
                  <a:ext cx="462900" cy="744000"/>
                </a:xfrm>
                <a:prstGeom prst="straightConnector1">
                  <a:avLst/>
                </a:prstGeom>
                <a:noFill/>
                <a:ln cap="flat" w="28575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sp>
            <p:nvSpPr>
              <p:cNvPr id="80" name="Shape 80"/>
              <p:cNvSpPr/>
              <p:nvPr/>
            </p:nvSpPr>
            <p:spPr>
              <a:xfrm>
                <a:off x="2276300" y="2906862"/>
                <a:ext cx="457200" cy="457200"/>
              </a:xfrm>
              <a:prstGeom prst="flowChartConnector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6</a:t>
                </a:r>
              </a:p>
            </p:txBody>
          </p:sp>
        </p:grpSp>
        <p:cxnSp>
          <p:nvCxnSpPr>
            <p:cNvPr id="81" name="Shape 81"/>
            <p:cNvCxnSpPr>
              <a:stCxn id="80" idx="6"/>
              <a:endCxn id="74" idx="2"/>
            </p:cNvCxnSpPr>
            <p:nvPr/>
          </p:nvCxnSpPr>
          <p:spPr>
            <a:xfrm>
              <a:off x="3236100" y="3210337"/>
              <a:ext cx="379500" cy="141900"/>
            </a:xfrm>
            <a:prstGeom prst="straightConnector1">
              <a:avLst/>
            </a:prstGeom>
            <a:noFill/>
            <a:ln cap="flat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Problema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863900"/>
            <a:ext cx="8229600" cy="108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Dada uma rede de entrada, qual método de avaliação de centralidade local pode ser utilizado em substituição a um global?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900" y="3279600"/>
            <a:ext cx="1863899" cy="18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Objetivo geral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Propor uma metodologia que resulte na sugestão de métodos locais de avaliação de centralidade que aproximam os ranks gerados pelos métodos globais (tradicionais) para uma rede de entrada.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x="486593" y="2779097"/>
            <a:ext cx="8170830" cy="2146746"/>
            <a:chOff x="365975" y="1528187"/>
            <a:chExt cx="8560324" cy="2929512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5975" y="1528187"/>
              <a:ext cx="1721600" cy="1506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/>
            <p:nvPr/>
          </p:nvSpPr>
          <p:spPr>
            <a:xfrm>
              <a:off x="2436623" y="2052975"/>
              <a:ext cx="914400" cy="45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771973" y="2052975"/>
              <a:ext cx="914400" cy="45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7112800" y="2052975"/>
              <a:ext cx="1813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chemeClr val="lt1"/>
                  </a:solidFill>
                </a:rPr>
                <a:t>Método(s)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4694750" y="3350012"/>
              <a:ext cx="845424" cy="940425"/>
            </a:xfrm>
            <a:prstGeom prst="flowChartMagneticDisk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Globais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3777450" y="3350012"/>
              <a:ext cx="845424" cy="940425"/>
            </a:xfrm>
            <a:prstGeom prst="flowChartMagneticDisk">
              <a:avLst/>
            </a:prstGeom>
            <a:solidFill>
              <a:schemeClr val="lt2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Locais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3357000" y="3222300"/>
              <a:ext cx="2430000" cy="1235399"/>
            </a:xfrm>
            <a:prstGeom prst="roundRect">
              <a:avLst>
                <a:gd fmla="val 16667" name="adj"/>
              </a:avLst>
            </a:prstGeom>
            <a:noFill/>
            <a:ln cap="flat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Shape 103"/>
            <p:cNvCxnSpPr>
              <a:stCxn id="104" idx="2"/>
              <a:endCxn id="102" idx="0"/>
            </p:cNvCxnSpPr>
            <p:nvPr/>
          </p:nvCxnSpPr>
          <p:spPr>
            <a:xfrm flipH="1">
              <a:off x="4572171" y="2899274"/>
              <a:ext cx="1200" cy="323100"/>
            </a:xfrm>
            <a:prstGeom prst="straightConnector1">
              <a:avLst/>
            </a:prstGeom>
            <a:noFill/>
            <a:ln cap="flat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105" name="Shape 105"/>
            <p:cNvGrpSpPr/>
            <p:nvPr/>
          </p:nvGrpSpPr>
          <p:grpSpPr>
            <a:xfrm>
              <a:off x="3789321" y="1663875"/>
              <a:ext cx="1568100" cy="1235399"/>
              <a:chOff x="3777442" y="1663875"/>
              <a:chExt cx="1568100" cy="1235399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3777442" y="1663875"/>
                <a:ext cx="1568100" cy="1235399"/>
              </a:xfrm>
              <a:prstGeom prst="rect">
                <a:avLst/>
              </a:prstGeom>
              <a:solidFill>
                <a:schemeClr val="lt2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6" name="Shape 10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975075" y="1757558"/>
                <a:ext cx="1172851" cy="10480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Objetivos específicos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Formação de bases de correlações entre métodos de centralidade locais e globais para um conjunto de redes.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Agrupar as redes em relação as suas bases de correlações.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Justificativa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Devido a aplicação prática da avaliação de centralidade e a inviabilidade da utilização dos métodos tradicionais em redes de larga escala, torna-se fundamental a proposta de uma metodologia que resulte na sugestão de métodos locais à serem utilizados.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