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p:cViewPr varScale="1">
        <p:scale>
          <a:sx n="108" d="100"/>
          <a:sy n="108" d="100"/>
        </p:scale>
        <p:origin x="720"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Renil Shaji</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1" name="Picture 10">
            <a:extLst>
              <a:ext uri="{FF2B5EF4-FFF2-40B4-BE49-F238E27FC236}">
                <a16:creationId xmlns:a16="http://schemas.microsoft.com/office/drawing/2014/main" id="{47290CDF-E777-EBE5-3663-C76F53D07203}"/>
              </a:ext>
            </a:extLst>
          </p:cNvPr>
          <p:cNvPicPr>
            <a:picLocks noChangeAspect="1"/>
          </p:cNvPicPr>
          <p:nvPr/>
        </p:nvPicPr>
        <p:blipFill>
          <a:blip r:embed="rId3"/>
          <a:stretch>
            <a:fillRect/>
          </a:stretch>
        </p:blipFill>
        <p:spPr>
          <a:xfrm>
            <a:off x="755331" y="1648193"/>
            <a:ext cx="10160827" cy="490500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6846254" cy="670696"/>
          </a:xfrm>
          <a:prstGeom prst="rect">
            <a:avLst/>
          </a:prstGeom>
        </p:spPr>
        <p:txBody>
          <a:bodyPr vert="horz" wrap="square" lIns="0" tIns="16510" rIns="0" bIns="0" rtlCol="0">
            <a:spAutoFit/>
          </a:bodyPr>
          <a:lstStyle/>
          <a:p>
            <a:pPr marL="12700">
              <a:lnSpc>
                <a:spcPct val="100000"/>
              </a:lnSpc>
              <a:spcBef>
                <a:spcPts val="130"/>
              </a:spcBef>
            </a:pPr>
            <a:r>
              <a:rPr lang="en-US" sz="4250" spc="5" dirty="0"/>
              <a:t>Chatbot With Python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7E760E67-FE8E-3D11-D62A-767CD1FE060D}"/>
              </a:ext>
            </a:extLst>
          </p:cNvPr>
          <p:cNvSpPr txBox="1"/>
          <p:nvPr/>
        </p:nvSpPr>
        <p:spPr>
          <a:xfrm>
            <a:off x="695802" y="2300895"/>
            <a:ext cx="8641782" cy="2062103"/>
          </a:xfrm>
          <a:prstGeom prst="rect">
            <a:avLst/>
          </a:prstGeom>
          <a:noFill/>
        </p:spPr>
        <p:txBody>
          <a:bodyPr wrap="square" rtlCol="0">
            <a:spAutoFit/>
          </a:bodyPr>
          <a:lstStyle/>
          <a:p>
            <a:pPr algn="just"/>
            <a:r>
              <a:rPr lang="en-US" sz="3200" b="0" i="0" dirty="0">
                <a:effectLst/>
                <a:latin typeface="Times New Roman" panose="02020603050405020304" pitchFamily="18" charset="0"/>
                <a:cs typeface="Times New Roman" panose="02020603050405020304" pitchFamily="18" charset="0"/>
              </a:rPr>
              <a:t>This is a Python chatbot employing Neural Network, TensorFlow, Flask, and React for interactive and dynamic conversational experiences.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A54831AB-E1F5-6906-DC5D-5A41EB93E670}"/>
              </a:ext>
            </a:extLst>
          </p:cNvPr>
          <p:cNvSpPr txBox="1"/>
          <p:nvPr/>
        </p:nvSpPr>
        <p:spPr>
          <a:xfrm>
            <a:off x="1905000" y="1524000"/>
            <a:ext cx="8810625" cy="4247317"/>
          </a:xfrm>
          <a:prstGeom prst="rect">
            <a:avLst/>
          </a:prstGeom>
          <a:noFill/>
        </p:spPr>
        <p:txBody>
          <a:bodyPr wrap="square" rtlCol="0">
            <a:spAutoFit/>
          </a:bodyPr>
          <a:lstStyle/>
          <a:p>
            <a:pPr marL="342900" indent="-342900">
              <a:buFont typeface="+mj-lt"/>
              <a:buAutoNum type="arabicPeriod"/>
            </a:pPr>
            <a:r>
              <a:rPr lang="en-US" sz="3600" dirty="0"/>
              <a:t>Problem Statement</a:t>
            </a:r>
          </a:p>
          <a:p>
            <a:pPr marL="342900" indent="-342900">
              <a:buFont typeface="+mj-lt"/>
              <a:buAutoNum type="arabicPeriod"/>
            </a:pPr>
            <a:r>
              <a:rPr lang="en-US" sz="3600" dirty="0"/>
              <a:t>Project Overview</a:t>
            </a:r>
          </a:p>
          <a:p>
            <a:pPr marL="342900" indent="-342900">
              <a:buFont typeface="+mj-lt"/>
              <a:buAutoNum type="arabicPeriod"/>
            </a:pPr>
            <a:r>
              <a:rPr lang="en-IN" sz="3600" dirty="0"/>
              <a:t>Who Are The End Users</a:t>
            </a:r>
          </a:p>
          <a:p>
            <a:pPr marL="342900" indent="-342900">
              <a:buFont typeface="+mj-lt"/>
              <a:buAutoNum type="arabicPeriod"/>
            </a:pPr>
            <a:r>
              <a:rPr lang="en-IN" sz="3600" dirty="0"/>
              <a:t>Your Solution And Its Value Proposition</a:t>
            </a:r>
          </a:p>
          <a:p>
            <a:pPr marL="342900" indent="-342900">
              <a:buFont typeface="+mj-lt"/>
              <a:buAutoNum type="arabicPeriod"/>
            </a:pPr>
            <a:r>
              <a:rPr lang="en-IN" sz="3600" dirty="0"/>
              <a:t>Wow Factor</a:t>
            </a:r>
          </a:p>
          <a:p>
            <a:pPr marL="342900" indent="-342900">
              <a:buFont typeface="+mj-lt"/>
              <a:buAutoNum type="arabicPeriod"/>
            </a:pPr>
            <a:r>
              <a:rPr lang="en-IN" sz="3600" dirty="0"/>
              <a:t>Modelling</a:t>
            </a:r>
          </a:p>
          <a:p>
            <a:pPr marL="342900" indent="-342900">
              <a:buFont typeface="+mj-lt"/>
              <a:buAutoNum type="arabicPeriod"/>
            </a:pPr>
            <a:r>
              <a:rPr lang="en-IN" sz="3600" dirty="0"/>
              <a:t>Result</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66367" y="2918698"/>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284052"/>
          </a:xfrm>
          <a:prstGeom prst="rect">
            <a:avLst/>
          </a:prstGeom>
        </p:spPr>
        <p:txBody>
          <a:bodyPr vert="horz" wrap="square" lIns="0" tIns="6985" rIns="0" bIns="0" rtlCol="0">
            <a:spAutoFit/>
          </a:bodyPr>
          <a:lstStyle/>
          <a:p>
            <a:pPr marL="12700">
              <a:lnSpc>
                <a:spcPct val="100000"/>
              </a:lnSpc>
              <a:spcBef>
                <a:spcPts val="55"/>
              </a:spcBef>
            </a:pPr>
            <a:endParaRPr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969EB0B-B2A2-94F4-1E53-0C7C9E9E1D57}"/>
              </a:ext>
            </a:extLst>
          </p:cNvPr>
          <p:cNvSpPr txBox="1"/>
          <p:nvPr/>
        </p:nvSpPr>
        <p:spPr>
          <a:xfrm>
            <a:off x="834072" y="2133600"/>
            <a:ext cx="7924800" cy="317009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Design and develop a neural Python chatbot capable of processing natural language input, engaging in contextually relevant conversations, and providing meaningful responses. The chatbot should encompass tasks such as answering queries, providing guidance, and routing users to relevant resources, ensuring it addresses diverse user needs. Utilize neural network models and natural language processing techniques to create a user-friendly and interactive interface, allowing seamless integration within a chosen platform. The objective is to create an innovative chatbot solution that improves various applications, such as customer support and virtual assistants, by providing adaptive, human-like conversational experiences.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175F6875-A0A7-4723-63A1-2657E8FBB0D6}"/>
              </a:ext>
            </a:extLst>
          </p:cNvPr>
          <p:cNvSpPr txBox="1"/>
          <p:nvPr/>
        </p:nvSpPr>
        <p:spPr>
          <a:xfrm>
            <a:off x="504825" y="2019300"/>
            <a:ext cx="8153400" cy="4770537"/>
          </a:xfrm>
          <a:prstGeom prst="rect">
            <a:avLst/>
          </a:prstGeom>
          <a:noFill/>
        </p:spPr>
        <p:txBody>
          <a:bodyPr wrap="square" rtlCol="0">
            <a:spAutoFit/>
          </a:bodyPr>
          <a:lstStyle/>
          <a:p>
            <a:pPr algn="just">
              <a:buFont typeface="Arial" panose="020B0604020202020204" pitchFamily="34" charset="0"/>
              <a:buChar char="•"/>
            </a:pPr>
            <a:r>
              <a:rPr lang="en-IN" sz="1600" b="1" i="0" dirty="0">
                <a:effectLst/>
                <a:latin typeface="Times New Roman" panose="02020603050405020304" pitchFamily="18" charset="0"/>
                <a:cs typeface="Times New Roman" panose="02020603050405020304" pitchFamily="18" charset="0"/>
              </a:rPr>
              <a:t>Objective</a:t>
            </a:r>
            <a:r>
              <a:rPr lang="en-IN" sz="1600" b="0" i="0" dirty="0">
                <a:effectLst/>
                <a:latin typeface="Times New Roman" panose="02020603050405020304" pitchFamily="18" charset="0"/>
                <a:cs typeface="Times New Roman" panose="02020603050405020304" pitchFamily="18" charset="0"/>
              </a:rPr>
              <a:t>: Develop a neural Python chatbot with robust natural language processing capabilities.</a:t>
            </a:r>
          </a:p>
          <a:p>
            <a:pPr algn="just">
              <a:buFont typeface="Arial" panose="020B0604020202020204" pitchFamily="34" charset="0"/>
              <a:buChar char="•"/>
            </a:pPr>
            <a:r>
              <a:rPr lang="en-IN" sz="1600" b="1" i="0" dirty="0">
                <a:effectLst/>
                <a:latin typeface="Times New Roman" panose="02020603050405020304" pitchFamily="18" charset="0"/>
                <a:cs typeface="Times New Roman" panose="02020603050405020304" pitchFamily="18" charset="0"/>
              </a:rPr>
              <a:t>Scope</a:t>
            </a:r>
            <a:r>
              <a:rPr lang="en-IN" sz="1600" b="0" i="0" dirty="0">
                <a:effectLst/>
                <a:latin typeface="Times New Roman" panose="02020603050405020304" pitchFamily="18" charset="0"/>
                <a:cs typeface="Times New Roman" panose="02020603050405020304" pitchFamily="18" charset="0"/>
              </a:rPr>
              <a:t>: Answer queries, provide guidance, and cater to diverse user needs through contextually relevant conversations.</a:t>
            </a:r>
          </a:p>
          <a:p>
            <a:pPr algn="just">
              <a:buFont typeface="Arial" panose="020B0604020202020204" pitchFamily="34" charset="0"/>
              <a:buChar char="•"/>
            </a:pPr>
            <a:r>
              <a:rPr lang="en-IN" sz="1600" b="1" i="0" dirty="0">
                <a:effectLst/>
                <a:latin typeface="Times New Roman" panose="02020603050405020304" pitchFamily="18" charset="0"/>
                <a:cs typeface="Times New Roman" panose="02020603050405020304" pitchFamily="18" charset="0"/>
              </a:rPr>
              <a:t>Integration</a:t>
            </a:r>
            <a:r>
              <a:rPr lang="en-IN" sz="1600" b="0" i="0" dirty="0">
                <a:effectLst/>
                <a:latin typeface="Times New Roman" panose="02020603050405020304" pitchFamily="18" charset="0"/>
                <a:cs typeface="Times New Roman" panose="02020603050405020304" pitchFamily="18" charset="0"/>
              </a:rPr>
              <a:t>: Seamlessly integrate within chosen platform (e.g., website, app) with an intuitive user interface.</a:t>
            </a:r>
          </a:p>
          <a:p>
            <a:pPr algn="just">
              <a:buFont typeface="Arial" panose="020B0604020202020204" pitchFamily="34" charset="0"/>
              <a:buChar char="•"/>
            </a:pPr>
            <a:r>
              <a:rPr lang="en-IN" sz="1600" b="1" i="0" dirty="0">
                <a:effectLst/>
                <a:latin typeface="Times New Roman" panose="02020603050405020304" pitchFamily="18" charset="0"/>
                <a:cs typeface="Times New Roman" panose="02020603050405020304" pitchFamily="18" charset="0"/>
              </a:rPr>
              <a:t>Technologies</a:t>
            </a:r>
            <a:r>
              <a:rPr lang="en-IN" sz="1600" b="0" i="0" dirty="0">
                <a:effectLst/>
                <a:latin typeface="Times New Roman" panose="02020603050405020304" pitchFamily="18" charset="0"/>
                <a:cs typeface="Times New Roman" panose="02020603050405020304" pitchFamily="18" charset="0"/>
              </a:rPr>
              <a:t>: Utilize TensorFlow and NLTK for neural ML model building and NLP techniques.</a:t>
            </a:r>
          </a:p>
          <a:p>
            <a:pPr algn="just">
              <a:buFont typeface="Arial" panose="020B0604020202020204" pitchFamily="34" charset="0"/>
              <a:buChar char="•"/>
            </a:pPr>
            <a:r>
              <a:rPr lang="en-IN" sz="1600" b="1" i="0" dirty="0">
                <a:effectLst/>
                <a:latin typeface="Times New Roman" panose="02020603050405020304" pitchFamily="18" charset="0"/>
                <a:cs typeface="Times New Roman" panose="02020603050405020304" pitchFamily="18" charset="0"/>
              </a:rPr>
              <a:t>Responses</a:t>
            </a:r>
            <a:r>
              <a:rPr lang="en-IN" sz="1600" b="0" i="0" dirty="0">
                <a:effectLst/>
                <a:latin typeface="Times New Roman" panose="02020603050405020304" pitchFamily="18" charset="0"/>
                <a:cs typeface="Times New Roman" panose="02020603050405020304" pitchFamily="18" charset="0"/>
              </a:rPr>
              <a:t>: Provide comprehensive responses tailored to user queries using advanced neural techniques.</a:t>
            </a:r>
          </a:p>
          <a:p>
            <a:pPr algn="just">
              <a:buFont typeface="Arial" panose="020B0604020202020204" pitchFamily="34" charset="0"/>
              <a:buChar char="•"/>
            </a:pPr>
            <a:r>
              <a:rPr lang="en-IN" sz="1600" b="1" i="0" dirty="0">
                <a:effectLst/>
                <a:latin typeface="Times New Roman" panose="02020603050405020304" pitchFamily="18" charset="0"/>
                <a:cs typeface="Times New Roman" panose="02020603050405020304" pitchFamily="18" charset="0"/>
              </a:rPr>
              <a:t>Testing &amp; Improvement</a:t>
            </a:r>
            <a:r>
              <a:rPr lang="en-IN" sz="1600" b="0" i="0" dirty="0">
                <a:effectLst/>
                <a:latin typeface="Times New Roman" panose="02020603050405020304" pitchFamily="18" charset="0"/>
                <a:cs typeface="Times New Roman" panose="02020603050405020304" pitchFamily="18" charset="0"/>
              </a:rPr>
              <a:t>: Iteratively test, collect feedback, and enhance performance for user satisfaction.</a:t>
            </a:r>
          </a:p>
          <a:p>
            <a:pPr algn="just">
              <a:buFont typeface="Arial" panose="020B0604020202020204" pitchFamily="34" charset="0"/>
              <a:buChar char="•"/>
            </a:pPr>
            <a:r>
              <a:rPr lang="en-IN" sz="1600" b="1" i="0" dirty="0">
                <a:effectLst/>
                <a:latin typeface="Times New Roman" panose="02020603050405020304" pitchFamily="18" charset="0"/>
                <a:cs typeface="Times New Roman" panose="02020603050405020304" pitchFamily="18" charset="0"/>
              </a:rPr>
              <a:t>Dataset Preprocessing</a:t>
            </a:r>
            <a:r>
              <a:rPr lang="en-IN" sz="1600" b="0" i="0" dirty="0">
                <a:effectLst/>
                <a:latin typeface="Times New Roman" panose="02020603050405020304" pitchFamily="18" charset="0"/>
                <a:cs typeface="Times New Roman" panose="02020603050405020304" pitchFamily="18" charset="0"/>
              </a:rPr>
              <a:t>: Clean and preprocess dataset using Pandas, Matplotlib, and Seaborn.</a:t>
            </a:r>
          </a:p>
          <a:p>
            <a:pPr algn="just">
              <a:buFont typeface="Arial" panose="020B0604020202020204" pitchFamily="34" charset="0"/>
              <a:buChar char="•"/>
            </a:pPr>
            <a:r>
              <a:rPr lang="en-IN" sz="1600" b="1" i="0" dirty="0">
                <a:effectLst/>
                <a:latin typeface="Times New Roman" panose="02020603050405020304" pitchFamily="18" charset="0"/>
                <a:cs typeface="Times New Roman" panose="02020603050405020304" pitchFamily="18" charset="0"/>
              </a:rPr>
              <a:t>Chatbot Interaction</a:t>
            </a:r>
            <a:r>
              <a:rPr lang="en-IN" sz="1600" b="0" i="0" dirty="0">
                <a:effectLst/>
                <a:latin typeface="Times New Roman" panose="02020603050405020304" pitchFamily="18" charset="0"/>
                <a:cs typeface="Times New Roman" panose="02020603050405020304" pitchFamily="18" charset="0"/>
              </a:rPr>
              <a:t>: Develop API endpoints for querying and receiving responses; implement chat user interface using Flask and React JS.</a:t>
            </a:r>
          </a:p>
          <a:p>
            <a:pPr algn="just">
              <a:buFont typeface="Arial" panose="020B0604020202020204" pitchFamily="34" charset="0"/>
              <a:buChar char="•"/>
            </a:pPr>
            <a:r>
              <a:rPr lang="en-IN" sz="1600" b="1" i="0" dirty="0">
                <a:effectLst/>
                <a:latin typeface="Times New Roman" panose="02020603050405020304" pitchFamily="18" charset="0"/>
                <a:cs typeface="Times New Roman" panose="02020603050405020304" pitchFamily="18" charset="0"/>
              </a:rPr>
              <a:t>Innovation</a:t>
            </a:r>
            <a:r>
              <a:rPr lang="en-IN" sz="1600" b="0" i="0" dirty="0">
                <a:effectLst/>
                <a:latin typeface="Times New Roman" panose="02020603050405020304" pitchFamily="18" charset="0"/>
                <a:cs typeface="Times New Roman" panose="02020603050405020304" pitchFamily="18" charset="0"/>
              </a:rPr>
              <a:t>: Incorporate advanced features like attention mechanisms for improved context awareness and response quality.</a:t>
            </a:r>
          </a:p>
          <a:p>
            <a:pPr algn="just"/>
            <a:r>
              <a:rPr lang="en-IN" sz="1600" b="1" i="0" dirty="0">
                <a:effectLst/>
                <a:latin typeface="Times New Roman" panose="02020603050405020304" pitchFamily="18" charset="0"/>
                <a:cs typeface="Times New Roman" panose="02020603050405020304" pitchFamily="18" charset="0"/>
              </a:rPr>
              <a:t>Outcome</a:t>
            </a:r>
            <a:r>
              <a:rPr lang="en-IN" sz="1600" b="0" i="0" dirty="0">
                <a:effectLst/>
                <a:latin typeface="Times New Roman" panose="02020603050405020304" pitchFamily="18" charset="0"/>
                <a:cs typeface="Times New Roman" panose="02020603050405020304" pitchFamily="18" charset="0"/>
              </a:rPr>
              <a:t>: Deliver a versatile neural Python chatbot for enhanced user engagement and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A69C7606-2009-856F-872E-47CEAE0AB2FC}"/>
              </a:ext>
            </a:extLst>
          </p:cNvPr>
          <p:cNvSpPr txBox="1"/>
          <p:nvPr/>
        </p:nvSpPr>
        <p:spPr>
          <a:xfrm>
            <a:off x="609600" y="1914283"/>
            <a:ext cx="8023225" cy="424731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General Public: </a:t>
            </a:r>
            <a:r>
              <a:rPr lang="en-US" dirty="0">
                <a:latin typeface="Times New Roman" panose="02020603050405020304" pitchFamily="18" charset="0"/>
                <a:cs typeface="Times New Roman" panose="02020603050405020304" pitchFamily="18" charset="0"/>
              </a:rPr>
              <a:t>Individuals seeking information, assistance, or entertainment.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Customers: </a:t>
            </a:r>
            <a:r>
              <a:rPr lang="en-US" dirty="0">
                <a:latin typeface="Times New Roman" panose="02020603050405020304" pitchFamily="18" charset="0"/>
                <a:cs typeface="Times New Roman" panose="02020603050405020304" pitchFamily="18" charset="0"/>
              </a:rPr>
              <a:t>Users engaging with businesses for support, inquiries, or transactions.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Students and Researchers: </a:t>
            </a:r>
            <a:r>
              <a:rPr lang="en-US" dirty="0">
                <a:latin typeface="Times New Roman" panose="02020603050405020304" pitchFamily="18" charset="0"/>
                <a:cs typeface="Times New Roman" panose="02020603050405020304" pitchFamily="18" charset="0"/>
              </a:rPr>
              <a:t>Academic or research communities seeking information or assistance.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Professionals: </a:t>
            </a:r>
            <a:r>
              <a:rPr lang="en-US" dirty="0">
                <a:latin typeface="Times New Roman" panose="02020603050405020304" pitchFamily="18" charset="0"/>
                <a:cs typeface="Times New Roman" panose="02020603050405020304" pitchFamily="18" charset="0"/>
              </a:rPr>
              <a:t>Individuals in various industries seeking quick access to relevant information or assistance.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Developers: </a:t>
            </a:r>
            <a:r>
              <a:rPr lang="en-US" dirty="0">
                <a:latin typeface="Times New Roman" panose="02020603050405020304" pitchFamily="18" charset="0"/>
                <a:cs typeface="Times New Roman" panose="02020603050405020304" pitchFamily="18" charset="0"/>
              </a:rPr>
              <a:t>Those interested in exploring chatbot development techniques or integrating the chatbot into their own projects or platforms.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Any entity with a need for automated assistance or information retrieval: </a:t>
            </a:r>
            <a:r>
              <a:rPr lang="en-US" dirty="0">
                <a:latin typeface="Times New Roman" panose="02020603050405020304" pitchFamily="18" charset="0"/>
                <a:cs typeface="Times New Roman" panose="02020603050405020304" pitchFamily="18" charset="0"/>
              </a:rPr>
              <a:t>This includes both individuals and organizations across diverse sectors.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E2B9375-15DC-7FCC-1E0F-17ABE64B62B9}"/>
              </a:ext>
            </a:extLst>
          </p:cNvPr>
          <p:cNvSpPr txBox="1"/>
          <p:nvPr/>
        </p:nvSpPr>
        <p:spPr>
          <a:xfrm>
            <a:off x="676275" y="2019300"/>
            <a:ext cx="11287125" cy="4801314"/>
          </a:xfrm>
          <a:prstGeom prst="rect">
            <a:avLst/>
          </a:prstGeom>
          <a:noFill/>
        </p:spPr>
        <p:txBody>
          <a:bodyPr wrap="square" rtlCol="0">
            <a:spAutoFit/>
          </a:bodyPr>
          <a:lstStyle/>
          <a:p>
            <a:pPr algn="l"/>
            <a:r>
              <a:rPr lang="en-US" b="1" i="0" dirty="0">
                <a:effectLst/>
                <a:latin typeface="Times New Roman" panose="02020603050405020304" pitchFamily="18" charset="0"/>
                <a:cs typeface="Times New Roman" panose="02020603050405020304" pitchFamily="18" charset="0"/>
              </a:rPr>
              <a:t>Solution:</a:t>
            </a:r>
            <a:r>
              <a:rPr lang="en-US" b="0" i="0" dirty="0">
                <a:effectLst/>
                <a:latin typeface="Times New Roman" panose="02020603050405020304" pitchFamily="18" charset="0"/>
                <a:cs typeface="Times New Roman" panose="02020603050405020304" pitchFamily="18" charset="0"/>
              </a:rPr>
              <a:t> A highly adaptable and scalable neural Python chatbot designed to cater to diverse user needs. Leveraging cutting-edge natural language processing (NLP) techniques and advanced neural network models, our chatbot provides intelligent responses and engaging conversations. With seamless integration capabilities and user-friendly interfaces, our solution empowers businesses and individuals to streamline customer support, enhance user engagement, and deliver personalized assistance.</a:t>
            </a:r>
          </a:p>
          <a:p>
            <a:pPr algn="l"/>
            <a:r>
              <a:rPr lang="en-US" b="1" i="0" dirty="0">
                <a:effectLst/>
                <a:latin typeface="Times New Roman" panose="02020603050405020304" pitchFamily="18" charset="0"/>
                <a:cs typeface="Times New Roman" panose="02020603050405020304" pitchFamily="18" charset="0"/>
              </a:rPr>
              <a:t>Value Proposition:</a:t>
            </a: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Enhanced User Experience:</a:t>
            </a:r>
            <a:r>
              <a:rPr lang="en-US" b="0" i="0" dirty="0">
                <a:effectLst/>
                <a:latin typeface="Times New Roman" panose="02020603050405020304" pitchFamily="18" charset="0"/>
                <a:cs typeface="Times New Roman" panose="02020603050405020304" pitchFamily="18" charset="0"/>
              </a:rPr>
              <a:t> Human-like conversational experience, providing accurate responses and proactive assistance.</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Efficient Customer Support:</a:t>
            </a:r>
            <a:r>
              <a:rPr lang="en-US" b="0" i="0" dirty="0">
                <a:effectLst/>
                <a:latin typeface="Times New Roman" panose="02020603050405020304" pitchFamily="18" charset="0"/>
                <a:cs typeface="Times New Roman" panose="02020603050405020304" pitchFamily="18" charset="0"/>
              </a:rPr>
              <a:t> Automates responses, reduces response times, and improves customer satisfaction.</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Scalability and Adaptability:</a:t>
            </a:r>
            <a:r>
              <a:rPr lang="en-US" b="0" i="0" dirty="0">
                <a:effectLst/>
                <a:latin typeface="Times New Roman" panose="02020603050405020304" pitchFamily="18" charset="0"/>
                <a:cs typeface="Times New Roman" panose="02020603050405020304" pitchFamily="18" charset="0"/>
              </a:rPr>
              <a:t> Meets growing demands and adaptable to various industries and use cases.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Cost Savings:</a:t>
            </a:r>
            <a:r>
              <a:rPr lang="en-US" b="0" i="0" dirty="0">
                <a:effectLst/>
                <a:latin typeface="Times New Roman" panose="02020603050405020304" pitchFamily="18" charset="0"/>
                <a:cs typeface="Times New Roman" panose="02020603050405020304" pitchFamily="18" charset="0"/>
              </a:rPr>
              <a:t> Automates repetitive tasks, reduces need for human intervention, and improves operational efficiency.</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Innovative Technology:</a:t>
            </a:r>
            <a:r>
              <a:rPr lang="en-US" b="0" i="0" dirty="0">
                <a:effectLst/>
                <a:latin typeface="Times New Roman" panose="02020603050405020304" pitchFamily="18" charset="0"/>
                <a:cs typeface="Times New Roman" panose="02020603050405020304" pitchFamily="18" charset="0"/>
              </a:rPr>
              <a:t> Leverages state-of-the-art NLP techniques and neural network models for technological innovation.</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Seamless Integration:</a:t>
            </a:r>
            <a:r>
              <a:rPr lang="en-US" b="0" i="0" dirty="0">
                <a:effectLst/>
                <a:latin typeface="Times New Roman" panose="02020603050405020304" pitchFamily="18" charset="0"/>
                <a:cs typeface="Times New Roman" panose="02020603050405020304" pitchFamily="18" charset="0"/>
              </a:rPr>
              <a:t> Integrates with existing platforms, ensuring smooth user experience and accessibility.</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Continuous Improvement:</a:t>
            </a:r>
            <a:r>
              <a:rPr lang="en-US" b="0" i="0" dirty="0">
                <a:effectLst/>
                <a:latin typeface="Times New Roman" panose="02020603050405020304" pitchFamily="18" charset="0"/>
                <a:cs typeface="Times New Roman" panose="02020603050405020304" pitchFamily="18" charset="0"/>
              </a:rPr>
              <a:t> Iterative testing and feedback mechanisms ensure ongoing user satisfaction and efficiency gains.</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461792" y="147637"/>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0989A797-1725-4828-7B09-85C8474DE5FE}"/>
              </a:ext>
            </a:extLst>
          </p:cNvPr>
          <p:cNvSpPr txBox="1"/>
          <p:nvPr/>
        </p:nvSpPr>
        <p:spPr>
          <a:xfrm>
            <a:off x="732377" y="1994183"/>
            <a:ext cx="7858125" cy="4801314"/>
          </a:xfrm>
          <a:prstGeom prst="rect">
            <a:avLst/>
          </a:prstGeom>
          <a:noFill/>
        </p:spPr>
        <p:txBody>
          <a:bodyPr wrap="square" rtlCol="0">
            <a:spAutoFit/>
          </a:bodyPr>
          <a:lstStyle/>
          <a:p>
            <a:pPr algn="l"/>
            <a:r>
              <a:rPr lang="en-US" b="0" i="0" dirty="0">
                <a:effectLst/>
                <a:latin typeface="Times New Roman" panose="02020603050405020304" pitchFamily="18" charset="0"/>
                <a:cs typeface="Times New Roman" panose="02020603050405020304" pitchFamily="18" charset="0"/>
              </a:rPr>
              <a:t>Experience the future of conversational technology with our revolutionary neural Python chatbot. Our solution employs state-of-the-art natural language processing (NLP) techniques and advanced neural network models to create an unparalleled user experience. Here's what makes our chatbot stand out:</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Human-like Conversations</a:t>
            </a:r>
            <a:r>
              <a:rPr lang="en-US" b="0" i="0" dirty="0">
                <a:effectLst/>
                <a:latin typeface="Times New Roman" panose="02020603050405020304" pitchFamily="18" charset="0"/>
                <a:cs typeface="Times New Roman" panose="02020603050405020304" pitchFamily="18" charset="0"/>
              </a:rPr>
              <a:t>: Our chatbot engages users with conversations that feel natural and intuitive, thanks to its advanced NLP capabilities.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Intelligent Responses</a:t>
            </a:r>
            <a:r>
              <a:rPr lang="en-US" b="0" i="0" dirty="0">
                <a:effectLst/>
                <a:latin typeface="Times New Roman" panose="02020603050405020304" pitchFamily="18" charset="0"/>
                <a:cs typeface="Times New Roman" panose="02020603050405020304" pitchFamily="18" charset="0"/>
              </a:rPr>
              <a:t>: Witness the power of AI as our chatbot provides intelligent, contextually relevant responses tailored to each user's query.</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Adaptive Learning</a:t>
            </a:r>
            <a:r>
              <a:rPr lang="en-US" b="0" i="0" dirty="0">
                <a:effectLst/>
                <a:latin typeface="Times New Roman" panose="02020603050405020304" pitchFamily="18" charset="0"/>
                <a:cs typeface="Times New Roman" panose="02020603050405020304" pitchFamily="18" charset="0"/>
              </a:rPr>
              <a:t>: Our chatbot continuously learns and adapts, ensuring that it evolves with user interactions and becomes even smarter over time.</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Seamless Integration</a:t>
            </a:r>
            <a:r>
              <a:rPr lang="en-US" b="0" i="0" dirty="0">
                <a:effectLst/>
                <a:latin typeface="Times New Roman" panose="02020603050405020304" pitchFamily="18" charset="0"/>
                <a:cs typeface="Times New Roman" panose="02020603050405020304" pitchFamily="18" charset="0"/>
              </a:rPr>
              <a:t>: Easily integrate our chatbot into your existing platforms, providing users with a seamless and intuitive experience across all touchpoints.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Unmatched Efficiency</a:t>
            </a:r>
            <a:r>
              <a:rPr lang="en-US" b="0" i="0" dirty="0">
                <a:effectLst/>
                <a:latin typeface="Times New Roman" panose="02020603050405020304" pitchFamily="18" charset="0"/>
                <a:cs typeface="Times New Roman" panose="02020603050405020304" pitchFamily="18" charset="0"/>
              </a:rPr>
              <a:t>: Streamline your operations and delight customers with faster response times and efficient problem resolution, all powered by our innovative chatbot technology.</a:t>
            </a:r>
          </a:p>
          <a:p>
            <a:pPr algn="l"/>
            <a:r>
              <a:rPr lang="en-US" b="0" i="0" dirty="0">
                <a:effectLst/>
                <a:latin typeface="Times New Roman" panose="02020603050405020304" pitchFamily="18" charset="0"/>
                <a:cs typeface="Times New Roman" panose="02020603050405020304" pitchFamily="18" charset="0"/>
              </a:rPr>
              <a:t>Embrace the future of communication and elevate your user experience with our groundbreaking neural Python chatbot solution.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F6F1F154-6DA7-CFF9-1DAF-1E8AE9B8ED75}"/>
              </a:ext>
            </a:extLst>
          </p:cNvPr>
          <p:cNvSpPr txBox="1"/>
          <p:nvPr/>
        </p:nvSpPr>
        <p:spPr>
          <a:xfrm>
            <a:off x="739775" y="1371601"/>
            <a:ext cx="10766043" cy="5355312"/>
          </a:xfrm>
          <a:prstGeom prst="rect">
            <a:avLst/>
          </a:prstGeom>
          <a:noFill/>
        </p:spPr>
        <p:txBody>
          <a:bodyPr wrap="square" rtlCol="0">
            <a:spAutoFit/>
          </a:bodyPr>
          <a:lstStyle/>
          <a:p>
            <a:pPr algn="l">
              <a:buFont typeface="+mj-lt"/>
              <a:buAutoNum type="arabicPeriod"/>
            </a:pPr>
            <a:r>
              <a:rPr lang="en-US" b="1" i="0" dirty="0">
                <a:effectLst/>
                <a:latin typeface="Times New Roman" panose="02020603050405020304" pitchFamily="18" charset="0"/>
                <a:cs typeface="Times New Roman" panose="02020603050405020304" pitchFamily="18" charset="0"/>
              </a:rPr>
              <a:t>Encoder-Decoder Architecture:</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The core architecture of the chatbot model is based on an encoder-decoder framework.</a:t>
            </a: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The encoder processes input sequences and generates meaningful representations.</a:t>
            </a: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The decoder utilizes these representations to generate output sequences, i.e., responses.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Encoder Implementation:</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Implemented using a GRU (Gated Recurrent Unit) layer.</a:t>
            </a: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GRU is a type of recurrent neural network (RNN) layer known for its ability to capture temporal dependencies in sequential data.</a:t>
            </a: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Converts input sequences into fixed-length representations, capturing context and semantics.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Decoder Implementation:</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Also utilizes a GRU layer for sequence processing.</a:t>
            </a: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Integrates an attention mechanism to focus on relevant parts of the input sequence during decoding.</a:t>
            </a: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Generates output sequences based on the encoded representations and attention weights.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Attention Mechanism:</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Enhances the model's ability to capture context and improve translation quality.</a:t>
            </a: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Implemented as a separate layer that computes attention weights based on the current decoder state and encoder output.</a:t>
            </a: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Dynamically adjusts the importance of different parts of the input sequence during decoding</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TotalTime>
  <Words>1004</Words>
  <Application>Microsoft Office PowerPoint</Application>
  <PresentationFormat>Widescreen</PresentationFormat>
  <Paragraphs>84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Renil Shaji</vt:lpstr>
      <vt:lpstr>Chatbot With Python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Renil Shaji</dc:title>
  <cp:lastModifiedBy>Renil Shaji</cp:lastModifiedBy>
  <cp:revision>1</cp:revision>
  <dcterms:created xsi:type="dcterms:W3CDTF">2024-04-03T08:44:42Z</dcterms:created>
  <dcterms:modified xsi:type="dcterms:W3CDTF">2024-04-03T10:07:51Z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