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4"/>
  </p:notesMasterIdLst>
  <p:sldIdLst>
    <p:sldId id="1232" r:id="rId2"/>
    <p:sldId id="1167" r:id="rId3"/>
    <p:sldId id="1217" r:id="rId4"/>
    <p:sldId id="1169" r:id="rId5"/>
    <p:sldId id="1218" r:id="rId6"/>
    <p:sldId id="1170" r:id="rId7"/>
    <p:sldId id="1216" r:id="rId8"/>
    <p:sldId id="1233" r:id="rId9"/>
    <p:sldId id="1172" r:id="rId10"/>
    <p:sldId id="1219" r:id="rId11"/>
    <p:sldId id="1173" r:id="rId12"/>
    <p:sldId id="1237" r:id="rId13"/>
    <p:sldId id="1175" r:id="rId14"/>
    <p:sldId id="1234" r:id="rId15"/>
    <p:sldId id="1235" r:id="rId16"/>
    <p:sldId id="1176" r:id="rId17"/>
    <p:sldId id="1177" r:id="rId18"/>
    <p:sldId id="1178" r:id="rId19"/>
    <p:sldId id="1220" r:id="rId20"/>
    <p:sldId id="1179" r:id="rId21"/>
    <p:sldId id="1180" r:id="rId22"/>
    <p:sldId id="1236" r:id="rId23"/>
    <p:sldId id="1221" r:id="rId24"/>
    <p:sldId id="1182" r:id="rId25"/>
    <p:sldId id="1183" r:id="rId26"/>
    <p:sldId id="1184" r:id="rId27"/>
    <p:sldId id="1185" r:id="rId28"/>
    <p:sldId id="1215" r:id="rId29"/>
    <p:sldId id="1222" r:id="rId30"/>
    <p:sldId id="1187" r:id="rId31"/>
    <p:sldId id="1188" r:id="rId32"/>
    <p:sldId id="1189" r:id="rId33"/>
    <p:sldId id="1190" r:id="rId34"/>
    <p:sldId id="1223" r:id="rId35"/>
    <p:sldId id="1191" r:id="rId36"/>
    <p:sldId id="1238" r:id="rId37"/>
    <p:sldId id="1193" r:id="rId38"/>
    <p:sldId id="1224" r:id="rId39"/>
    <p:sldId id="1194" r:id="rId40"/>
    <p:sldId id="1195" r:id="rId41"/>
    <p:sldId id="1196" r:id="rId42"/>
    <p:sldId id="1225" r:id="rId43"/>
    <p:sldId id="1197" r:id="rId44"/>
    <p:sldId id="1198" r:id="rId45"/>
    <p:sldId id="1199" r:id="rId46"/>
    <p:sldId id="1200" r:id="rId47"/>
    <p:sldId id="1226" r:id="rId48"/>
    <p:sldId id="1227" r:id="rId49"/>
    <p:sldId id="1228" r:id="rId50"/>
    <p:sldId id="1229" r:id="rId51"/>
    <p:sldId id="1230" r:id="rId52"/>
    <p:sldId id="1201" r:id="rId53"/>
    <p:sldId id="1202" r:id="rId54"/>
    <p:sldId id="1203" r:id="rId55"/>
    <p:sldId id="1231" r:id="rId56"/>
    <p:sldId id="1207" r:id="rId57"/>
    <p:sldId id="1208" r:id="rId58"/>
    <p:sldId id="1209" r:id="rId59"/>
    <p:sldId id="1210" r:id="rId60"/>
    <p:sldId id="1211" r:id="rId61"/>
    <p:sldId id="1212" r:id="rId62"/>
    <p:sldId id="284" r:id="rId63"/>
  </p:sldIdLst>
  <p:sldSz cx="12192000" cy="6858000"/>
  <p:notesSz cx="6858000" cy="9144000"/>
  <p:embeddedFontLst>
    <p:embeddedFont>
      <p:font typeface="Calibri" panose="020F0502020204030204" pitchFamily="34" charset="0"/>
      <p:regular r:id="rId65"/>
      <p:bold r:id="rId66"/>
      <p:italic r:id="rId67"/>
      <p:boldItalic r:id="rId68"/>
    </p:embeddedFont>
    <p:embeddedFont>
      <p:font typeface="Consolas" panose="020B0609020204030204" pitchFamily="49" charset="0"/>
      <p:regular r:id="rId69"/>
      <p:bold r:id="rId70"/>
      <p:italic r:id="rId71"/>
      <p:boldItalic r:id="rId72"/>
    </p:embeddedFont>
    <p:embeddedFont>
      <p:font typeface="LM Roman 12" panose="00000500000000000000" charset="0"/>
      <p:regular r:id="rId73"/>
      <p:bold r:id="rId74"/>
      <p:italic r:id="rId75"/>
    </p:embeddedFont>
    <p:embeddedFont>
      <p:font typeface="Roboto Condensed" panose="020B0604020202020204" charset="0"/>
      <p:regular r:id="rId76"/>
      <p:bold r:id="rId77"/>
      <p:italic r:id="rId78"/>
      <p:boldItalic r:id="rId79"/>
    </p:embeddedFont>
    <p:embeddedFont>
      <p:font typeface="Roboto Condensed Light" panose="020B0604020202020204" charset="0"/>
      <p:regular r:id="rId80"/>
      <p:italic r:id="rId81"/>
    </p:embeddedFont>
    <p:embeddedFont>
      <p:font typeface="Segoe UI Black" panose="020B0A02040204020203" pitchFamily="34" charset="0"/>
      <p:bold r:id="rId82"/>
      <p:boldItalic r:id="rId83"/>
    </p:embeddedFont>
    <p:embeddedFont>
      <p:font typeface="Wingdings 2" panose="05020102010507070707" pitchFamily="18" charset="2"/>
      <p:regular r:id="rId84"/>
    </p:embeddedFont>
    <p:embeddedFont>
      <p:font typeface="Wingdings 3" panose="05040102010807070707" pitchFamily="18" charset="2"/>
      <p:regular r:id="rId8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0WOHT1PPF7V7LGhFcpNjFA==" hashData="be9W4MRQkEoKcZ4tkYQRcmGN70ZJX95XFVQ9SOHFVvHVqCnqHk1wXoautJ5t1kj/31BRAKOQE+oZ1ZJNjKuHmA=="/>
  <p:extLst>
    <p:ext uri="{521415D9-36F7-43E2-AB2F-B90AF26B5E84}">
      <p14:sectionLst xmlns:p14="http://schemas.microsoft.com/office/powerpoint/2010/main">
        <p14:section name="Default Section" id="{FE044645-D258-49EB-A2C6-1F795E208906}">
          <p14:sldIdLst>
            <p14:sldId id="1232"/>
            <p14:sldId id="1167"/>
            <p14:sldId id="1217"/>
            <p14:sldId id="1169"/>
            <p14:sldId id="1218"/>
            <p14:sldId id="1170"/>
            <p14:sldId id="1216"/>
            <p14:sldId id="1233"/>
            <p14:sldId id="1172"/>
            <p14:sldId id="1219"/>
            <p14:sldId id="1173"/>
            <p14:sldId id="1237"/>
            <p14:sldId id="1175"/>
            <p14:sldId id="1234"/>
            <p14:sldId id="1235"/>
            <p14:sldId id="1176"/>
            <p14:sldId id="1177"/>
            <p14:sldId id="1178"/>
            <p14:sldId id="1220"/>
            <p14:sldId id="1179"/>
            <p14:sldId id="1180"/>
            <p14:sldId id="1236"/>
            <p14:sldId id="1221"/>
            <p14:sldId id="1182"/>
            <p14:sldId id="1183"/>
            <p14:sldId id="1184"/>
            <p14:sldId id="1185"/>
            <p14:sldId id="1215"/>
            <p14:sldId id="1222"/>
            <p14:sldId id="1187"/>
            <p14:sldId id="1188"/>
            <p14:sldId id="1189"/>
            <p14:sldId id="1190"/>
            <p14:sldId id="1223"/>
            <p14:sldId id="1191"/>
            <p14:sldId id="1238"/>
            <p14:sldId id="1193"/>
            <p14:sldId id="1224"/>
            <p14:sldId id="1194"/>
            <p14:sldId id="1195"/>
            <p14:sldId id="1196"/>
            <p14:sldId id="1225"/>
            <p14:sldId id="1197"/>
            <p14:sldId id="1198"/>
            <p14:sldId id="1199"/>
            <p14:sldId id="1200"/>
            <p14:sldId id="1226"/>
            <p14:sldId id="1227"/>
            <p14:sldId id="1228"/>
            <p14:sldId id="1229"/>
            <p14:sldId id="1230"/>
            <p14:sldId id="1201"/>
            <p14:sldId id="1202"/>
            <p14:sldId id="1203"/>
            <p14:sldId id="1231"/>
            <p14:sldId id="1207"/>
            <p14:sldId id="1208"/>
            <p14:sldId id="1209"/>
            <p14:sldId id="1210"/>
            <p14:sldId id="1211"/>
            <p14:sldId id="1212"/>
            <p14:sldId id="28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6868"/>
    <a:srgbClr val="556E7B"/>
    <a:srgbClr val="FF0066"/>
    <a:srgbClr val="FF9900"/>
    <a:srgbClr val="CC00CC"/>
    <a:srgbClr val="996600"/>
    <a:srgbClr val="FF9933"/>
    <a:srgbClr val="FF00FF"/>
    <a:srgbClr val="FFFF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24" autoAdjust="0"/>
    <p:restoredTop sz="86000" autoAdjust="0"/>
  </p:normalViewPr>
  <p:slideViewPr>
    <p:cSldViewPr snapToGrid="0">
      <p:cViewPr varScale="1">
        <p:scale>
          <a:sx n="70" d="100"/>
          <a:sy n="70" d="100"/>
        </p:scale>
        <p:origin x="917" y="53"/>
      </p:cViewPr>
      <p:guideLst/>
    </p:cSldViewPr>
  </p:slideViewPr>
  <p:notesTextViewPr>
    <p:cViewPr>
      <p:scale>
        <a:sx n="3" d="2"/>
        <a:sy n="3" d="2"/>
      </p:scale>
      <p:origin x="0" y="0"/>
    </p:cViewPr>
  </p:notesTextViewPr>
  <p:notesViewPr>
    <p:cSldViewPr snapToGrid="0">
      <p:cViewPr varScale="1">
        <p:scale>
          <a:sx n="58" d="100"/>
          <a:sy n="58" d="100"/>
        </p:scale>
        <p:origin x="2790" y="4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4.fntdata"/><Relationship Id="rId84" Type="http://schemas.openxmlformats.org/officeDocument/2006/relationships/font" Target="fonts/font20.fntdata"/><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0.fntdata"/><Relationship Id="rId79" Type="http://schemas.openxmlformats.org/officeDocument/2006/relationships/font" Target="fonts/font15.fntdata"/><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font" Target="fonts/font5.fntdata"/><Relationship Id="rId77"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8.fntdata"/><Relationship Id="rId80" Type="http://schemas.openxmlformats.org/officeDocument/2006/relationships/font" Target="fonts/font16.fntdata"/><Relationship Id="rId85" Type="http://schemas.openxmlformats.org/officeDocument/2006/relationships/font" Target="fonts/font2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6.fntdata"/><Relationship Id="rId75" Type="http://schemas.openxmlformats.org/officeDocument/2006/relationships/font" Target="fonts/font11.fntdata"/><Relationship Id="rId83" Type="http://schemas.openxmlformats.org/officeDocument/2006/relationships/font" Target="fonts/font19.fntdata"/><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1.fntdata"/><Relationship Id="rId73" Type="http://schemas.openxmlformats.org/officeDocument/2006/relationships/font" Target="fonts/font9.fntdata"/><Relationship Id="rId78" Type="http://schemas.openxmlformats.org/officeDocument/2006/relationships/font" Target="fonts/font14.fntdata"/><Relationship Id="rId81" Type="http://schemas.openxmlformats.org/officeDocument/2006/relationships/font" Target="fonts/font17.fntdata"/><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2.fntdata"/><Relationship Id="rId7" Type="http://schemas.openxmlformats.org/officeDocument/2006/relationships/slide" Target="slides/slide6.xml"/><Relationship Id="rId71" Type="http://schemas.openxmlformats.org/officeDocument/2006/relationships/font" Target="fonts/font7.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2.fntdata"/><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font" Target="fonts/font18.fntdata"/><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7/10/2024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endParaRPr lang="en-IN" dirty="0"/>
          </a:p>
        </p:txBody>
      </p:sp>
      <p:sp>
        <p:nvSpPr>
          <p:cNvPr id="4" name="Slide Number Placeholder 3"/>
          <p:cNvSpPr>
            <a:spLocks noGrp="1"/>
          </p:cNvSpPr>
          <p:nvPr>
            <p:ph type="sldNum" sz="quarter" idx="5"/>
          </p:nvPr>
        </p:nvSpPr>
        <p:spPr/>
        <p:txBody>
          <a:bodyPr/>
          <a:lstStyle/>
          <a:p>
            <a:fld id="{BC79BDEF-6165-4E72-B1A6-6E8034CEC248}" type="slidenum">
              <a:rPr lang="en-US" smtClean="0"/>
              <a:t>1</a:t>
            </a:fld>
            <a:endParaRPr lang="en-US"/>
          </a:p>
        </p:txBody>
      </p:sp>
    </p:spTree>
    <p:extLst>
      <p:ext uri="{BB962C8B-B14F-4D97-AF65-F5344CB8AC3E}">
        <p14:creationId xmlns:p14="http://schemas.microsoft.com/office/powerpoint/2010/main" val="1269628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79BDEF-6165-4E72-B1A6-6E8034CEC248}" type="slidenum">
              <a:rPr lang="en-US" smtClean="0"/>
              <a:t>2</a:t>
            </a:fld>
            <a:endParaRPr lang="en-US"/>
          </a:p>
        </p:txBody>
      </p:sp>
    </p:spTree>
    <p:extLst>
      <p:ext uri="{BB962C8B-B14F-4D97-AF65-F5344CB8AC3E}">
        <p14:creationId xmlns:p14="http://schemas.microsoft.com/office/powerpoint/2010/main" val="2309305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79BDEF-6165-4E72-B1A6-6E8034CEC248}" type="slidenum">
              <a:rPr lang="en-US" smtClean="0"/>
              <a:t>16</a:t>
            </a:fld>
            <a:endParaRPr lang="en-US"/>
          </a:p>
        </p:txBody>
      </p:sp>
    </p:spTree>
    <p:extLst>
      <p:ext uri="{BB962C8B-B14F-4D97-AF65-F5344CB8AC3E}">
        <p14:creationId xmlns:p14="http://schemas.microsoft.com/office/powerpoint/2010/main" val="4088310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t>44</a:t>
            </a:fld>
            <a:endParaRPr lang="en-US"/>
          </a:p>
        </p:txBody>
      </p:sp>
    </p:spTree>
    <p:extLst>
      <p:ext uri="{BB962C8B-B14F-4D97-AF65-F5344CB8AC3E}">
        <p14:creationId xmlns:p14="http://schemas.microsoft.com/office/powerpoint/2010/main" val="233169863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5.jpeg"/></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5.jpe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5.jpeg"/></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5.jpeg"/></Relationships>
</file>

<file path=ppt/slideLayouts/_rels/slideLayout1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5.jpeg"/></Relationships>
</file>

<file path=ppt/slideLayouts/_rels/slideLayout1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5.jpeg"/></Relationships>
</file>

<file path=ppt/slideLayouts/_rels/slideLayout1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5.jpeg"/></Relationships>
</file>

<file path=ppt/slideLayouts/_rels/slideLayout2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image" Target="../media/image5.jpeg"/><Relationship Id="rId4" Type="http://schemas.openxmlformats.org/officeDocument/2006/relationships/image" Target="../media/image7.png"/><Relationship Id="rId9" Type="http://schemas.openxmlformats.org/officeDocument/2006/relationships/image" Target="../media/image12.jpeg"/></Relationships>
</file>

<file path=ppt/slideLayouts/_rels/slideLayout2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5.jpeg"/></Relationships>
</file>

<file path=ppt/slideLayouts/_rels/slideLayout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image" Target="../media/image5.jpeg"/><Relationship Id="rId4" Type="http://schemas.openxmlformats.org/officeDocument/2006/relationships/image" Target="../media/image7.png"/><Relationship Id="rId9"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2.wdp"/></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solidFill>
              <a:srgbClr val="485E68"/>
            </a:solidFill>
          </a:ln>
        </p:spPr>
        <p:txBody>
          <a:bodyPr vert="horz" wrap="square" lIns="91440" tIns="45720" rIns="91440" bIns="45720" numCol="1" anchor="t" anchorCtr="0" compatLnSpc="1">
            <a:prstTxWarp prst="textNoShape">
              <a:avLst/>
            </a:prstTxWarp>
          </a:bodyPr>
          <a:lstStyle/>
          <a:p>
            <a:pPr lvl="0"/>
            <a:endParaRPr lang="en-US" dirty="0">
              <a:solidFill>
                <a:srgbClr val="556E7B"/>
              </a:solidFill>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Computer Peripherals &amp; Networking (CPN)</a:t>
            </a:r>
          </a:p>
          <a:p>
            <a:pPr lvl="0"/>
            <a:r>
              <a:rPr lang="en-US" dirty="0"/>
              <a:t>DU # 21CS02102</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7"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cxnSp>
        <p:nvCxnSpPr>
          <p:cNvPr id="34" name="Straight Connector 33">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E75253BA-841C-4898-BAAF-3A16D7F9433E}"/>
              </a:ext>
            </a:extLst>
          </p:cNvPr>
          <p:cNvPicPr>
            <a:picLocks noChangeAspect="1"/>
          </p:cNvPicPr>
          <p:nvPr userDrawn="1"/>
        </p:nvPicPr>
        <p:blipFill>
          <a:blip r:embed="rId8"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pic>
        <p:nvPicPr>
          <p:cNvPr id="37" name="Picture 36">
            <a:extLst>
              <a:ext uri="{FF2B5EF4-FFF2-40B4-BE49-F238E27FC236}">
                <a16:creationId xmlns:a16="http://schemas.microsoft.com/office/drawing/2014/main" id="{3CAA64A4-91BA-448F-9474-7895F9C6DBD1}"/>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Tree>
    <p:extLst>
      <p:ext uri="{BB962C8B-B14F-4D97-AF65-F5344CB8AC3E}">
        <p14:creationId xmlns:p14="http://schemas.microsoft.com/office/powerpoint/2010/main" val="3751881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5"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#2104CS503 (ST)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Unit-2</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Manual Testing Techniques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grpSp>
        <p:nvGrpSpPr>
          <p:cNvPr id="8" name="Group 7">
            <a:extLst>
              <a:ext uri="{FF2B5EF4-FFF2-40B4-BE49-F238E27FC236}">
                <a16:creationId xmlns:a16="http://schemas.microsoft.com/office/drawing/2014/main" id="{8FD38B6F-D549-4D28-B5DA-3AF636652084}"/>
              </a:ext>
            </a:extLst>
          </p:cNvPr>
          <p:cNvGrpSpPr/>
          <p:nvPr userDrawn="1"/>
        </p:nvGrpSpPr>
        <p:grpSpPr>
          <a:xfrm>
            <a:off x="242441" y="5980196"/>
            <a:ext cx="1649043" cy="501287"/>
            <a:chOff x="10721798" y="852808"/>
            <a:chExt cx="1339023" cy="407045"/>
          </a:xfrm>
        </p:grpSpPr>
        <p:pic>
          <p:nvPicPr>
            <p:cNvPr id="10" name="Picture 9">
              <a:extLst>
                <a:ext uri="{FF2B5EF4-FFF2-40B4-BE49-F238E27FC236}">
                  <a16:creationId xmlns:a16="http://schemas.microsoft.com/office/drawing/2014/main" id="{538C9597-8AB6-41B2-8903-FB3D0B47ADD5}"/>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2" name="Rectangle 11">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Date Placeholder 1">
            <a:extLst>
              <a:ext uri="{FF2B5EF4-FFF2-40B4-BE49-F238E27FC236}">
                <a16:creationId xmlns:a16="http://schemas.microsoft.com/office/drawing/2014/main" id="{470BE206-922A-4B59-97D6-76B7B340548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Devangi</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L. Kotak</a:t>
            </a:r>
          </a:p>
        </p:txBody>
      </p:sp>
    </p:spTree>
    <p:extLst>
      <p:ext uri="{BB962C8B-B14F-4D97-AF65-F5344CB8AC3E}">
        <p14:creationId xmlns:p14="http://schemas.microsoft.com/office/powerpoint/2010/main" val="424331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4003312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a:t>
            </a:r>
            <a:r>
              <a:rPr lang="en-US" sz="1600" baseline="0" dirty="0"/>
              <a:t> Studies</a:t>
            </a:r>
            <a:r>
              <a:rPr lang="en-US" sz="1600" dirty="0"/>
              <a:t>,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cxnSp>
        <p:nvCxnSpPr>
          <p:cNvPr id="31" name="Straight Connector 30">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E75253BA-841C-4898-BAAF-3A16D7F9433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08880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 Studies,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cxnSp>
        <p:nvCxnSpPr>
          <p:cNvPr id="31" name="Straight Connector 30">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E75253BA-841C-4898-BAAF-3A16D7F9433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764570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 Studies,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cxnSp>
        <p:nvCxnSpPr>
          <p:cNvPr id="34" name="Straight Connector 33">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785033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a:t>
            </a:r>
            <a:r>
              <a:rPr lang="en-US" sz="1600" baseline="0" dirty="0"/>
              <a:t> Studies</a:t>
            </a:r>
            <a:r>
              <a:rPr lang="en-US" sz="1600" dirty="0"/>
              <a:t>,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cxnSp>
        <p:nvCxnSpPr>
          <p:cNvPr id="34" name="Straight Connector 33">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E75253BA-841C-4898-BAAF-3A16D7F9433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 Studies,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cxnSp>
        <p:nvCxnSpPr>
          <p:cNvPr id="34" name="Straight Connector 33">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316259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 Studies,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cxnSp>
        <p:nvCxnSpPr>
          <p:cNvPr id="34" name="Straight Connector 33">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806526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a:t>
            </a:r>
            <a:r>
              <a:rPr lang="en-US" sz="1600" baseline="0" dirty="0"/>
              <a:t> Studies</a:t>
            </a:r>
            <a:r>
              <a:rPr lang="en-US" sz="1600" dirty="0"/>
              <a:t>,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cxnSp>
        <p:nvCxnSpPr>
          <p:cNvPr id="34" name="Straight Connector 33">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401228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1" y="0"/>
            <a:ext cx="12192000" cy="6858000"/>
          </a:xfrm>
          <a:prstGeom prst="rect">
            <a:avLst/>
          </a:prstGeom>
        </p:spPr>
      </p:pic>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rgbClr val="485E68"/>
          </a:solidFill>
          <a:ln>
            <a:solidFill>
              <a:srgbClr val="485E68"/>
            </a:solidFill>
          </a:ln>
        </p:spPr>
        <p:txBody>
          <a:bodyPr vert="horz" wrap="square" lIns="91440" tIns="45720" rIns="91440" bIns="45720" numCol="1" anchor="t" anchorCtr="0" compatLnSpc="1">
            <a:prstTxWarp prst="textNoShape">
              <a:avLst/>
            </a:prstTxWarp>
          </a:bodyPr>
          <a:lstStyle/>
          <a:p>
            <a:endParaRPr lang="en-US" dirty="0"/>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sp>
        <p:nvSpPr>
          <p:cNvPr id="30" name="Hexagon 29">
            <a:extLst>
              <a:ext uri="{FF2B5EF4-FFF2-40B4-BE49-F238E27FC236}">
                <a16:creationId xmlns:a16="http://schemas.microsoft.com/office/drawing/2014/main" id="{1BB32699-4C62-4BBF-9A17-90008E297198}"/>
              </a:ext>
            </a:extLst>
          </p:cNvPr>
          <p:cNvSpPr/>
          <p:nvPr userDrawn="1"/>
        </p:nvSpPr>
        <p:spPr>
          <a:xfrm rot="5400000">
            <a:off x="4309397" y="1708494"/>
            <a:ext cx="3461658" cy="2984188"/>
          </a:xfrm>
          <a:prstGeom prst="hexagon">
            <a:avLst/>
          </a:prstGeom>
          <a:solidFill>
            <a:schemeClr val="bg1">
              <a:lumMod val="95000"/>
            </a:schemeClr>
          </a:solidFill>
          <a:ln w="57150">
            <a:solidFill>
              <a:srgbClr val="485E68"/>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2C58FA9-71EA-487D-8A75-915EC6877722}"/>
              </a:ext>
            </a:extLst>
          </p:cNvPr>
          <p:cNvSpPr/>
          <p:nvPr userDrawn="1"/>
        </p:nvSpPr>
        <p:spPr>
          <a:xfrm>
            <a:off x="0" y="2221532"/>
            <a:ext cx="4402106" cy="1951692"/>
          </a:xfrm>
          <a:prstGeom prst="rect">
            <a:avLst/>
          </a:prstGeom>
          <a:solidFill>
            <a:srgbClr val="485E68"/>
          </a:solidFill>
          <a:ln>
            <a:noFill/>
          </a:ln>
        </p:spPr>
        <p:txBody>
          <a:bodyPr vert="horz" wrap="square" lIns="91440" tIns="45720" rIns="91440" bIns="45720" numCol="1" anchor="t" anchorCtr="0" compatLnSpc="1">
            <a:prstTxWarp prst="textNoShape">
              <a:avLst/>
            </a:prstTxWarp>
          </a:bodyPr>
          <a:lstStyle/>
          <a:p>
            <a:pPr lvl="0"/>
            <a:endParaRPr lang="en-US" dirty="0">
              <a:solidFill>
                <a:schemeClr val="tx1"/>
              </a:solidFill>
            </a:endParaRPr>
          </a:p>
        </p:txBody>
      </p:sp>
      <p:sp>
        <p:nvSpPr>
          <p:cNvPr id="33" name="Rectangle 32">
            <a:extLst>
              <a:ext uri="{FF2B5EF4-FFF2-40B4-BE49-F238E27FC236}">
                <a16:creationId xmlns:a16="http://schemas.microsoft.com/office/drawing/2014/main" id="{97A77512-C96D-4B1D-861C-3369397D6121}"/>
              </a:ext>
            </a:extLst>
          </p:cNvPr>
          <p:cNvSpPr/>
          <p:nvPr userDrawn="1"/>
        </p:nvSpPr>
        <p:spPr>
          <a:xfrm flipH="1">
            <a:off x="7678346" y="2221532"/>
            <a:ext cx="4513654" cy="1951692"/>
          </a:xfrm>
          <a:prstGeom prst="rect">
            <a:avLst/>
          </a:prstGeom>
          <a:solidFill>
            <a:srgbClr val="485E68"/>
          </a:solidFill>
          <a:ln>
            <a:noFill/>
          </a:ln>
        </p:spPr>
        <p:txBody>
          <a:bodyPr vert="horz" wrap="square" lIns="91440" tIns="45720" rIns="91440" bIns="45720" numCol="1" anchor="t" anchorCtr="0" compatLnSpc="1">
            <a:prstTxWarp prst="textNoShape">
              <a:avLst/>
            </a:prstTxWarp>
          </a:bodyPr>
          <a:lstStyle/>
          <a:p>
            <a:pPr lvl="0"/>
            <a:endParaRPr lang="en-US" dirty="0">
              <a:solidFill>
                <a:schemeClr val="tx1"/>
              </a:solidFill>
            </a:endParaRPr>
          </a:p>
        </p:txBody>
      </p:sp>
      <p:sp>
        <p:nvSpPr>
          <p:cNvPr id="34" name="TextBox 33">
            <a:extLst>
              <a:ext uri="{FF2B5EF4-FFF2-40B4-BE49-F238E27FC236}">
                <a16:creationId xmlns:a16="http://schemas.microsoft.com/office/drawing/2014/main" id="{88342F5D-5C3A-4D09-B74D-32BF20197BBC}"/>
              </a:ext>
            </a:extLst>
          </p:cNvPr>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1" name="Freeform 13">
            <a:extLst>
              <a:ext uri="{FF2B5EF4-FFF2-40B4-BE49-F238E27FC236}">
                <a16:creationId xmlns:a16="http://schemas.microsoft.com/office/drawing/2014/main" id="{7DBD9FF3-DB58-439A-9C3F-981DC0699B89}"/>
              </a:ext>
            </a:extLst>
          </p:cNvPr>
          <p:cNvSpPr>
            <a:spLocks/>
          </p:cNvSpPr>
          <p:nvPr userDrawn="1"/>
        </p:nvSpPr>
        <p:spPr bwMode="auto">
          <a:xfrm>
            <a:off x="2736224" y="-2949"/>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solidFill>
            <a:srgbClr val="485E68"/>
          </a:solidFill>
          <a:ln>
            <a:solidFill>
              <a:srgbClr val="485E68"/>
            </a:solidFill>
          </a:ln>
        </p:spPr>
        <p:txBody>
          <a:bodyPr vert="horz" wrap="square" lIns="91440" tIns="45720" rIns="91440" bIns="45720" numCol="1" anchor="t" anchorCtr="0" compatLnSpc="1">
            <a:prstTxWarp prst="textNoShape">
              <a:avLst/>
            </a:prstTxWarp>
          </a:bodyPr>
          <a:lstStyle/>
          <a:p>
            <a:endParaRPr lang="en-US" dirty="0"/>
          </a:p>
        </p:txBody>
      </p:sp>
      <p:sp>
        <p:nvSpPr>
          <p:cNvPr id="42" name="Text Placeholder 2">
            <a:extLst>
              <a:ext uri="{FF2B5EF4-FFF2-40B4-BE49-F238E27FC236}">
                <a16:creationId xmlns:a16="http://schemas.microsoft.com/office/drawing/2014/main" id="{655B1926-C5B6-4865-B639-303A5A9FEE4F}"/>
              </a:ext>
            </a:extLst>
          </p:cNvPr>
          <p:cNvSpPr>
            <a:spLocks noGrp="1"/>
          </p:cNvSpPr>
          <p:nvPr>
            <p:ph type="body" sz="quarter" idx="17" hasCustomPrompt="1"/>
          </p:nvPr>
        </p:nvSpPr>
        <p:spPr>
          <a:xfrm>
            <a:off x="2763466" y="1743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DU # Subject Code</a:t>
            </a:r>
          </a:p>
        </p:txBody>
      </p:sp>
      <p:sp>
        <p:nvSpPr>
          <p:cNvPr id="43" name="TextBox 42">
            <a:extLst>
              <a:ext uri="{FF2B5EF4-FFF2-40B4-BE49-F238E27FC236}">
                <a16:creationId xmlns:a16="http://schemas.microsoft.com/office/drawing/2014/main" id="{5E7C639A-5CC9-4FBB-A197-82D7D8F34BCB}"/>
              </a:ext>
            </a:extLst>
          </p:cNvPr>
          <p:cNvSpPr txBox="1"/>
          <p:nvPr userDrawn="1"/>
        </p:nvSpPr>
        <p:spPr>
          <a:xfrm>
            <a:off x="1837677" y="5802204"/>
            <a:ext cx="6280887" cy="338554"/>
          </a:xfrm>
          <a:prstGeom prst="rect">
            <a:avLst/>
          </a:prstGeom>
          <a:noFill/>
        </p:spPr>
        <p:txBody>
          <a:bodyPr wrap="none" rtlCol="0">
            <a:spAutoFit/>
          </a:bodyPr>
          <a:lstStyle/>
          <a:p>
            <a:r>
              <a:rPr lang="en-US" sz="1600" dirty="0" err="1"/>
              <a:t>Darshan</a:t>
            </a:r>
            <a:r>
              <a:rPr lang="en-US" sz="1600" dirty="0"/>
              <a:t> Institute of Engineering and Technology for Diploma Studies, Rajkot</a:t>
            </a:r>
          </a:p>
        </p:txBody>
      </p:sp>
      <p:sp>
        <p:nvSpPr>
          <p:cNvPr id="46" name="TextBox 45">
            <a:extLst>
              <a:ext uri="{FF2B5EF4-FFF2-40B4-BE49-F238E27FC236}">
                <a16:creationId xmlns:a16="http://schemas.microsoft.com/office/drawing/2014/main" id="{F8DCC7DC-434D-4ADE-9AA5-73DBFABF63FB}"/>
              </a:ext>
            </a:extLst>
          </p:cNvPr>
          <p:cNvSpPr txBox="1"/>
          <p:nvPr userDrawn="1"/>
        </p:nvSpPr>
        <p:spPr>
          <a:xfrm>
            <a:off x="1837677" y="5521352"/>
            <a:ext cx="2967479" cy="338554"/>
          </a:xfrm>
          <a:prstGeom prst="rect">
            <a:avLst/>
          </a:prstGeom>
          <a:noFill/>
        </p:spPr>
        <p:txBody>
          <a:bodyPr wrap="none" rtlCol="0">
            <a:spAutoFit/>
          </a:bodyPr>
          <a:lstStyle/>
          <a:p>
            <a:r>
              <a:rPr lang="en-US" sz="1600" dirty="0"/>
              <a:t>Computer Engineering Department</a:t>
            </a:r>
          </a:p>
        </p:txBody>
      </p:sp>
      <p:sp>
        <p:nvSpPr>
          <p:cNvPr id="38" name="Text Placeholder 2">
            <a:extLst>
              <a:ext uri="{FF2B5EF4-FFF2-40B4-BE49-F238E27FC236}">
                <a16:creationId xmlns:a16="http://schemas.microsoft.com/office/drawing/2014/main" id="{FF1B25E3-830F-4191-9F6A-E15558F3AD9B}"/>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solidFill>
                  <a:srgbClr val="485E68"/>
                </a:solidFill>
                <a:effectLst/>
                <a:latin typeface="+mn-lt"/>
                <a:ea typeface="+mn-ea"/>
                <a:cs typeface="+mn-cs"/>
              </a:defRPr>
            </a:lvl1pPr>
          </a:lstStyle>
          <a:p>
            <a:pPr lvl="0"/>
            <a:r>
              <a:rPr lang="en-US" dirty="0"/>
              <a:t>Prof. Akash N Siddhpura</a:t>
            </a:r>
          </a:p>
        </p:txBody>
      </p:sp>
      <p:pic>
        <p:nvPicPr>
          <p:cNvPr id="39" name="Picture 38">
            <a:extLst>
              <a:ext uri="{FF2B5EF4-FFF2-40B4-BE49-F238E27FC236}">
                <a16:creationId xmlns:a16="http://schemas.microsoft.com/office/drawing/2014/main" id="{E75253BA-841C-4898-BAAF-3A16D7F9433E}"/>
              </a:ext>
            </a:extLst>
          </p:cNvPr>
          <p:cNvPicPr>
            <a:picLocks noChangeAspect="1"/>
          </p:cNvPicPr>
          <p:nvPr userDrawn="1"/>
        </p:nvPicPr>
        <p:blipFill>
          <a:blip r:embed="rId9" cstate="hqprint">
            <a:extLst>
              <a:ext uri="{28A0092B-C50C-407E-A947-70E740481C1C}">
                <a14:useLocalDpi xmlns:a14="http://schemas.microsoft.com/office/drawing/2010/main" val="0"/>
              </a:ext>
            </a:extLst>
          </a:blip>
          <a:stretch>
            <a:fillRect/>
          </a:stretch>
        </p:blipFill>
        <p:spPr>
          <a:xfrm>
            <a:off x="9953634" y="149004"/>
            <a:ext cx="2109220" cy="641175"/>
          </a:xfrm>
          <a:prstGeom prst="rect">
            <a:avLst/>
          </a:prstGeom>
        </p:spPr>
      </p:pic>
    </p:spTree>
    <p:extLst>
      <p:ext uri="{BB962C8B-B14F-4D97-AF65-F5344CB8AC3E}">
        <p14:creationId xmlns:p14="http://schemas.microsoft.com/office/powerpoint/2010/main" val="24275639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 Studies,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cxnSp>
        <p:nvCxnSpPr>
          <p:cNvPr id="34" name="Straight Connector 33">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532807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 Studies,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cxnSp>
        <p:nvCxnSpPr>
          <p:cNvPr id="35" name="Straight Connector 34">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E75253BA-841C-4898-BAAF-3A16D7F9433E}"/>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765131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 Diploma Studies,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cxnSp>
        <p:nvCxnSpPr>
          <p:cNvPr id="34" name="Straight Connector 33">
            <a:extLst>
              <a:ext uri="{FF2B5EF4-FFF2-40B4-BE49-F238E27FC236}">
                <a16:creationId xmlns:a16="http://schemas.microsoft.com/office/drawing/2014/main" id="{E79C5D16-8087-4587-9A0A-A0570C73E0E7}"/>
              </a:ext>
            </a:extLst>
          </p:cNvPr>
          <p:cNvCxnSpPr/>
          <p:nvPr userDrawn="1"/>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6154249" cy="338554"/>
          </a:xfrm>
          <a:prstGeom prst="rect">
            <a:avLst/>
          </a:prstGeom>
          <a:noFill/>
        </p:spPr>
        <p:txBody>
          <a:bodyPr wrap="none" rtlCol="0">
            <a:spAutoFit/>
          </a:bodyPr>
          <a:lstStyle/>
          <a:p>
            <a:r>
              <a:rPr lang="en-US" sz="1600" dirty="0"/>
              <a:t>Darshan Institute of Engineering &amp; Technology for</a:t>
            </a:r>
            <a:r>
              <a:rPr lang="en-US" sz="1600" baseline="0" dirty="0"/>
              <a:t> Diploma Studies</a:t>
            </a:r>
            <a:r>
              <a:rPr lang="en-US" sz="1600" dirty="0"/>
              <a:t>,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5883522" cy="166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Devangi</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L. Kotak</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#2104CS503 (ST)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Unit-2</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Manual Testing Techniques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0066"/>
            <a:ext cx="11929641" cy="5593943"/>
          </a:xfrm>
        </p:spPr>
        <p:txBody>
          <a:bodyPr>
            <a:noAutofit/>
          </a:bodyPr>
          <a:lstStyle>
            <a:lvl1pPr marL="265113" indent="-265113" algn="just">
              <a:buClr>
                <a:srgbClr val="647177"/>
              </a:buClr>
              <a:buFont typeface="Wingdings 3" panose="05040102010807070707" pitchFamily="18" charset="2"/>
              <a:buChar char=""/>
              <a:defRPr sz="2400">
                <a:solidFill>
                  <a:schemeClr val="tx1"/>
                </a:solidFill>
              </a:defRPr>
            </a:lvl1pPr>
            <a:lvl2pPr marL="809625" indent="-352425" algn="just">
              <a:buClr>
                <a:srgbClr val="647177"/>
              </a:buClr>
              <a:buFont typeface="Wingdings 3" panose="05040102010807070707" pitchFamily="18" charset="2"/>
              <a:buChar char=""/>
              <a:defRPr sz="2000">
                <a:solidFill>
                  <a:schemeClr val="tx1"/>
                </a:solidFill>
              </a:defRPr>
            </a:lvl2pPr>
            <a:lvl3pPr marL="1143000" indent="-228600" algn="just">
              <a:buClr>
                <a:srgbClr val="647177"/>
              </a:buClr>
              <a:buFont typeface="Wingdings" panose="05000000000000000000" pitchFamily="2" charset="2"/>
              <a:buChar char="§"/>
              <a:defRPr sz="1800">
                <a:solidFill>
                  <a:schemeClr val="tx1"/>
                </a:solidFill>
              </a:defRPr>
            </a:lvl3pPr>
            <a:lvl4pPr algn="just">
              <a:buClr>
                <a:srgbClr val="647177"/>
              </a:buClr>
              <a:defRPr sz="1600">
                <a:solidFill>
                  <a:schemeClr val="tx1"/>
                </a:solidFill>
              </a:defRPr>
            </a:lvl4pPr>
            <a:lvl5pPr algn="just">
              <a:buClr>
                <a:srgbClr val="647177"/>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8FD38B6F-D549-4D28-B5DA-3AF636652084}"/>
              </a:ext>
            </a:extLst>
          </p:cNvPr>
          <p:cNvGrpSpPr/>
          <p:nvPr userDrawn="1"/>
        </p:nvGrpSpPr>
        <p:grpSpPr>
          <a:xfrm>
            <a:off x="10334543" y="921114"/>
            <a:ext cx="1649043" cy="501287"/>
            <a:chOff x="10721798" y="852808"/>
            <a:chExt cx="1339023" cy="407045"/>
          </a:xfrm>
        </p:grpSpPr>
        <p:pic>
          <p:nvPicPr>
            <p:cNvPr id="14" name="Picture 13">
              <a:extLst>
                <a:ext uri="{FF2B5EF4-FFF2-40B4-BE49-F238E27FC236}">
                  <a16:creationId xmlns:a16="http://schemas.microsoft.com/office/drawing/2014/main" id="{538C9597-8AB6-41B2-8903-FB3D0B47ADD5}"/>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633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5"/>
            <a:ext cx="11929641" cy="5649046"/>
          </a:xfrm>
        </p:spPr>
        <p:txBody>
          <a:bodyPr>
            <a:noAutofit/>
          </a:bodyPr>
          <a:lstStyle>
            <a:lvl1pPr marL="265113" indent="-265113" algn="just">
              <a:buClr>
                <a:srgbClr val="647177"/>
              </a:buClr>
              <a:buFont typeface="Wingdings 3" panose="05040102010807070707" pitchFamily="18" charset="2"/>
              <a:buChar char=""/>
              <a:defRPr sz="2400">
                <a:solidFill>
                  <a:schemeClr val="tx1"/>
                </a:solidFill>
              </a:defRPr>
            </a:lvl1pPr>
            <a:lvl2pPr marL="809625" indent="-352425" algn="just">
              <a:buClr>
                <a:srgbClr val="647177"/>
              </a:buClr>
              <a:buFont typeface="Wingdings 3" panose="05040102010807070707" pitchFamily="18" charset="2"/>
              <a:buChar char=""/>
              <a:defRPr sz="2000">
                <a:solidFill>
                  <a:schemeClr val="tx1"/>
                </a:solidFill>
              </a:defRPr>
            </a:lvl2pPr>
            <a:lvl3pPr marL="1143000" indent="-228600" algn="just">
              <a:buClr>
                <a:srgbClr val="647177"/>
              </a:buClr>
              <a:buFont typeface="Wingdings" panose="05000000000000000000" pitchFamily="2" charset="2"/>
              <a:buChar char="§"/>
              <a:defRPr sz="1800">
                <a:solidFill>
                  <a:schemeClr val="tx1"/>
                </a:solidFill>
              </a:defRPr>
            </a:lvl3pPr>
            <a:lvl4pPr algn="just">
              <a:buClr>
                <a:srgbClr val="647177"/>
              </a:buClr>
              <a:defRPr sz="1600">
                <a:solidFill>
                  <a:schemeClr val="tx1"/>
                </a:solidFill>
              </a:defRPr>
            </a:lvl4pPr>
            <a:lvl5pPr algn="just">
              <a:buClr>
                <a:srgbClr val="647177"/>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Devangi</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L. Kotak</a:t>
            </a:r>
          </a:p>
        </p:txBody>
      </p:sp>
      <p:sp>
        <p:nvSpPr>
          <p:cNvPr id="15"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#2104CS503 (ST)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Unit-2</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Manual Testing Techniques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grpSp>
        <p:nvGrpSpPr>
          <p:cNvPr id="12" name="Group 11">
            <a:extLst>
              <a:ext uri="{FF2B5EF4-FFF2-40B4-BE49-F238E27FC236}">
                <a16:creationId xmlns:a16="http://schemas.microsoft.com/office/drawing/2014/main" id="{8FD38B6F-D549-4D28-B5DA-3AF636652084}"/>
              </a:ext>
            </a:extLst>
          </p:cNvPr>
          <p:cNvGrpSpPr/>
          <p:nvPr userDrawn="1"/>
        </p:nvGrpSpPr>
        <p:grpSpPr>
          <a:xfrm>
            <a:off x="10308039" y="5952522"/>
            <a:ext cx="1649043" cy="501287"/>
            <a:chOff x="10721798" y="852808"/>
            <a:chExt cx="1339023" cy="407045"/>
          </a:xfrm>
        </p:grpSpPr>
        <p:pic>
          <p:nvPicPr>
            <p:cNvPr id="16" name="Picture 15">
              <a:extLst>
                <a:ext uri="{FF2B5EF4-FFF2-40B4-BE49-F238E27FC236}">
                  <a16:creationId xmlns:a16="http://schemas.microsoft.com/office/drawing/2014/main" id="{538C9597-8AB6-41B2-8903-FB3D0B47ADD5}"/>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Devangi</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L. Kotak</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#2104CS503 (ST)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Unit-2</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Manual Testing Techniques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5"/>
            <a:ext cx="11929641" cy="5656790"/>
          </a:xfrm>
        </p:spPr>
        <p:txBody>
          <a:bodyPr>
            <a:noAutofit/>
          </a:bodyPr>
          <a:lstStyle>
            <a:lvl1pPr marL="265113" indent="-265113" algn="just">
              <a:buClr>
                <a:srgbClr val="647177"/>
              </a:buClr>
              <a:buFont typeface="Wingdings 3" panose="05040102010807070707" pitchFamily="18" charset="2"/>
              <a:buChar char=""/>
              <a:defRPr sz="2400">
                <a:solidFill>
                  <a:schemeClr val="tx1"/>
                </a:solidFill>
              </a:defRPr>
            </a:lvl1pPr>
            <a:lvl2pPr marL="809625" indent="-352425" algn="just">
              <a:buClr>
                <a:srgbClr val="647177"/>
              </a:buClr>
              <a:buFont typeface="Wingdings 3" panose="05040102010807070707" pitchFamily="18" charset="2"/>
              <a:buChar char=""/>
              <a:defRPr sz="2000">
                <a:solidFill>
                  <a:schemeClr val="tx1"/>
                </a:solidFill>
              </a:defRPr>
            </a:lvl2pPr>
            <a:lvl3pPr marL="1143000" indent="-228600" algn="just">
              <a:buClr>
                <a:srgbClr val="647177"/>
              </a:buClr>
              <a:buFont typeface="Wingdings" panose="05000000000000000000" pitchFamily="2" charset="2"/>
              <a:buChar char="§"/>
              <a:defRPr sz="1800">
                <a:solidFill>
                  <a:schemeClr val="tx1"/>
                </a:solidFill>
              </a:defRPr>
            </a:lvl3pPr>
            <a:lvl4pPr algn="just">
              <a:buClr>
                <a:srgbClr val="647177"/>
              </a:buClr>
              <a:defRPr sz="1600">
                <a:solidFill>
                  <a:schemeClr val="tx1"/>
                </a:solidFill>
              </a:defRPr>
            </a:lvl4pPr>
            <a:lvl5pPr algn="just">
              <a:buClr>
                <a:srgbClr val="647177"/>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8FD38B6F-D549-4D28-B5DA-3AF636652084}"/>
              </a:ext>
            </a:extLst>
          </p:cNvPr>
          <p:cNvGrpSpPr/>
          <p:nvPr userDrawn="1"/>
        </p:nvGrpSpPr>
        <p:grpSpPr>
          <a:xfrm>
            <a:off x="236741" y="5952522"/>
            <a:ext cx="1649043" cy="501287"/>
            <a:chOff x="10721798" y="852808"/>
            <a:chExt cx="1339023" cy="407045"/>
          </a:xfrm>
        </p:grpSpPr>
        <p:pic>
          <p:nvPicPr>
            <p:cNvPr id="14" name="Picture 13">
              <a:extLst>
                <a:ext uri="{FF2B5EF4-FFF2-40B4-BE49-F238E27FC236}">
                  <a16:creationId xmlns:a16="http://schemas.microsoft.com/office/drawing/2014/main" id="{538C9597-8AB6-41B2-8903-FB3D0B47ADD5}"/>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862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9"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rgbClr val="485E68"/>
          </a:solidFill>
          <a:ln>
            <a:solidFill>
              <a:srgbClr val="485E68"/>
            </a:solidFill>
          </a:ln>
        </p:spPr>
        <p:txBody>
          <a:bodyPr vert="horz" wrap="square" lIns="91440" tIns="45720" rIns="91440" bIns="45720" numCol="1" anchor="t" anchorCtr="0" compatLnSpc="1">
            <a:prstTxWarp prst="textNoShape">
              <a:avLst/>
            </a:prstTxWarp>
          </a:bodyPr>
          <a:lstStyle/>
          <a:p>
            <a:endParaRPr lang="en-US" dirty="0"/>
          </a:p>
        </p:txBody>
      </p:sp>
      <p:grpSp>
        <p:nvGrpSpPr>
          <p:cNvPr id="10" name="Group 9">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3" name="Picture 12">
              <a:extLst>
                <a:ext uri="{FF2B5EF4-FFF2-40B4-BE49-F238E27FC236}">
                  <a16:creationId xmlns:a16="http://schemas.microsoft.com/office/drawing/2014/main" id="{538C9597-8AB6-41B2-8903-FB3D0B47ADD5}"/>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4" name="Rectangle 13">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#2104CS503 (ST)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Unit-2</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Manual Testing Techniques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8FD38B6F-D549-4D28-B5DA-3AF636652084}"/>
              </a:ext>
            </a:extLst>
          </p:cNvPr>
          <p:cNvGrpSpPr/>
          <p:nvPr userDrawn="1"/>
        </p:nvGrpSpPr>
        <p:grpSpPr>
          <a:xfrm>
            <a:off x="10377041" y="242508"/>
            <a:ext cx="1649043" cy="501287"/>
            <a:chOff x="10721798" y="852808"/>
            <a:chExt cx="1339023" cy="407045"/>
          </a:xfrm>
        </p:grpSpPr>
        <p:pic>
          <p:nvPicPr>
            <p:cNvPr id="10" name="Picture 9">
              <a:extLst>
                <a:ext uri="{FF2B5EF4-FFF2-40B4-BE49-F238E27FC236}">
                  <a16:creationId xmlns:a16="http://schemas.microsoft.com/office/drawing/2014/main" id="{538C9597-8AB6-41B2-8903-FB3D0B47ADD5}"/>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2" name="Rectangle 11">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Date Placeholder 1">
            <a:extLst>
              <a:ext uri="{FF2B5EF4-FFF2-40B4-BE49-F238E27FC236}">
                <a16:creationId xmlns:a16="http://schemas.microsoft.com/office/drawing/2014/main" id="{FD88F5CD-9A7A-4882-8339-F6E655F1171B}"/>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Devangi</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L. Kotak</a:t>
            </a:r>
          </a:p>
        </p:txBody>
      </p:sp>
    </p:spTree>
    <p:extLst>
      <p:ext uri="{BB962C8B-B14F-4D97-AF65-F5344CB8AC3E}">
        <p14:creationId xmlns:p14="http://schemas.microsoft.com/office/powerpoint/2010/main" val="2971972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5"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#2104CS503 (ST)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Unit-2</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Manual Testing Techniques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grpSp>
        <p:nvGrpSpPr>
          <p:cNvPr id="8" name="Group 7">
            <a:extLst>
              <a:ext uri="{FF2B5EF4-FFF2-40B4-BE49-F238E27FC236}">
                <a16:creationId xmlns:a16="http://schemas.microsoft.com/office/drawing/2014/main" id="{8FD38B6F-D549-4D28-B5DA-3AF636652084}"/>
              </a:ext>
            </a:extLst>
          </p:cNvPr>
          <p:cNvGrpSpPr/>
          <p:nvPr userDrawn="1"/>
        </p:nvGrpSpPr>
        <p:grpSpPr>
          <a:xfrm>
            <a:off x="10375978" y="5978048"/>
            <a:ext cx="1649043" cy="501287"/>
            <a:chOff x="10721798" y="852808"/>
            <a:chExt cx="1339023" cy="407045"/>
          </a:xfrm>
        </p:grpSpPr>
        <p:pic>
          <p:nvPicPr>
            <p:cNvPr id="10" name="Picture 9">
              <a:extLst>
                <a:ext uri="{FF2B5EF4-FFF2-40B4-BE49-F238E27FC236}">
                  <a16:creationId xmlns:a16="http://schemas.microsoft.com/office/drawing/2014/main" id="{538C9597-8AB6-41B2-8903-FB3D0B47ADD5}"/>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2" name="Rectangle 11">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Date Placeholder 1">
            <a:extLst>
              <a:ext uri="{FF2B5EF4-FFF2-40B4-BE49-F238E27FC236}">
                <a16:creationId xmlns:a16="http://schemas.microsoft.com/office/drawing/2014/main" id="{4F7BCBAE-F1A9-41D7-93D6-46B1BC32BF6E}"/>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Devangi</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L. Kotak</a:t>
            </a:r>
          </a:p>
        </p:txBody>
      </p:sp>
    </p:spTree>
    <p:extLst>
      <p:ext uri="{BB962C8B-B14F-4D97-AF65-F5344CB8AC3E}">
        <p14:creationId xmlns:p14="http://schemas.microsoft.com/office/powerpoint/2010/main" val="3206247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7/10/2024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81" r:id="rId1"/>
    <p:sldLayoutId id="2147483692" r:id="rId2"/>
    <p:sldLayoutId id="2147483667" r:id="rId3"/>
    <p:sldLayoutId id="2147483670" r:id="rId4"/>
    <p:sldLayoutId id="2147483687" r:id="rId5"/>
    <p:sldLayoutId id="2147483688" r:id="rId6"/>
    <p:sldLayoutId id="2147483671" r:id="rId7"/>
    <p:sldLayoutId id="2147483672" r:id="rId8"/>
    <p:sldLayoutId id="2147483689" r:id="rId9"/>
    <p:sldLayoutId id="2147483690" r:id="rId10"/>
    <p:sldLayoutId id="2147483673" r:id="rId11"/>
    <p:sldLayoutId id="2147483691" r:id="rId12"/>
    <p:sldLayoutId id="2147483674" r:id="rId13"/>
    <p:sldLayoutId id="2147483676" r:id="rId14"/>
    <p:sldLayoutId id="2147483677" r:id="rId15"/>
    <p:sldLayoutId id="2147483678" r:id="rId16"/>
    <p:sldLayoutId id="2147483679" r:id="rId17"/>
    <p:sldLayoutId id="2147483683" r:id="rId18"/>
    <p:sldLayoutId id="2147483682" r:id="rId19"/>
    <p:sldLayoutId id="2147483684" r:id="rId20"/>
    <p:sldLayoutId id="2147483685" r:id="rId21"/>
    <p:sldLayoutId id="2147483686"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0" dirty="0">
                <a:latin typeface="Roboto Condensed Light" panose="02000000000000000000" pitchFamily="2" charset="0"/>
                <a:ea typeface="Roboto Condensed Light" panose="02000000000000000000" pitchFamily="2" charset="0"/>
              </a:rPr>
              <a:t>Unit-2</a:t>
            </a:r>
            <a:br>
              <a:rPr lang="en-US" dirty="0"/>
            </a:br>
            <a:r>
              <a:rPr lang="en-US" dirty="0"/>
              <a:t>Manual Testing Techniques</a:t>
            </a:r>
            <a:endParaRPr lang="en-US" b="0" dirty="0">
              <a:latin typeface="Roboto Condensed Light" panose="02000000000000000000" pitchFamily="2" charset="0"/>
              <a:ea typeface="Roboto Condensed Light" panose="02000000000000000000" pitchFamily="2" charset="0"/>
            </a:endParaRPr>
          </a:p>
        </p:txBody>
      </p:sp>
      <p:sp>
        <p:nvSpPr>
          <p:cNvPr id="3" name="Text Placeholder 2"/>
          <p:cNvSpPr>
            <a:spLocks noGrp="1"/>
          </p:cNvSpPr>
          <p:nvPr>
            <p:ph type="body" sz="quarter" idx="11"/>
          </p:nvPr>
        </p:nvSpPr>
        <p:spPr/>
        <p:txBody>
          <a:bodyPr/>
          <a:lstStyle/>
          <a:p>
            <a:r>
              <a:rPr lang="en-US" dirty="0"/>
              <a:t>Devangi.kotak@darshan.ac.in</a:t>
            </a:r>
          </a:p>
        </p:txBody>
      </p:sp>
      <p:sp>
        <p:nvSpPr>
          <p:cNvPr id="6" name="Text Placeholder 5"/>
          <p:cNvSpPr>
            <a:spLocks noGrp="1"/>
          </p:cNvSpPr>
          <p:nvPr>
            <p:ph type="body" sz="quarter" idx="13"/>
          </p:nvPr>
        </p:nvSpPr>
        <p:spPr>
          <a:xfrm>
            <a:off x="1826914" y="5557615"/>
            <a:ext cx="3735998" cy="290081"/>
          </a:xfrm>
        </p:spPr>
        <p:txBody>
          <a:bodyPr/>
          <a:lstStyle/>
          <a:p>
            <a:r>
              <a:rPr lang="en-US" dirty="0"/>
              <a:t>Darshan Institute of Computer Application</a:t>
            </a:r>
          </a:p>
        </p:txBody>
      </p:sp>
      <p:sp>
        <p:nvSpPr>
          <p:cNvPr id="7" name="Text Placeholder 6"/>
          <p:cNvSpPr>
            <a:spLocks noGrp="1"/>
          </p:cNvSpPr>
          <p:nvPr>
            <p:ph type="body" sz="quarter" idx="14"/>
          </p:nvPr>
        </p:nvSpPr>
        <p:spPr>
          <a:xfrm>
            <a:off x="1837677" y="5273332"/>
            <a:ext cx="5581039" cy="290081"/>
          </a:xfrm>
        </p:spPr>
        <p:txBody>
          <a:bodyPr/>
          <a:lstStyle/>
          <a:p>
            <a:r>
              <a:rPr lang="en-US" dirty="0"/>
              <a:t>Prof. </a:t>
            </a:r>
            <a:r>
              <a:rPr lang="en-US" dirty="0" err="1"/>
              <a:t>Devangi</a:t>
            </a:r>
            <a:r>
              <a:rPr lang="en-US" dirty="0"/>
              <a:t> L. Kotak</a:t>
            </a:r>
          </a:p>
        </p:txBody>
      </p:sp>
      <p:sp>
        <p:nvSpPr>
          <p:cNvPr id="8" name="Text Placeholder 7"/>
          <p:cNvSpPr>
            <a:spLocks noGrp="1"/>
          </p:cNvSpPr>
          <p:nvPr>
            <p:ph type="body" sz="quarter" idx="16"/>
          </p:nvPr>
        </p:nvSpPr>
        <p:spPr/>
        <p:txBody>
          <a:bodyPr/>
          <a:lstStyle/>
          <a:p>
            <a:pPr lvl="0"/>
            <a:r>
              <a:rPr lang="en-US" dirty="0"/>
              <a:t>Software Testing (ST)</a:t>
            </a:r>
          </a:p>
          <a:p>
            <a:pPr lvl="0"/>
            <a:r>
              <a:rPr lang="en-US" dirty="0"/>
              <a:t># 21O4CS503</a:t>
            </a:r>
          </a:p>
        </p:txBody>
      </p:sp>
      <p:pic>
        <p:nvPicPr>
          <p:cNvPr id="12" name="Picture Placeholder 11">
            <a:extLst>
              <a:ext uri="{FF2B5EF4-FFF2-40B4-BE49-F238E27FC236}">
                <a16:creationId xmlns:a16="http://schemas.microsoft.com/office/drawing/2014/main" id="{FA5FE7A4-349E-494D-ACA0-2DC6EDB53650}"/>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3854" r="3854"/>
          <a:stretch>
            <a:fillRect/>
          </a:stretch>
        </p:blipFill>
        <p:spPr/>
      </p:pic>
    </p:spTree>
    <p:extLst>
      <p:ext uri="{BB962C8B-B14F-4D97-AF65-F5344CB8AC3E}">
        <p14:creationId xmlns:p14="http://schemas.microsoft.com/office/powerpoint/2010/main" val="1896654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solidFill>
                  <a:srgbClr val="556E7B"/>
                </a:solidFill>
              </a:rPr>
              <a:t>Equivalence Partitioning</a:t>
            </a:r>
          </a:p>
        </p:txBody>
      </p:sp>
      <p:sp>
        <p:nvSpPr>
          <p:cNvPr id="4" name="Text Placeholder 3"/>
          <p:cNvSpPr>
            <a:spLocks noGrp="1"/>
          </p:cNvSpPr>
          <p:nvPr>
            <p:ph type="body" idx="1"/>
          </p:nvPr>
        </p:nvSpPr>
        <p:spPr/>
        <p:txBody>
          <a:bodyPr/>
          <a:lstStyle/>
          <a:p>
            <a:r>
              <a:rPr lang="en-US" dirty="0"/>
              <a:t>Section 3</a:t>
            </a:r>
          </a:p>
          <a:p>
            <a:endParaRPr lang="en-US" dirty="0"/>
          </a:p>
          <a:p>
            <a:endParaRPr lang="en-US" dirty="0"/>
          </a:p>
        </p:txBody>
      </p:sp>
    </p:spTree>
    <p:extLst>
      <p:ext uri="{BB962C8B-B14F-4D97-AF65-F5344CB8AC3E}">
        <p14:creationId xmlns:p14="http://schemas.microsoft.com/office/powerpoint/2010/main" val="2496920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Equivalence Partitioning</a:t>
            </a:r>
          </a:p>
        </p:txBody>
      </p:sp>
      <p:sp>
        <p:nvSpPr>
          <p:cNvPr id="3" name="Content Placeholder 2"/>
          <p:cNvSpPr>
            <a:spLocks noGrp="1"/>
          </p:cNvSpPr>
          <p:nvPr>
            <p:ph idx="1"/>
          </p:nvPr>
        </p:nvSpPr>
        <p:spPr/>
        <p:txBody>
          <a:bodyPr/>
          <a:lstStyle/>
          <a:p>
            <a:r>
              <a:rPr lang="en-US" b="1" dirty="0">
                <a:solidFill>
                  <a:srgbClr val="B71B1C"/>
                </a:solidFill>
              </a:rPr>
              <a:t>Infinite possibilities </a:t>
            </a:r>
            <a:r>
              <a:rPr lang="en-US" dirty="0"/>
              <a:t>of </a:t>
            </a:r>
            <a:r>
              <a:rPr lang="en-US" b="1" dirty="0">
                <a:solidFill>
                  <a:srgbClr val="B71B1C"/>
                </a:solidFill>
              </a:rPr>
              <a:t>data can be filtered </a:t>
            </a:r>
            <a:r>
              <a:rPr lang="en-US" dirty="0"/>
              <a:t>to finite possibilities without compromising the risk. </a:t>
            </a:r>
          </a:p>
          <a:p>
            <a:r>
              <a:rPr lang="en-US" dirty="0"/>
              <a:t>Equivalence partitioning is a </a:t>
            </a:r>
            <a:r>
              <a:rPr lang="en-US" b="1" dirty="0">
                <a:solidFill>
                  <a:srgbClr val="B71B1C"/>
                </a:solidFill>
              </a:rPr>
              <a:t>technique</a:t>
            </a:r>
            <a:r>
              <a:rPr lang="en-US" dirty="0"/>
              <a:t> that </a:t>
            </a:r>
            <a:r>
              <a:rPr lang="en-US" b="1" dirty="0">
                <a:solidFill>
                  <a:srgbClr val="B71B1C"/>
                </a:solidFill>
              </a:rPr>
              <a:t>divides</a:t>
            </a:r>
            <a:r>
              <a:rPr lang="en-US" dirty="0"/>
              <a:t> the </a:t>
            </a:r>
            <a:r>
              <a:rPr lang="en-US" b="1" dirty="0">
                <a:solidFill>
                  <a:srgbClr val="B71B1C"/>
                </a:solidFill>
              </a:rPr>
              <a:t>input</a:t>
            </a:r>
            <a:r>
              <a:rPr lang="en-US" b="1" dirty="0"/>
              <a:t> </a:t>
            </a:r>
            <a:r>
              <a:rPr lang="en-US" b="1" dirty="0">
                <a:solidFill>
                  <a:srgbClr val="B71B1C"/>
                </a:solidFill>
              </a:rPr>
              <a:t>domain</a:t>
            </a:r>
            <a:r>
              <a:rPr lang="en-US" b="1" dirty="0"/>
              <a:t> </a:t>
            </a:r>
            <a:r>
              <a:rPr lang="en-US" dirty="0"/>
              <a:t>of a system </a:t>
            </a:r>
            <a:r>
              <a:rPr lang="en-US" b="1" dirty="0">
                <a:solidFill>
                  <a:srgbClr val="B71B1C"/>
                </a:solidFill>
              </a:rPr>
              <a:t>into</a:t>
            </a:r>
            <a:r>
              <a:rPr lang="en-US" b="1" dirty="0"/>
              <a:t> </a:t>
            </a:r>
            <a:r>
              <a:rPr lang="en-US" b="1" dirty="0">
                <a:solidFill>
                  <a:srgbClr val="B71B1C"/>
                </a:solidFill>
              </a:rPr>
              <a:t>partitions</a:t>
            </a:r>
            <a:r>
              <a:rPr lang="en-US" b="1" dirty="0"/>
              <a:t> </a:t>
            </a:r>
            <a:r>
              <a:rPr lang="en-US" dirty="0"/>
              <a:t>or </a:t>
            </a:r>
            <a:r>
              <a:rPr lang="en-US" b="1" dirty="0">
                <a:solidFill>
                  <a:srgbClr val="B71B1C"/>
                </a:solidFill>
              </a:rPr>
              <a:t>classes</a:t>
            </a:r>
            <a:r>
              <a:rPr lang="en-US" dirty="0"/>
              <a:t> that are expected to produce the </a:t>
            </a:r>
            <a:r>
              <a:rPr lang="en-US" b="1" dirty="0">
                <a:solidFill>
                  <a:srgbClr val="B71B1C"/>
                </a:solidFill>
              </a:rPr>
              <a:t>same</a:t>
            </a:r>
            <a:r>
              <a:rPr lang="en-US" dirty="0"/>
              <a:t> output or </a:t>
            </a:r>
            <a:r>
              <a:rPr lang="en-US" b="1" dirty="0">
                <a:solidFill>
                  <a:srgbClr val="B71B1C"/>
                </a:solidFill>
              </a:rPr>
              <a:t>behavior, </a:t>
            </a:r>
            <a:r>
              <a:rPr lang="en-US" dirty="0"/>
              <a:t>e.g. all negative integers, zero, all positive numbers.</a:t>
            </a:r>
          </a:p>
          <a:p>
            <a:r>
              <a:rPr lang="en-US" dirty="0"/>
              <a:t>Here test cases are designed to </a:t>
            </a:r>
            <a:r>
              <a:rPr lang="en-US" b="1" dirty="0">
                <a:solidFill>
                  <a:srgbClr val="C00000"/>
                </a:solidFill>
              </a:rPr>
              <a:t>cover each partition </a:t>
            </a:r>
            <a:r>
              <a:rPr lang="en-US" dirty="0"/>
              <a:t>at least once.</a:t>
            </a:r>
          </a:p>
          <a:p>
            <a:r>
              <a:rPr lang="en-US" b="1" dirty="0">
                <a:solidFill>
                  <a:srgbClr val="C00000"/>
                </a:solidFill>
              </a:rPr>
              <a:t>Two test case values</a:t>
            </a:r>
            <a:r>
              <a:rPr lang="en-US" dirty="0"/>
              <a:t> based on members from the </a:t>
            </a:r>
            <a:r>
              <a:rPr lang="en-US" b="1" dirty="0">
                <a:solidFill>
                  <a:srgbClr val="C00000"/>
                </a:solidFill>
              </a:rPr>
              <a:t>same partition</a:t>
            </a:r>
            <a:r>
              <a:rPr lang="en-US" dirty="0"/>
              <a:t> is likely to</a:t>
            </a:r>
            <a:r>
              <a:rPr lang="en-US" b="1" dirty="0">
                <a:solidFill>
                  <a:srgbClr val="C00000"/>
                </a:solidFill>
              </a:rPr>
              <a:t> reveal the same bugs.</a:t>
            </a:r>
          </a:p>
          <a:p>
            <a:r>
              <a:rPr lang="en-US" dirty="0"/>
              <a:t>Equivalence Partitioning is also known as </a:t>
            </a:r>
            <a:r>
              <a:rPr lang="en-US" b="1" dirty="0">
                <a:solidFill>
                  <a:srgbClr val="B71B1C"/>
                </a:solidFill>
              </a:rPr>
              <a:t>Equivalence Class Partitioning.</a:t>
            </a:r>
          </a:p>
          <a:p>
            <a:r>
              <a:rPr lang="en-US" dirty="0"/>
              <a:t>It </a:t>
            </a:r>
            <a:r>
              <a:rPr lang="en-US" b="1" dirty="0">
                <a:solidFill>
                  <a:srgbClr val="B71B1C"/>
                </a:solidFill>
              </a:rPr>
              <a:t>reduces</a:t>
            </a:r>
            <a:r>
              <a:rPr lang="en-US" dirty="0"/>
              <a:t> the </a:t>
            </a:r>
            <a:r>
              <a:rPr lang="en-US" b="1" dirty="0">
                <a:solidFill>
                  <a:srgbClr val="B71B1C"/>
                </a:solidFill>
              </a:rPr>
              <a:t>number</a:t>
            </a:r>
            <a:r>
              <a:rPr lang="en-US" dirty="0"/>
              <a:t> of </a:t>
            </a:r>
            <a:r>
              <a:rPr lang="en-US" b="1" dirty="0">
                <a:solidFill>
                  <a:srgbClr val="B71B1C"/>
                </a:solidFill>
              </a:rPr>
              <a:t>test cases</a:t>
            </a:r>
            <a:r>
              <a:rPr lang="en-US" dirty="0"/>
              <a:t>.</a:t>
            </a:r>
          </a:p>
          <a:p>
            <a:endParaRPr lang="en-US" dirty="0"/>
          </a:p>
          <a:p>
            <a:endParaRPr lang="en-IN" dirty="0"/>
          </a:p>
        </p:txBody>
      </p:sp>
    </p:spTree>
    <p:extLst>
      <p:ext uri="{BB962C8B-B14F-4D97-AF65-F5344CB8AC3E}">
        <p14:creationId xmlns:p14="http://schemas.microsoft.com/office/powerpoint/2010/main" val="739222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Equivalence Partitioning</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r>
              <a:rPr lang="en-US" dirty="0"/>
              <a:t>Guidelines for Equivalence Partitioning</a:t>
            </a:r>
          </a:p>
          <a:p>
            <a:pPr lvl="1"/>
            <a:r>
              <a:rPr lang="en-US" sz="2200" dirty="0"/>
              <a:t>If an input is a </a:t>
            </a:r>
            <a:r>
              <a:rPr lang="en-US" sz="2200" b="1" dirty="0">
                <a:solidFill>
                  <a:srgbClr val="B71B1C"/>
                </a:solidFill>
              </a:rPr>
              <a:t>range</a:t>
            </a:r>
            <a:r>
              <a:rPr lang="en-US" sz="2200" dirty="0"/>
              <a:t>, </a:t>
            </a:r>
            <a:r>
              <a:rPr lang="en-US" sz="2200" b="1" dirty="0"/>
              <a:t>one valid and two invalid </a:t>
            </a:r>
            <a:r>
              <a:rPr lang="en-US" sz="2200" dirty="0"/>
              <a:t>inputs. (</a:t>
            </a:r>
            <a:r>
              <a:rPr lang="en-IN" sz="2200" dirty="0"/>
              <a:t>Example: Percentage</a:t>
            </a:r>
            <a:r>
              <a:rPr lang="en-US" sz="2200" dirty="0"/>
              <a:t>)</a:t>
            </a:r>
          </a:p>
          <a:p>
            <a:pPr lvl="1"/>
            <a:r>
              <a:rPr lang="en-US" sz="2200" dirty="0"/>
              <a:t>If an input is a </a:t>
            </a:r>
            <a:r>
              <a:rPr lang="en-US" sz="2200" b="1" dirty="0">
                <a:solidFill>
                  <a:srgbClr val="B71B1C"/>
                </a:solidFill>
              </a:rPr>
              <a:t>set</a:t>
            </a:r>
            <a:r>
              <a:rPr lang="en-US" sz="2200" dirty="0"/>
              <a:t>, </a:t>
            </a:r>
            <a:r>
              <a:rPr lang="en-US" sz="2200" b="1" dirty="0"/>
              <a:t>one valid </a:t>
            </a:r>
            <a:r>
              <a:rPr lang="en-US" sz="2200" dirty="0"/>
              <a:t>and </a:t>
            </a:r>
            <a:r>
              <a:rPr lang="en-US" sz="2200" b="1" dirty="0"/>
              <a:t>one invalid </a:t>
            </a:r>
            <a:r>
              <a:rPr lang="en-US" sz="2200" dirty="0"/>
              <a:t>equivalence class are defined. (Example: Grading Numerology)</a:t>
            </a:r>
          </a:p>
          <a:p>
            <a:pPr lvl="1"/>
            <a:r>
              <a:rPr lang="en-US" sz="2200" dirty="0"/>
              <a:t>If an input is a </a:t>
            </a:r>
            <a:r>
              <a:rPr lang="en-US" sz="2200" b="1" dirty="0">
                <a:solidFill>
                  <a:srgbClr val="B71B1C"/>
                </a:solidFill>
              </a:rPr>
              <a:t>Boolean</a:t>
            </a:r>
            <a:r>
              <a:rPr lang="en-US" sz="2200" dirty="0"/>
              <a:t> value, </a:t>
            </a:r>
            <a:r>
              <a:rPr lang="en-US" sz="2200" b="1" dirty="0"/>
              <a:t>one valid </a:t>
            </a:r>
            <a:r>
              <a:rPr lang="en-US" sz="2200" dirty="0"/>
              <a:t>and </a:t>
            </a:r>
            <a:r>
              <a:rPr lang="en-US" sz="2200" b="1" dirty="0"/>
              <a:t>one invalid </a:t>
            </a:r>
            <a:r>
              <a:rPr lang="en-US" sz="2200" dirty="0"/>
              <a:t>class are defined. (Example: true or false)</a:t>
            </a:r>
          </a:p>
          <a:p>
            <a:endParaRPr lang="en-US" dirty="0"/>
          </a:p>
          <a:p>
            <a:endParaRPr lang="en-IN" dirty="0"/>
          </a:p>
        </p:txBody>
      </p:sp>
      <p:sp>
        <p:nvSpPr>
          <p:cNvPr id="4" name="Rectangle 3">
            <a:extLst>
              <a:ext uri="{FF2B5EF4-FFF2-40B4-BE49-F238E27FC236}">
                <a16:creationId xmlns:a16="http://schemas.microsoft.com/office/drawing/2014/main" id="{B450028E-E2A8-456A-BE21-96874FD5C038}"/>
              </a:ext>
            </a:extLst>
          </p:cNvPr>
          <p:cNvSpPr/>
          <p:nvPr/>
        </p:nvSpPr>
        <p:spPr>
          <a:xfrm>
            <a:off x="125361" y="889820"/>
            <a:ext cx="11865078" cy="830997"/>
          </a:xfrm>
          <a:prstGeom prst="rect">
            <a:avLst/>
          </a:prstGeom>
          <a:ln w="28575">
            <a:solidFill>
              <a:srgbClr val="686868"/>
            </a:solidFill>
          </a:ln>
        </p:spPr>
        <p:txBody>
          <a:bodyPr wrap="square">
            <a:spAutoFit/>
          </a:bodyPr>
          <a:lstStyle/>
          <a:p>
            <a:pPr algn="ctr"/>
            <a:r>
              <a:rPr lang="en-US" sz="2400" dirty="0"/>
              <a:t>By </a:t>
            </a:r>
            <a:r>
              <a:rPr lang="en-US" sz="2400" b="1" dirty="0">
                <a:solidFill>
                  <a:srgbClr val="C00000"/>
                </a:solidFill>
              </a:rPr>
              <a:t>identifying</a:t>
            </a:r>
            <a:r>
              <a:rPr lang="en-US" sz="2400" dirty="0">
                <a:solidFill>
                  <a:srgbClr val="C00000"/>
                </a:solidFill>
              </a:rPr>
              <a:t> </a:t>
            </a:r>
            <a:r>
              <a:rPr lang="en-US" sz="2400" dirty="0"/>
              <a:t>and </a:t>
            </a:r>
            <a:r>
              <a:rPr lang="en-US" sz="2400" b="1" dirty="0">
                <a:solidFill>
                  <a:srgbClr val="C00000"/>
                </a:solidFill>
              </a:rPr>
              <a:t>testing</a:t>
            </a:r>
            <a:r>
              <a:rPr lang="en-US" sz="2400" dirty="0">
                <a:solidFill>
                  <a:srgbClr val="C00000"/>
                </a:solidFill>
              </a:rPr>
              <a:t> </a:t>
            </a:r>
            <a:r>
              <a:rPr lang="en-US" sz="2400" i="1" dirty="0">
                <a:solidFill>
                  <a:srgbClr val="C00000"/>
                </a:solidFill>
              </a:rPr>
              <a:t>one member of each partition</a:t>
            </a:r>
            <a:r>
              <a:rPr lang="en-US" sz="2400" dirty="0"/>
              <a:t> we gain </a:t>
            </a:r>
            <a:r>
              <a:rPr lang="en-US" sz="2400" b="1" i="1" dirty="0">
                <a:solidFill>
                  <a:srgbClr val="C00000"/>
                </a:solidFill>
              </a:rPr>
              <a:t>'good'</a:t>
            </a:r>
            <a:r>
              <a:rPr lang="en-US" sz="2400" dirty="0"/>
              <a:t> coverage with </a:t>
            </a:r>
            <a:r>
              <a:rPr lang="en-US" sz="2400" b="1" i="1" dirty="0">
                <a:solidFill>
                  <a:srgbClr val="C00000"/>
                </a:solidFill>
              </a:rPr>
              <a:t>'small'</a:t>
            </a:r>
            <a:r>
              <a:rPr lang="en-US" sz="2400" dirty="0"/>
              <a:t> number of test cases</a:t>
            </a:r>
          </a:p>
        </p:txBody>
      </p:sp>
      <p:sp>
        <p:nvSpPr>
          <p:cNvPr id="6" name="Rectangle 5">
            <a:extLst>
              <a:ext uri="{FF2B5EF4-FFF2-40B4-BE49-F238E27FC236}">
                <a16:creationId xmlns:a16="http://schemas.microsoft.com/office/drawing/2014/main" id="{FA6B297B-E9EF-4543-AD79-DB4E3655657E}"/>
              </a:ext>
            </a:extLst>
          </p:cNvPr>
          <p:cNvSpPr/>
          <p:nvPr/>
        </p:nvSpPr>
        <p:spPr>
          <a:xfrm>
            <a:off x="125361" y="1843689"/>
            <a:ext cx="11865078" cy="461665"/>
          </a:xfrm>
          <a:prstGeom prst="rect">
            <a:avLst/>
          </a:prstGeom>
          <a:ln w="28575">
            <a:solidFill>
              <a:srgbClr val="686868"/>
            </a:solidFill>
          </a:ln>
        </p:spPr>
        <p:txBody>
          <a:bodyPr wrap="square">
            <a:spAutoFit/>
          </a:bodyPr>
          <a:lstStyle/>
          <a:p>
            <a:pPr algn="ctr"/>
            <a:r>
              <a:rPr lang="en-US" sz="2400" b="1" dirty="0">
                <a:solidFill>
                  <a:srgbClr val="C00000"/>
                </a:solidFill>
              </a:rPr>
              <a:t>Testing one member </a:t>
            </a:r>
            <a:r>
              <a:rPr lang="en-US" sz="2400" dirty="0"/>
              <a:t>of a </a:t>
            </a:r>
            <a:r>
              <a:rPr lang="en-US" sz="2400" b="1" dirty="0">
                <a:solidFill>
                  <a:srgbClr val="C00000"/>
                </a:solidFill>
              </a:rPr>
              <a:t>partition</a:t>
            </a:r>
            <a:r>
              <a:rPr lang="en-US" sz="2400" dirty="0">
                <a:solidFill>
                  <a:srgbClr val="C00000"/>
                </a:solidFill>
              </a:rPr>
              <a:t> </a:t>
            </a:r>
            <a:r>
              <a:rPr lang="en-US" sz="2400" dirty="0"/>
              <a:t>should </a:t>
            </a:r>
            <a:r>
              <a:rPr lang="en-US" sz="2400" b="1" dirty="0">
                <a:solidFill>
                  <a:srgbClr val="C00000"/>
                </a:solidFill>
              </a:rPr>
              <a:t>be as good as testing any member</a:t>
            </a:r>
            <a:r>
              <a:rPr lang="en-US" sz="2400" dirty="0"/>
              <a:t> of the partition</a:t>
            </a:r>
          </a:p>
        </p:txBody>
      </p:sp>
    </p:spTree>
    <p:extLst>
      <p:ext uri="{BB962C8B-B14F-4D97-AF65-F5344CB8AC3E}">
        <p14:creationId xmlns:p14="http://schemas.microsoft.com/office/powerpoint/2010/main" val="406641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Equivalence Partitioning (</a:t>
            </a:r>
            <a:r>
              <a:rPr lang="en-US" dirty="0"/>
              <a:t>Black Box Testing) Cont.</a:t>
            </a:r>
          </a:p>
        </p:txBody>
      </p:sp>
      <p:sp>
        <p:nvSpPr>
          <p:cNvPr id="6" name="Content Placeholder 2"/>
          <p:cNvSpPr txBox="1"/>
          <p:nvPr/>
        </p:nvSpPr>
        <p:spPr>
          <a:xfrm>
            <a:off x="145694" y="856605"/>
            <a:ext cx="11815014" cy="817662"/>
          </a:xfrm>
          <a:prstGeom prst="rect">
            <a:avLst/>
          </a:prstGeom>
        </p:spPr>
        <p:txBody>
          <a:bodyPr vert="horz" lIns="91440" tIns="45720" rIns="91440" bIns="45720" rtlCol="0">
            <a:norm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686868"/>
              </a:buClr>
            </a:pPr>
            <a:r>
              <a:rPr lang="en-US" b="1" dirty="0">
                <a:solidFill>
                  <a:srgbClr val="686868"/>
                </a:solidFill>
              </a:rPr>
              <a:t>Example:</a:t>
            </a:r>
            <a:r>
              <a:rPr lang="en-US" dirty="0"/>
              <a:t> Assume that we have to test field which accepts SPI (Semester Performance Index) as input (SPI range is 0 to 10).</a:t>
            </a:r>
          </a:p>
        </p:txBody>
      </p:sp>
      <p:sp>
        <p:nvSpPr>
          <p:cNvPr id="7" name="Rectangle 6"/>
          <p:cNvSpPr/>
          <p:nvPr/>
        </p:nvSpPr>
        <p:spPr>
          <a:xfrm>
            <a:off x="4618841" y="2008007"/>
            <a:ext cx="2133600" cy="3854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extBox 7"/>
          <p:cNvSpPr txBox="1"/>
          <p:nvPr/>
        </p:nvSpPr>
        <p:spPr>
          <a:xfrm>
            <a:off x="3780641" y="1961977"/>
            <a:ext cx="914400" cy="461665"/>
          </a:xfrm>
          <a:prstGeom prst="rect">
            <a:avLst/>
          </a:prstGeom>
          <a:noFill/>
        </p:spPr>
        <p:txBody>
          <a:bodyPr wrap="square" rtlCol="0">
            <a:spAutoFit/>
          </a:bodyPr>
          <a:lstStyle/>
          <a:p>
            <a:r>
              <a:rPr lang="en-US" sz="2400" b="1" dirty="0"/>
              <a:t>SPI</a:t>
            </a:r>
          </a:p>
        </p:txBody>
      </p:sp>
      <p:sp>
        <p:nvSpPr>
          <p:cNvPr id="9" name="TextBox 8"/>
          <p:cNvSpPr txBox="1"/>
          <p:nvPr/>
        </p:nvSpPr>
        <p:spPr>
          <a:xfrm>
            <a:off x="6974114" y="2042643"/>
            <a:ext cx="2514600" cy="369332"/>
          </a:xfrm>
          <a:prstGeom prst="rect">
            <a:avLst/>
          </a:prstGeom>
          <a:noFill/>
        </p:spPr>
        <p:txBody>
          <a:bodyPr wrap="square" rtlCol="0">
            <a:spAutoFit/>
          </a:bodyPr>
          <a:lstStyle/>
          <a:p>
            <a:r>
              <a:rPr lang="en-US" dirty="0">
                <a:solidFill>
                  <a:srgbClr val="C00000"/>
                </a:solidFill>
              </a:rPr>
              <a:t>* Accepts value 0 to 10</a:t>
            </a:r>
          </a:p>
        </p:txBody>
      </p:sp>
      <p:sp>
        <p:nvSpPr>
          <p:cNvPr id="11" name="Content Placeholder 2"/>
          <p:cNvSpPr txBox="1"/>
          <p:nvPr/>
        </p:nvSpPr>
        <p:spPr>
          <a:xfrm>
            <a:off x="188493" y="4446026"/>
            <a:ext cx="11815014" cy="1420004"/>
          </a:xfrm>
          <a:prstGeom prst="rect">
            <a:avLst/>
          </a:prstGeom>
        </p:spPr>
        <p:txBody>
          <a:bodyPr vert="horz" lIns="91440" tIns="45720" rIns="91440" bIns="45720" rtlCol="0">
            <a:norm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686868"/>
              </a:buClr>
            </a:pPr>
            <a:r>
              <a:rPr lang="en-US" b="1" dirty="0">
                <a:solidFill>
                  <a:srgbClr val="B71B1C"/>
                </a:solidFill>
              </a:rPr>
              <a:t>Valid Class:</a:t>
            </a:r>
            <a:r>
              <a:rPr lang="en-US" dirty="0">
                <a:solidFill>
                  <a:srgbClr val="C00000"/>
                </a:solidFill>
              </a:rPr>
              <a:t> 0 – 10</a:t>
            </a:r>
            <a:r>
              <a:rPr lang="en-US" dirty="0"/>
              <a:t>, pick any one input test data from 0 to 10</a:t>
            </a:r>
          </a:p>
          <a:p>
            <a:pPr>
              <a:buClr>
                <a:srgbClr val="686868"/>
              </a:buClr>
            </a:pPr>
            <a:r>
              <a:rPr lang="en-US" b="1" dirty="0">
                <a:solidFill>
                  <a:srgbClr val="B71B1C"/>
                </a:solidFill>
              </a:rPr>
              <a:t>Invalid Class 1: </a:t>
            </a:r>
            <a:r>
              <a:rPr lang="en-US" dirty="0">
                <a:solidFill>
                  <a:srgbClr val="C00000"/>
                </a:solidFill>
              </a:rPr>
              <a:t>&lt;=-1</a:t>
            </a:r>
            <a:r>
              <a:rPr lang="en-US" dirty="0"/>
              <a:t>, pick any one input test data less than or equal to -1</a:t>
            </a:r>
          </a:p>
          <a:p>
            <a:pPr>
              <a:buClr>
                <a:srgbClr val="686868"/>
              </a:buClr>
            </a:pPr>
            <a:r>
              <a:rPr lang="en-US" b="1" dirty="0">
                <a:solidFill>
                  <a:srgbClr val="B71B1C"/>
                </a:solidFill>
              </a:rPr>
              <a:t>Invalid Class 2: </a:t>
            </a:r>
            <a:r>
              <a:rPr lang="en-US" dirty="0">
                <a:solidFill>
                  <a:srgbClr val="C00000"/>
                </a:solidFill>
              </a:rPr>
              <a:t>&gt;=11</a:t>
            </a:r>
            <a:r>
              <a:rPr lang="en-US" dirty="0"/>
              <a:t>, pick any one input test data greater than or equal to 11</a:t>
            </a:r>
          </a:p>
        </p:txBody>
      </p:sp>
      <p:graphicFrame>
        <p:nvGraphicFramePr>
          <p:cNvPr id="3" name="Table 2"/>
          <p:cNvGraphicFramePr>
            <a:graphicFrameLocks noGrp="1"/>
          </p:cNvGraphicFramePr>
          <p:nvPr>
            <p:extLst>
              <p:ext uri="{D42A27DB-BD31-4B8C-83A1-F6EECF244321}">
                <p14:modId xmlns:p14="http://schemas.microsoft.com/office/powerpoint/2010/main" val="3254527487"/>
              </p:ext>
            </p:extLst>
          </p:nvPr>
        </p:nvGraphicFramePr>
        <p:xfrm>
          <a:off x="1989201" y="2730732"/>
          <a:ext cx="8128000" cy="3962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88194543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mn-lt"/>
                          <a:ea typeface="+mn-ea"/>
                          <a:cs typeface="+mn-cs"/>
                        </a:rPr>
                        <a:t>Equivalence Partitioning</a:t>
                      </a:r>
                    </a:p>
                  </a:txBody>
                  <a:tcPr/>
                </a:tc>
                <a:extLst>
                  <a:ext uri="{0D108BD9-81ED-4DB2-BD59-A6C34878D82A}">
                    <a16:rowId xmlns:a16="http://schemas.microsoft.com/office/drawing/2014/main" val="1664404940"/>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118170023"/>
              </p:ext>
            </p:extLst>
          </p:nvPr>
        </p:nvGraphicFramePr>
        <p:xfrm>
          <a:off x="1989202" y="3127455"/>
          <a:ext cx="8127999" cy="3962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087973871"/>
                    </a:ext>
                  </a:extLst>
                </a:gridCol>
                <a:gridCol w="2709333">
                  <a:extLst>
                    <a:ext uri="{9D8B030D-6E8A-4147-A177-3AD203B41FA5}">
                      <a16:colId xmlns:a16="http://schemas.microsoft.com/office/drawing/2014/main" val="3289599024"/>
                    </a:ext>
                  </a:extLst>
                </a:gridCol>
                <a:gridCol w="2709333">
                  <a:extLst>
                    <a:ext uri="{9D8B030D-6E8A-4147-A177-3AD203B41FA5}">
                      <a16:colId xmlns:a16="http://schemas.microsoft.com/office/drawing/2014/main" val="762209898"/>
                    </a:ext>
                  </a:extLst>
                </a:gridCol>
              </a:tblGrid>
              <a:tr h="370840">
                <a:tc>
                  <a:txBody>
                    <a:bodyPr/>
                    <a:lstStyle/>
                    <a:p>
                      <a:pPr algn="ctr"/>
                      <a:r>
                        <a:rPr lang="en-US" sz="2000" b="0" dirty="0">
                          <a:solidFill>
                            <a:sysClr val="windowText" lastClr="000000"/>
                          </a:solidFill>
                        </a:rPr>
                        <a:t>Invalid</a:t>
                      </a:r>
                      <a:endParaRPr lang="en-IN" sz="2000" b="0" dirty="0">
                        <a:solidFill>
                          <a:sysClr val="windowText" lastClr="000000"/>
                        </a:solidFill>
                      </a:endParaRPr>
                    </a:p>
                  </a:txBody>
                  <a:tcPr>
                    <a:solidFill>
                      <a:schemeClr val="bg1">
                        <a:lumMod val="75000"/>
                      </a:schemeClr>
                    </a:solidFill>
                  </a:tcPr>
                </a:tc>
                <a:tc>
                  <a:txBody>
                    <a:bodyPr/>
                    <a:lstStyle/>
                    <a:p>
                      <a:pPr algn="ctr"/>
                      <a:r>
                        <a:rPr lang="en-US" sz="2000" b="0" dirty="0">
                          <a:solidFill>
                            <a:sysClr val="windowText" lastClr="000000"/>
                          </a:solidFill>
                        </a:rPr>
                        <a:t>Valid</a:t>
                      </a:r>
                      <a:endParaRPr lang="en-IN" sz="2000" b="0" dirty="0">
                        <a:solidFill>
                          <a:sysClr val="windowText" lastClr="000000"/>
                        </a:solidFill>
                      </a:endParaRPr>
                    </a:p>
                  </a:txBody>
                  <a:tcPr>
                    <a:solidFill>
                      <a:schemeClr val="bg1">
                        <a:lumMod val="75000"/>
                      </a:schemeClr>
                    </a:solidFill>
                  </a:tcPr>
                </a:tc>
                <a:tc>
                  <a:txBody>
                    <a:bodyPr/>
                    <a:lstStyle/>
                    <a:p>
                      <a:pPr algn="ctr"/>
                      <a:r>
                        <a:rPr lang="en-US" sz="2000" b="0" dirty="0">
                          <a:solidFill>
                            <a:sysClr val="windowText" lastClr="000000"/>
                          </a:solidFill>
                        </a:rPr>
                        <a:t>Invalid</a:t>
                      </a:r>
                      <a:endParaRPr lang="en-IN" sz="2000" b="0" dirty="0">
                        <a:solidFill>
                          <a:sysClr val="windowText" lastClr="000000"/>
                        </a:solidFill>
                      </a:endParaRPr>
                    </a:p>
                  </a:txBody>
                  <a:tcPr>
                    <a:solidFill>
                      <a:schemeClr val="bg1">
                        <a:lumMod val="75000"/>
                      </a:schemeClr>
                    </a:solidFill>
                  </a:tcPr>
                </a:tc>
                <a:extLst>
                  <a:ext uri="{0D108BD9-81ED-4DB2-BD59-A6C34878D82A}">
                    <a16:rowId xmlns:a16="http://schemas.microsoft.com/office/drawing/2014/main" val="4056516257"/>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254210479"/>
              </p:ext>
            </p:extLst>
          </p:nvPr>
        </p:nvGraphicFramePr>
        <p:xfrm>
          <a:off x="1989202" y="3523695"/>
          <a:ext cx="8127999" cy="3962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087973871"/>
                    </a:ext>
                  </a:extLst>
                </a:gridCol>
                <a:gridCol w="2709333">
                  <a:extLst>
                    <a:ext uri="{9D8B030D-6E8A-4147-A177-3AD203B41FA5}">
                      <a16:colId xmlns:a16="http://schemas.microsoft.com/office/drawing/2014/main" val="3289599024"/>
                    </a:ext>
                  </a:extLst>
                </a:gridCol>
                <a:gridCol w="2709333">
                  <a:extLst>
                    <a:ext uri="{9D8B030D-6E8A-4147-A177-3AD203B41FA5}">
                      <a16:colId xmlns:a16="http://schemas.microsoft.com/office/drawing/2014/main" val="762209898"/>
                    </a:ext>
                  </a:extLst>
                </a:gridCol>
              </a:tblGrid>
              <a:tr h="370840">
                <a:tc>
                  <a:txBody>
                    <a:bodyPr/>
                    <a:lstStyle/>
                    <a:p>
                      <a:pPr algn="ctr"/>
                      <a:r>
                        <a:rPr lang="en-US" sz="2000" b="0" dirty="0">
                          <a:solidFill>
                            <a:sysClr val="windowText" lastClr="000000"/>
                          </a:solidFill>
                        </a:rPr>
                        <a:t>&lt;=-1</a:t>
                      </a:r>
                      <a:endParaRPr lang="en-IN" sz="2000" b="0" dirty="0">
                        <a:solidFill>
                          <a:sysClr val="windowText" lastClr="000000"/>
                        </a:solidFill>
                      </a:endParaRPr>
                    </a:p>
                  </a:txBody>
                  <a:tcPr>
                    <a:solidFill>
                      <a:schemeClr val="bg1">
                        <a:lumMod val="95000"/>
                      </a:schemeClr>
                    </a:solidFill>
                  </a:tcPr>
                </a:tc>
                <a:tc>
                  <a:txBody>
                    <a:bodyPr/>
                    <a:lstStyle/>
                    <a:p>
                      <a:pPr algn="ctr"/>
                      <a:r>
                        <a:rPr lang="en-US" sz="2000" b="0" dirty="0">
                          <a:solidFill>
                            <a:sysClr val="windowText" lastClr="000000"/>
                          </a:solidFill>
                        </a:rPr>
                        <a:t>0 to 10</a:t>
                      </a:r>
                      <a:endParaRPr lang="en-IN" sz="2000" b="0" dirty="0">
                        <a:solidFill>
                          <a:sysClr val="windowText" lastClr="000000"/>
                        </a:solidFill>
                      </a:endParaRPr>
                    </a:p>
                  </a:txBody>
                  <a:tcPr>
                    <a:solidFill>
                      <a:schemeClr val="bg1">
                        <a:lumMod val="95000"/>
                      </a:schemeClr>
                    </a:solidFill>
                  </a:tcPr>
                </a:tc>
                <a:tc>
                  <a:txBody>
                    <a:bodyPr/>
                    <a:lstStyle/>
                    <a:p>
                      <a:pPr algn="ctr"/>
                      <a:r>
                        <a:rPr lang="en-US" sz="2000" b="0" dirty="0">
                          <a:solidFill>
                            <a:sysClr val="windowText" lastClr="000000"/>
                          </a:solidFill>
                        </a:rPr>
                        <a:t>&gt;=11</a:t>
                      </a:r>
                      <a:endParaRPr lang="en-IN" sz="2000" b="0" dirty="0">
                        <a:solidFill>
                          <a:sysClr val="windowText" lastClr="000000"/>
                        </a:solidFill>
                      </a:endParaRPr>
                    </a:p>
                  </a:txBody>
                  <a:tcPr>
                    <a:solidFill>
                      <a:schemeClr val="bg1">
                        <a:lumMod val="95000"/>
                      </a:schemeClr>
                    </a:solidFill>
                  </a:tcPr>
                </a:tc>
                <a:extLst>
                  <a:ext uri="{0D108BD9-81ED-4DB2-BD59-A6C34878D82A}">
                    <a16:rowId xmlns:a16="http://schemas.microsoft.com/office/drawing/2014/main" val="4056516257"/>
                  </a:ext>
                </a:extLst>
              </a:tr>
            </a:tbl>
          </a:graphicData>
        </a:graphic>
      </p:graphicFrame>
    </p:spTree>
    <p:extLst>
      <p:ext uri="{BB962C8B-B14F-4D97-AF65-F5344CB8AC3E}">
        <p14:creationId xmlns:p14="http://schemas.microsoft.com/office/powerpoint/2010/main" val="370805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92AEE-D3EF-496F-913D-3067ADB70A6E}"/>
              </a:ext>
            </a:extLst>
          </p:cNvPr>
          <p:cNvSpPr>
            <a:spLocks noGrp="1"/>
          </p:cNvSpPr>
          <p:nvPr>
            <p:ph type="title"/>
          </p:nvPr>
        </p:nvSpPr>
        <p:spPr>
          <a:xfrm>
            <a:off x="0" y="1"/>
            <a:ext cx="12192000" cy="711200"/>
          </a:xfrm>
        </p:spPr>
        <p:txBody>
          <a:bodyPr>
            <a:normAutofit fontScale="90000"/>
          </a:bodyPr>
          <a:lstStyle/>
          <a:p>
            <a:r>
              <a:rPr lang="en-US" dirty="0">
                <a:solidFill>
                  <a:srgbClr val="C00000"/>
                </a:solidFill>
              </a:rPr>
              <a:t>Example: Two test case values</a:t>
            </a:r>
            <a:r>
              <a:rPr lang="en-US" dirty="0"/>
              <a:t> based on members from the </a:t>
            </a:r>
            <a:r>
              <a:rPr lang="en-US" dirty="0">
                <a:solidFill>
                  <a:srgbClr val="C00000"/>
                </a:solidFill>
              </a:rPr>
              <a:t>same partition</a:t>
            </a:r>
            <a:endParaRPr lang="en-US" dirty="0"/>
          </a:p>
        </p:txBody>
      </p:sp>
      <p:pic>
        <p:nvPicPr>
          <p:cNvPr id="24" name="Content Placeholder 23" descr="Arrow Slight curve">
            <a:extLst>
              <a:ext uri="{FF2B5EF4-FFF2-40B4-BE49-F238E27FC236}">
                <a16:creationId xmlns:a16="http://schemas.microsoft.com/office/drawing/2014/main" id="{6D18A3C2-5A67-45E9-A982-02D51E34D831}"/>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2482" y="3655228"/>
            <a:ext cx="478972" cy="369333"/>
          </a:xfrm>
        </p:spPr>
      </p:pic>
      <p:graphicFrame>
        <p:nvGraphicFramePr>
          <p:cNvPr id="4" name="Table 3">
            <a:extLst>
              <a:ext uri="{FF2B5EF4-FFF2-40B4-BE49-F238E27FC236}">
                <a16:creationId xmlns:a16="http://schemas.microsoft.com/office/drawing/2014/main" id="{F886922B-68C2-4A3F-95FB-15EEDF3D2559}"/>
              </a:ext>
            </a:extLst>
          </p:cNvPr>
          <p:cNvGraphicFramePr>
            <a:graphicFrameLocks noGrp="1"/>
          </p:cNvGraphicFramePr>
          <p:nvPr>
            <p:extLst>
              <p:ext uri="{D42A27DB-BD31-4B8C-83A1-F6EECF244321}">
                <p14:modId xmlns:p14="http://schemas.microsoft.com/office/powerpoint/2010/main" val="2920667719"/>
              </p:ext>
            </p:extLst>
          </p:nvPr>
        </p:nvGraphicFramePr>
        <p:xfrm>
          <a:off x="1989201" y="2393266"/>
          <a:ext cx="8128000" cy="3962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88194543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mn-lt"/>
                          <a:ea typeface="+mn-ea"/>
                          <a:cs typeface="+mn-cs"/>
                        </a:rPr>
                        <a:t>Equivalence Partitioning</a:t>
                      </a:r>
                    </a:p>
                  </a:txBody>
                  <a:tcPr/>
                </a:tc>
                <a:extLst>
                  <a:ext uri="{0D108BD9-81ED-4DB2-BD59-A6C34878D82A}">
                    <a16:rowId xmlns:a16="http://schemas.microsoft.com/office/drawing/2014/main" val="1664404940"/>
                  </a:ext>
                </a:extLst>
              </a:tr>
            </a:tbl>
          </a:graphicData>
        </a:graphic>
      </p:graphicFrame>
      <p:graphicFrame>
        <p:nvGraphicFramePr>
          <p:cNvPr id="5" name="Table 4">
            <a:extLst>
              <a:ext uri="{FF2B5EF4-FFF2-40B4-BE49-F238E27FC236}">
                <a16:creationId xmlns:a16="http://schemas.microsoft.com/office/drawing/2014/main" id="{6B9A00CA-B1C7-42CE-8166-E4175B5BC466}"/>
              </a:ext>
            </a:extLst>
          </p:cNvPr>
          <p:cNvGraphicFramePr>
            <a:graphicFrameLocks noGrp="1"/>
          </p:cNvGraphicFramePr>
          <p:nvPr>
            <p:extLst>
              <p:ext uri="{D42A27DB-BD31-4B8C-83A1-F6EECF244321}">
                <p14:modId xmlns:p14="http://schemas.microsoft.com/office/powerpoint/2010/main" val="52297763"/>
              </p:ext>
            </p:extLst>
          </p:nvPr>
        </p:nvGraphicFramePr>
        <p:xfrm>
          <a:off x="1989202" y="2789989"/>
          <a:ext cx="8127999" cy="3962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087973871"/>
                    </a:ext>
                  </a:extLst>
                </a:gridCol>
                <a:gridCol w="2709333">
                  <a:extLst>
                    <a:ext uri="{9D8B030D-6E8A-4147-A177-3AD203B41FA5}">
                      <a16:colId xmlns:a16="http://schemas.microsoft.com/office/drawing/2014/main" val="3289599024"/>
                    </a:ext>
                  </a:extLst>
                </a:gridCol>
                <a:gridCol w="2709333">
                  <a:extLst>
                    <a:ext uri="{9D8B030D-6E8A-4147-A177-3AD203B41FA5}">
                      <a16:colId xmlns:a16="http://schemas.microsoft.com/office/drawing/2014/main" val="762209898"/>
                    </a:ext>
                  </a:extLst>
                </a:gridCol>
              </a:tblGrid>
              <a:tr h="370840">
                <a:tc>
                  <a:txBody>
                    <a:bodyPr/>
                    <a:lstStyle/>
                    <a:p>
                      <a:pPr algn="ctr"/>
                      <a:r>
                        <a:rPr lang="en-US" sz="2000" b="0" dirty="0">
                          <a:solidFill>
                            <a:sysClr val="windowText" lastClr="000000"/>
                          </a:solidFill>
                        </a:rPr>
                        <a:t>Invalid</a:t>
                      </a:r>
                      <a:endParaRPr lang="en-IN" sz="2000" b="0" dirty="0">
                        <a:solidFill>
                          <a:sysClr val="windowText" lastClr="000000"/>
                        </a:solidFill>
                      </a:endParaRPr>
                    </a:p>
                  </a:txBody>
                  <a:tcPr>
                    <a:solidFill>
                      <a:schemeClr val="bg1">
                        <a:lumMod val="75000"/>
                      </a:schemeClr>
                    </a:solidFill>
                  </a:tcPr>
                </a:tc>
                <a:tc>
                  <a:txBody>
                    <a:bodyPr/>
                    <a:lstStyle/>
                    <a:p>
                      <a:pPr algn="ctr"/>
                      <a:r>
                        <a:rPr lang="en-US" sz="2000" b="0" dirty="0">
                          <a:solidFill>
                            <a:sysClr val="windowText" lastClr="000000"/>
                          </a:solidFill>
                        </a:rPr>
                        <a:t>Valid</a:t>
                      </a:r>
                      <a:endParaRPr lang="en-IN" sz="2000" b="0" dirty="0">
                        <a:solidFill>
                          <a:sysClr val="windowText" lastClr="000000"/>
                        </a:solidFill>
                      </a:endParaRPr>
                    </a:p>
                  </a:txBody>
                  <a:tcPr>
                    <a:solidFill>
                      <a:schemeClr val="bg1">
                        <a:lumMod val="75000"/>
                      </a:schemeClr>
                    </a:solidFill>
                  </a:tcPr>
                </a:tc>
                <a:tc>
                  <a:txBody>
                    <a:bodyPr/>
                    <a:lstStyle/>
                    <a:p>
                      <a:pPr algn="ctr"/>
                      <a:r>
                        <a:rPr lang="en-US" sz="2000" b="0" dirty="0">
                          <a:solidFill>
                            <a:sysClr val="windowText" lastClr="000000"/>
                          </a:solidFill>
                        </a:rPr>
                        <a:t>Invalid</a:t>
                      </a:r>
                      <a:endParaRPr lang="en-IN" sz="2000" b="0" dirty="0">
                        <a:solidFill>
                          <a:sysClr val="windowText" lastClr="000000"/>
                        </a:solidFill>
                      </a:endParaRPr>
                    </a:p>
                  </a:txBody>
                  <a:tcPr>
                    <a:solidFill>
                      <a:schemeClr val="bg1">
                        <a:lumMod val="75000"/>
                      </a:schemeClr>
                    </a:solidFill>
                  </a:tcPr>
                </a:tc>
                <a:extLst>
                  <a:ext uri="{0D108BD9-81ED-4DB2-BD59-A6C34878D82A}">
                    <a16:rowId xmlns:a16="http://schemas.microsoft.com/office/drawing/2014/main" val="4056516257"/>
                  </a:ext>
                </a:extLst>
              </a:tr>
            </a:tbl>
          </a:graphicData>
        </a:graphic>
      </p:graphicFrame>
      <p:graphicFrame>
        <p:nvGraphicFramePr>
          <p:cNvPr id="6" name="Table 5">
            <a:extLst>
              <a:ext uri="{FF2B5EF4-FFF2-40B4-BE49-F238E27FC236}">
                <a16:creationId xmlns:a16="http://schemas.microsoft.com/office/drawing/2014/main" id="{051988CE-7C26-4F72-8D19-C141443F86AD}"/>
              </a:ext>
            </a:extLst>
          </p:cNvPr>
          <p:cNvGraphicFramePr>
            <a:graphicFrameLocks noGrp="1"/>
          </p:cNvGraphicFramePr>
          <p:nvPr>
            <p:extLst>
              <p:ext uri="{D42A27DB-BD31-4B8C-83A1-F6EECF244321}">
                <p14:modId xmlns:p14="http://schemas.microsoft.com/office/powerpoint/2010/main" val="3746242360"/>
              </p:ext>
            </p:extLst>
          </p:nvPr>
        </p:nvGraphicFramePr>
        <p:xfrm>
          <a:off x="1989202" y="3186229"/>
          <a:ext cx="8127999" cy="1634682"/>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087973871"/>
                    </a:ext>
                  </a:extLst>
                </a:gridCol>
                <a:gridCol w="2709333">
                  <a:extLst>
                    <a:ext uri="{9D8B030D-6E8A-4147-A177-3AD203B41FA5}">
                      <a16:colId xmlns:a16="http://schemas.microsoft.com/office/drawing/2014/main" val="3289599024"/>
                    </a:ext>
                  </a:extLst>
                </a:gridCol>
                <a:gridCol w="2709333">
                  <a:extLst>
                    <a:ext uri="{9D8B030D-6E8A-4147-A177-3AD203B41FA5}">
                      <a16:colId xmlns:a16="http://schemas.microsoft.com/office/drawing/2014/main" val="762209898"/>
                    </a:ext>
                  </a:extLst>
                </a:gridCol>
              </a:tblGrid>
              <a:tr h="445962">
                <a:tc>
                  <a:txBody>
                    <a:bodyPr/>
                    <a:lstStyle/>
                    <a:p>
                      <a:pPr algn="ctr"/>
                      <a:r>
                        <a:rPr lang="en-US" sz="2000" b="0" dirty="0">
                          <a:solidFill>
                            <a:sysClr val="windowText" lastClr="000000"/>
                          </a:solidFill>
                        </a:rPr>
                        <a:t>&lt;=-1</a:t>
                      </a:r>
                      <a:endParaRPr lang="en-IN" sz="2000" b="0" dirty="0">
                        <a:solidFill>
                          <a:sysClr val="windowText" lastClr="000000"/>
                        </a:solidFill>
                      </a:endParaRPr>
                    </a:p>
                  </a:txBody>
                  <a:tcPr>
                    <a:solidFill>
                      <a:schemeClr val="bg1">
                        <a:lumMod val="95000"/>
                      </a:schemeClr>
                    </a:solidFill>
                  </a:tcPr>
                </a:tc>
                <a:tc>
                  <a:txBody>
                    <a:bodyPr/>
                    <a:lstStyle/>
                    <a:p>
                      <a:pPr algn="ctr"/>
                      <a:r>
                        <a:rPr lang="en-US" sz="2000" b="0" dirty="0">
                          <a:solidFill>
                            <a:sysClr val="windowText" lastClr="000000"/>
                          </a:solidFill>
                        </a:rPr>
                        <a:t>0 to 10</a:t>
                      </a:r>
                      <a:endParaRPr lang="en-IN" sz="2000" b="0" dirty="0">
                        <a:solidFill>
                          <a:sysClr val="windowText" lastClr="000000"/>
                        </a:solidFill>
                      </a:endParaRPr>
                    </a:p>
                  </a:txBody>
                  <a:tcPr>
                    <a:solidFill>
                      <a:schemeClr val="bg1">
                        <a:lumMod val="95000"/>
                      </a:schemeClr>
                    </a:solidFill>
                  </a:tcPr>
                </a:tc>
                <a:tc>
                  <a:txBody>
                    <a:bodyPr/>
                    <a:lstStyle/>
                    <a:p>
                      <a:pPr algn="ctr"/>
                      <a:r>
                        <a:rPr lang="en-US" sz="2000" b="0" dirty="0">
                          <a:solidFill>
                            <a:sysClr val="windowText" lastClr="000000"/>
                          </a:solidFill>
                        </a:rPr>
                        <a:t>&gt;=11</a:t>
                      </a:r>
                      <a:endParaRPr lang="en-IN" sz="2000" b="0" dirty="0">
                        <a:solidFill>
                          <a:sysClr val="windowText" lastClr="000000"/>
                        </a:solidFill>
                      </a:endParaRPr>
                    </a:p>
                  </a:txBody>
                  <a:tcPr>
                    <a:solidFill>
                      <a:schemeClr val="bg1">
                        <a:lumMod val="95000"/>
                      </a:schemeClr>
                    </a:solidFill>
                  </a:tcPr>
                </a:tc>
                <a:extLst>
                  <a:ext uri="{0D108BD9-81ED-4DB2-BD59-A6C34878D82A}">
                    <a16:rowId xmlns:a16="http://schemas.microsoft.com/office/drawing/2014/main" val="4056516257"/>
                  </a:ext>
                </a:extLst>
              </a:tr>
              <a:tr h="370840">
                <a:tc>
                  <a:txBody>
                    <a:bodyPr/>
                    <a:lstStyle/>
                    <a:p>
                      <a:pPr algn="ctr"/>
                      <a:endParaRPr lang="en-IN" sz="2000" b="0" dirty="0">
                        <a:solidFill>
                          <a:sysClr val="windowText" lastClr="000000"/>
                        </a:solidFill>
                      </a:endParaRPr>
                    </a:p>
                  </a:txBody>
                  <a:tcPr>
                    <a:solidFill>
                      <a:schemeClr val="bg1">
                        <a:lumMod val="95000"/>
                      </a:schemeClr>
                    </a:solidFill>
                  </a:tcPr>
                </a:tc>
                <a:tc>
                  <a:txBody>
                    <a:bodyPr/>
                    <a:lstStyle/>
                    <a:p>
                      <a:pPr algn="ctr"/>
                      <a:endParaRPr lang="en-IN" sz="2000" b="0" dirty="0">
                        <a:solidFill>
                          <a:sysClr val="windowText" lastClr="000000"/>
                        </a:solidFill>
                      </a:endParaRPr>
                    </a:p>
                  </a:txBody>
                  <a:tcPr>
                    <a:solidFill>
                      <a:schemeClr val="bg1">
                        <a:lumMod val="95000"/>
                      </a:schemeClr>
                    </a:solidFill>
                  </a:tcPr>
                </a:tc>
                <a:tc>
                  <a:txBody>
                    <a:bodyPr/>
                    <a:lstStyle/>
                    <a:p>
                      <a:pPr algn="ctr"/>
                      <a:endParaRPr lang="en-IN" sz="2000" b="0" dirty="0">
                        <a:solidFill>
                          <a:sysClr val="windowText" lastClr="000000"/>
                        </a:solidFill>
                      </a:endParaRPr>
                    </a:p>
                  </a:txBody>
                  <a:tcPr>
                    <a:solidFill>
                      <a:schemeClr val="bg1">
                        <a:lumMod val="95000"/>
                      </a:schemeClr>
                    </a:solidFill>
                  </a:tcPr>
                </a:tc>
                <a:extLst>
                  <a:ext uri="{0D108BD9-81ED-4DB2-BD59-A6C34878D82A}">
                    <a16:rowId xmlns:a16="http://schemas.microsoft.com/office/drawing/2014/main" val="1692650758"/>
                  </a:ext>
                </a:extLst>
              </a:tr>
              <a:tr h="370840">
                <a:tc>
                  <a:txBody>
                    <a:bodyPr/>
                    <a:lstStyle/>
                    <a:p>
                      <a:pPr algn="ctr"/>
                      <a:endParaRPr lang="en-IN" sz="2000" b="0" dirty="0">
                        <a:solidFill>
                          <a:sysClr val="windowText" lastClr="000000"/>
                        </a:solidFill>
                      </a:endParaRPr>
                    </a:p>
                  </a:txBody>
                  <a:tcPr>
                    <a:solidFill>
                      <a:schemeClr val="bg1">
                        <a:lumMod val="95000"/>
                      </a:schemeClr>
                    </a:solidFill>
                  </a:tcPr>
                </a:tc>
                <a:tc>
                  <a:txBody>
                    <a:bodyPr/>
                    <a:lstStyle/>
                    <a:p>
                      <a:pPr algn="ctr"/>
                      <a:endParaRPr lang="en-IN" sz="2000" b="0" dirty="0">
                        <a:solidFill>
                          <a:sysClr val="windowText" lastClr="000000"/>
                        </a:solidFill>
                      </a:endParaRPr>
                    </a:p>
                  </a:txBody>
                  <a:tcPr>
                    <a:solidFill>
                      <a:schemeClr val="bg1">
                        <a:lumMod val="95000"/>
                      </a:schemeClr>
                    </a:solidFill>
                  </a:tcPr>
                </a:tc>
                <a:tc>
                  <a:txBody>
                    <a:bodyPr/>
                    <a:lstStyle/>
                    <a:p>
                      <a:pPr algn="ctr"/>
                      <a:endParaRPr lang="en-IN" sz="2000" b="0" dirty="0">
                        <a:solidFill>
                          <a:sysClr val="windowText" lastClr="000000"/>
                        </a:solidFill>
                      </a:endParaRPr>
                    </a:p>
                  </a:txBody>
                  <a:tcPr>
                    <a:solidFill>
                      <a:schemeClr val="bg1">
                        <a:lumMod val="95000"/>
                      </a:schemeClr>
                    </a:solidFill>
                  </a:tcPr>
                </a:tc>
                <a:extLst>
                  <a:ext uri="{0D108BD9-81ED-4DB2-BD59-A6C34878D82A}">
                    <a16:rowId xmlns:a16="http://schemas.microsoft.com/office/drawing/2014/main" val="1235471807"/>
                  </a:ext>
                </a:extLst>
              </a:tr>
              <a:tr h="370840">
                <a:tc>
                  <a:txBody>
                    <a:bodyPr/>
                    <a:lstStyle/>
                    <a:p>
                      <a:pPr algn="ctr"/>
                      <a:endParaRPr lang="en-IN" sz="2000" b="0" dirty="0">
                        <a:solidFill>
                          <a:sysClr val="windowText" lastClr="000000"/>
                        </a:solidFill>
                      </a:endParaRPr>
                    </a:p>
                  </a:txBody>
                  <a:tcPr>
                    <a:solidFill>
                      <a:schemeClr val="bg1">
                        <a:lumMod val="95000"/>
                      </a:schemeClr>
                    </a:solidFill>
                  </a:tcPr>
                </a:tc>
                <a:tc>
                  <a:txBody>
                    <a:bodyPr/>
                    <a:lstStyle/>
                    <a:p>
                      <a:pPr algn="ctr"/>
                      <a:endParaRPr lang="en-IN" sz="2000" b="0" dirty="0">
                        <a:solidFill>
                          <a:sysClr val="windowText" lastClr="000000"/>
                        </a:solidFill>
                      </a:endParaRPr>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000" b="0" dirty="0">
                        <a:solidFill>
                          <a:sysClr val="windowText" lastClr="000000"/>
                        </a:solidFill>
                      </a:endParaRPr>
                    </a:p>
                  </a:txBody>
                  <a:tcPr>
                    <a:solidFill>
                      <a:schemeClr val="bg1">
                        <a:lumMod val="95000"/>
                      </a:schemeClr>
                    </a:solidFill>
                  </a:tcPr>
                </a:tc>
                <a:extLst>
                  <a:ext uri="{0D108BD9-81ED-4DB2-BD59-A6C34878D82A}">
                    <a16:rowId xmlns:a16="http://schemas.microsoft.com/office/drawing/2014/main" val="3850607104"/>
                  </a:ext>
                </a:extLst>
              </a:tr>
            </a:tbl>
          </a:graphicData>
        </a:graphic>
      </p:graphicFrame>
      <p:sp>
        <p:nvSpPr>
          <p:cNvPr id="7" name="Rectangle 6">
            <a:extLst>
              <a:ext uri="{FF2B5EF4-FFF2-40B4-BE49-F238E27FC236}">
                <a16:creationId xmlns:a16="http://schemas.microsoft.com/office/drawing/2014/main" id="{BCA8100A-3C2C-4B2C-AB2B-D5D901E01868}"/>
              </a:ext>
            </a:extLst>
          </p:cNvPr>
          <p:cNvSpPr/>
          <p:nvPr/>
        </p:nvSpPr>
        <p:spPr>
          <a:xfrm>
            <a:off x="4618841" y="1670541"/>
            <a:ext cx="2133600" cy="3854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2E364161-D582-4561-92A5-792441993205}"/>
              </a:ext>
            </a:extLst>
          </p:cNvPr>
          <p:cNvSpPr txBox="1"/>
          <p:nvPr/>
        </p:nvSpPr>
        <p:spPr>
          <a:xfrm>
            <a:off x="3780641" y="1624511"/>
            <a:ext cx="914400" cy="461665"/>
          </a:xfrm>
          <a:prstGeom prst="rect">
            <a:avLst/>
          </a:prstGeom>
          <a:noFill/>
        </p:spPr>
        <p:txBody>
          <a:bodyPr wrap="square" rtlCol="0">
            <a:spAutoFit/>
          </a:bodyPr>
          <a:lstStyle/>
          <a:p>
            <a:r>
              <a:rPr lang="en-US" sz="2400" b="1" dirty="0"/>
              <a:t>SPI</a:t>
            </a:r>
          </a:p>
        </p:txBody>
      </p:sp>
      <p:sp>
        <p:nvSpPr>
          <p:cNvPr id="9" name="TextBox 8">
            <a:extLst>
              <a:ext uri="{FF2B5EF4-FFF2-40B4-BE49-F238E27FC236}">
                <a16:creationId xmlns:a16="http://schemas.microsoft.com/office/drawing/2014/main" id="{A6FCE8A0-B079-4A3D-A90B-81310CBC6651}"/>
              </a:ext>
            </a:extLst>
          </p:cNvPr>
          <p:cNvSpPr txBox="1"/>
          <p:nvPr/>
        </p:nvSpPr>
        <p:spPr>
          <a:xfrm>
            <a:off x="6974114" y="1705177"/>
            <a:ext cx="2514600" cy="369332"/>
          </a:xfrm>
          <a:prstGeom prst="rect">
            <a:avLst/>
          </a:prstGeom>
          <a:noFill/>
        </p:spPr>
        <p:txBody>
          <a:bodyPr wrap="square" rtlCol="0">
            <a:spAutoFit/>
          </a:bodyPr>
          <a:lstStyle/>
          <a:p>
            <a:r>
              <a:rPr lang="en-US" dirty="0">
                <a:solidFill>
                  <a:srgbClr val="C00000"/>
                </a:solidFill>
              </a:rPr>
              <a:t>* Accepts value 0 to 10</a:t>
            </a:r>
          </a:p>
        </p:txBody>
      </p:sp>
      <p:sp>
        <p:nvSpPr>
          <p:cNvPr id="11" name="TextBox 10" descr="-2.3&#10;">
            <a:extLst>
              <a:ext uri="{FF2B5EF4-FFF2-40B4-BE49-F238E27FC236}">
                <a16:creationId xmlns:a16="http://schemas.microsoft.com/office/drawing/2014/main" id="{25402B75-92B5-4E2B-859F-1253552D4E7C}"/>
              </a:ext>
            </a:extLst>
          </p:cNvPr>
          <p:cNvSpPr txBox="1"/>
          <p:nvPr/>
        </p:nvSpPr>
        <p:spPr>
          <a:xfrm>
            <a:off x="3062184" y="3653777"/>
            <a:ext cx="653143" cy="400110"/>
          </a:xfrm>
          <a:prstGeom prst="rect">
            <a:avLst/>
          </a:prstGeom>
          <a:noFill/>
        </p:spPr>
        <p:txBody>
          <a:bodyPr wrap="square" rtlCol="0">
            <a:spAutoFit/>
          </a:bodyPr>
          <a:lstStyle/>
          <a:p>
            <a:r>
              <a:rPr lang="en-US" sz="2000" dirty="0"/>
              <a:t>-2.3</a:t>
            </a:r>
          </a:p>
        </p:txBody>
      </p:sp>
      <p:sp>
        <p:nvSpPr>
          <p:cNvPr id="12" name="TextBox 11" descr="-2.3&#10;">
            <a:extLst>
              <a:ext uri="{FF2B5EF4-FFF2-40B4-BE49-F238E27FC236}">
                <a16:creationId xmlns:a16="http://schemas.microsoft.com/office/drawing/2014/main" id="{50921FF4-B3A6-42D5-A32C-2CD32E93F1F9}"/>
              </a:ext>
            </a:extLst>
          </p:cNvPr>
          <p:cNvSpPr txBox="1"/>
          <p:nvPr/>
        </p:nvSpPr>
        <p:spPr>
          <a:xfrm>
            <a:off x="3062181" y="4002125"/>
            <a:ext cx="653143" cy="400110"/>
          </a:xfrm>
          <a:prstGeom prst="rect">
            <a:avLst/>
          </a:prstGeom>
          <a:noFill/>
        </p:spPr>
        <p:txBody>
          <a:bodyPr wrap="square" rtlCol="0">
            <a:spAutoFit/>
          </a:bodyPr>
          <a:lstStyle/>
          <a:p>
            <a:r>
              <a:rPr lang="en-US" sz="2000" dirty="0"/>
              <a:t>-4.7</a:t>
            </a:r>
          </a:p>
        </p:txBody>
      </p:sp>
      <p:sp>
        <p:nvSpPr>
          <p:cNvPr id="14" name="TextBox 13" descr="-2.3&#10;">
            <a:extLst>
              <a:ext uri="{FF2B5EF4-FFF2-40B4-BE49-F238E27FC236}">
                <a16:creationId xmlns:a16="http://schemas.microsoft.com/office/drawing/2014/main" id="{87D31C11-6DBC-40BB-A931-889E34F582D5}"/>
              </a:ext>
            </a:extLst>
          </p:cNvPr>
          <p:cNvSpPr txBox="1"/>
          <p:nvPr/>
        </p:nvSpPr>
        <p:spPr>
          <a:xfrm>
            <a:off x="5774370" y="4024561"/>
            <a:ext cx="653143" cy="400110"/>
          </a:xfrm>
          <a:prstGeom prst="rect">
            <a:avLst/>
          </a:prstGeom>
          <a:noFill/>
        </p:spPr>
        <p:txBody>
          <a:bodyPr wrap="square" rtlCol="0">
            <a:spAutoFit/>
          </a:bodyPr>
          <a:lstStyle/>
          <a:p>
            <a:r>
              <a:rPr lang="en-US" sz="2000" dirty="0"/>
              <a:t>   9</a:t>
            </a:r>
          </a:p>
        </p:txBody>
      </p:sp>
      <p:sp>
        <p:nvSpPr>
          <p:cNvPr id="15" name="TextBox 14" descr="-2.3&#10;">
            <a:extLst>
              <a:ext uri="{FF2B5EF4-FFF2-40B4-BE49-F238E27FC236}">
                <a16:creationId xmlns:a16="http://schemas.microsoft.com/office/drawing/2014/main" id="{C63D9F60-4F4E-42E3-A4CF-61F9694EAE63}"/>
              </a:ext>
            </a:extLst>
          </p:cNvPr>
          <p:cNvSpPr txBox="1"/>
          <p:nvPr/>
        </p:nvSpPr>
        <p:spPr>
          <a:xfrm>
            <a:off x="5774370" y="3647841"/>
            <a:ext cx="653143" cy="400110"/>
          </a:xfrm>
          <a:prstGeom prst="rect">
            <a:avLst/>
          </a:prstGeom>
          <a:noFill/>
        </p:spPr>
        <p:txBody>
          <a:bodyPr wrap="square" rtlCol="0">
            <a:spAutoFit/>
          </a:bodyPr>
          <a:lstStyle/>
          <a:p>
            <a:r>
              <a:rPr lang="en-US" sz="2000" dirty="0"/>
              <a:t>   6</a:t>
            </a:r>
          </a:p>
        </p:txBody>
      </p:sp>
      <p:sp>
        <p:nvSpPr>
          <p:cNvPr id="16" name="TextBox 15" descr="-2.3&#10;">
            <a:extLst>
              <a:ext uri="{FF2B5EF4-FFF2-40B4-BE49-F238E27FC236}">
                <a16:creationId xmlns:a16="http://schemas.microsoft.com/office/drawing/2014/main" id="{F82B2CA9-BFAE-4C9D-A8EB-B2CA8FBA854B}"/>
              </a:ext>
            </a:extLst>
          </p:cNvPr>
          <p:cNvSpPr txBox="1"/>
          <p:nvPr/>
        </p:nvSpPr>
        <p:spPr>
          <a:xfrm>
            <a:off x="8458196" y="4055033"/>
            <a:ext cx="653143" cy="400110"/>
          </a:xfrm>
          <a:prstGeom prst="rect">
            <a:avLst/>
          </a:prstGeom>
          <a:noFill/>
        </p:spPr>
        <p:txBody>
          <a:bodyPr wrap="square" rtlCol="0">
            <a:spAutoFit/>
          </a:bodyPr>
          <a:lstStyle/>
          <a:p>
            <a:r>
              <a:rPr lang="en-US" sz="2000" dirty="0"/>
              <a:t>   44</a:t>
            </a:r>
          </a:p>
        </p:txBody>
      </p:sp>
      <p:sp>
        <p:nvSpPr>
          <p:cNvPr id="17" name="TextBox 16" descr="-2.3&#10;">
            <a:extLst>
              <a:ext uri="{FF2B5EF4-FFF2-40B4-BE49-F238E27FC236}">
                <a16:creationId xmlns:a16="http://schemas.microsoft.com/office/drawing/2014/main" id="{C3F14EEF-39FD-4B51-B5C5-750AD4550F10}"/>
              </a:ext>
            </a:extLst>
          </p:cNvPr>
          <p:cNvSpPr txBox="1"/>
          <p:nvPr/>
        </p:nvSpPr>
        <p:spPr>
          <a:xfrm>
            <a:off x="8479971" y="3647841"/>
            <a:ext cx="653143" cy="400110"/>
          </a:xfrm>
          <a:prstGeom prst="rect">
            <a:avLst/>
          </a:prstGeom>
          <a:noFill/>
        </p:spPr>
        <p:txBody>
          <a:bodyPr wrap="square" rtlCol="0">
            <a:spAutoFit/>
          </a:bodyPr>
          <a:lstStyle/>
          <a:p>
            <a:r>
              <a:rPr lang="en-US" sz="2000" dirty="0"/>
              <a:t>   13</a:t>
            </a:r>
          </a:p>
        </p:txBody>
      </p:sp>
      <p:sp>
        <p:nvSpPr>
          <p:cNvPr id="18" name="TextBox 17">
            <a:extLst>
              <a:ext uri="{FF2B5EF4-FFF2-40B4-BE49-F238E27FC236}">
                <a16:creationId xmlns:a16="http://schemas.microsoft.com/office/drawing/2014/main" id="{AF9A7908-1330-4117-AE27-E110D9AAFE90}"/>
              </a:ext>
            </a:extLst>
          </p:cNvPr>
          <p:cNvSpPr txBox="1"/>
          <p:nvPr/>
        </p:nvSpPr>
        <p:spPr>
          <a:xfrm>
            <a:off x="488610" y="3620784"/>
            <a:ext cx="1042231" cy="369332"/>
          </a:xfrm>
          <a:prstGeom prst="rect">
            <a:avLst/>
          </a:prstGeom>
          <a:noFill/>
        </p:spPr>
        <p:txBody>
          <a:bodyPr wrap="square" rtlCol="0">
            <a:spAutoFit/>
          </a:bodyPr>
          <a:lstStyle/>
          <a:p>
            <a:r>
              <a:rPr lang="en-US" dirty="0"/>
              <a:t>Values-1</a:t>
            </a:r>
          </a:p>
        </p:txBody>
      </p:sp>
      <p:sp>
        <p:nvSpPr>
          <p:cNvPr id="20" name="TextBox 19">
            <a:extLst>
              <a:ext uri="{FF2B5EF4-FFF2-40B4-BE49-F238E27FC236}">
                <a16:creationId xmlns:a16="http://schemas.microsoft.com/office/drawing/2014/main" id="{D257D56D-2208-4161-B103-F7A56E0B966C}"/>
              </a:ext>
            </a:extLst>
          </p:cNvPr>
          <p:cNvSpPr txBox="1"/>
          <p:nvPr/>
        </p:nvSpPr>
        <p:spPr>
          <a:xfrm>
            <a:off x="464737" y="3978473"/>
            <a:ext cx="1042231" cy="369332"/>
          </a:xfrm>
          <a:prstGeom prst="rect">
            <a:avLst/>
          </a:prstGeom>
          <a:noFill/>
        </p:spPr>
        <p:txBody>
          <a:bodyPr wrap="square" rtlCol="0">
            <a:spAutoFit/>
          </a:bodyPr>
          <a:lstStyle/>
          <a:p>
            <a:r>
              <a:rPr lang="en-US" dirty="0"/>
              <a:t>Values-2</a:t>
            </a:r>
          </a:p>
        </p:txBody>
      </p:sp>
      <p:pic>
        <p:nvPicPr>
          <p:cNvPr id="25" name="Content Placeholder 23" descr="Arrow Slight curve">
            <a:extLst>
              <a:ext uri="{FF2B5EF4-FFF2-40B4-BE49-F238E27FC236}">
                <a16:creationId xmlns:a16="http://schemas.microsoft.com/office/drawing/2014/main" id="{545CA940-CDB1-47B0-9D66-7EB863AC3B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3364" y="3981802"/>
            <a:ext cx="478972" cy="369333"/>
          </a:xfrm>
          <a:prstGeom prst="rect">
            <a:avLst/>
          </a:prstGeom>
        </p:spPr>
      </p:pic>
      <p:pic>
        <p:nvPicPr>
          <p:cNvPr id="26" name="Content Placeholder 23" descr="Arrow Slight curve">
            <a:extLst>
              <a:ext uri="{FF2B5EF4-FFF2-40B4-BE49-F238E27FC236}">
                <a16:creationId xmlns:a16="http://schemas.microsoft.com/office/drawing/2014/main" id="{DA042643-70D3-4676-8728-48AFA00B40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3364" y="4439002"/>
            <a:ext cx="478972" cy="369333"/>
          </a:xfrm>
          <a:prstGeom prst="rect">
            <a:avLst/>
          </a:prstGeom>
        </p:spPr>
      </p:pic>
      <p:sp>
        <p:nvSpPr>
          <p:cNvPr id="27" name="TextBox 26">
            <a:extLst>
              <a:ext uri="{FF2B5EF4-FFF2-40B4-BE49-F238E27FC236}">
                <a16:creationId xmlns:a16="http://schemas.microsoft.com/office/drawing/2014/main" id="{B1E5C5F6-E715-4471-94DE-F8E5B5E894E5}"/>
              </a:ext>
            </a:extLst>
          </p:cNvPr>
          <p:cNvSpPr txBox="1"/>
          <p:nvPr/>
        </p:nvSpPr>
        <p:spPr>
          <a:xfrm>
            <a:off x="499492" y="4404558"/>
            <a:ext cx="1042231" cy="369332"/>
          </a:xfrm>
          <a:prstGeom prst="rect">
            <a:avLst/>
          </a:prstGeom>
          <a:noFill/>
        </p:spPr>
        <p:txBody>
          <a:bodyPr wrap="square" rtlCol="0">
            <a:spAutoFit/>
          </a:bodyPr>
          <a:lstStyle/>
          <a:p>
            <a:r>
              <a:rPr lang="en-US" dirty="0"/>
              <a:t>Result</a:t>
            </a:r>
          </a:p>
        </p:txBody>
      </p:sp>
      <p:sp>
        <p:nvSpPr>
          <p:cNvPr id="29" name="TextBox 28">
            <a:extLst>
              <a:ext uri="{FF2B5EF4-FFF2-40B4-BE49-F238E27FC236}">
                <a16:creationId xmlns:a16="http://schemas.microsoft.com/office/drawing/2014/main" id="{1436804C-F0EF-4997-8AE8-4E96CDD3553D}"/>
              </a:ext>
            </a:extLst>
          </p:cNvPr>
          <p:cNvSpPr txBox="1"/>
          <p:nvPr/>
        </p:nvSpPr>
        <p:spPr>
          <a:xfrm>
            <a:off x="2242459" y="4452253"/>
            <a:ext cx="2351315" cy="369332"/>
          </a:xfrm>
          <a:prstGeom prst="rect">
            <a:avLst/>
          </a:prstGeom>
          <a:noFill/>
        </p:spPr>
        <p:txBody>
          <a:bodyPr wrap="square" rtlCol="0">
            <a:spAutoFit/>
          </a:bodyPr>
          <a:lstStyle/>
          <a:p>
            <a:r>
              <a:rPr lang="en-IN" dirty="0">
                <a:solidFill>
                  <a:sysClr val="windowText" lastClr="000000"/>
                </a:solidFill>
              </a:rPr>
              <a:t>Not accept/Error </a:t>
            </a:r>
            <a:r>
              <a:rPr lang="en-IN" dirty="0" err="1">
                <a:solidFill>
                  <a:sysClr val="windowText" lastClr="000000"/>
                </a:solidFill>
              </a:rPr>
              <a:t>msg</a:t>
            </a:r>
            <a:endParaRPr lang="en-IN" dirty="0">
              <a:solidFill>
                <a:sysClr val="windowText" lastClr="000000"/>
              </a:solidFill>
            </a:endParaRPr>
          </a:p>
        </p:txBody>
      </p:sp>
      <p:sp>
        <p:nvSpPr>
          <p:cNvPr id="30" name="TextBox 29">
            <a:extLst>
              <a:ext uri="{FF2B5EF4-FFF2-40B4-BE49-F238E27FC236}">
                <a16:creationId xmlns:a16="http://schemas.microsoft.com/office/drawing/2014/main" id="{8F0F4A94-A7CF-4F39-A6FC-92433CEF1CDC}"/>
              </a:ext>
            </a:extLst>
          </p:cNvPr>
          <p:cNvSpPr txBox="1"/>
          <p:nvPr/>
        </p:nvSpPr>
        <p:spPr>
          <a:xfrm>
            <a:off x="7630887" y="4463135"/>
            <a:ext cx="2351315" cy="369332"/>
          </a:xfrm>
          <a:prstGeom prst="rect">
            <a:avLst/>
          </a:prstGeom>
          <a:noFill/>
        </p:spPr>
        <p:txBody>
          <a:bodyPr wrap="square" rtlCol="0">
            <a:spAutoFit/>
          </a:bodyPr>
          <a:lstStyle/>
          <a:p>
            <a:r>
              <a:rPr lang="en-IN" dirty="0">
                <a:solidFill>
                  <a:sysClr val="windowText" lastClr="000000"/>
                </a:solidFill>
              </a:rPr>
              <a:t>Not accept/Error </a:t>
            </a:r>
            <a:r>
              <a:rPr lang="en-IN" dirty="0" err="1">
                <a:solidFill>
                  <a:sysClr val="windowText" lastClr="000000"/>
                </a:solidFill>
              </a:rPr>
              <a:t>msg</a:t>
            </a:r>
            <a:endParaRPr lang="en-IN" dirty="0">
              <a:solidFill>
                <a:sysClr val="windowText" lastClr="000000"/>
              </a:solidFill>
            </a:endParaRPr>
          </a:p>
        </p:txBody>
      </p:sp>
      <p:sp>
        <p:nvSpPr>
          <p:cNvPr id="31" name="TextBox 30">
            <a:extLst>
              <a:ext uri="{FF2B5EF4-FFF2-40B4-BE49-F238E27FC236}">
                <a16:creationId xmlns:a16="http://schemas.microsoft.com/office/drawing/2014/main" id="{0CF13A2B-5B78-4013-97FD-0864832296D4}"/>
              </a:ext>
            </a:extLst>
          </p:cNvPr>
          <p:cNvSpPr txBox="1"/>
          <p:nvPr/>
        </p:nvSpPr>
        <p:spPr>
          <a:xfrm>
            <a:off x="5687786" y="4424671"/>
            <a:ext cx="816428" cy="369332"/>
          </a:xfrm>
          <a:prstGeom prst="rect">
            <a:avLst/>
          </a:prstGeom>
          <a:noFill/>
        </p:spPr>
        <p:txBody>
          <a:bodyPr wrap="square" rtlCol="0">
            <a:spAutoFit/>
          </a:bodyPr>
          <a:lstStyle/>
          <a:p>
            <a:r>
              <a:rPr lang="en-IN" dirty="0">
                <a:solidFill>
                  <a:sysClr val="windowText" lastClr="000000"/>
                </a:solidFill>
              </a:rPr>
              <a:t>Accept</a:t>
            </a:r>
          </a:p>
        </p:txBody>
      </p:sp>
    </p:spTree>
    <p:extLst>
      <p:ext uri="{BB962C8B-B14F-4D97-AF65-F5344CB8AC3E}">
        <p14:creationId xmlns:p14="http://schemas.microsoft.com/office/powerpoint/2010/main" val="39638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1" grpId="0"/>
      <p:bldP spid="12" grpId="0"/>
      <p:bldP spid="14" grpId="0"/>
      <p:bldP spid="15" grpId="0"/>
      <p:bldP spid="16" grpId="0"/>
      <p:bldP spid="17" grpId="0"/>
      <p:bldP spid="18" grpId="0"/>
      <p:bldP spid="20" grpId="0"/>
      <p:bldP spid="27" grpId="0"/>
      <p:bldP spid="29" grpId="0"/>
      <p:bldP spid="30" grpId="0"/>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0636C-EECC-43AC-A761-960AA3AEA9E4}"/>
              </a:ext>
            </a:extLst>
          </p:cNvPr>
          <p:cNvSpPr>
            <a:spLocks noGrp="1"/>
          </p:cNvSpPr>
          <p:nvPr>
            <p:ph type="title"/>
          </p:nvPr>
        </p:nvSpPr>
        <p:spPr/>
        <p:txBody>
          <a:bodyPr>
            <a:normAutofit/>
          </a:bodyPr>
          <a:lstStyle/>
          <a:p>
            <a:r>
              <a:rPr lang="en-US" dirty="0"/>
              <a:t>Examples of </a:t>
            </a:r>
            <a:r>
              <a:rPr lang="en-US" sz="3600" dirty="0"/>
              <a:t>Equivalence Partitioning classes</a:t>
            </a:r>
            <a:endParaRPr lang="en-US" dirty="0"/>
          </a:p>
        </p:txBody>
      </p:sp>
      <p:sp>
        <p:nvSpPr>
          <p:cNvPr id="3" name="Content Placeholder 2">
            <a:extLst>
              <a:ext uri="{FF2B5EF4-FFF2-40B4-BE49-F238E27FC236}">
                <a16:creationId xmlns:a16="http://schemas.microsoft.com/office/drawing/2014/main" id="{DD6A1A92-A815-4B60-97A5-68D7A55A1EB7}"/>
              </a:ext>
            </a:extLst>
          </p:cNvPr>
          <p:cNvSpPr>
            <a:spLocks noGrp="1"/>
          </p:cNvSpPr>
          <p:nvPr>
            <p:ph idx="1"/>
          </p:nvPr>
        </p:nvSpPr>
        <p:spPr/>
        <p:txBody>
          <a:bodyPr/>
          <a:lstStyle/>
          <a:p>
            <a:r>
              <a:rPr lang="en-US" b="1" dirty="0"/>
              <a:t>Age Validation:   Age:                             </a:t>
            </a:r>
            <a:r>
              <a:rPr lang="en-US" sz="2200" dirty="0"/>
              <a:t>*(value should be between 18 to 65 assuming adult eligibility)</a:t>
            </a:r>
          </a:p>
          <a:p>
            <a:pPr lvl="1"/>
            <a:endParaRPr lang="en-US" dirty="0">
              <a:solidFill>
                <a:srgbClr val="C00000"/>
              </a:solidFill>
            </a:endParaRPr>
          </a:p>
          <a:p>
            <a:pPr lvl="1"/>
            <a:r>
              <a:rPr lang="en-US" dirty="0">
                <a:solidFill>
                  <a:srgbClr val="C00000"/>
                </a:solidFill>
              </a:rPr>
              <a:t>Valid Class: </a:t>
            </a:r>
            <a:r>
              <a:rPr lang="en-US" dirty="0"/>
              <a:t>Ages between 18 and 65 (assuming adult eligibility).</a:t>
            </a:r>
          </a:p>
          <a:p>
            <a:pPr lvl="1"/>
            <a:r>
              <a:rPr lang="en-US" dirty="0">
                <a:solidFill>
                  <a:srgbClr val="C00000"/>
                </a:solidFill>
              </a:rPr>
              <a:t>Invalid Class</a:t>
            </a:r>
            <a:r>
              <a:rPr lang="en-US" dirty="0"/>
              <a:t>: Ages less than 18 </a:t>
            </a:r>
          </a:p>
          <a:p>
            <a:pPr lvl="1"/>
            <a:r>
              <a:rPr lang="en-US" dirty="0">
                <a:solidFill>
                  <a:srgbClr val="C00000"/>
                </a:solidFill>
              </a:rPr>
              <a:t>Invalid class:</a:t>
            </a:r>
            <a:r>
              <a:rPr lang="en-US" dirty="0"/>
              <a:t> greater than 65.</a:t>
            </a:r>
            <a:r>
              <a:rPr lang="en-US" b="1" dirty="0"/>
              <a:t>‍</a:t>
            </a:r>
          </a:p>
          <a:p>
            <a:pPr marL="457200" lvl="1" indent="0">
              <a:buNone/>
            </a:pPr>
            <a:endParaRPr lang="en-US" dirty="0"/>
          </a:p>
          <a:p>
            <a:r>
              <a:rPr lang="en-US" dirty="0"/>
              <a:t>‍</a:t>
            </a:r>
            <a:r>
              <a:rPr lang="en-US" b="1" dirty="0"/>
              <a:t>Username Field:   Username:                                                                              * (</a:t>
            </a:r>
            <a:r>
              <a:rPr lang="en-US" dirty="0"/>
              <a:t> (a-z, A-Z, 0-9) and </a:t>
            </a:r>
          </a:p>
          <a:p>
            <a:pPr marL="0" indent="0">
              <a:buNone/>
            </a:pPr>
            <a:r>
              <a:rPr lang="en-US" dirty="0"/>
              <a:t>                                                                                                                                          underscores ).</a:t>
            </a:r>
          </a:p>
          <a:p>
            <a:pPr lvl="1"/>
            <a:r>
              <a:rPr lang="en-US" dirty="0">
                <a:solidFill>
                  <a:srgbClr val="C00000"/>
                </a:solidFill>
              </a:rPr>
              <a:t>Valid Class</a:t>
            </a:r>
            <a:r>
              <a:rPr lang="en-US" dirty="0"/>
              <a:t>: Alphanumeric characters (a-z, A-Z, 0-9) and underscores (_).</a:t>
            </a:r>
          </a:p>
          <a:p>
            <a:pPr lvl="1"/>
            <a:r>
              <a:rPr lang="en-US" dirty="0">
                <a:solidFill>
                  <a:srgbClr val="C00000"/>
                </a:solidFill>
              </a:rPr>
              <a:t>Invalid Classes</a:t>
            </a:r>
            <a:r>
              <a:rPr lang="en-US" dirty="0"/>
              <a:t>: Special characters, empty username, username exceeding a certain length, and empty space before, in-between, and after the username.</a:t>
            </a:r>
          </a:p>
          <a:p>
            <a:endParaRPr lang="en-US" dirty="0"/>
          </a:p>
        </p:txBody>
      </p:sp>
      <p:sp>
        <p:nvSpPr>
          <p:cNvPr id="4" name="Rectangle 3">
            <a:extLst>
              <a:ext uri="{FF2B5EF4-FFF2-40B4-BE49-F238E27FC236}">
                <a16:creationId xmlns:a16="http://schemas.microsoft.com/office/drawing/2014/main" id="{AE02B9CA-F77B-4F17-822A-DBA3344685A9}"/>
              </a:ext>
            </a:extLst>
          </p:cNvPr>
          <p:cNvSpPr/>
          <p:nvPr/>
        </p:nvSpPr>
        <p:spPr>
          <a:xfrm>
            <a:off x="3421808" y="863445"/>
            <a:ext cx="1582454" cy="3854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0D2A4D8B-8AF2-425B-88D2-DAECC341EF33}"/>
              </a:ext>
            </a:extLst>
          </p:cNvPr>
          <p:cNvSpPr/>
          <p:nvPr/>
        </p:nvSpPr>
        <p:spPr>
          <a:xfrm>
            <a:off x="4106217" y="3010873"/>
            <a:ext cx="5054407" cy="3854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96046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a:t>
            </a:r>
            <a:r>
              <a:rPr lang="en-US" sz="3600" dirty="0"/>
              <a:t>Equivalence class </a:t>
            </a:r>
            <a:r>
              <a:rPr lang="en-IN" dirty="0"/>
              <a:t>Testing</a:t>
            </a:r>
          </a:p>
        </p:txBody>
      </p:sp>
      <p:sp>
        <p:nvSpPr>
          <p:cNvPr id="3" name="Content Placeholder 2"/>
          <p:cNvSpPr>
            <a:spLocks noGrp="1"/>
          </p:cNvSpPr>
          <p:nvPr>
            <p:ph idx="1"/>
          </p:nvPr>
        </p:nvSpPr>
        <p:spPr>
          <a:xfrm>
            <a:off x="167027" y="1460917"/>
            <a:ext cx="5265571" cy="1834929"/>
          </a:xfrm>
        </p:spPr>
        <p:txBody>
          <a:bodyPr/>
          <a:lstStyle/>
          <a:p>
            <a:r>
              <a:rPr lang="en-US" dirty="0"/>
              <a:t>The word </a:t>
            </a:r>
            <a:r>
              <a:rPr lang="en-US" b="1" dirty="0"/>
              <a:t>weak </a:t>
            </a:r>
            <a:r>
              <a:rPr lang="en-US" dirty="0"/>
              <a:t>means </a:t>
            </a:r>
            <a:r>
              <a:rPr lang="en-US" b="1" dirty="0">
                <a:solidFill>
                  <a:srgbClr val="B71B1C"/>
                </a:solidFill>
              </a:rPr>
              <a:t>single fault assumption</a:t>
            </a:r>
            <a:r>
              <a:rPr lang="en-US" dirty="0"/>
              <a:t>. </a:t>
            </a:r>
          </a:p>
          <a:p>
            <a:r>
              <a:rPr lang="en-US" dirty="0"/>
              <a:t>This type of testing is accomplished by using </a:t>
            </a:r>
            <a:r>
              <a:rPr lang="en-US" b="1" dirty="0">
                <a:solidFill>
                  <a:srgbClr val="B71B1C"/>
                </a:solidFill>
              </a:rPr>
              <a:t>one variable </a:t>
            </a:r>
            <a:r>
              <a:rPr lang="en-US" dirty="0"/>
              <a:t>from </a:t>
            </a:r>
            <a:r>
              <a:rPr lang="en-US" b="1" dirty="0">
                <a:solidFill>
                  <a:srgbClr val="B71B1C"/>
                </a:solidFill>
              </a:rPr>
              <a:t>each equivalence class </a:t>
            </a:r>
            <a:r>
              <a:rPr lang="en-US" dirty="0"/>
              <a:t>in a test case.</a:t>
            </a:r>
            <a:endParaRPr lang="en-IN" dirty="0"/>
          </a:p>
        </p:txBody>
      </p:sp>
      <p:cxnSp>
        <p:nvCxnSpPr>
          <p:cNvPr id="9" name="Straight Arrow Connector 8"/>
          <p:cNvCxnSpPr/>
          <p:nvPr/>
        </p:nvCxnSpPr>
        <p:spPr>
          <a:xfrm flipV="1">
            <a:off x="1255047" y="3603820"/>
            <a:ext cx="17930" cy="23756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246082" y="5988431"/>
            <a:ext cx="327211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246082" y="5477443"/>
            <a:ext cx="327211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46082" y="4939562"/>
            <a:ext cx="327211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272977" y="4401680"/>
            <a:ext cx="327211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972224" y="3603820"/>
            <a:ext cx="0" cy="238461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743188" y="3594856"/>
            <a:ext cx="0" cy="238461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41046" y="3594856"/>
            <a:ext cx="0" cy="238461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272977" y="6005341"/>
            <a:ext cx="672354" cy="307777"/>
          </a:xfrm>
          <a:prstGeom prst="rect">
            <a:avLst/>
          </a:prstGeom>
          <a:noFill/>
        </p:spPr>
        <p:txBody>
          <a:bodyPr wrap="square" rtlCol="0">
            <a:spAutoFit/>
          </a:bodyPr>
          <a:lstStyle/>
          <a:p>
            <a:r>
              <a:rPr lang="en-IN" sz="1400" dirty="0"/>
              <a:t>School</a:t>
            </a:r>
          </a:p>
        </p:txBody>
      </p:sp>
      <p:sp>
        <p:nvSpPr>
          <p:cNvPr id="23" name="TextBox 22"/>
          <p:cNvSpPr txBox="1"/>
          <p:nvPr/>
        </p:nvSpPr>
        <p:spPr>
          <a:xfrm>
            <a:off x="2142554" y="6015324"/>
            <a:ext cx="672354" cy="307777"/>
          </a:xfrm>
          <a:prstGeom prst="rect">
            <a:avLst/>
          </a:prstGeom>
          <a:noFill/>
        </p:spPr>
        <p:txBody>
          <a:bodyPr wrap="square" rtlCol="0">
            <a:spAutoFit/>
          </a:bodyPr>
          <a:lstStyle/>
          <a:p>
            <a:r>
              <a:rPr lang="en-IN" sz="1400" dirty="0"/>
              <a:t>UG</a:t>
            </a:r>
          </a:p>
        </p:txBody>
      </p:sp>
      <p:sp>
        <p:nvSpPr>
          <p:cNvPr id="24" name="TextBox 23"/>
          <p:cNvSpPr txBox="1"/>
          <p:nvPr/>
        </p:nvSpPr>
        <p:spPr>
          <a:xfrm>
            <a:off x="2909035" y="6007382"/>
            <a:ext cx="672354" cy="307777"/>
          </a:xfrm>
          <a:prstGeom prst="rect">
            <a:avLst/>
          </a:prstGeom>
          <a:noFill/>
        </p:spPr>
        <p:txBody>
          <a:bodyPr wrap="square" rtlCol="0">
            <a:spAutoFit/>
          </a:bodyPr>
          <a:lstStyle/>
          <a:p>
            <a:r>
              <a:rPr lang="en-IN" sz="1400" dirty="0"/>
              <a:t>PG</a:t>
            </a:r>
          </a:p>
        </p:txBody>
      </p:sp>
      <p:sp>
        <p:nvSpPr>
          <p:cNvPr id="25" name="TextBox 24"/>
          <p:cNvSpPr txBox="1"/>
          <p:nvPr/>
        </p:nvSpPr>
        <p:spPr>
          <a:xfrm>
            <a:off x="1017485" y="5815592"/>
            <a:ext cx="255492" cy="307777"/>
          </a:xfrm>
          <a:prstGeom prst="rect">
            <a:avLst/>
          </a:prstGeom>
          <a:noFill/>
        </p:spPr>
        <p:txBody>
          <a:bodyPr wrap="square" rtlCol="0">
            <a:spAutoFit/>
          </a:bodyPr>
          <a:lstStyle/>
          <a:p>
            <a:r>
              <a:rPr lang="en-IN" sz="1400" dirty="0"/>
              <a:t>5</a:t>
            </a:r>
          </a:p>
        </p:txBody>
      </p:sp>
      <p:sp>
        <p:nvSpPr>
          <p:cNvPr id="26" name="TextBox 25"/>
          <p:cNvSpPr txBox="1"/>
          <p:nvPr/>
        </p:nvSpPr>
        <p:spPr>
          <a:xfrm>
            <a:off x="896459" y="5323554"/>
            <a:ext cx="358588" cy="307777"/>
          </a:xfrm>
          <a:prstGeom prst="rect">
            <a:avLst/>
          </a:prstGeom>
          <a:noFill/>
        </p:spPr>
        <p:txBody>
          <a:bodyPr wrap="square" rtlCol="0">
            <a:spAutoFit/>
          </a:bodyPr>
          <a:lstStyle/>
          <a:p>
            <a:r>
              <a:rPr lang="en-IN" sz="1400" dirty="0"/>
              <a:t>15</a:t>
            </a:r>
          </a:p>
        </p:txBody>
      </p:sp>
      <p:sp>
        <p:nvSpPr>
          <p:cNvPr id="27" name="TextBox 26"/>
          <p:cNvSpPr txBox="1"/>
          <p:nvPr/>
        </p:nvSpPr>
        <p:spPr>
          <a:xfrm>
            <a:off x="878531" y="4785673"/>
            <a:ext cx="358588" cy="307777"/>
          </a:xfrm>
          <a:prstGeom prst="rect">
            <a:avLst/>
          </a:prstGeom>
          <a:noFill/>
        </p:spPr>
        <p:txBody>
          <a:bodyPr wrap="square" rtlCol="0">
            <a:spAutoFit/>
          </a:bodyPr>
          <a:lstStyle/>
          <a:p>
            <a:r>
              <a:rPr lang="en-IN" sz="1400" dirty="0"/>
              <a:t>25</a:t>
            </a:r>
          </a:p>
        </p:txBody>
      </p:sp>
      <p:sp>
        <p:nvSpPr>
          <p:cNvPr id="28" name="TextBox 27"/>
          <p:cNvSpPr txBox="1"/>
          <p:nvPr/>
        </p:nvSpPr>
        <p:spPr>
          <a:xfrm>
            <a:off x="905424" y="4247791"/>
            <a:ext cx="358588" cy="307777"/>
          </a:xfrm>
          <a:prstGeom prst="rect">
            <a:avLst/>
          </a:prstGeom>
          <a:noFill/>
        </p:spPr>
        <p:txBody>
          <a:bodyPr wrap="square" rtlCol="0">
            <a:spAutoFit/>
          </a:bodyPr>
          <a:lstStyle/>
          <a:p>
            <a:r>
              <a:rPr lang="en-IN" sz="1400" dirty="0"/>
              <a:t>35</a:t>
            </a:r>
          </a:p>
        </p:txBody>
      </p:sp>
      <p:sp>
        <p:nvSpPr>
          <p:cNvPr id="30" name="Oval 29"/>
          <p:cNvSpPr/>
          <p:nvPr/>
        </p:nvSpPr>
        <p:spPr>
          <a:xfrm>
            <a:off x="1739141" y="5565990"/>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p:cNvSpPr/>
          <p:nvPr/>
        </p:nvSpPr>
        <p:spPr>
          <a:xfrm>
            <a:off x="2371153" y="5199541"/>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p:cNvSpPr/>
          <p:nvPr/>
        </p:nvSpPr>
        <p:spPr>
          <a:xfrm>
            <a:off x="2909035" y="4764361"/>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Flowchart: Terminator 33"/>
          <p:cNvSpPr/>
          <p:nvPr/>
        </p:nvSpPr>
        <p:spPr>
          <a:xfrm>
            <a:off x="1326765" y="4519556"/>
            <a:ext cx="2138081"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6" name="Flowchart: Terminator 35"/>
          <p:cNvSpPr/>
          <p:nvPr/>
        </p:nvSpPr>
        <p:spPr>
          <a:xfrm>
            <a:off x="1326764" y="5045357"/>
            <a:ext cx="2138081"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7" name="Flowchart: Terminator 36"/>
          <p:cNvSpPr/>
          <p:nvPr/>
        </p:nvSpPr>
        <p:spPr>
          <a:xfrm>
            <a:off x="1326764" y="5522658"/>
            <a:ext cx="2138081"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1" name="Flowchart: Terminator 50"/>
          <p:cNvSpPr/>
          <p:nvPr/>
        </p:nvSpPr>
        <p:spPr>
          <a:xfrm rot="5400000">
            <a:off x="1632409" y="4989828"/>
            <a:ext cx="1531434"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2" name="Flowchart: Terminator 51"/>
          <p:cNvSpPr/>
          <p:nvPr/>
        </p:nvSpPr>
        <p:spPr>
          <a:xfrm rot="5400000">
            <a:off x="961702" y="4980869"/>
            <a:ext cx="1549355"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3" name="Flowchart: Terminator 52"/>
          <p:cNvSpPr/>
          <p:nvPr/>
        </p:nvSpPr>
        <p:spPr>
          <a:xfrm rot="5400000">
            <a:off x="2208446" y="5003657"/>
            <a:ext cx="1559092"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4" name="Rectangle 53"/>
          <p:cNvSpPr/>
          <p:nvPr/>
        </p:nvSpPr>
        <p:spPr>
          <a:xfrm>
            <a:off x="277906" y="800847"/>
            <a:ext cx="5265571" cy="461665"/>
          </a:xfrm>
          <a:prstGeom prst="rect">
            <a:avLst/>
          </a:prstGeom>
          <a:solidFill>
            <a:srgbClr val="686868"/>
          </a:solidFill>
          <a:ln>
            <a:solidFill>
              <a:srgbClr val="686868"/>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dirty="0"/>
              <a:t>Weak Normal Equivalence Class Testing</a:t>
            </a:r>
          </a:p>
        </p:txBody>
      </p:sp>
      <p:cxnSp>
        <p:nvCxnSpPr>
          <p:cNvPr id="55" name="Straight Connector 54"/>
          <p:cNvCxnSpPr/>
          <p:nvPr/>
        </p:nvCxnSpPr>
        <p:spPr>
          <a:xfrm flipH="1">
            <a:off x="5749626" y="800847"/>
            <a:ext cx="58455" cy="570968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Content Placeholder 2"/>
          <p:cNvSpPr txBox="1"/>
          <p:nvPr/>
        </p:nvSpPr>
        <p:spPr>
          <a:xfrm>
            <a:off x="6110013" y="1366978"/>
            <a:ext cx="5265571" cy="1834929"/>
          </a:xfrm>
          <a:prstGeom prst="rect">
            <a:avLst/>
          </a:prstGeom>
        </p:spPr>
        <p:txBody>
          <a:bodyPr vert="horz" lIns="91440" tIns="45720" rIns="91440" bIns="45720" rtlCol="0">
            <a:no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686868"/>
              </a:buClr>
            </a:pPr>
            <a:r>
              <a:rPr lang="en-US" dirty="0"/>
              <a:t>This type of testing is based on the </a:t>
            </a:r>
            <a:r>
              <a:rPr lang="en-US" b="1" dirty="0">
                <a:solidFill>
                  <a:srgbClr val="B71B1C"/>
                </a:solidFill>
              </a:rPr>
              <a:t>multiple fault assumption </a:t>
            </a:r>
            <a:r>
              <a:rPr lang="en-US" dirty="0"/>
              <a:t>theory. </a:t>
            </a:r>
          </a:p>
          <a:p>
            <a:pPr>
              <a:buClr>
                <a:srgbClr val="686868"/>
              </a:buClr>
            </a:pPr>
            <a:r>
              <a:rPr lang="en-US" dirty="0"/>
              <a:t>So, now we need </a:t>
            </a:r>
            <a:r>
              <a:rPr lang="en-US" b="1" dirty="0">
                <a:solidFill>
                  <a:srgbClr val="B71B1C"/>
                </a:solidFill>
              </a:rPr>
              <a:t>test cases </a:t>
            </a:r>
            <a:r>
              <a:rPr lang="en-US" dirty="0"/>
              <a:t>from </a:t>
            </a:r>
            <a:r>
              <a:rPr lang="en-US" b="1" dirty="0">
                <a:solidFill>
                  <a:srgbClr val="B71B1C"/>
                </a:solidFill>
              </a:rPr>
              <a:t>each</a:t>
            </a:r>
            <a:r>
              <a:rPr lang="en-US" dirty="0"/>
              <a:t> element of the </a:t>
            </a:r>
            <a:r>
              <a:rPr lang="en-US" b="1" dirty="0">
                <a:solidFill>
                  <a:srgbClr val="B71B1C"/>
                </a:solidFill>
              </a:rPr>
              <a:t>Cartesian product </a:t>
            </a:r>
            <a:r>
              <a:rPr lang="en-US" dirty="0"/>
              <a:t>of the equivalence classes.</a:t>
            </a:r>
            <a:endParaRPr lang="en-IN" dirty="0"/>
          </a:p>
        </p:txBody>
      </p:sp>
      <p:sp>
        <p:nvSpPr>
          <p:cNvPr id="58" name="Rectangle 57"/>
          <p:cNvSpPr/>
          <p:nvPr/>
        </p:nvSpPr>
        <p:spPr>
          <a:xfrm>
            <a:off x="6210009" y="806166"/>
            <a:ext cx="5328831" cy="461665"/>
          </a:xfrm>
          <a:prstGeom prst="rect">
            <a:avLst/>
          </a:prstGeom>
          <a:solidFill>
            <a:srgbClr val="686868"/>
          </a:solidFill>
          <a:ln>
            <a:solidFill>
              <a:srgbClr val="686868"/>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dirty="0"/>
              <a:t>Strong Normal Equivalence Class Testing</a:t>
            </a:r>
          </a:p>
        </p:txBody>
      </p:sp>
      <p:cxnSp>
        <p:nvCxnSpPr>
          <p:cNvPr id="149" name="Straight Arrow Connector 148"/>
          <p:cNvCxnSpPr/>
          <p:nvPr/>
        </p:nvCxnSpPr>
        <p:spPr>
          <a:xfrm flipV="1">
            <a:off x="6929729" y="3585900"/>
            <a:ext cx="17930" cy="23756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a:off x="6920764" y="5970511"/>
            <a:ext cx="327211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6920764" y="5459523"/>
            <a:ext cx="327211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6920764" y="4921642"/>
            <a:ext cx="327211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6947659" y="4383760"/>
            <a:ext cx="327211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7646906" y="3585900"/>
            <a:ext cx="0" cy="238461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417870" y="3576936"/>
            <a:ext cx="0" cy="238461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9215728" y="3576936"/>
            <a:ext cx="0" cy="238461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57" name="TextBox 156"/>
          <p:cNvSpPr txBox="1"/>
          <p:nvPr/>
        </p:nvSpPr>
        <p:spPr>
          <a:xfrm>
            <a:off x="6947659" y="5951561"/>
            <a:ext cx="672354" cy="307777"/>
          </a:xfrm>
          <a:prstGeom prst="rect">
            <a:avLst/>
          </a:prstGeom>
          <a:noFill/>
        </p:spPr>
        <p:txBody>
          <a:bodyPr wrap="square" rtlCol="0">
            <a:spAutoFit/>
          </a:bodyPr>
          <a:lstStyle/>
          <a:p>
            <a:r>
              <a:rPr lang="en-IN" sz="1400" dirty="0"/>
              <a:t>School</a:t>
            </a:r>
          </a:p>
        </p:txBody>
      </p:sp>
      <p:sp>
        <p:nvSpPr>
          <p:cNvPr id="158" name="TextBox 157"/>
          <p:cNvSpPr txBox="1"/>
          <p:nvPr/>
        </p:nvSpPr>
        <p:spPr>
          <a:xfrm>
            <a:off x="7817236" y="5997404"/>
            <a:ext cx="672354" cy="307777"/>
          </a:xfrm>
          <a:prstGeom prst="rect">
            <a:avLst/>
          </a:prstGeom>
          <a:noFill/>
        </p:spPr>
        <p:txBody>
          <a:bodyPr wrap="square" rtlCol="0">
            <a:spAutoFit/>
          </a:bodyPr>
          <a:lstStyle/>
          <a:p>
            <a:r>
              <a:rPr lang="en-IN" sz="1400" dirty="0"/>
              <a:t>UG</a:t>
            </a:r>
          </a:p>
        </p:txBody>
      </p:sp>
      <p:sp>
        <p:nvSpPr>
          <p:cNvPr id="159" name="TextBox 158"/>
          <p:cNvSpPr txBox="1"/>
          <p:nvPr/>
        </p:nvSpPr>
        <p:spPr>
          <a:xfrm>
            <a:off x="8583717" y="5989462"/>
            <a:ext cx="672354" cy="307777"/>
          </a:xfrm>
          <a:prstGeom prst="rect">
            <a:avLst/>
          </a:prstGeom>
          <a:noFill/>
        </p:spPr>
        <p:txBody>
          <a:bodyPr wrap="square" rtlCol="0">
            <a:spAutoFit/>
          </a:bodyPr>
          <a:lstStyle/>
          <a:p>
            <a:r>
              <a:rPr lang="en-IN" sz="1400" dirty="0"/>
              <a:t>PG</a:t>
            </a:r>
          </a:p>
        </p:txBody>
      </p:sp>
      <p:sp>
        <p:nvSpPr>
          <p:cNvPr id="160" name="TextBox 159"/>
          <p:cNvSpPr txBox="1"/>
          <p:nvPr/>
        </p:nvSpPr>
        <p:spPr>
          <a:xfrm>
            <a:off x="6692167" y="5797672"/>
            <a:ext cx="255492" cy="307777"/>
          </a:xfrm>
          <a:prstGeom prst="rect">
            <a:avLst/>
          </a:prstGeom>
          <a:noFill/>
        </p:spPr>
        <p:txBody>
          <a:bodyPr wrap="square" rtlCol="0">
            <a:spAutoFit/>
          </a:bodyPr>
          <a:lstStyle/>
          <a:p>
            <a:r>
              <a:rPr lang="en-IN" sz="1400" dirty="0"/>
              <a:t>5</a:t>
            </a:r>
          </a:p>
        </p:txBody>
      </p:sp>
      <p:sp>
        <p:nvSpPr>
          <p:cNvPr id="161" name="TextBox 160"/>
          <p:cNvSpPr txBox="1"/>
          <p:nvPr/>
        </p:nvSpPr>
        <p:spPr>
          <a:xfrm>
            <a:off x="6571141" y="5305634"/>
            <a:ext cx="358588" cy="307777"/>
          </a:xfrm>
          <a:prstGeom prst="rect">
            <a:avLst/>
          </a:prstGeom>
          <a:noFill/>
        </p:spPr>
        <p:txBody>
          <a:bodyPr wrap="square" rtlCol="0">
            <a:spAutoFit/>
          </a:bodyPr>
          <a:lstStyle/>
          <a:p>
            <a:r>
              <a:rPr lang="en-IN" sz="1400" dirty="0"/>
              <a:t>15</a:t>
            </a:r>
          </a:p>
        </p:txBody>
      </p:sp>
      <p:sp>
        <p:nvSpPr>
          <p:cNvPr id="162" name="TextBox 161"/>
          <p:cNvSpPr txBox="1"/>
          <p:nvPr/>
        </p:nvSpPr>
        <p:spPr>
          <a:xfrm>
            <a:off x="6553213" y="4767753"/>
            <a:ext cx="358588" cy="307777"/>
          </a:xfrm>
          <a:prstGeom prst="rect">
            <a:avLst/>
          </a:prstGeom>
          <a:noFill/>
        </p:spPr>
        <p:txBody>
          <a:bodyPr wrap="square" rtlCol="0">
            <a:spAutoFit/>
          </a:bodyPr>
          <a:lstStyle/>
          <a:p>
            <a:r>
              <a:rPr lang="en-IN" sz="1400" dirty="0"/>
              <a:t>25</a:t>
            </a:r>
          </a:p>
        </p:txBody>
      </p:sp>
      <p:sp>
        <p:nvSpPr>
          <p:cNvPr id="163" name="TextBox 162"/>
          <p:cNvSpPr txBox="1"/>
          <p:nvPr/>
        </p:nvSpPr>
        <p:spPr>
          <a:xfrm>
            <a:off x="6580106" y="4229871"/>
            <a:ext cx="358588" cy="307777"/>
          </a:xfrm>
          <a:prstGeom prst="rect">
            <a:avLst/>
          </a:prstGeom>
          <a:noFill/>
        </p:spPr>
        <p:txBody>
          <a:bodyPr wrap="square" rtlCol="0">
            <a:spAutoFit/>
          </a:bodyPr>
          <a:lstStyle/>
          <a:p>
            <a:r>
              <a:rPr lang="en-IN" sz="1400" dirty="0"/>
              <a:t>35</a:t>
            </a:r>
          </a:p>
        </p:txBody>
      </p:sp>
      <p:sp>
        <p:nvSpPr>
          <p:cNvPr id="164" name="Oval 163"/>
          <p:cNvSpPr/>
          <p:nvPr/>
        </p:nvSpPr>
        <p:spPr>
          <a:xfrm>
            <a:off x="7413823" y="5548070"/>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5" name="Oval 164"/>
          <p:cNvSpPr/>
          <p:nvPr/>
        </p:nvSpPr>
        <p:spPr>
          <a:xfrm>
            <a:off x="8045835" y="5181621"/>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6" name="Oval 165"/>
          <p:cNvSpPr/>
          <p:nvPr/>
        </p:nvSpPr>
        <p:spPr>
          <a:xfrm>
            <a:off x="8583717" y="4746441"/>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 name="Flowchart: Terminator 166"/>
          <p:cNvSpPr/>
          <p:nvPr/>
        </p:nvSpPr>
        <p:spPr>
          <a:xfrm>
            <a:off x="7001447" y="4501636"/>
            <a:ext cx="2138081"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8" name="Flowchart: Terminator 167"/>
          <p:cNvSpPr/>
          <p:nvPr/>
        </p:nvSpPr>
        <p:spPr>
          <a:xfrm>
            <a:off x="7001446" y="5027437"/>
            <a:ext cx="2138081"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9" name="Flowchart: Terminator 168"/>
          <p:cNvSpPr/>
          <p:nvPr/>
        </p:nvSpPr>
        <p:spPr>
          <a:xfrm>
            <a:off x="7001446" y="5504738"/>
            <a:ext cx="2138081"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0" name="Flowchart: Terminator 169"/>
          <p:cNvSpPr/>
          <p:nvPr/>
        </p:nvSpPr>
        <p:spPr>
          <a:xfrm rot="5400000">
            <a:off x="7307091" y="4971908"/>
            <a:ext cx="1531434"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1" name="Flowchart: Terminator 170"/>
          <p:cNvSpPr/>
          <p:nvPr/>
        </p:nvSpPr>
        <p:spPr>
          <a:xfrm rot="5400000">
            <a:off x="6654304" y="4980869"/>
            <a:ext cx="1513515"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2" name="Flowchart: Terminator 171"/>
          <p:cNvSpPr/>
          <p:nvPr/>
        </p:nvSpPr>
        <p:spPr>
          <a:xfrm rot="5400000">
            <a:off x="7892088" y="4994697"/>
            <a:ext cx="1541172"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3" name="Oval 172"/>
          <p:cNvSpPr/>
          <p:nvPr/>
        </p:nvSpPr>
        <p:spPr>
          <a:xfrm>
            <a:off x="7398855" y="5189303"/>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5" name="Oval 174"/>
          <p:cNvSpPr/>
          <p:nvPr/>
        </p:nvSpPr>
        <p:spPr>
          <a:xfrm>
            <a:off x="8042436" y="4616599"/>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6" name="Oval 175"/>
          <p:cNvSpPr/>
          <p:nvPr/>
        </p:nvSpPr>
        <p:spPr>
          <a:xfrm>
            <a:off x="8006553" y="5563673"/>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 name="Oval 177"/>
          <p:cNvSpPr/>
          <p:nvPr/>
        </p:nvSpPr>
        <p:spPr>
          <a:xfrm>
            <a:off x="8625862" y="5580031"/>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9" name="Oval 178"/>
          <p:cNvSpPr/>
          <p:nvPr/>
        </p:nvSpPr>
        <p:spPr>
          <a:xfrm>
            <a:off x="8625862" y="5148586"/>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0" name="Oval 179"/>
          <p:cNvSpPr/>
          <p:nvPr/>
        </p:nvSpPr>
        <p:spPr>
          <a:xfrm>
            <a:off x="7361837" y="4643403"/>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1891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par>
                                <p:cTn id="51" presetID="10" presetClass="entr" presetSubtype="0"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par>
                                <p:cTn id="54" presetID="10" presetClass="entr" presetSubtype="0" fill="hold"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par>
                                <p:cTn id="57" presetID="10" presetClass="entr" presetSubtype="0"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500"/>
                                        <p:tgtEl>
                                          <p:spTgt spid="15"/>
                                        </p:tgtEl>
                                      </p:cBhvr>
                                    </p:animEffect>
                                  </p:childTnLst>
                                </p:cTn>
                              </p:par>
                              <p:par>
                                <p:cTn id="60" presetID="10" presetClass="entr" presetSubtype="0" fill="hold"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fade">
                                      <p:cBhvr>
                                        <p:cTn id="70" dur="500"/>
                                        <p:tgtEl>
                                          <p:spTgt spid="3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500"/>
                                        <p:tgtEl>
                                          <p:spTgt spid="34"/>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fade">
                                      <p:cBhvr>
                                        <p:cTn id="81" dur="500"/>
                                        <p:tgtEl>
                                          <p:spTgt spid="36"/>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7"/>
                                        </p:tgtEl>
                                        <p:attrNameLst>
                                          <p:attrName>style.visibility</p:attrName>
                                        </p:attrNameLst>
                                      </p:cBhvr>
                                      <p:to>
                                        <p:strVal val="visible"/>
                                      </p:to>
                                    </p:set>
                                    <p:animEffect transition="in" filter="fade">
                                      <p:cBhvr>
                                        <p:cTn id="84" dur="500"/>
                                        <p:tgtEl>
                                          <p:spTgt spid="37"/>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52"/>
                                        </p:tgtEl>
                                        <p:attrNameLst>
                                          <p:attrName>style.visibility</p:attrName>
                                        </p:attrNameLst>
                                      </p:cBhvr>
                                      <p:to>
                                        <p:strVal val="visible"/>
                                      </p:to>
                                    </p:set>
                                    <p:animEffect transition="in" filter="fade">
                                      <p:cBhvr>
                                        <p:cTn id="89" dur="500"/>
                                        <p:tgtEl>
                                          <p:spTgt spid="52"/>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fade">
                                      <p:cBhvr>
                                        <p:cTn id="92" dur="500"/>
                                        <p:tgtEl>
                                          <p:spTgt spid="51"/>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53"/>
                                        </p:tgtEl>
                                        <p:attrNameLst>
                                          <p:attrName>style.visibility</p:attrName>
                                        </p:attrNameLst>
                                      </p:cBhvr>
                                      <p:to>
                                        <p:strVal val="visible"/>
                                      </p:to>
                                    </p:set>
                                    <p:animEffect transition="in" filter="fade">
                                      <p:cBhvr>
                                        <p:cTn id="95" dur="500"/>
                                        <p:tgtEl>
                                          <p:spTgt spid="53"/>
                                        </p:tgtEl>
                                      </p:cBhvr>
                                    </p:animEffect>
                                  </p:childTnLst>
                                </p:cTn>
                              </p:par>
                              <p:par>
                                <p:cTn id="96" presetID="1" presetClass="entr" presetSubtype="0" fill="hold" nodeType="withEffect">
                                  <p:stCondLst>
                                    <p:cond delay="0"/>
                                  </p:stCondLst>
                                  <p:childTnLst>
                                    <p:set>
                                      <p:cBhvr>
                                        <p:cTn id="97" dur="1" fill="hold">
                                          <p:stCondLst>
                                            <p:cond delay="0"/>
                                          </p:stCondLst>
                                        </p:cTn>
                                        <p:tgtEl>
                                          <p:spTgt spid="5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58"/>
                                        </p:tgtEl>
                                        <p:attrNameLst>
                                          <p:attrName>style.visibility</p:attrName>
                                        </p:attrNameLst>
                                      </p:cBhvr>
                                      <p:to>
                                        <p:strVal val="visible"/>
                                      </p:to>
                                    </p:set>
                                    <p:animEffect transition="in" filter="fade">
                                      <p:cBhvr>
                                        <p:cTn id="102" dur="500"/>
                                        <p:tgtEl>
                                          <p:spTgt spid="58"/>
                                        </p:tgtEl>
                                      </p:cBhvr>
                                    </p:animEffec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7">
                                            <p:txEl>
                                              <p:pRg st="0" end="0"/>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57">
                                            <p:txEl>
                                              <p:pRg st="1" end="1"/>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149"/>
                                        </p:tgtEl>
                                        <p:attrNameLst>
                                          <p:attrName>style.visibility</p:attrName>
                                        </p:attrNameLst>
                                      </p:cBhvr>
                                      <p:to>
                                        <p:strVal val="visible"/>
                                      </p:to>
                                    </p:set>
                                    <p:animEffect transition="in" filter="fade">
                                      <p:cBhvr>
                                        <p:cTn id="115" dur="500"/>
                                        <p:tgtEl>
                                          <p:spTgt spid="149"/>
                                        </p:tgtEl>
                                      </p:cBhvr>
                                    </p:animEffect>
                                  </p:childTnLst>
                                </p:cTn>
                              </p:par>
                              <p:par>
                                <p:cTn id="116" presetID="10" presetClass="entr" presetSubtype="0" fill="hold" nodeType="withEffect">
                                  <p:stCondLst>
                                    <p:cond delay="0"/>
                                  </p:stCondLst>
                                  <p:childTnLst>
                                    <p:set>
                                      <p:cBhvr>
                                        <p:cTn id="117" dur="1" fill="hold">
                                          <p:stCondLst>
                                            <p:cond delay="0"/>
                                          </p:stCondLst>
                                        </p:cTn>
                                        <p:tgtEl>
                                          <p:spTgt spid="150"/>
                                        </p:tgtEl>
                                        <p:attrNameLst>
                                          <p:attrName>style.visibility</p:attrName>
                                        </p:attrNameLst>
                                      </p:cBhvr>
                                      <p:to>
                                        <p:strVal val="visible"/>
                                      </p:to>
                                    </p:set>
                                    <p:animEffect transition="in" filter="fade">
                                      <p:cBhvr>
                                        <p:cTn id="118" dur="500"/>
                                        <p:tgtEl>
                                          <p:spTgt spid="150"/>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57"/>
                                        </p:tgtEl>
                                        <p:attrNameLst>
                                          <p:attrName>style.visibility</p:attrName>
                                        </p:attrNameLst>
                                      </p:cBhvr>
                                      <p:to>
                                        <p:strVal val="visible"/>
                                      </p:to>
                                    </p:set>
                                    <p:animEffect transition="in" filter="fade">
                                      <p:cBhvr>
                                        <p:cTn id="121" dur="500"/>
                                        <p:tgtEl>
                                          <p:spTgt spid="157"/>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58"/>
                                        </p:tgtEl>
                                        <p:attrNameLst>
                                          <p:attrName>style.visibility</p:attrName>
                                        </p:attrNameLst>
                                      </p:cBhvr>
                                      <p:to>
                                        <p:strVal val="visible"/>
                                      </p:to>
                                    </p:set>
                                    <p:animEffect transition="in" filter="fade">
                                      <p:cBhvr>
                                        <p:cTn id="124" dur="500"/>
                                        <p:tgtEl>
                                          <p:spTgt spid="158"/>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59"/>
                                        </p:tgtEl>
                                        <p:attrNameLst>
                                          <p:attrName>style.visibility</p:attrName>
                                        </p:attrNameLst>
                                      </p:cBhvr>
                                      <p:to>
                                        <p:strVal val="visible"/>
                                      </p:to>
                                    </p:set>
                                    <p:animEffect transition="in" filter="fade">
                                      <p:cBhvr>
                                        <p:cTn id="127" dur="500"/>
                                        <p:tgtEl>
                                          <p:spTgt spid="159"/>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60"/>
                                        </p:tgtEl>
                                        <p:attrNameLst>
                                          <p:attrName>style.visibility</p:attrName>
                                        </p:attrNameLst>
                                      </p:cBhvr>
                                      <p:to>
                                        <p:strVal val="visible"/>
                                      </p:to>
                                    </p:set>
                                    <p:animEffect transition="in" filter="fade">
                                      <p:cBhvr>
                                        <p:cTn id="130" dur="500"/>
                                        <p:tgtEl>
                                          <p:spTgt spid="160"/>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61"/>
                                        </p:tgtEl>
                                        <p:attrNameLst>
                                          <p:attrName>style.visibility</p:attrName>
                                        </p:attrNameLst>
                                      </p:cBhvr>
                                      <p:to>
                                        <p:strVal val="visible"/>
                                      </p:to>
                                    </p:set>
                                    <p:animEffect transition="in" filter="fade">
                                      <p:cBhvr>
                                        <p:cTn id="133" dur="500"/>
                                        <p:tgtEl>
                                          <p:spTgt spid="161"/>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62"/>
                                        </p:tgtEl>
                                        <p:attrNameLst>
                                          <p:attrName>style.visibility</p:attrName>
                                        </p:attrNameLst>
                                      </p:cBhvr>
                                      <p:to>
                                        <p:strVal val="visible"/>
                                      </p:to>
                                    </p:set>
                                    <p:animEffect transition="in" filter="fade">
                                      <p:cBhvr>
                                        <p:cTn id="136" dur="500"/>
                                        <p:tgtEl>
                                          <p:spTgt spid="16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63"/>
                                        </p:tgtEl>
                                        <p:attrNameLst>
                                          <p:attrName>style.visibility</p:attrName>
                                        </p:attrNameLst>
                                      </p:cBhvr>
                                      <p:to>
                                        <p:strVal val="visible"/>
                                      </p:to>
                                    </p:set>
                                    <p:animEffect transition="in" filter="fade">
                                      <p:cBhvr>
                                        <p:cTn id="139" dur="500"/>
                                        <p:tgtEl>
                                          <p:spTgt spid="163"/>
                                        </p:tgtEl>
                                      </p:cBhvr>
                                    </p:animEffect>
                                  </p:childTnLst>
                                </p:cTn>
                              </p:par>
                              <p:par>
                                <p:cTn id="140" presetID="10" presetClass="entr" presetSubtype="0" fill="hold" nodeType="withEffect">
                                  <p:stCondLst>
                                    <p:cond delay="0"/>
                                  </p:stCondLst>
                                  <p:childTnLst>
                                    <p:set>
                                      <p:cBhvr>
                                        <p:cTn id="141" dur="1" fill="hold">
                                          <p:stCondLst>
                                            <p:cond delay="0"/>
                                          </p:stCondLst>
                                        </p:cTn>
                                        <p:tgtEl>
                                          <p:spTgt spid="154"/>
                                        </p:tgtEl>
                                        <p:attrNameLst>
                                          <p:attrName>style.visibility</p:attrName>
                                        </p:attrNameLst>
                                      </p:cBhvr>
                                      <p:to>
                                        <p:strVal val="visible"/>
                                      </p:to>
                                    </p:set>
                                    <p:animEffect transition="in" filter="fade">
                                      <p:cBhvr>
                                        <p:cTn id="142" dur="500"/>
                                        <p:tgtEl>
                                          <p:spTgt spid="154"/>
                                        </p:tgtEl>
                                      </p:cBhvr>
                                    </p:animEffect>
                                  </p:childTnLst>
                                </p:cTn>
                              </p:par>
                              <p:par>
                                <p:cTn id="143" presetID="10" presetClass="entr" presetSubtype="0" fill="hold" nodeType="withEffect">
                                  <p:stCondLst>
                                    <p:cond delay="0"/>
                                  </p:stCondLst>
                                  <p:childTnLst>
                                    <p:set>
                                      <p:cBhvr>
                                        <p:cTn id="144" dur="1" fill="hold">
                                          <p:stCondLst>
                                            <p:cond delay="0"/>
                                          </p:stCondLst>
                                        </p:cTn>
                                        <p:tgtEl>
                                          <p:spTgt spid="155"/>
                                        </p:tgtEl>
                                        <p:attrNameLst>
                                          <p:attrName>style.visibility</p:attrName>
                                        </p:attrNameLst>
                                      </p:cBhvr>
                                      <p:to>
                                        <p:strVal val="visible"/>
                                      </p:to>
                                    </p:set>
                                    <p:animEffect transition="in" filter="fade">
                                      <p:cBhvr>
                                        <p:cTn id="145" dur="500"/>
                                        <p:tgtEl>
                                          <p:spTgt spid="155"/>
                                        </p:tgtEl>
                                      </p:cBhvr>
                                    </p:animEffect>
                                  </p:childTnLst>
                                </p:cTn>
                              </p:par>
                              <p:par>
                                <p:cTn id="146" presetID="10" presetClass="entr" presetSubtype="0" fill="hold" nodeType="withEffect">
                                  <p:stCondLst>
                                    <p:cond delay="0"/>
                                  </p:stCondLst>
                                  <p:childTnLst>
                                    <p:set>
                                      <p:cBhvr>
                                        <p:cTn id="147" dur="1" fill="hold">
                                          <p:stCondLst>
                                            <p:cond delay="0"/>
                                          </p:stCondLst>
                                        </p:cTn>
                                        <p:tgtEl>
                                          <p:spTgt spid="156"/>
                                        </p:tgtEl>
                                        <p:attrNameLst>
                                          <p:attrName>style.visibility</p:attrName>
                                        </p:attrNameLst>
                                      </p:cBhvr>
                                      <p:to>
                                        <p:strVal val="visible"/>
                                      </p:to>
                                    </p:set>
                                    <p:animEffect transition="in" filter="fade">
                                      <p:cBhvr>
                                        <p:cTn id="148" dur="500"/>
                                        <p:tgtEl>
                                          <p:spTgt spid="156"/>
                                        </p:tgtEl>
                                      </p:cBhvr>
                                    </p:animEffect>
                                  </p:childTnLst>
                                </p:cTn>
                              </p:par>
                              <p:par>
                                <p:cTn id="149" presetID="10" presetClass="entr" presetSubtype="0" fill="hold" nodeType="withEffect">
                                  <p:stCondLst>
                                    <p:cond delay="0"/>
                                  </p:stCondLst>
                                  <p:childTnLst>
                                    <p:set>
                                      <p:cBhvr>
                                        <p:cTn id="150" dur="1" fill="hold">
                                          <p:stCondLst>
                                            <p:cond delay="0"/>
                                          </p:stCondLst>
                                        </p:cTn>
                                        <p:tgtEl>
                                          <p:spTgt spid="153"/>
                                        </p:tgtEl>
                                        <p:attrNameLst>
                                          <p:attrName>style.visibility</p:attrName>
                                        </p:attrNameLst>
                                      </p:cBhvr>
                                      <p:to>
                                        <p:strVal val="visible"/>
                                      </p:to>
                                    </p:set>
                                    <p:animEffect transition="in" filter="fade">
                                      <p:cBhvr>
                                        <p:cTn id="151" dur="500"/>
                                        <p:tgtEl>
                                          <p:spTgt spid="153"/>
                                        </p:tgtEl>
                                      </p:cBhvr>
                                    </p:animEffect>
                                  </p:childTnLst>
                                </p:cTn>
                              </p:par>
                              <p:par>
                                <p:cTn id="152" presetID="10" presetClass="entr" presetSubtype="0" fill="hold" nodeType="withEffect">
                                  <p:stCondLst>
                                    <p:cond delay="0"/>
                                  </p:stCondLst>
                                  <p:childTnLst>
                                    <p:set>
                                      <p:cBhvr>
                                        <p:cTn id="153" dur="1" fill="hold">
                                          <p:stCondLst>
                                            <p:cond delay="0"/>
                                          </p:stCondLst>
                                        </p:cTn>
                                        <p:tgtEl>
                                          <p:spTgt spid="152"/>
                                        </p:tgtEl>
                                        <p:attrNameLst>
                                          <p:attrName>style.visibility</p:attrName>
                                        </p:attrNameLst>
                                      </p:cBhvr>
                                      <p:to>
                                        <p:strVal val="visible"/>
                                      </p:to>
                                    </p:set>
                                    <p:animEffect transition="in" filter="fade">
                                      <p:cBhvr>
                                        <p:cTn id="154" dur="500"/>
                                        <p:tgtEl>
                                          <p:spTgt spid="152"/>
                                        </p:tgtEl>
                                      </p:cBhvr>
                                    </p:animEffect>
                                  </p:childTnLst>
                                </p:cTn>
                              </p:par>
                              <p:par>
                                <p:cTn id="155" presetID="10" presetClass="entr" presetSubtype="0" fill="hold" nodeType="withEffect">
                                  <p:stCondLst>
                                    <p:cond delay="0"/>
                                  </p:stCondLst>
                                  <p:childTnLst>
                                    <p:set>
                                      <p:cBhvr>
                                        <p:cTn id="156" dur="1" fill="hold">
                                          <p:stCondLst>
                                            <p:cond delay="0"/>
                                          </p:stCondLst>
                                        </p:cTn>
                                        <p:tgtEl>
                                          <p:spTgt spid="151"/>
                                        </p:tgtEl>
                                        <p:attrNameLst>
                                          <p:attrName>style.visibility</p:attrName>
                                        </p:attrNameLst>
                                      </p:cBhvr>
                                      <p:to>
                                        <p:strVal val="visible"/>
                                      </p:to>
                                    </p:set>
                                    <p:animEffect transition="in" filter="fade">
                                      <p:cBhvr>
                                        <p:cTn id="157" dur="500"/>
                                        <p:tgtEl>
                                          <p:spTgt spid="151"/>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164"/>
                                        </p:tgtEl>
                                        <p:attrNameLst>
                                          <p:attrName>style.visibility</p:attrName>
                                        </p:attrNameLst>
                                      </p:cBhvr>
                                      <p:to>
                                        <p:strVal val="visible"/>
                                      </p:to>
                                    </p:set>
                                    <p:animEffect transition="in" filter="fade">
                                      <p:cBhvr>
                                        <p:cTn id="162" dur="500"/>
                                        <p:tgtEl>
                                          <p:spTgt spid="164"/>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165"/>
                                        </p:tgtEl>
                                        <p:attrNameLst>
                                          <p:attrName>style.visibility</p:attrName>
                                        </p:attrNameLst>
                                      </p:cBhvr>
                                      <p:to>
                                        <p:strVal val="visible"/>
                                      </p:to>
                                    </p:set>
                                    <p:animEffect transition="in" filter="fade">
                                      <p:cBhvr>
                                        <p:cTn id="165" dur="500"/>
                                        <p:tgtEl>
                                          <p:spTgt spid="165"/>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166"/>
                                        </p:tgtEl>
                                        <p:attrNameLst>
                                          <p:attrName>style.visibility</p:attrName>
                                        </p:attrNameLst>
                                      </p:cBhvr>
                                      <p:to>
                                        <p:strVal val="visible"/>
                                      </p:to>
                                    </p:set>
                                    <p:animEffect transition="in" filter="fade">
                                      <p:cBhvr>
                                        <p:cTn id="168" dur="500"/>
                                        <p:tgtEl>
                                          <p:spTgt spid="166"/>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173"/>
                                        </p:tgtEl>
                                        <p:attrNameLst>
                                          <p:attrName>style.visibility</p:attrName>
                                        </p:attrNameLst>
                                      </p:cBhvr>
                                      <p:to>
                                        <p:strVal val="visible"/>
                                      </p:to>
                                    </p:set>
                                    <p:animEffect transition="in" filter="fade">
                                      <p:cBhvr>
                                        <p:cTn id="171" dur="500"/>
                                        <p:tgtEl>
                                          <p:spTgt spid="173"/>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175"/>
                                        </p:tgtEl>
                                        <p:attrNameLst>
                                          <p:attrName>style.visibility</p:attrName>
                                        </p:attrNameLst>
                                      </p:cBhvr>
                                      <p:to>
                                        <p:strVal val="visible"/>
                                      </p:to>
                                    </p:set>
                                    <p:animEffect transition="in" filter="fade">
                                      <p:cBhvr>
                                        <p:cTn id="174" dur="500"/>
                                        <p:tgtEl>
                                          <p:spTgt spid="175"/>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176"/>
                                        </p:tgtEl>
                                        <p:attrNameLst>
                                          <p:attrName>style.visibility</p:attrName>
                                        </p:attrNameLst>
                                      </p:cBhvr>
                                      <p:to>
                                        <p:strVal val="visible"/>
                                      </p:to>
                                    </p:set>
                                    <p:animEffect transition="in" filter="fade">
                                      <p:cBhvr>
                                        <p:cTn id="177" dur="500"/>
                                        <p:tgtEl>
                                          <p:spTgt spid="176"/>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178"/>
                                        </p:tgtEl>
                                        <p:attrNameLst>
                                          <p:attrName>style.visibility</p:attrName>
                                        </p:attrNameLst>
                                      </p:cBhvr>
                                      <p:to>
                                        <p:strVal val="visible"/>
                                      </p:to>
                                    </p:set>
                                    <p:animEffect transition="in" filter="fade">
                                      <p:cBhvr>
                                        <p:cTn id="180" dur="500"/>
                                        <p:tgtEl>
                                          <p:spTgt spid="178"/>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179"/>
                                        </p:tgtEl>
                                        <p:attrNameLst>
                                          <p:attrName>style.visibility</p:attrName>
                                        </p:attrNameLst>
                                      </p:cBhvr>
                                      <p:to>
                                        <p:strVal val="visible"/>
                                      </p:to>
                                    </p:set>
                                    <p:animEffect transition="in" filter="fade">
                                      <p:cBhvr>
                                        <p:cTn id="183" dur="500"/>
                                        <p:tgtEl>
                                          <p:spTgt spid="179"/>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180"/>
                                        </p:tgtEl>
                                        <p:attrNameLst>
                                          <p:attrName>style.visibility</p:attrName>
                                        </p:attrNameLst>
                                      </p:cBhvr>
                                      <p:to>
                                        <p:strVal val="visible"/>
                                      </p:to>
                                    </p:set>
                                    <p:animEffect transition="in" filter="fade">
                                      <p:cBhvr>
                                        <p:cTn id="186" dur="500"/>
                                        <p:tgtEl>
                                          <p:spTgt spid="180"/>
                                        </p:tgtEl>
                                      </p:cBhvr>
                                    </p:animEffect>
                                  </p:childTnLst>
                                </p:cTn>
                              </p:par>
                            </p:childTnLst>
                          </p:cTn>
                        </p:par>
                      </p:childTnLst>
                    </p:cTn>
                  </p:par>
                  <p:par>
                    <p:cTn id="187" fill="hold">
                      <p:stCondLst>
                        <p:cond delay="indefinite"/>
                      </p:stCondLst>
                      <p:childTnLst>
                        <p:par>
                          <p:cTn id="188" fill="hold">
                            <p:stCondLst>
                              <p:cond delay="0"/>
                            </p:stCondLst>
                            <p:childTnLst>
                              <p:par>
                                <p:cTn id="189" presetID="10" presetClass="entr" presetSubtype="0" fill="hold" grpId="0" nodeType="clickEffect">
                                  <p:stCondLst>
                                    <p:cond delay="0"/>
                                  </p:stCondLst>
                                  <p:childTnLst>
                                    <p:set>
                                      <p:cBhvr>
                                        <p:cTn id="190" dur="1" fill="hold">
                                          <p:stCondLst>
                                            <p:cond delay="0"/>
                                          </p:stCondLst>
                                        </p:cTn>
                                        <p:tgtEl>
                                          <p:spTgt spid="167"/>
                                        </p:tgtEl>
                                        <p:attrNameLst>
                                          <p:attrName>style.visibility</p:attrName>
                                        </p:attrNameLst>
                                      </p:cBhvr>
                                      <p:to>
                                        <p:strVal val="visible"/>
                                      </p:to>
                                    </p:set>
                                    <p:animEffect transition="in" filter="fade">
                                      <p:cBhvr>
                                        <p:cTn id="191" dur="500"/>
                                        <p:tgtEl>
                                          <p:spTgt spid="167"/>
                                        </p:tgtEl>
                                      </p:cBhvr>
                                    </p:animEffect>
                                  </p:childTnLst>
                                </p:cTn>
                              </p:par>
                              <p:par>
                                <p:cTn id="192" presetID="10" presetClass="entr" presetSubtype="0" fill="hold" grpId="0" nodeType="withEffect">
                                  <p:stCondLst>
                                    <p:cond delay="0"/>
                                  </p:stCondLst>
                                  <p:childTnLst>
                                    <p:set>
                                      <p:cBhvr>
                                        <p:cTn id="193" dur="1" fill="hold">
                                          <p:stCondLst>
                                            <p:cond delay="0"/>
                                          </p:stCondLst>
                                        </p:cTn>
                                        <p:tgtEl>
                                          <p:spTgt spid="168"/>
                                        </p:tgtEl>
                                        <p:attrNameLst>
                                          <p:attrName>style.visibility</p:attrName>
                                        </p:attrNameLst>
                                      </p:cBhvr>
                                      <p:to>
                                        <p:strVal val="visible"/>
                                      </p:to>
                                    </p:set>
                                    <p:animEffect transition="in" filter="fade">
                                      <p:cBhvr>
                                        <p:cTn id="194" dur="500"/>
                                        <p:tgtEl>
                                          <p:spTgt spid="168"/>
                                        </p:tgtEl>
                                      </p:cBhvr>
                                    </p:animEffect>
                                  </p:childTnLst>
                                </p:cTn>
                              </p:par>
                              <p:par>
                                <p:cTn id="195" presetID="10" presetClass="entr" presetSubtype="0" fill="hold" grpId="0" nodeType="withEffect">
                                  <p:stCondLst>
                                    <p:cond delay="0"/>
                                  </p:stCondLst>
                                  <p:childTnLst>
                                    <p:set>
                                      <p:cBhvr>
                                        <p:cTn id="196" dur="1" fill="hold">
                                          <p:stCondLst>
                                            <p:cond delay="0"/>
                                          </p:stCondLst>
                                        </p:cTn>
                                        <p:tgtEl>
                                          <p:spTgt spid="169"/>
                                        </p:tgtEl>
                                        <p:attrNameLst>
                                          <p:attrName>style.visibility</p:attrName>
                                        </p:attrNameLst>
                                      </p:cBhvr>
                                      <p:to>
                                        <p:strVal val="visible"/>
                                      </p:to>
                                    </p:set>
                                    <p:animEffect transition="in" filter="fade">
                                      <p:cBhvr>
                                        <p:cTn id="197" dur="500"/>
                                        <p:tgtEl>
                                          <p:spTgt spid="169"/>
                                        </p:tgtEl>
                                      </p:cBhvr>
                                    </p:animEffect>
                                  </p:childTnLst>
                                </p:cTn>
                              </p:par>
                            </p:childTnLst>
                          </p:cTn>
                        </p:par>
                      </p:childTnLst>
                    </p:cTn>
                  </p:par>
                  <p:par>
                    <p:cTn id="198" fill="hold">
                      <p:stCondLst>
                        <p:cond delay="indefinite"/>
                      </p:stCondLst>
                      <p:childTnLst>
                        <p:par>
                          <p:cTn id="199" fill="hold">
                            <p:stCondLst>
                              <p:cond delay="0"/>
                            </p:stCondLst>
                            <p:childTnLst>
                              <p:par>
                                <p:cTn id="200" presetID="10" presetClass="entr" presetSubtype="0" fill="hold" grpId="0" nodeType="clickEffect">
                                  <p:stCondLst>
                                    <p:cond delay="0"/>
                                  </p:stCondLst>
                                  <p:childTnLst>
                                    <p:set>
                                      <p:cBhvr>
                                        <p:cTn id="201" dur="1" fill="hold">
                                          <p:stCondLst>
                                            <p:cond delay="0"/>
                                          </p:stCondLst>
                                        </p:cTn>
                                        <p:tgtEl>
                                          <p:spTgt spid="171"/>
                                        </p:tgtEl>
                                        <p:attrNameLst>
                                          <p:attrName>style.visibility</p:attrName>
                                        </p:attrNameLst>
                                      </p:cBhvr>
                                      <p:to>
                                        <p:strVal val="visible"/>
                                      </p:to>
                                    </p:set>
                                    <p:animEffect transition="in" filter="fade">
                                      <p:cBhvr>
                                        <p:cTn id="202" dur="500"/>
                                        <p:tgtEl>
                                          <p:spTgt spid="171"/>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70"/>
                                        </p:tgtEl>
                                        <p:attrNameLst>
                                          <p:attrName>style.visibility</p:attrName>
                                        </p:attrNameLst>
                                      </p:cBhvr>
                                      <p:to>
                                        <p:strVal val="visible"/>
                                      </p:to>
                                    </p:set>
                                    <p:animEffect transition="in" filter="fade">
                                      <p:cBhvr>
                                        <p:cTn id="205" dur="500"/>
                                        <p:tgtEl>
                                          <p:spTgt spid="170"/>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72"/>
                                        </p:tgtEl>
                                        <p:attrNameLst>
                                          <p:attrName>style.visibility</p:attrName>
                                        </p:attrNameLst>
                                      </p:cBhvr>
                                      <p:to>
                                        <p:strVal val="visible"/>
                                      </p:to>
                                    </p:set>
                                    <p:animEffect transition="in" filter="fade">
                                      <p:cBhvr>
                                        <p:cTn id="208" dur="5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2" grpId="0"/>
      <p:bldP spid="23" grpId="0"/>
      <p:bldP spid="24" grpId="0"/>
      <p:bldP spid="25" grpId="0"/>
      <p:bldP spid="26" grpId="0"/>
      <p:bldP spid="27" grpId="0"/>
      <p:bldP spid="28" grpId="0"/>
      <p:bldP spid="30" grpId="0" animBg="1"/>
      <p:bldP spid="31" grpId="0" animBg="1"/>
      <p:bldP spid="32" grpId="0" animBg="1"/>
      <p:bldP spid="34" grpId="0" animBg="1"/>
      <p:bldP spid="36" grpId="0" animBg="1"/>
      <p:bldP spid="37" grpId="0" animBg="1"/>
      <p:bldP spid="51" grpId="0" animBg="1"/>
      <p:bldP spid="52" grpId="0" animBg="1"/>
      <p:bldP spid="53" grpId="0" animBg="1"/>
      <p:bldP spid="54" grpId="0" animBg="1"/>
      <p:bldP spid="57" grpId="0" uiExpand="1" build="p"/>
      <p:bldP spid="58" grpId="0" animBg="1"/>
      <p:bldP spid="157" grpId="0"/>
      <p:bldP spid="158" grpId="0"/>
      <p:bldP spid="159" grpId="0"/>
      <p:bldP spid="160" grpId="0"/>
      <p:bldP spid="161" grpId="0"/>
      <p:bldP spid="162" grpId="0"/>
      <p:bldP spid="163" grpId="0"/>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5" grpId="0" animBg="1"/>
      <p:bldP spid="176" grpId="0" animBg="1"/>
      <p:bldP spid="178" grpId="0" animBg="1"/>
      <p:bldP spid="179" grpId="0" animBg="1"/>
      <p:bldP spid="18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a:t>
            </a:r>
            <a:r>
              <a:rPr lang="en-US" sz="3600" dirty="0"/>
              <a:t>Equivalence </a:t>
            </a:r>
            <a:r>
              <a:rPr lang="en-IN" dirty="0"/>
              <a:t>Testing</a:t>
            </a:r>
          </a:p>
        </p:txBody>
      </p:sp>
      <p:sp>
        <p:nvSpPr>
          <p:cNvPr id="3" name="Content Placeholder 2"/>
          <p:cNvSpPr>
            <a:spLocks noGrp="1"/>
          </p:cNvSpPr>
          <p:nvPr>
            <p:ph idx="1"/>
          </p:nvPr>
        </p:nvSpPr>
        <p:spPr>
          <a:xfrm>
            <a:off x="182123" y="1305844"/>
            <a:ext cx="5265571" cy="1834929"/>
          </a:xfrm>
        </p:spPr>
        <p:txBody>
          <a:bodyPr/>
          <a:lstStyle/>
          <a:p>
            <a:r>
              <a:rPr lang="en-US" b="1" dirty="0">
                <a:solidFill>
                  <a:srgbClr val="B71B1C"/>
                </a:solidFill>
              </a:rPr>
              <a:t>Up to now </a:t>
            </a:r>
            <a:r>
              <a:rPr lang="en-US" dirty="0"/>
              <a:t>we have only considered partitioning the </a:t>
            </a:r>
            <a:r>
              <a:rPr lang="en-US" b="1" dirty="0">
                <a:solidFill>
                  <a:srgbClr val="B71B1C"/>
                </a:solidFill>
              </a:rPr>
              <a:t>valid</a:t>
            </a:r>
            <a:r>
              <a:rPr lang="en-US" dirty="0"/>
              <a:t> input space.</a:t>
            </a:r>
          </a:p>
          <a:p>
            <a:r>
              <a:rPr lang="en-US" b="1" dirty="0">
                <a:solidFill>
                  <a:srgbClr val="B71B1C"/>
                </a:solidFill>
              </a:rPr>
              <a:t>Weak robust</a:t>
            </a:r>
            <a:r>
              <a:rPr lang="en-US" dirty="0"/>
              <a:t> is similar to weak normal equivalence test except the </a:t>
            </a:r>
            <a:r>
              <a:rPr lang="en-US" b="1" dirty="0">
                <a:solidFill>
                  <a:srgbClr val="B71B1C"/>
                </a:solidFill>
              </a:rPr>
              <a:t>invalid input</a:t>
            </a:r>
            <a:r>
              <a:rPr lang="en-US" dirty="0"/>
              <a:t> variables are </a:t>
            </a:r>
            <a:r>
              <a:rPr lang="en-US" b="1" dirty="0">
                <a:solidFill>
                  <a:srgbClr val="B71B1C"/>
                </a:solidFill>
              </a:rPr>
              <a:t>now considered</a:t>
            </a:r>
            <a:r>
              <a:rPr lang="en-US" dirty="0"/>
              <a:t>.</a:t>
            </a:r>
            <a:endParaRPr lang="en-IN" dirty="0"/>
          </a:p>
        </p:txBody>
      </p:sp>
      <p:cxnSp>
        <p:nvCxnSpPr>
          <p:cNvPr id="9" name="Straight Arrow Connector 8"/>
          <p:cNvCxnSpPr/>
          <p:nvPr/>
        </p:nvCxnSpPr>
        <p:spPr>
          <a:xfrm flipV="1">
            <a:off x="1255047" y="3603820"/>
            <a:ext cx="17930" cy="23756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246082" y="5988431"/>
            <a:ext cx="327211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246082" y="5477443"/>
            <a:ext cx="327211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46082" y="4939562"/>
            <a:ext cx="327211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272977" y="4401680"/>
            <a:ext cx="327211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972224" y="3603820"/>
            <a:ext cx="0" cy="238461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743188" y="3594856"/>
            <a:ext cx="0" cy="238461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41046" y="3594856"/>
            <a:ext cx="0" cy="238461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272977" y="5969481"/>
            <a:ext cx="672354" cy="307777"/>
          </a:xfrm>
          <a:prstGeom prst="rect">
            <a:avLst/>
          </a:prstGeom>
          <a:noFill/>
        </p:spPr>
        <p:txBody>
          <a:bodyPr wrap="square" rtlCol="0">
            <a:spAutoFit/>
          </a:bodyPr>
          <a:lstStyle/>
          <a:p>
            <a:r>
              <a:rPr lang="en-IN" sz="1400" dirty="0"/>
              <a:t>School</a:t>
            </a:r>
          </a:p>
        </p:txBody>
      </p:sp>
      <p:sp>
        <p:nvSpPr>
          <p:cNvPr id="23" name="TextBox 22"/>
          <p:cNvSpPr txBox="1"/>
          <p:nvPr/>
        </p:nvSpPr>
        <p:spPr>
          <a:xfrm>
            <a:off x="2142554" y="6015324"/>
            <a:ext cx="672354" cy="307777"/>
          </a:xfrm>
          <a:prstGeom prst="rect">
            <a:avLst/>
          </a:prstGeom>
          <a:noFill/>
        </p:spPr>
        <p:txBody>
          <a:bodyPr wrap="square" rtlCol="0">
            <a:spAutoFit/>
          </a:bodyPr>
          <a:lstStyle/>
          <a:p>
            <a:r>
              <a:rPr lang="en-IN" sz="1400" dirty="0"/>
              <a:t>UG</a:t>
            </a:r>
          </a:p>
        </p:txBody>
      </p:sp>
      <p:sp>
        <p:nvSpPr>
          <p:cNvPr id="24" name="TextBox 23"/>
          <p:cNvSpPr txBox="1"/>
          <p:nvPr/>
        </p:nvSpPr>
        <p:spPr>
          <a:xfrm>
            <a:off x="2909035" y="6007382"/>
            <a:ext cx="672354" cy="307777"/>
          </a:xfrm>
          <a:prstGeom prst="rect">
            <a:avLst/>
          </a:prstGeom>
          <a:noFill/>
        </p:spPr>
        <p:txBody>
          <a:bodyPr wrap="square" rtlCol="0">
            <a:spAutoFit/>
          </a:bodyPr>
          <a:lstStyle/>
          <a:p>
            <a:r>
              <a:rPr lang="en-IN" sz="1400" dirty="0"/>
              <a:t>PG</a:t>
            </a:r>
          </a:p>
        </p:txBody>
      </p:sp>
      <p:sp>
        <p:nvSpPr>
          <p:cNvPr id="25" name="TextBox 24"/>
          <p:cNvSpPr txBox="1"/>
          <p:nvPr/>
        </p:nvSpPr>
        <p:spPr>
          <a:xfrm>
            <a:off x="1017485" y="5815592"/>
            <a:ext cx="255492" cy="307777"/>
          </a:xfrm>
          <a:prstGeom prst="rect">
            <a:avLst/>
          </a:prstGeom>
          <a:noFill/>
        </p:spPr>
        <p:txBody>
          <a:bodyPr wrap="square" rtlCol="0">
            <a:spAutoFit/>
          </a:bodyPr>
          <a:lstStyle/>
          <a:p>
            <a:r>
              <a:rPr lang="en-IN" sz="1400" dirty="0"/>
              <a:t>5</a:t>
            </a:r>
          </a:p>
        </p:txBody>
      </p:sp>
      <p:sp>
        <p:nvSpPr>
          <p:cNvPr id="26" name="TextBox 25"/>
          <p:cNvSpPr txBox="1"/>
          <p:nvPr/>
        </p:nvSpPr>
        <p:spPr>
          <a:xfrm>
            <a:off x="896459" y="5323554"/>
            <a:ext cx="358588" cy="307777"/>
          </a:xfrm>
          <a:prstGeom prst="rect">
            <a:avLst/>
          </a:prstGeom>
          <a:noFill/>
        </p:spPr>
        <p:txBody>
          <a:bodyPr wrap="square" rtlCol="0">
            <a:spAutoFit/>
          </a:bodyPr>
          <a:lstStyle/>
          <a:p>
            <a:r>
              <a:rPr lang="en-IN" sz="1400" dirty="0"/>
              <a:t>15</a:t>
            </a:r>
          </a:p>
        </p:txBody>
      </p:sp>
      <p:sp>
        <p:nvSpPr>
          <p:cNvPr id="27" name="TextBox 26"/>
          <p:cNvSpPr txBox="1"/>
          <p:nvPr/>
        </p:nvSpPr>
        <p:spPr>
          <a:xfrm>
            <a:off x="878531" y="4785673"/>
            <a:ext cx="358588" cy="307777"/>
          </a:xfrm>
          <a:prstGeom prst="rect">
            <a:avLst/>
          </a:prstGeom>
          <a:noFill/>
        </p:spPr>
        <p:txBody>
          <a:bodyPr wrap="square" rtlCol="0">
            <a:spAutoFit/>
          </a:bodyPr>
          <a:lstStyle/>
          <a:p>
            <a:r>
              <a:rPr lang="en-IN" sz="1400" dirty="0"/>
              <a:t>25</a:t>
            </a:r>
          </a:p>
        </p:txBody>
      </p:sp>
      <p:sp>
        <p:nvSpPr>
          <p:cNvPr id="28" name="TextBox 27"/>
          <p:cNvSpPr txBox="1"/>
          <p:nvPr/>
        </p:nvSpPr>
        <p:spPr>
          <a:xfrm>
            <a:off x="905424" y="4247791"/>
            <a:ext cx="358588" cy="307777"/>
          </a:xfrm>
          <a:prstGeom prst="rect">
            <a:avLst/>
          </a:prstGeom>
          <a:noFill/>
        </p:spPr>
        <p:txBody>
          <a:bodyPr wrap="square" rtlCol="0">
            <a:spAutoFit/>
          </a:bodyPr>
          <a:lstStyle/>
          <a:p>
            <a:r>
              <a:rPr lang="en-IN" sz="1400" dirty="0"/>
              <a:t>35</a:t>
            </a:r>
          </a:p>
        </p:txBody>
      </p:sp>
      <p:sp>
        <p:nvSpPr>
          <p:cNvPr id="30" name="Oval 29"/>
          <p:cNvSpPr/>
          <p:nvPr/>
        </p:nvSpPr>
        <p:spPr>
          <a:xfrm>
            <a:off x="1739141" y="5565990"/>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p:cNvSpPr/>
          <p:nvPr/>
        </p:nvSpPr>
        <p:spPr>
          <a:xfrm>
            <a:off x="2371153" y="5199541"/>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p:cNvSpPr/>
          <p:nvPr/>
        </p:nvSpPr>
        <p:spPr>
          <a:xfrm>
            <a:off x="2909035" y="4764361"/>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Flowchart: Terminator 33"/>
          <p:cNvSpPr/>
          <p:nvPr/>
        </p:nvSpPr>
        <p:spPr>
          <a:xfrm>
            <a:off x="1326765" y="4519556"/>
            <a:ext cx="2138081"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6" name="Flowchart: Terminator 35"/>
          <p:cNvSpPr/>
          <p:nvPr/>
        </p:nvSpPr>
        <p:spPr>
          <a:xfrm>
            <a:off x="1326764" y="5045357"/>
            <a:ext cx="2138081"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7" name="Flowchart: Terminator 36"/>
          <p:cNvSpPr/>
          <p:nvPr/>
        </p:nvSpPr>
        <p:spPr>
          <a:xfrm>
            <a:off x="1326764" y="5522658"/>
            <a:ext cx="2138081"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1" name="Flowchart: Terminator 50"/>
          <p:cNvSpPr/>
          <p:nvPr/>
        </p:nvSpPr>
        <p:spPr>
          <a:xfrm rot="5400000">
            <a:off x="1632409" y="4989828"/>
            <a:ext cx="1531434"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2" name="Flowchart: Terminator 51"/>
          <p:cNvSpPr/>
          <p:nvPr/>
        </p:nvSpPr>
        <p:spPr>
          <a:xfrm rot="5400000">
            <a:off x="970662" y="4989829"/>
            <a:ext cx="1531435"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3" name="Flowchart: Terminator 52"/>
          <p:cNvSpPr/>
          <p:nvPr/>
        </p:nvSpPr>
        <p:spPr>
          <a:xfrm rot="5400000">
            <a:off x="2208446" y="5003657"/>
            <a:ext cx="1559092"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4" name="Rectangle 53"/>
          <p:cNvSpPr/>
          <p:nvPr/>
        </p:nvSpPr>
        <p:spPr>
          <a:xfrm>
            <a:off x="277906" y="800847"/>
            <a:ext cx="5169788" cy="461665"/>
          </a:xfrm>
          <a:prstGeom prst="rect">
            <a:avLst/>
          </a:prstGeom>
          <a:solidFill>
            <a:srgbClr val="686868"/>
          </a:solidFill>
          <a:ln>
            <a:solidFill>
              <a:srgbClr val="686868"/>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dirty="0"/>
              <a:t>Weak</a:t>
            </a:r>
            <a:r>
              <a:rPr lang="en-US" sz="2400" b="1" dirty="0"/>
              <a:t> </a:t>
            </a:r>
            <a:r>
              <a:rPr lang="en-US" sz="2400" dirty="0"/>
              <a:t>Robust</a:t>
            </a:r>
            <a:r>
              <a:rPr lang="en-US" sz="2400" b="1" dirty="0"/>
              <a:t>  </a:t>
            </a:r>
            <a:r>
              <a:rPr lang="en-US" sz="2400" dirty="0"/>
              <a:t>Equivalence Class Testing</a:t>
            </a:r>
          </a:p>
        </p:txBody>
      </p:sp>
      <p:cxnSp>
        <p:nvCxnSpPr>
          <p:cNvPr id="55" name="Straight Connector 54"/>
          <p:cNvCxnSpPr/>
          <p:nvPr/>
        </p:nvCxnSpPr>
        <p:spPr>
          <a:xfrm flipH="1">
            <a:off x="5749626" y="800847"/>
            <a:ext cx="58455" cy="570968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Content Placeholder 2"/>
          <p:cNvSpPr txBox="1"/>
          <p:nvPr/>
        </p:nvSpPr>
        <p:spPr>
          <a:xfrm>
            <a:off x="6094756" y="1330366"/>
            <a:ext cx="5265571" cy="1834929"/>
          </a:xfrm>
          <a:prstGeom prst="rect">
            <a:avLst/>
          </a:prstGeom>
        </p:spPr>
        <p:txBody>
          <a:bodyPr vert="horz" lIns="91440" tIns="45720" rIns="91440" bIns="45720" rtlCol="0">
            <a:no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686868"/>
              </a:buClr>
            </a:pPr>
            <a:r>
              <a:rPr lang="en-US" dirty="0"/>
              <a:t>This form of class testing is </a:t>
            </a:r>
            <a:r>
              <a:rPr lang="en-US" b="1" dirty="0">
                <a:solidFill>
                  <a:srgbClr val="B71B1C"/>
                </a:solidFill>
              </a:rPr>
              <a:t>redundant</a:t>
            </a:r>
            <a:r>
              <a:rPr lang="en-US" dirty="0"/>
              <a:t>. </a:t>
            </a:r>
          </a:p>
          <a:p>
            <a:pPr>
              <a:buClr>
                <a:srgbClr val="686868"/>
              </a:buClr>
            </a:pPr>
            <a:r>
              <a:rPr lang="en-US" dirty="0"/>
              <a:t>So </a:t>
            </a:r>
            <a:r>
              <a:rPr lang="en-US" b="1" dirty="0">
                <a:solidFill>
                  <a:srgbClr val="B71B1C"/>
                </a:solidFill>
              </a:rPr>
              <a:t>multiple fault assumptions </a:t>
            </a:r>
            <a:r>
              <a:rPr lang="en-US" dirty="0"/>
              <a:t>are present and the equivalence classes are measured in terms of </a:t>
            </a:r>
            <a:r>
              <a:rPr lang="en-US" b="1" dirty="0">
                <a:solidFill>
                  <a:srgbClr val="B71B1C"/>
                </a:solidFill>
              </a:rPr>
              <a:t>valid and invalid </a:t>
            </a:r>
            <a:r>
              <a:rPr lang="en-US" dirty="0"/>
              <a:t>inputs from test cases.</a:t>
            </a:r>
            <a:endParaRPr lang="en-IN" dirty="0"/>
          </a:p>
        </p:txBody>
      </p:sp>
      <p:sp>
        <p:nvSpPr>
          <p:cNvPr id="58" name="Rectangle 57"/>
          <p:cNvSpPr/>
          <p:nvPr/>
        </p:nvSpPr>
        <p:spPr>
          <a:xfrm>
            <a:off x="6210009" y="806166"/>
            <a:ext cx="5328831" cy="461665"/>
          </a:xfrm>
          <a:prstGeom prst="rect">
            <a:avLst/>
          </a:prstGeom>
          <a:solidFill>
            <a:srgbClr val="686868"/>
          </a:solidFill>
          <a:ln>
            <a:solidFill>
              <a:srgbClr val="686868"/>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dirty="0"/>
              <a:t>Strong Robust Equivalence Class Testing</a:t>
            </a:r>
          </a:p>
        </p:txBody>
      </p:sp>
      <p:cxnSp>
        <p:nvCxnSpPr>
          <p:cNvPr id="149" name="Straight Arrow Connector 148"/>
          <p:cNvCxnSpPr/>
          <p:nvPr/>
        </p:nvCxnSpPr>
        <p:spPr>
          <a:xfrm flipV="1">
            <a:off x="6929729" y="3585900"/>
            <a:ext cx="17930" cy="23756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a:off x="6920764" y="5970511"/>
            <a:ext cx="327211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6920764" y="5459523"/>
            <a:ext cx="327211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6920764" y="4921642"/>
            <a:ext cx="327211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6947659" y="4383760"/>
            <a:ext cx="327211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7646906" y="3585900"/>
            <a:ext cx="0" cy="238461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417870" y="3576936"/>
            <a:ext cx="0" cy="238461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9215728" y="3576936"/>
            <a:ext cx="0" cy="238461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57" name="TextBox 156"/>
          <p:cNvSpPr txBox="1"/>
          <p:nvPr/>
        </p:nvSpPr>
        <p:spPr>
          <a:xfrm>
            <a:off x="6947659" y="5951561"/>
            <a:ext cx="672354" cy="307777"/>
          </a:xfrm>
          <a:prstGeom prst="rect">
            <a:avLst/>
          </a:prstGeom>
          <a:noFill/>
        </p:spPr>
        <p:txBody>
          <a:bodyPr wrap="square" rtlCol="0">
            <a:spAutoFit/>
          </a:bodyPr>
          <a:lstStyle/>
          <a:p>
            <a:r>
              <a:rPr lang="en-IN" sz="1400" dirty="0"/>
              <a:t>School</a:t>
            </a:r>
          </a:p>
        </p:txBody>
      </p:sp>
      <p:sp>
        <p:nvSpPr>
          <p:cNvPr id="158" name="TextBox 157"/>
          <p:cNvSpPr txBox="1"/>
          <p:nvPr/>
        </p:nvSpPr>
        <p:spPr>
          <a:xfrm>
            <a:off x="7817236" y="5997404"/>
            <a:ext cx="672354" cy="307777"/>
          </a:xfrm>
          <a:prstGeom prst="rect">
            <a:avLst/>
          </a:prstGeom>
          <a:noFill/>
        </p:spPr>
        <p:txBody>
          <a:bodyPr wrap="square" rtlCol="0">
            <a:spAutoFit/>
          </a:bodyPr>
          <a:lstStyle/>
          <a:p>
            <a:r>
              <a:rPr lang="en-IN" sz="1400" dirty="0"/>
              <a:t>UG</a:t>
            </a:r>
          </a:p>
        </p:txBody>
      </p:sp>
      <p:sp>
        <p:nvSpPr>
          <p:cNvPr id="159" name="TextBox 158"/>
          <p:cNvSpPr txBox="1"/>
          <p:nvPr/>
        </p:nvSpPr>
        <p:spPr>
          <a:xfrm>
            <a:off x="8583717" y="5989462"/>
            <a:ext cx="672354" cy="307777"/>
          </a:xfrm>
          <a:prstGeom prst="rect">
            <a:avLst/>
          </a:prstGeom>
          <a:noFill/>
        </p:spPr>
        <p:txBody>
          <a:bodyPr wrap="square" rtlCol="0">
            <a:spAutoFit/>
          </a:bodyPr>
          <a:lstStyle/>
          <a:p>
            <a:r>
              <a:rPr lang="en-IN" sz="1400" dirty="0"/>
              <a:t>PG</a:t>
            </a:r>
          </a:p>
        </p:txBody>
      </p:sp>
      <p:sp>
        <p:nvSpPr>
          <p:cNvPr id="160" name="TextBox 159"/>
          <p:cNvSpPr txBox="1"/>
          <p:nvPr/>
        </p:nvSpPr>
        <p:spPr>
          <a:xfrm>
            <a:off x="6692167" y="5797672"/>
            <a:ext cx="255492" cy="307777"/>
          </a:xfrm>
          <a:prstGeom prst="rect">
            <a:avLst/>
          </a:prstGeom>
          <a:noFill/>
        </p:spPr>
        <p:txBody>
          <a:bodyPr wrap="square" rtlCol="0">
            <a:spAutoFit/>
          </a:bodyPr>
          <a:lstStyle/>
          <a:p>
            <a:r>
              <a:rPr lang="en-IN" sz="1400" dirty="0"/>
              <a:t>5</a:t>
            </a:r>
          </a:p>
        </p:txBody>
      </p:sp>
      <p:sp>
        <p:nvSpPr>
          <p:cNvPr id="161" name="TextBox 160"/>
          <p:cNvSpPr txBox="1"/>
          <p:nvPr/>
        </p:nvSpPr>
        <p:spPr>
          <a:xfrm>
            <a:off x="6571141" y="5305634"/>
            <a:ext cx="358588" cy="307777"/>
          </a:xfrm>
          <a:prstGeom prst="rect">
            <a:avLst/>
          </a:prstGeom>
          <a:noFill/>
        </p:spPr>
        <p:txBody>
          <a:bodyPr wrap="square" rtlCol="0">
            <a:spAutoFit/>
          </a:bodyPr>
          <a:lstStyle/>
          <a:p>
            <a:r>
              <a:rPr lang="en-IN" sz="1400" dirty="0"/>
              <a:t>15</a:t>
            </a:r>
          </a:p>
        </p:txBody>
      </p:sp>
      <p:sp>
        <p:nvSpPr>
          <p:cNvPr id="162" name="TextBox 161"/>
          <p:cNvSpPr txBox="1"/>
          <p:nvPr/>
        </p:nvSpPr>
        <p:spPr>
          <a:xfrm>
            <a:off x="6553213" y="4767753"/>
            <a:ext cx="358588" cy="307777"/>
          </a:xfrm>
          <a:prstGeom prst="rect">
            <a:avLst/>
          </a:prstGeom>
          <a:noFill/>
        </p:spPr>
        <p:txBody>
          <a:bodyPr wrap="square" rtlCol="0">
            <a:spAutoFit/>
          </a:bodyPr>
          <a:lstStyle/>
          <a:p>
            <a:r>
              <a:rPr lang="en-IN" sz="1400" dirty="0"/>
              <a:t>25</a:t>
            </a:r>
          </a:p>
        </p:txBody>
      </p:sp>
      <p:sp>
        <p:nvSpPr>
          <p:cNvPr id="163" name="TextBox 162"/>
          <p:cNvSpPr txBox="1"/>
          <p:nvPr/>
        </p:nvSpPr>
        <p:spPr>
          <a:xfrm>
            <a:off x="6580106" y="4229871"/>
            <a:ext cx="358588" cy="307777"/>
          </a:xfrm>
          <a:prstGeom prst="rect">
            <a:avLst/>
          </a:prstGeom>
          <a:noFill/>
        </p:spPr>
        <p:txBody>
          <a:bodyPr wrap="square" rtlCol="0">
            <a:spAutoFit/>
          </a:bodyPr>
          <a:lstStyle/>
          <a:p>
            <a:r>
              <a:rPr lang="en-IN" sz="1400" dirty="0"/>
              <a:t>35</a:t>
            </a:r>
          </a:p>
        </p:txBody>
      </p:sp>
      <p:sp>
        <p:nvSpPr>
          <p:cNvPr id="164" name="Oval 163"/>
          <p:cNvSpPr/>
          <p:nvPr/>
        </p:nvSpPr>
        <p:spPr>
          <a:xfrm>
            <a:off x="7413823" y="5548070"/>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5" name="Oval 164"/>
          <p:cNvSpPr/>
          <p:nvPr/>
        </p:nvSpPr>
        <p:spPr>
          <a:xfrm>
            <a:off x="8045835" y="5181621"/>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6" name="Oval 165"/>
          <p:cNvSpPr/>
          <p:nvPr/>
        </p:nvSpPr>
        <p:spPr>
          <a:xfrm>
            <a:off x="8583717" y="4746441"/>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 name="Flowchart: Terminator 166"/>
          <p:cNvSpPr/>
          <p:nvPr/>
        </p:nvSpPr>
        <p:spPr>
          <a:xfrm>
            <a:off x="7001447" y="4501636"/>
            <a:ext cx="2138081"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8" name="Flowchart: Terminator 167"/>
          <p:cNvSpPr/>
          <p:nvPr/>
        </p:nvSpPr>
        <p:spPr>
          <a:xfrm>
            <a:off x="7001446" y="5027437"/>
            <a:ext cx="2138081"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9" name="Flowchart: Terminator 168"/>
          <p:cNvSpPr/>
          <p:nvPr/>
        </p:nvSpPr>
        <p:spPr>
          <a:xfrm>
            <a:off x="7001446" y="5504738"/>
            <a:ext cx="2138081"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0" name="Flowchart: Terminator 169"/>
          <p:cNvSpPr/>
          <p:nvPr/>
        </p:nvSpPr>
        <p:spPr>
          <a:xfrm rot="5400000">
            <a:off x="7316051" y="4980868"/>
            <a:ext cx="1513514"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1" name="Flowchart: Terminator 170"/>
          <p:cNvSpPr/>
          <p:nvPr/>
        </p:nvSpPr>
        <p:spPr>
          <a:xfrm rot="5400000">
            <a:off x="6654304" y="4980869"/>
            <a:ext cx="1513515"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2" name="Flowchart: Terminator 171"/>
          <p:cNvSpPr/>
          <p:nvPr/>
        </p:nvSpPr>
        <p:spPr>
          <a:xfrm rot="5400000">
            <a:off x="7892088" y="4994697"/>
            <a:ext cx="1541172" cy="355142"/>
          </a:xfrm>
          <a:prstGeom prst="flowChartTerminator">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3" name="Oval 172"/>
          <p:cNvSpPr/>
          <p:nvPr/>
        </p:nvSpPr>
        <p:spPr>
          <a:xfrm>
            <a:off x="7398855" y="5189303"/>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5" name="Oval 174"/>
          <p:cNvSpPr/>
          <p:nvPr/>
        </p:nvSpPr>
        <p:spPr>
          <a:xfrm>
            <a:off x="8042436" y="4616599"/>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6" name="Oval 175"/>
          <p:cNvSpPr/>
          <p:nvPr/>
        </p:nvSpPr>
        <p:spPr>
          <a:xfrm>
            <a:off x="8006553" y="5563673"/>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 name="Oval 177"/>
          <p:cNvSpPr/>
          <p:nvPr/>
        </p:nvSpPr>
        <p:spPr>
          <a:xfrm>
            <a:off x="8625862" y="5580031"/>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9" name="Oval 178"/>
          <p:cNvSpPr/>
          <p:nvPr/>
        </p:nvSpPr>
        <p:spPr>
          <a:xfrm>
            <a:off x="8625862" y="5148586"/>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0" name="Oval 179"/>
          <p:cNvSpPr/>
          <p:nvPr/>
        </p:nvSpPr>
        <p:spPr>
          <a:xfrm>
            <a:off x="7361837" y="4643403"/>
            <a:ext cx="89647" cy="805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p:cNvSpPr/>
          <p:nvPr/>
        </p:nvSpPr>
        <p:spPr>
          <a:xfrm>
            <a:off x="2959893" y="4160462"/>
            <a:ext cx="89647" cy="80528"/>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3693445" y="4715597"/>
            <a:ext cx="89647" cy="80528"/>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7337622" y="4200726"/>
            <a:ext cx="89647" cy="80528"/>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7990235" y="4176549"/>
            <a:ext cx="89647" cy="80528"/>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8626948" y="4200726"/>
            <a:ext cx="89647" cy="80528"/>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9395010" y="4583064"/>
            <a:ext cx="89647" cy="80528"/>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9394166" y="5127135"/>
            <a:ext cx="89647" cy="80528"/>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a:off x="9389900" y="5698805"/>
            <a:ext cx="89647" cy="80528"/>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14818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par>
                                <p:cTn id="51" presetID="10" presetClass="entr" presetSubtype="0"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par>
                                <p:cTn id="54" presetID="10" presetClass="entr" presetSubtype="0" fill="hold"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par>
                                <p:cTn id="57" presetID="10" presetClass="entr" presetSubtype="0"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500"/>
                                        <p:tgtEl>
                                          <p:spTgt spid="15"/>
                                        </p:tgtEl>
                                      </p:cBhvr>
                                    </p:animEffect>
                                  </p:childTnLst>
                                </p:cTn>
                              </p:par>
                              <p:par>
                                <p:cTn id="60" presetID="10" presetClass="entr" presetSubtype="0" fill="hold"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fade">
                                      <p:cBhvr>
                                        <p:cTn id="70" dur="500"/>
                                        <p:tgtEl>
                                          <p:spTgt spid="3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
                                        </p:tgtEl>
                                        <p:attrNameLst>
                                          <p:attrName>style.visibility</p:attrName>
                                        </p:attrNameLst>
                                      </p:cBhvr>
                                      <p:to>
                                        <p:strVal val="visible"/>
                                      </p:to>
                                    </p:set>
                                    <p:animEffect transition="in" filter="fade">
                                      <p:cBhvr>
                                        <p:cTn id="76" dur="500"/>
                                        <p:tgtEl>
                                          <p:spTgt spid="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
                                        </p:tgtEl>
                                        <p:attrNameLst>
                                          <p:attrName>style.visibility</p:attrName>
                                        </p:attrNameLst>
                                      </p:cBhvr>
                                      <p:to>
                                        <p:strVal val="visible"/>
                                      </p:to>
                                    </p:set>
                                    <p:animEffect transition="in" filter="fade">
                                      <p:cBhvr>
                                        <p:cTn id="79" dur="500"/>
                                        <p:tgtEl>
                                          <p:spTgt spid="5"/>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34"/>
                                        </p:tgtEl>
                                        <p:attrNameLst>
                                          <p:attrName>style.visibility</p:attrName>
                                        </p:attrNameLst>
                                      </p:cBhvr>
                                      <p:to>
                                        <p:strVal val="visible"/>
                                      </p:to>
                                    </p:set>
                                    <p:animEffect transition="in" filter="fade">
                                      <p:cBhvr>
                                        <p:cTn id="84" dur="500"/>
                                        <p:tgtEl>
                                          <p:spTgt spid="34"/>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fade">
                                      <p:cBhvr>
                                        <p:cTn id="87" dur="500"/>
                                        <p:tgtEl>
                                          <p:spTgt spid="36"/>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7"/>
                                        </p:tgtEl>
                                        <p:attrNameLst>
                                          <p:attrName>style.visibility</p:attrName>
                                        </p:attrNameLst>
                                      </p:cBhvr>
                                      <p:to>
                                        <p:strVal val="visible"/>
                                      </p:to>
                                    </p:set>
                                    <p:animEffect transition="in" filter="fade">
                                      <p:cBhvr>
                                        <p:cTn id="90" dur="500"/>
                                        <p:tgtEl>
                                          <p:spTgt spid="37"/>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52"/>
                                        </p:tgtEl>
                                        <p:attrNameLst>
                                          <p:attrName>style.visibility</p:attrName>
                                        </p:attrNameLst>
                                      </p:cBhvr>
                                      <p:to>
                                        <p:strVal val="visible"/>
                                      </p:to>
                                    </p:set>
                                    <p:animEffect transition="in" filter="fade">
                                      <p:cBhvr>
                                        <p:cTn id="95" dur="500"/>
                                        <p:tgtEl>
                                          <p:spTgt spid="52"/>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1"/>
                                        </p:tgtEl>
                                        <p:attrNameLst>
                                          <p:attrName>style.visibility</p:attrName>
                                        </p:attrNameLst>
                                      </p:cBhvr>
                                      <p:to>
                                        <p:strVal val="visible"/>
                                      </p:to>
                                    </p:set>
                                    <p:animEffect transition="in" filter="fade">
                                      <p:cBhvr>
                                        <p:cTn id="98" dur="500"/>
                                        <p:tgtEl>
                                          <p:spTgt spid="51"/>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fade">
                                      <p:cBhvr>
                                        <p:cTn id="101" dur="500"/>
                                        <p:tgtEl>
                                          <p:spTgt spid="53"/>
                                        </p:tgtEl>
                                      </p:cBhvr>
                                    </p:animEffect>
                                  </p:childTnLst>
                                </p:cTn>
                              </p:par>
                              <p:par>
                                <p:cTn id="102" presetID="1" presetClass="entr" presetSubtype="0" fill="hold" nodeType="withEffect">
                                  <p:stCondLst>
                                    <p:cond delay="0"/>
                                  </p:stCondLst>
                                  <p:childTnLst>
                                    <p:set>
                                      <p:cBhvr>
                                        <p:cTn id="103" dur="1" fill="hold">
                                          <p:stCondLst>
                                            <p:cond delay="0"/>
                                          </p:stCondLst>
                                        </p:cTn>
                                        <p:tgtEl>
                                          <p:spTgt spid="55"/>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58"/>
                                        </p:tgtEl>
                                        <p:attrNameLst>
                                          <p:attrName>style.visibility</p:attrName>
                                        </p:attrNameLst>
                                      </p:cBhvr>
                                      <p:to>
                                        <p:strVal val="visible"/>
                                      </p:to>
                                    </p:set>
                                    <p:animEffect transition="in" filter="fade">
                                      <p:cBhvr>
                                        <p:cTn id="108" dur="500"/>
                                        <p:tgtEl>
                                          <p:spTgt spid="58"/>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57">
                                            <p:txEl>
                                              <p:pRg st="0" end="0"/>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57">
                                            <p:txEl>
                                              <p:pRg st="1" end="1"/>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149"/>
                                        </p:tgtEl>
                                        <p:attrNameLst>
                                          <p:attrName>style.visibility</p:attrName>
                                        </p:attrNameLst>
                                      </p:cBhvr>
                                      <p:to>
                                        <p:strVal val="visible"/>
                                      </p:to>
                                    </p:set>
                                    <p:animEffect transition="in" filter="fade">
                                      <p:cBhvr>
                                        <p:cTn id="121" dur="500"/>
                                        <p:tgtEl>
                                          <p:spTgt spid="149"/>
                                        </p:tgtEl>
                                      </p:cBhvr>
                                    </p:animEffect>
                                  </p:childTnLst>
                                </p:cTn>
                              </p:par>
                              <p:par>
                                <p:cTn id="122" presetID="10" presetClass="entr" presetSubtype="0" fill="hold" nodeType="withEffect">
                                  <p:stCondLst>
                                    <p:cond delay="0"/>
                                  </p:stCondLst>
                                  <p:childTnLst>
                                    <p:set>
                                      <p:cBhvr>
                                        <p:cTn id="123" dur="1" fill="hold">
                                          <p:stCondLst>
                                            <p:cond delay="0"/>
                                          </p:stCondLst>
                                        </p:cTn>
                                        <p:tgtEl>
                                          <p:spTgt spid="150"/>
                                        </p:tgtEl>
                                        <p:attrNameLst>
                                          <p:attrName>style.visibility</p:attrName>
                                        </p:attrNameLst>
                                      </p:cBhvr>
                                      <p:to>
                                        <p:strVal val="visible"/>
                                      </p:to>
                                    </p:set>
                                    <p:animEffect transition="in" filter="fade">
                                      <p:cBhvr>
                                        <p:cTn id="124" dur="500"/>
                                        <p:tgtEl>
                                          <p:spTgt spid="150"/>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57"/>
                                        </p:tgtEl>
                                        <p:attrNameLst>
                                          <p:attrName>style.visibility</p:attrName>
                                        </p:attrNameLst>
                                      </p:cBhvr>
                                      <p:to>
                                        <p:strVal val="visible"/>
                                      </p:to>
                                    </p:set>
                                    <p:animEffect transition="in" filter="fade">
                                      <p:cBhvr>
                                        <p:cTn id="127" dur="500"/>
                                        <p:tgtEl>
                                          <p:spTgt spid="157"/>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58"/>
                                        </p:tgtEl>
                                        <p:attrNameLst>
                                          <p:attrName>style.visibility</p:attrName>
                                        </p:attrNameLst>
                                      </p:cBhvr>
                                      <p:to>
                                        <p:strVal val="visible"/>
                                      </p:to>
                                    </p:set>
                                    <p:animEffect transition="in" filter="fade">
                                      <p:cBhvr>
                                        <p:cTn id="130" dur="500"/>
                                        <p:tgtEl>
                                          <p:spTgt spid="158"/>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59"/>
                                        </p:tgtEl>
                                        <p:attrNameLst>
                                          <p:attrName>style.visibility</p:attrName>
                                        </p:attrNameLst>
                                      </p:cBhvr>
                                      <p:to>
                                        <p:strVal val="visible"/>
                                      </p:to>
                                    </p:set>
                                    <p:animEffect transition="in" filter="fade">
                                      <p:cBhvr>
                                        <p:cTn id="133" dur="500"/>
                                        <p:tgtEl>
                                          <p:spTgt spid="159"/>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60"/>
                                        </p:tgtEl>
                                        <p:attrNameLst>
                                          <p:attrName>style.visibility</p:attrName>
                                        </p:attrNameLst>
                                      </p:cBhvr>
                                      <p:to>
                                        <p:strVal val="visible"/>
                                      </p:to>
                                    </p:set>
                                    <p:animEffect transition="in" filter="fade">
                                      <p:cBhvr>
                                        <p:cTn id="136" dur="500"/>
                                        <p:tgtEl>
                                          <p:spTgt spid="160"/>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61"/>
                                        </p:tgtEl>
                                        <p:attrNameLst>
                                          <p:attrName>style.visibility</p:attrName>
                                        </p:attrNameLst>
                                      </p:cBhvr>
                                      <p:to>
                                        <p:strVal val="visible"/>
                                      </p:to>
                                    </p:set>
                                    <p:animEffect transition="in" filter="fade">
                                      <p:cBhvr>
                                        <p:cTn id="139" dur="500"/>
                                        <p:tgtEl>
                                          <p:spTgt spid="161"/>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62"/>
                                        </p:tgtEl>
                                        <p:attrNameLst>
                                          <p:attrName>style.visibility</p:attrName>
                                        </p:attrNameLst>
                                      </p:cBhvr>
                                      <p:to>
                                        <p:strVal val="visible"/>
                                      </p:to>
                                    </p:set>
                                    <p:animEffect transition="in" filter="fade">
                                      <p:cBhvr>
                                        <p:cTn id="142" dur="500"/>
                                        <p:tgtEl>
                                          <p:spTgt spid="162"/>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63"/>
                                        </p:tgtEl>
                                        <p:attrNameLst>
                                          <p:attrName>style.visibility</p:attrName>
                                        </p:attrNameLst>
                                      </p:cBhvr>
                                      <p:to>
                                        <p:strVal val="visible"/>
                                      </p:to>
                                    </p:set>
                                    <p:animEffect transition="in" filter="fade">
                                      <p:cBhvr>
                                        <p:cTn id="145" dur="500"/>
                                        <p:tgtEl>
                                          <p:spTgt spid="163"/>
                                        </p:tgtEl>
                                      </p:cBhvr>
                                    </p:animEffect>
                                  </p:childTnLst>
                                </p:cTn>
                              </p:par>
                              <p:par>
                                <p:cTn id="146" presetID="10" presetClass="entr" presetSubtype="0" fill="hold" nodeType="withEffect">
                                  <p:stCondLst>
                                    <p:cond delay="0"/>
                                  </p:stCondLst>
                                  <p:childTnLst>
                                    <p:set>
                                      <p:cBhvr>
                                        <p:cTn id="147" dur="1" fill="hold">
                                          <p:stCondLst>
                                            <p:cond delay="0"/>
                                          </p:stCondLst>
                                        </p:cTn>
                                        <p:tgtEl>
                                          <p:spTgt spid="154"/>
                                        </p:tgtEl>
                                        <p:attrNameLst>
                                          <p:attrName>style.visibility</p:attrName>
                                        </p:attrNameLst>
                                      </p:cBhvr>
                                      <p:to>
                                        <p:strVal val="visible"/>
                                      </p:to>
                                    </p:set>
                                    <p:animEffect transition="in" filter="fade">
                                      <p:cBhvr>
                                        <p:cTn id="148" dur="500"/>
                                        <p:tgtEl>
                                          <p:spTgt spid="154"/>
                                        </p:tgtEl>
                                      </p:cBhvr>
                                    </p:animEffect>
                                  </p:childTnLst>
                                </p:cTn>
                              </p:par>
                              <p:par>
                                <p:cTn id="149" presetID="10" presetClass="entr" presetSubtype="0" fill="hold" nodeType="withEffect">
                                  <p:stCondLst>
                                    <p:cond delay="0"/>
                                  </p:stCondLst>
                                  <p:childTnLst>
                                    <p:set>
                                      <p:cBhvr>
                                        <p:cTn id="150" dur="1" fill="hold">
                                          <p:stCondLst>
                                            <p:cond delay="0"/>
                                          </p:stCondLst>
                                        </p:cTn>
                                        <p:tgtEl>
                                          <p:spTgt spid="155"/>
                                        </p:tgtEl>
                                        <p:attrNameLst>
                                          <p:attrName>style.visibility</p:attrName>
                                        </p:attrNameLst>
                                      </p:cBhvr>
                                      <p:to>
                                        <p:strVal val="visible"/>
                                      </p:to>
                                    </p:set>
                                    <p:animEffect transition="in" filter="fade">
                                      <p:cBhvr>
                                        <p:cTn id="151" dur="500"/>
                                        <p:tgtEl>
                                          <p:spTgt spid="155"/>
                                        </p:tgtEl>
                                      </p:cBhvr>
                                    </p:animEffect>
                                  </p:childTnLst>
                                </p:cTn>
                              </p:par>
                              <p:par>
                                <p:cTn id="152" presetID="10" presetClass="entr" presetSubtype="0" fill="hold" nodeType="withEffect">
                                  <p:stCondLst>
                                    <p:cond delay="0"/>
                                  </p:stCondLst>
                                  <p:childTnLst>
                                    <p:set>
                                      <p:cBhvr>
                                        <p:cTn id="153" dur="1" fill="hold">
                                          <p:stCondLst>
                                            <p:cond delay="0"/>
                                          </p:stCondLst>
                                        </p:cTn>
                                        <p:tgtEl>
                                          <p:spTgt spid="156"/>
                                        </p:tgtEl>
                                        <p:attrNameLst>
                                          <p:attrName>style.visibility</p:attrName>
                                        </p:attrNameLst>
                                      </p:cBhvr>
                                      <p:to>
                                        <p:strVal val="visible"/>
                                      </p:to>
                                    </p:set>
                                    <p:animEffect transition="in" filter="fade">
                                      <p:cBhvr>
                                        <p:cTn id="154" dur="500"/>
                                        <p:tgtEl>
                                          <p:spTgt spid="156"/>
                                        </p:tgtEl>
                                      </p:cBhvr>
                                    </p:animEffect>
                                  </p:childTnLst>
                                </p:cTn>
                              </p:par>
                              <p:par>
                                <p:cTn id="155" presetID="10" presetClass="entr" presetSubtype="0" fill="hold" nodeType="withEffect">
                                  <p:stCondLst>
                                    <p:cond delay="0"/>
                                  </p:stCondLst>
                                  <p:childTnLst>
                                    <p:set>
                                      <p:cBhvr>
                                        <p:cTn id="156" dur="1" fill="hold">
                                          <p:stCondLst>
                                            <p:cond delay="0"/>
                                          </p:stCondLst>
                                        </p:cTn>
                                        <p:tgtEl>
                                          <p:spTgt spid="153"/>
                                        </p:tgtEl>
                                        <p:attrNameLst>
                                          <p:attrName>style.visibility</p:attrName>
                                        </p:attrNameLst>
                                      </p:cBhvr>
                                      <p:to>
                                        <p:strVal val="visible"/>
                                      </p:to>
                                    </p:set>
                                    <p:animEffect transition="in" filter="fade">
                                      <p:cBhvr>
                                        <p:cTn id="157" dur="500"/>
                                        <p:tgtEl>
                                          <p:spTgt spid="153"/>
                                        </p:tgtEl>
                                      </p:cBhvr>
                                    </p:animEffect>
                                  </p:childTnLst>
                                </p:cTn>
                              </p:par>
                              <p:par>
                                <p:cTn id="158" presetID="10" presetClass="entr" presetSubtype="0" fill="hold" nodeType="withEffect">
                                  <p:stCondLst>
                                    <p:cond delay="0"/>
                                  </p:stCondLst>
                                  <p:childTnLst>
                                    <p:set>
                                      <p:cBhvr>
                                        <p:cTn id="159" dur="1" fill="hold">
                                          <p:stCondLst>
                                            <p:cond delay="0"/>
                                          </p:stCondLst>
                                        </p:cTn>
                                        <p:tgtEl>
                                          <p:spTgt spid="152"/>
                                        </p:tgtEl>
                                        <p:attrNameLst>
                                          <p:attrName>style.visibility</p:attrName>
                                        </p:attrNameLst>
                                      </p:cBhvr>
                                      <p:to>
                                        <p:strVal val="visible"/>
                                      </p:to>
                                    </p:set>
                                    <p:animEffect transition="in" filter="fade">
                                      <p:cBhvr>
                                        <p:cTn id="160" dur="500"/>
                                        <p:tgtEl>
                                          <p:spTgt spid="152"/>
                                        </p:tgtEl>
                                      </p:cBhvr>
                                    </p:animEffect>
                                  </p:childTnLst>
                                </p:cTn>
                              </p:par>
                              <p:par>
                                <p:cTn id="161" presetID="10" presetClass="entr" presetSubtype="0" fill="hold" nodeType="withEffect">
                                  <p:stCondLst>
                                    <p:cond delay="0"/>
                                  </p:stCondLst>
                                  <p:childTnLst>
                                    <p:set>
                                      <p:cBhvr>
                                        <p:cTn id="162" dur="1" fill="hold">
                                          <p:stCondLst>
                                            <p:cond delay="0"/>
                                          </p:stCondLst>
                                        </p:cTn>
                                        <p:tgtEl>
                                          <p:spTgt spid="151"/>
                                        </p:tgtEl>
                                        <p:attrNameLst>
                                          <p:attrName>style.visibility</p:attrName>
                                        </p:attrNameLst>
                                      </p:cBhvr>
                                      <p:to>
                                        <p:strVal val="visible"/>
                                      </p:to>
                                    </p:set>
                                    <p:animEffect transition="in" filter="fade">
                                      <p:cBhvr>
                                        <p:cTn id="163" dur="500"/>
                                        <p:tgtEl>
                                          <p:spTgt spid="151"/>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164"/>
                                        </p:tgtEl>
                                        <p:attrNameLst>
                                          <p:attrName>style.visibility</p:attrName>
                                        </p:attrNameLst>
                                      </p:cBhvr>
                                      <p:to>
                                        <p:strVal val="visible"/>
                                      </p:to>
                                    </p:set>
                                    <p:animEffect transition="in" filter="fade">
                                      <p:cBhvr>
                                        <p:cTn id="168" dur="500"/>
                                        <p:tgtEl>
                                          <p:spTgt spid="164"/>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165"/>
                                        </p:tgtEl>
                                        <p:attrNameLst>
                                          <p:attrName>style.visibility</p:attrName>
                                        </p:attrNameLst>
                                      </p:cBhvr>
                                      <p:to>
                                        <p:strVal val="visible"/>
                                      </p:to>
                                    </p:set>
                                    <p:animEffect transition="in" filter="fade">
                                      <p:cBhvr>
                                        <p:cTn id="171" dur="500"/>
                                        <p:tgtEl>
                                          <p:spTgt spid="165"/>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166"/>
                                        </p:tgtEl>
                                        <p:attrNameLst>
                                          <p:attrName>style.visibility</p:attrName>
                                        </p:attrNameLst>
                                      </p:cBhvr>
                                      <p:to>
                                        <p:strVal val="visible"/>
                                      </p:to>
                                    </p:set>
                                    <p:animEffect transition="in" filter="fade">
                                      <p:cBhvr>
                                        <p:cTn id="174" dur="500"/>
                                        <p:tgtEl>
                                          <p:spTgt spid="166"/>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173"/>
                                        </p:tgtEl>
                                        <p:attrNameLst>
                                          <p:attrName>style.visibility</p:attrName>
                                        </p:attrNameLst>
                                      </p:cBhvr>
                                      <p:to>
                                        <p:strVal val="visible"/>
                                      </p:to>
                                    </p:set>
                                    <p:animEffect transition="in" filter="fade">
                                      <p:cBhvr>
                                        <p:cTn id="177" dur="500"/>
                                        <p:tgtEl>
                                          <p:spTgt spid="173"/>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175"/>
                                        </p:tgtEl>
                                        <p:attrNameLst>
                                          <p:attrName>style.visibility</p:attrName>
                                        </p:attrNameLst>
                                      </p:cBhvr>
                                      <p:to>
                                        <p:strVal val="visible"/>
                                      </p:to>
                                    </p:set>
                                    <p:animEffect transition="in" filter="fade">
                                      <p:cBhvr>
                                        <p:cTn id="180" dur="500"/>
                                        <p:tgtEl>
                                          <p:spTgt spid="175"/>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176"/>
                                        </p:tgtEl>
                                        <p:attrNameLst>
                                          <p:attrName>style.visibility</p:attrName>
                                        </p:attrNameLst>
                                      </p:cBhvr>
                                      <p:to>
                                        <p:strVal val="visible"/>
                                      </p:to>
                                    </p:set>
                                    <p:animEffect transition="in" filter="fade">
                                      <p:cBhvr>
                                        <p:cTn id="183" dur="500"/>
                                        <p:tgtEl>
                                          <p:spTgt spid="176"/>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178"/>
                                        </p:tgtEl>
                                        <p:attrNameLst>
                                          <p:attrName>style.visibility</p:attrName>
                                        </p:attrNameLst>
                                      </p:cBhvr>
                                      <p:to>
                                        <p:strVal val="visible"/>
                                      </p:to>
                                    </p:set>
                                    <p:animEffect transition="in" filter="fade">
                                      <p:cBhvr>
                                        <p:cTn id="186" dur="500"/>
                                        <p:tgtEl>
                                          <p:spTgt spid="178"/>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179"/>
                                        </p:tgtEl>
                                        <p:attrNameLst>
                                          <p:attrName>style.visibility</p:attrName>
                                        </p:attrNameLst>
                                      </p:cBhvr>
                                      <p:to>
                                        <p:strVal val="visible"/>
                                      </p:to>
                                    </p:set>
                                    <p:animEffect transition="in" filter="fade">
                                      <p:cBhvr>
                                        <p:cTn id="189" dur="500"/>
                                        <p:tgtEl>
                                          <p:spTgt spid="179"/>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180"/>
                                        </p:tgtEl>
                                        <p:attrNameLst>
                                          <p:attrName>style.visibility</p:attrName>
                                        </p:attrNameLst>
                                      </p:cBhvr>
                                      <p:to>
                                        <p:strVal val="visible"/>
                                      </p:to>
                                    </p:set>
                                    <p:animEffect transition="in" filter="fade">
                                      <p:cBhvr>
                                        <p:cTn id="192" dur="500"/>
                                        <p:tgtEl>
                                          <p:spTgt spid="180"/>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grpId="0" nodeType="clickEffect">
                                  <p:stCondLst>
                                    <p:cond delay="0"/>
                                  </p:stCondLst>
                                  <p:childTnLst>
                                    <p:set>
                                      <p:cBhvr>
                                        <p:cTn id="196" dur="1" fill="hold">
                                          <p:stCondLst>
                                            <p:cond delay="0"/>
                                          </p:stCondLst>
                                        </p:cTn>
                                        <p:tgtEl>
                                          <p:spTgt spid="167"/>
                                        </p:tgtEl>
                                        <p:attrNameLst>
                                          <p:attrName>style.visibility</p:attrName>
                                        </p:attrNameLst>
                                      </p:cBhvr>
                                      <p:to>
                                        <p:strVal val="visible"/>
                                      </p:to>
                                    </p:set>
                                    <p:animEffect transition="in" filter="fade">
                                      <p:cBhvr>
                                        <p:cTn id="197" dur="500"/>
                                        <p:tgtEl>
                                          <p:spTgt spid="167"/>
                                        </p:tgtEl>
                                      </p:cBhvr>
                                    </p:animEffect>
                                  </p:childTnLst>
                                </p:cTn>
                              </p:par>
                              <p:par>
                                <p:cTn id="198" presetID="10" presetClass="entr" presetSubtype="0" fill="hold" grpId="0" nodeType="withEffect">
                                  <p:stCondLst>
                                    <p:cond delay="0"/>
                                  </p:stCondLst>
                                  <p:childTnLst>
                                    <p:set>
                                      <p:cBhvr>
                                        <p:cTn id="199" dur="1" fill="hold">
                                          <p:stCondLst>
                                            <p:cond delay="0"/>
                                          </p:stCondLst>
                                        </p:cTn>
                                        <p:tgtEl>
                                          <p:spTgt spid="168"/>
                                        </p:tgtEl>
                                        <p:attrNameLst>
                                          <p:attrName>style.visibility</p:attrName>
                                        </p:attrNameLst>
                                      </p:cBhvr>
                                      <p:to>
                                        <p:strVal val="visible"/>
                                      </p:to>
                                    </p:set>
                                    <p:animEffect transition="in" filter="fade">
                                      <p:cBhvr>
                                        <p:cTn id="200" dur="500"/>
                                        <p:tgtEl>
                                          <p:spTgt spid="168"/>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169"/>
                                        </p:tgtEl>
                                        <p:attrNameLst>
                                          <p:attrName>style.visibility</p:attrName>
                                        </p:attrNameLst>
                                      </p:cBhvr>
                                      <p:to>
                                        <p:strVal val="visible"/>
                                      </p:to>
                                    </p:set>
                                    <p:animEffect transition="in" filter="fade">
                                      <p:cBhvr>
                                        <p:cTn id="203" dur="500"/>
                                        <p:tgtEl>
                                          <p:spTgt spid="169"/>
                                        </p:tgtEl>
                                      </p:cBhvr>
                                    </p:animEffec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grpId="0" nodeType="clickEffect">
                                  <p:stCondLst>
                                    <p:cond delay="0"/>
                                  </p:stCondLst>
                                  <p:childTnLst>
                                    <p:set>
                                      <p:cBhvr>
                                        <p:cTn id="207" dur="1" fill="hold">
                                          <p:stCondLst>
                                            <p:cond delay="0"/>
                                          </p:stCondLst>
                                        </p:cTn>
                                        <p:tgtEl>
                                          <p:spTgt spid="171"/>
                                        </p:tgtEl>
                                        <p:attrNameLst>
                                          <p:attrName>style.visibility</p:attrName>
                                        </p:attrNameLst>
                                      </p:cBhvr>
                                      <p:to>
                                        <p:strVal val="visible"/>
                                      </p:to>
                                    </p:set>
                                    <p:animEffect transition="in" filter="fade">
                                      <p:cBhvr>
                                        <p:cTn id="208" dur="500"/>
                                        <p:tgtEl>
                                          <p:spTgt spid="171"/>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70"/>
                                        </p:tgtEl>
                                        <p:attrNameLst>
                                          <p:attrName>style.visibility</p:attrName>
                                        </p:attrNameLst>
                                      </p:cBhvr>
                                      <p:to>
                                        <p:strVal val="visible"/>
                                      </p:to>
                                    </p:set>
                                    <p:animEffect transition="in" filter="fade">
                                      <p:cBhvr>
                                        <p:cTn id="211" dur="500"/>
                                        <p:tgtEl>
                                          <p:spTgt spid="170"/>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72"/>
                                        </p:tgtEl>
                                        <p:attrNameLst>
                                          <p:attrName>style.visibility</p:attrName>
                                        </p:attrNameLst>
                                      </p:cBhvr>
                                      <p:to>
                                        <p:strVal val="visible"/>
                                      </p:to>
                                    </p:set>
                                    <p:animEffect transition="in" filter="fade">
                                      <p:cBhvr>
                                        <p:cTn id="214" dur="500"/>
                                        <p:tgtEl>
                                          <p:spTgt spid="172"/>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6"/>
                                        </p:tgtEl>
                                        <p:attrNameLst>
                                          <p:attrName>style.visibility</p:attrName>
                                        </p:attrNameLst>
                                      </p:cBhvr>
                                      <p:to>
                                        <p:strVal val="visible"/>
                                      </p:to>
                                    </p:set>
                                    <p:animEffect transition="in" filter="fade">
                                      <p:cBhvr>
                                        <p:cTn id="217" dur="500"/>
                                        <p:tgtEl>
                                          <p:spTgt spid="6"/>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7"/>
                                        </p:tgtEl>
                                        <p:attrNameLst>
                                          <p:attrName>style.visibility</p:attrName>
                                        </p:attrNameLst>
                                      </p:cBhvr>
                                      <p:to>
                                        <p:strVal val="visible"/>
                                      </p:to>
                                    </p:set>
                                    <p:animEffect transition="in" filter="fade">
                                      <p:cBhvr>
                                        <p:cTn id="220" dur="500"/>
                                        <p:tgtEl>
                                          <p:spTgt spid="7"/>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8"/>
                                        </p:tgtEl>
                                        <p:attrNameLst>
                                          <p:attrName>style.visibility</p:attrName>
                                        </p:attrNameLst>
                                      </p:cBhvr>
                                      <p:to>
                                        <p:strVal val="visible"/>
                                      </p:to>
                                    </p:set>
                                    <p:animEffect transition="in" filter="fade">
                                      <p:cBhvr>
                                        <p:cTn id="223" dur="500"/>
                                        <p:tgtEl>
                                          <p:spTgt spid="8"/>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0"/>
                                        </p:tgtEl>
                                        <p:attrNameLst>
                                          <p:attrName>style.visibility</p:attrName>
                                        </p:attrNameLst>
                                      </p:cBhvr>
                                      <p:to>
                                        <p:strVal val="visible"/>
                                      </p:to>
                                    </p:set>
                                    <p:animEffect transition="in" filter="fade">
                                      <p:cBhvr>
                                        <p:cTn id="226" dur="500"/>
                                        <p:tgtEl>
                                          <p:spTgt spid="10"/>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
                                        </p:tgtEl>
                                        <p:attrNameLst>
                                          <p:attrName>style.visibility</p:attrName>
                                        </p:attrNameLst>
                                      </p:cBhvr>
                                      <p:to>
                                        <p:strVal val="visible"/>
                                      </p:to>
                                    </p:set>
                                    <p:animEffect transition="in" filter="fade">
                                      <p:cBhvr>
                                        <p:cTn id="229" dur="500"/>
                                        <p:tgtEl>
                                          <p:spTgt spid="12"/>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3"/>
                                        </p:tgtEl>
                                        <p:attrNameLst>
                                          <p:attrName>style.visibility</p:attrName>
                                        </p:attrNameLst>
                                      </p:cBhvr>
                                      <p:to>
                                        <p:strVal val="visible"/>
                                      </p:to>
                                    </p:set>
                                    <p:animEffect transition="in" filter="fade">
                                      <p:cBhvr>
                                        <p:cTn id="2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2" grpId="0"/>
      <p:bldP spid="23" grpId="0"/>
      <p:bldP spid="24" grpId="0"/>
      <p:bldP spid="25" grpId="0"/>
      <p:bldP spid="26" grpId="0"/>
      <p:bldP spid="27" grpId="0"/>
      <p:bldP spid="28" grpId="0"/>
      <p:bldP spid="30" grpId="0" animBg="1"/>
      <p:bldP spid="31" grpId="0" animBg="1"/>
      <p:bldP spid="32" grpId="0" animBg="1"/>
      <p:bldP spid="34" grpId="0" animBg="1"/>
      <p:bldP spid="36" grpId="0" animBg="1"/>
      <p:bldP spid="37" grpId="0" animBg="1"/>
      <p:bldP spid="51" grpId="0" animBg="1"/>
      <p:bldP spid="52" grpId="0" animBg="1"/>
      <p:bldP spid="53" grpId="0" animBg="1"/>
      <p:bldP spid="54" grpId="0" animBg="1"/>
      <p:bldP spid="57" grpId="0" uiExpand="1" build="p"/>
      <p:bldP spid="58" grpId="0" animBg="1"/>
      <p:bldP spid="157" grpId="0"/>
      <p:bldP spid="158" grpId="0"/>
      <p:bldP spid="159" grpId="0"/>
      <p:bldP spid="160" grpId="0"/>
      <p:bldP spid="161" grpId="0"/>
      <p:bldP spid="162" grpId="0"/>
      <p:bldP spid="163" grpId="0"/>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5" grpId="0" animBg="1"/>
      <p:bldP spid="176" grpId="0" animBg="1"/>
      <p:bldP spid="178" grpId="0" animBg="1"/>
      <p:bldP spid="179" grpId="0" animBg="1"/>
      <p:bldP spid="180" grpId="0" animBg="1"/>
      <p:bldP spid="4" grpId="0" animBg="1"/>
      <p:bldP spid="5" grpId="0" animBg="1"/>
      <p:bldP spid="6" grpId="0" animBg="1"/>
      <p:bldP spid="7" grpId="0" animBg="1"/>
      <p:bldP spid="8" grpId="0" animBg="1"/>
      <p:bldP spid="10" grpId="0" animBg="1"/>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Where to use equivalence partitioning ?</a:t>
            </a:r>
          </a:p>
        </p:txBody>
      </p:sp>
      <p:sp>
        <p:nvSpPr>
          <p:cNvPr id="3" name="Content Placeholder 2"/>
          <p:cNvSpPr>
            <a:spLocks noGrp="1"/>
          </p:cNvSpPr>
          <p:nvPr>
            <p:ph idx="1"/>
          </p:nvPr>
        </p:nvSpPr>
        <p:spPr/>
        <p:txBody>
          <a:bodyPr/>
          <a:lstStyle/>
          <a:p>
            <a:r>
              <a:rPr lang="en-IN" dirty="0"/>
              <a:t>Age Field</a:t>
            </a:r>
          </a:p>
          <a:p>
            <a:r>
              <a:rPr lang="en-IN" dirty="0"/>
              <a:t>Mobile number</a:t>
            </a:r>
          </a:p>
          <a:p>
            <a:r>
              <a:rPr lang="en-IN" dirty="0"/>
              <a:t>Only positive numbers</a:t>
            </a:r>
          </a:p>
          <a:p>
            <a:r>
              <a:rPr lang="en-IN" dirty="0"/>
              <a:t>Only credit cards</a:t>
            </a:r>
          </a:p>
          <a:p>
            <a:r>
              <a:rPr lang="en-IN" dirty="0"/>
              <a:t>10 to 20 alphabets (Range &amp; Types)</a:t>
            </a:r>
          </a:p>
          <a:p>
            <a:r>
              <a:rPr lang="en-IN" dirty="0"/>
              <a:t>10 numerical digits only (Size &amp; Type)</a:t>
            </a:r>
          </a:p>
          <a:p>
            <a:endParaRPr lang="en-IN" dirty="0"/>
          </a:p>
          <a:p>
            <a:endParaRPr lang="en-IN" dirty="0"/>
          </a:p>
        </p:txBody>
      </p:sp>
    </p:spTree>
    <p:extLst>
      <p:ext uri="{BB962C8B-B14F-4D97-AF65-F5344CB8AC3E}">
        <p14:creationId xmlns:p14="http://schemas.microsoft.com/office/powerpoint/2010/main" val="284382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solidFill>
                  <a:srgbClr val="556E7B"/>
                </a:solidFill>
              </a:rPr>
              <a:t>Boundary Value Analysis</a:t>
            </a:r>
          </a:p>
        </p:txBody>
      </p:sp>
      <p:sp>
        <p:nvSpPr>
          <p:cNvPr id="4" name="Text Placeholder 3"/>
          <p:cNvSpPr>
            <a:spLocks noGrp="1"/>
          </p:cNvSpPr>
          <p:nvPr>
            <p:ph type="body" idx="1"/>
          </p:nvPr>
        </p:nvSpPr>
        <p:spPr/>
        <p:txBody>
          <a:bodyPr/>
          <a:lstStyle/>
          <a:p>
            <a:r>
              <a:rPr lang="en-US" dirty="0"/>
              <a:t>Section 4</a:t>
            </a:r>
          </a:p>
          <a:p>
            <a:endParaRPr lang="en-US" dirty="0"/>
          </a:p>
          <a:p>
            <a:endParaRPr lang="en-US" dirty="0"/>
          </a:p>
        </p:txBody>
      </p:sp>
    </p:spTree>
    <p:extLst>
      <p:ext uri="{BB962C8B-B14F-4D97-AF65-F5344CB8AC3E}">
        <p14:creationId xmlns:p14="http://schemas.microsoft.com/office/powerpoint/2010/main" val="2149109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p:cNvCxnSpPr/>
          <p:nvPr/>
        </p:nvCxnSpPr>
        <p:spPr>
          <a:xfrm>
            <a:off x="1191446" y="1157468"/>
            <a:ext cx="0" cy="506345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59230" y="222250"/>
            <a:ext cx="4005580" cy="7258685"/>
          </a:xfrm>
          <a:prstGeom prst="rect">
            <a:avLst/>
          </a:prstGeom>
          <a:noFill/>
        </p:spPr>
        <p:txBody>
          <a:bodyPr wrap="none" rtlCol="0">
            <a:noAutofit/>
          </a:bodyPr>
          <a:lstStyle/>
          <a:p>
            <a:pPr algn="l"/>
            <a:r>
              <a:rPr lang="en-US" sz="3600" b="1" dirty="0">
                <a:solidFill>
                  <a:sysClr val="windowText" lastClr="000000"/>
                </a:solidFill>
              </a:rPr>
              <a:t>Topics to be covered</a:t>
            </a:r>
          </a:p>
          <a:p>
            <a:pPr algn="l"/>
            <a:endParaRPr lang="en-US" sz="2000" b="1" dirty="0">
              <a:solidFill>
                <a:sysClr val="windowText" lastClr="000000"/>
              </a:solidFill>
            </a:endParaRPr>
          </a:p>
          <a:p>
            <a:pPr marL="742950" lvl="1" indent="-285750" algn="l">
              <a:lnSpc>
                <a:spcPts val="3040"/>
              </a:lnSpc>
              <a:buClrTx/>
              <a:buSzTx/>
              <a:buFont typeface="Arial" panose="020B0604020202020204" pitchFamily="34" charset="0"/>
              <a:buChar char="•"/>
            </a:pPr>
            <a:r>
              <a:rPr lang="en-US" sz="2200" dirty="0">
                <a:sym typeface="+mn-ea"/>
              </a:rPr>
              <a:t>Types of Manual Testing </a:t>
            </a:r>
            <a:endParaRPr lang="en-US" sz="2200" dirty="0"/>
          </a:p>
          <a:p>
            <a:pPr marL="742950" lvl="1" indent="-285750" algn="l">
              <a:lnSpc>
                <a:spcPts val="3040"/>
              </a:lnSpc>
              <a:buClrTx/>
              <a:buSzTx/>
              <a:buFont typeface="Arial" panose="020B0604020202020204" pitchFamily="34" charset="0"/>
              <a:buChar char="•"/>
            </a:pPr>
            <a:r>
              <a:rPr lang="en-US" sz="2200" b="1" dirty="0">
                <a:sym typeface="+mn-ea"/>
              </a:rPr>
              <a:t>Black Box Testing</a:t>
            </a:r>
            <a:endParaRPr lang="en-US" sz="2200" b="1" dirty="0"/>
          </a:p>
          <a:p>
            <a:pPr marL="742950" lvl="1" indent="-285750" algn="l">
              <a:lnSpc>
                <a:spcPts val="3040"/>
              </a:lnSpc>
              <a:buClrTx/>
              <a:buSzTx/>
              <a:buFont typeface="Arial" panose="020B0604020202020204" pitchFamily="34" charset="0"/>
              <a:buChar char="•"/>
            </a:pPr>
            <a:r>
              <a:rPr lang="en-US" sz="2200" dirty="0">
                <a:sym typeface="+mn-ea"/>
              </a:rPr>
              <a:t>Equivalence Partitioning</a:t>
            </a:r>
            <a:endParaRPr lang="en-US" sz="2200" dirty="0"/>
          </a:p>
          <a:p>
            <a:pPr marL="742950" lvl="1" indent="-285750" algn="l">
              <a:lnSpc>
                <a:spcPts val="3040"/>
              </a:lnSpc>
              <a:buClrTx/>
              <a:buSzTx/>
              <a:buFont typeface="Arial" panose="020B0604020202020204" pitchFamily="34" charset="0"/>
              <a:buChar char="•"/>
            </a:pPr>
            <a:r>
              <a:rPr lang="en-US" sz="2200" dirty="0">
                <a:sym typeface="+mn-ea"/>
              </a:rPr>
              <a:t>Boundary-Value Analysis</a:t>
            </a:r>
            <a:endParaRPr lang="en-US" sz="2200" dirty="0"/>
          </a:p>
          <a:p>
            <a:pPr marL="742950" lvl="1" indent="-285750" algn="l">
              <a:lnSpc>
                <a:spcPts val="3040"/>
              </a:lnSpc>
              <a:buClrTx/>
              <a:buSzTx/>
              <a:buFont typeface="Arial" panose="020B0604020202020204" pitchFamily="34" charset="0"/>
              <a:buChar char="•"/>
            </a:pPr>
            <a:r>
              <a:rPr lang="en-US" sz="2200" dirty="0">
                <a:sym typeface="+mn-ea"/>
              </a:rPr>
              <a:t>Decision Table Testing</a:t>
            </a:r>
            <a:endParaRPr lang="en-US" sz="2200" dirty="0"/>
          </a:p>
          <a:p>
            <a:pPr marL="742950" lvl="1" indent="-285750" algn="l">
              <a:lnSpc>
                <a:spcPts val="3040"/>
              </a:lnSpc>
              <a:buClrTx/>
              <a:buSzTx/>
              <a:buFont typeface="Arial" panose="020B0604020202020204" pitchFamily="34" charset="0"/>
              <a:buChar char="•"/>
            </a:pPr>
            <a:r>
              <a:rPr lang="en-US" sz="2200" dirty="0">
                <a:sym typeface="+mn-ea"/>
              </a:rPr>
              <a:t>State-Transition Testing</a:t>
            </a:r>
            <a:endParaRPr lang="en-US" sz="2200" dirty="0"/>
          </a:p>
          <a:p>
            <a:pPr marL="742950" lvl="1" indent="-285750" algn="l">
              <a:lnSpc>
                <a:spcPts val="3040"/>
              </a:lnSpc>
              <a:buClrTx/>
              <a:buSzTx/>
              <a:buFont typeface="Arial" panose="020B0604020202020204" pitchFamily="34" charset="0"/>
              <a:buChar char="•"/>
            </a:pPr>
            <a:r>
              <a:rPr lang="en-US" sz="2200" b="1" dirty="0">
                <a:sym typeface="+mn-ea"/>
              </a:rPr>
              <a:t>White Box Testing</a:t>
            </a:r>
            <a:endParaRPr lang="en-US" sz="2200" b="1" dirty="0"/>
          </a:p>
          <a:p>
            <a:pPr marL="742950" lvl="1" indent="-285750" algn="l">
              <a:lnSpc>
                <a:spcPts val="3040"/>
              </a:lnSpc>
              <a:buClrTx/>
              <a:buSzTx/>
              <a:buFont typeface="Arial" panose="020B0604020202020204" pitchFamily="34" charset="0"/>
              <a:buChar char="•"/>
            </a:pPr>
            <a:r>
              <a:rPr lang="en-US" sz="2200" dirty="0">
                <a:sym typeface="+mn-ea"/>
              </a:rPr>
              <a:t>Statement Coverage</a:t>
            </a:r>
            <a:endParaRPr lang="en-US" sz="2200" dirty="0"/>
          </a:p>
          <a:p>
            <a:pPr marL="742950" lvl="1" indent="-285750" algn="l">
              <a:lnSpc>
                <a:spcPts val="3040"/>
              </a:lnSpc>
              <a:buClrTx/>
              <a:buSzTx/>
              <a:buFont typeface="Arial" panose="020B0604020202020204" pitchFamily="34" charset="0"/>
              <a:buChar char="•"/>
            </a:pPr>
            <a:r>
              <a:rPr lang="en-US" sz="2200" dirty="0">
                <a:sym typeface="+mn-ea"/>
              </a:rPr>
              <a:t>Decision Coverage</a:t>
            </a:r>
            <a:endParaRPr lang="en-US" sz="2200" dirty="0"/>
          </a:p>
          <a:p>
            <a:pPr marL="742950" lvl="1" indent="-285750" algn="l">
              <a:lnSpc>
                <a:spcPts val="3040"/>
              </a:lnSpc>
              <a:buClrTx/>
              <a:buSzTx/>
              <a:buFont typeface="Arial" panose="020B0604020202020204" pitchFamily="34" charset="0"/>
              <a:buChar char="•"/>
            </a:pPr>
            <a:r>
              <a:rPr lang="en-US" sz="2200" dirty="0">
                <a:sym typeface="+mn-ea"/>
              </a:rPr>
              <a:t>Condition Coverage</a:t>
            </a:r>
            <a:endParaRPr lang="en-US" sz="2200" dirty="0"/>
          </a:p>
          <a:p>
            <a:pPr marL="742950" lvl="1" indent="-285750" algn="l">
              <a:lnSpc>
                <a:spcPts val="3040"/>
              </a:lnSpc>
              <a:buClrTx/>
              <a:buSzTx/>
              <a:buFont typeface="Arial" panose="020B0604020202020204" pitchFamily="34" charset="0"/>
              <a:buChar char="•"/>
            </a:pPr>
            <a:r>
              <a:rPr lang="en-US" sz="2200" dirty="0">
                <a:sym typeface="+mn-ea"/>
              </a:rPr>
              <a:t>Path Coverage</a:t>
            </a:r>
            <a:endParaRPr lang="en-US" sz="2200" dirty="0"/>
          </a:p>
          <a:p>
            <a:pPr marL="742950" lvl="1" indent="-285750" algn="l">
              <a:lnSpc>
                <a:spcPts val="3040"/>
              </a:lnSpc>
              <a:buClrTx/>
              <a:buSzTx/>
              <a:buFont typeface="Arial" panose="020B0604020202020204" pitchFamily="34" charset="0"/>
              <a:buChar char="•"/>
            </a:pPr>
            <a:r>
              <a:rPr lang="en-US" sz="2200" dirty="0">
                <a:sym typeface="+mn-ea"/>
              </a:rPr>
              <a:t>Loop Testing</a:t>
            </a:r>
            <a:endParaRPr lang="en-US" sz="2200" dirty="0"/>
          </a:p>
          <a:p>
            <a:pPr marL="742950" lvl="1" indent="-285750">
              <a:lnSpc>
                <a:spcPct val="150000"/>
              </a:lnSpc>
              <a:buFont typeface="Arial" panose="020B0604020202020204" pitchFamily="34" charset="0"/>
              <a:buChar char="•"/>
            </a:pPr>
            <a:endParaRPr lang="en-US" sz="2100" dirty="0"/>
          </a:p>
        </p:txBody>
      </p:sp>
    </p:spTree>
    <p:extLst>
      <p:ext uri="{BB962C8B-B14F-4D97-AF65-F5344CB8AC3E}">
        <p14:creationId xmlns:p14="http://schemas.microsoft.com/office/powerpoint/2010/main" val="2748030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1500"/>
                            </p:stCondLst>
                            <p:childTnLst>
                              <p:par>
                                <p:cTn id="19" presetID="1" presetClass="entr" presetSubtype="0" fill="hold" nodeType="after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childTnLst>
                                </p:cTn>
                              </p:par>
                            </p:childTnLst>
                          </p:cTn>
                        </p:par>
                        <p:par>
                          <p:cTn id="21" fill="hold">
                            <p:stCondLst>
                              <p:cond delay="1500"/>
                            </p:stCondLst>
                            <p:childTnLst>
                              <p:par>
                                <p:cTn id="22" presetID="1" presetClass="entr" presetSubtype="0" fill="hold" nodeType="afterEffect">
                                  <p:stCondLst>
                                    <p:cond delay="500"/>
                                  </p:stCondLst>
                                  <p:childTnLst>
                                    <p:set>
                                      <p:cBhvr>
                                        <p:cTn id="23" dur="1" fill="hold">
                                          <p:stCondLst>
                                            <p:cond delay="0"/>
                                          </p:stCondLst>
                                        </p:cTn>
                                        <p:tgtEl>
                                          <p:spTgt spid="9">
                                            <p:txEl>
                                              <p:pRg st="2" end="2"/>
                                            </p:txEl>
                                          </p:spTgt>
                                        </p:tgtEl>
                                        <p:attrNameLst>
                                          <p:attrName>style.visibility</p:attrName>
                                        </p:attrNameLst>
                                      </p:cBhvr>
                                      <p:to>
                                        <p:strVal val="visible"/>
                                      </p:to>
                                    </p:set>
                                  </p:childTnLst>
                                </p:cTn>
                              </p:par>
                            </p:childTnLst>
                          </p:cTn>
                        </p:par>
                        <p:par>
                          <p:cTn id="24" fill="hold">
                            <p:stCondLst>
                              <p:cond delay="2000"/>
                            </p:stCondLst>
                            <p:childTnLst>
                              <p:par>
                                <p:cTn id="25" presetID="1" presetClass="entr" presetSubtype="0" fill="hold" nodeType="afterEffect">
                                  <p:stCondLst>
                                    <p:cond delay="50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par>
                          <p:cTn id="27" fill="hold">
                            <p:stCondLst>
                              <p:cond delay="2500"/>
                            </p:stCondLst>
                            <p:childTnLst>
                              <p:par>
                                <p:cTn id="28" presetID="1" presetClass="entr" presetSubtype="0" fill="hold" nodeType="afterEffect">
                                  <p:stCondLst>
                                    <p:cond delay="500"/>
                                  </p:stCondLst>
                                  <p:childTnLst>
                                    <p:set>
                                      <p:cBhvr>
                                        <p:cTn id="29" dur="1" fill="hold">
                                          <p:stCondLst>
                                            <p:cond delay="0"/>
                                          </p:stCondLst>
                                        </p:cTn>
                                        <p:tgtEl>
                                          <p:spTgt spid="9">
                                            <p:txEl>
                                              <p:pRg st="4" end="4"/>
                                            </p:txEl>
                                          </p:spTgt>
                                        </p:tgtEl>
                                        <p:attrNameLst>
                                          <p:attrName>style.visibility</p:attrName>
                                        </p:attrNameLst>
                                      </p:cBhvr>
                                      <p:to>
                                        <p:strVal val="visible"/>
                                      </p:to>
                                    </p:set>
                                  </p:childTnLst>
                                </p:cTn>
                              </p:par>
                            </p:childTnLst>
                          </p:cTn>
                        </p:par>
                        <p:par>
                          <p:cTn id="30" fill="hold">
                            <p:stCondLst>
                              <p:cond delay="3000"/>
                            </p:stCondLst>
                            <p:childTnLst>
                              <p:par>
                                <p:cTn id="31" presetID="1" presetClass="entr" presetSubtype="0" fill="hold" nodeType="afterEffect">
                                  <p:stCondLst>
                                    <p:cond delay="500"/>
                                  </p:stCondLst>
                                  <p:childTnLst>
                                    <p:set>
                                      <p:cBhvr>
                                        <p:cTn id="32" dur="1" fill="hold">
                                          <p:stCondLst>
                                            <p:cond delay="0"/>
                                          </p:stCondLst>
                                        </p:cTn>
                                        <p:tgtEl>
                                          <p:spTgt spid="9">
                                            <p:txEl>
                                              <p:pRg st="5" end="5"/>
                                            </p:txEl>
                                          </p:spTgt>
                                        </p:tgtEl>
                                        <p:attrNameLst>
                                          <p:attrName>style.visibility</p:attrName>
                                        </p:attrNameLst>
                                      </p:cBhvr>
                                      <p:to>
                                        <p:strVal val="visible"/>
                                      </p:to>
                                    </p:set>
                                  </p:childTnLst>
                                </p:cTn>
                              </p:par>
                            </p:childTnLst>
                          </p:cTn>
                        </p:par>
                        <p:par>
                          <p:cTn id="33" fill="hold">
                            <p:stCondLst>
                              <p:cond delay="3500"/>
                            </p:stCondLst>
                            <p:childTnLst>
                              <p:par>
                                <p:cTn id="34" presetID="1" presetClass="entr" presetSubtype="0" fill="hold" nodeType="afterEffect">
                                  <p:stCondLst>
                                    <p:cond delay="500"/>
                                  </p:stCondLst>
                                  <p:childTnLst>
                                    <p:set>
                                      <p:cBhvr>
                                        <p:cTn id="35" dur="1" fill="hold">
                                          <p:stCondLst>
                                            <p:cond delay="0"/>
                                          </p:stCondLst>
                                        </p:cTn>
                                        <p:tgtEl>
                                          <p:spTgt spid="9">
                                            <p:txEl>
                                              <p:pRg st="6" end="6"/>
                                            </p:txEl>
                                          </p:spTgt>
                                        </p:tgtEl>
                                        <p:attrNameLst>
                                          <p:attrName>style.visibility</p:attrName>
                                        </p:attrNameLst>
                                      </p:cBhvr>
                                      <p:to>
                                        <p:strVal val="visible"/>
                                      </p:to>
                                    </p:set>
                                  </p:childTnLst>
                                </p:cTn>
                              </p:par>
                            </p:childTnLst>
                          </p:cTn>
                        </p:par>
                        <p:par>
                          <p:cTn id="36" fill="hold">
                            <p:stCondLst>
                              <p:cond delay="4000"/>
                            </p:stCondLst>
                            <p:childTnLst>
                              <p:par>
                                <p:cTn id="37" presetID="1" presetClass="entr" presetSubtype="0" fill="hold" nodeType="afterEffect">
                                  <p:stCondLst>
                                    <p:cond delay="500"/>
                                  </p:stCondLst>
                                  <p:childTnLst>
                                    <p:set>
                                      <p:cBhvr>
                                        <p:cTn id="38" dur="1" fill="hold">
                                          <p:stCondLst>
                                            <p:cond delay="0"/>
                                          </p:stCondLst>
                                        </p:cTn>
                                        <p:tgtEl>
                                          <p:spTgt spid="9">
                                            <p:txEl>
                                              <p:pRg st="7" end="7"/>
                                            </p:txEl>
                                          </p:spTgt>
                                        </p:tgtEl>
                                        <p:attrNameLst>
                                          <p:attrName>style.visibility</p:attrName>
                                        </p:attrNameLst>
                                      </p:cBhvr>
                                      <p:to>
                                        <p:strVal val="visible"/>
                                      </p:to>
                                    </p:set>
                                  </p:childTnLst>
                                </p:cTn>
                              </p:par>
                            </p:childTnLst>
                          </p:cTn>
                        </p:par>
                        <p:par>
                          <p:cTn id="39" fill="hold">
                            <p:stCondLst>
                              <p:cond delay="4500"/>
                            </p:stCondLst>
                            <p:childTnLst>
                              <p:par>
                                <p:cTn id="40" presetID="1" presetClass="entr" presetSubtype="0" fill="hold" nodeType="afterEffect">
                                  <p:stCondLst>
                                    <p:cond delay="500"/>
                                  </p:stCondLst>
                                  <p:childTnLst>
                                    <p:set>
                                      <p:cBhvr>
                                        <p:cTn id="41" dur="1" fill="hold">
                                          <p:stCondLst>
                                            <p:cond delay="0"/>
                                          </p:stCondLst>
                                        </p:cTn>
                                        <p:tgtEl>
                                          <p:spTgt spid="9">
                                            <p:txEl>
                                              <p:pRg st="8" end="8"/>
                                            </p:txEl>
                                          </p:spTgt>
                                        </p:tgtEl>
                                        <p:attrNameLst>
                                          <p:attrName>style.visibility</p:attrName>
                                        </p:attrNameLst>
                                      </p:cBhvr>
                                      <p:to>
                                        <p:strVal val="visible"/>
                                      </p:to>
                                    </p:set>
                                  </p:childTnLst>
                                </p:cTn>
                              </p:par>
                            </p:childTnLst>
                          </p:cTn>
                        </p:par>
                        <p:par>
                          <p:cTn id="42" fill="hold">
                            <p:stCondLst>
                              <p:cond delay="5000"/>
                            </p:stCondLst>
                            <p:childTnLst>
                              <p:par>
                                <p:cTn id="43" presetID="1" presetClass="entr" presetSubtype="0" fill="hold" nodeType="afterEffect">
                                  <p:stCondLst>
                                    <p:cond delay="500"/>
                                  </p:stCondLst>
                                  <p:childTnLst>
                                    <p:set>
                                      <p:cBhvr>
                                        <p:cTn id="44" dur="1" fill="hold">
                                          <p:stCondLst>
                                            <p:cond delay="0"/>
                                          </p:stCondLst>
                                        </p:cTn>
                                        <p:tgtEl>
                                          <p:spTgt spid="9">
                                            <p:txEl>
                                              <p:pRg st="9" end="9"/>
                                            </p:txEl>
                                          </p:spTgt>
                                        </p:tgtEl>
                                        <p:attrNameLst>
                                          <p:attrName>style.visibility</p:attrName>
                                        </p:attrNameLst>
                                      </p:cBhvr>
                                      <p:to>
                                        <p:strVal val="visible"/>
                                      </p:to>
                                    </p:set>
                                  </p:childTnLst>
                                </p:cTn>
                              </p:par>
                            </p:childTnLst>
                          </p:cTn>
                        </p:par>
                        <p:par>
                          <p:cTn id="45" fill="hold">
                            <p:stCondLst>
                              <p:cond delay="5500"/>
                            </p:stCondLst>
                            <p:childTnLst>
                              <p:par>
                                <p:cTn id="46" presetID="1" presetClass="entr" presetSubtype="0" fill="hold" nodeType="afterEffect">
                                  <p:stCondLst>
                                    <p:cond delay="500"/>
                                  </p:stCondLst>
                                  <p:childTnLst>
                                    <p:set>
                                      <p:cBhvr>
                                        <p:cTn id="47" dur="1" fill="hold">
                                          <p:stCondLst>
                                            <p:cond delay="0"/>
                                          </p:stCondLst>
                                        </p:cTn>
                                        <p:tgtEl>
                                          <p:spTgt spid="9">
                                            <p:txEl>
                                              <p:pRg st="10" end="10"/>
                                            </p:txEl>
                                          </p:spTgt>
                                        </p:tgtEl>
                                        <p:attrNameLst>
                                          <p:attrName>style.visibility</p:attrName>
                                        </p:attrNameLst>
                                      </p:cBhvr>
                                      <p:to>
                                        <p:strVal val="visible"/>
                                      </p:to>
                                    </p:set>
                                  </p:childTnLst>
                                </p:cTn>
                              </p:par>
                            </p:childTnLst>
                          </p:cTn>
                        </p:par>
                        <p:par>
                          <p:cTn id="48" fill="hold">
                            <p:stCondLst>
                              <p:cond delay="6000"/>
                            </p:stCondLst>
                            <p:childTnLst>
                              <p:par>
                                <p:cTn id="49" presetID="1" presetClass="entr" presetSubtype="0" fill="hold" nodeType="afterEffect">
                                  <p:stCondLst>
                                    <p:cond delay="500"/>
                                  </p:stCondLst>
                                  <p:childTnLst>
                                    <p:set>
                                      <p:cBhvr>
                                        <p:cTn id="50" dur="1" fill="hold">
                                          <p:stCondLst>
                                            <p:cond delay="0"/>
                                          </p:stCondLst>
                                        </p:cTn>
                                        <p:tgtEl>
                                          <p:spTgt spid="9">
                                            <p:txEl>
                                              <p:pRg st="11" end="11"/>
                                            </p:txEl>
                                          </p:spTgt>
                                        </p:tgtEl>
                                        <p:attrNameLst>
                                          <p:attrName>style.visibility</p:attrName>
                                        </p:attrNameLst>
                                      </p:cBhvr>
                                      <p:to>
                                        <p:strVal val="visible"/>
                                      </p:to>
                                    </p:set>
                                  </p:childTnLst>
                                </p:cTn>
                              </p:par>
                            </p:childTnLst>
                          </p:cTn>
                        </p:par>
                        <p:par>
                          <p:cTn id="51" fill="hold">
                            <p:stCondLst>
                              <p:cond delay="6500"/>
                            </p:stCondLst>
                            <p:childTnLst>
                              <p:par>
                                <p:cTn id="52" presetID="1" presetClass="entr" presetSubtype="0" fill="hold" nodeType="afterEffect">
                                  <p:stCondLst>
                                    <p:cond delay="500"/>
                                  </p:stCondLst>
                                  <p:childTnLst>
                                    <p:set>
                                      <p:cBhvr>
                                        <p:cTn id="53" dur="1" fill="hold">
                                          <p:stCondLst>
                                            <p:cond delay="0"/>
                                          </p:stCondLst>
                                        </p:cTn>
                                        <p:tgtEl>
                                          <p:spTgt spid="9">
                                            <p:txEl>
                                              <p:pRg st="12" end="12"/>
                                            </p:txEl>
                                          </p:spTgt>
                                        </p:tgtEl>
                                        <p:attrNameLst>
                                          <p:attrName>style.visibility</p:attrName>
                                        </p:attrNameLst>
                                      </p:cBhvr>
                                      <p:to>
                                        <p:strVal val="visible"/>
                                      </p:to>
                                    </p:set>
                                  </p:childTnLst>
                                </p:cTn>
                              </p:par>
                            </p:childTnLst>
                          </p:cTn>
                        </p:par>
                        <p:par>
                          <p:cTn id="54" fill="hold">
                            <p:stCondLst>
                              <p:cond delay="7000"/>
                            </p:stCondLst>
                            <p:childTnLst>
                              <p:par>
                                <p:cTn id="55" presetID="1" presetClass="entr" presetSubtype="0" fill="hold" nodeType="afterEffect">
                                  <p:stCondLst>
                                    <p:cond delay="500"/>
                                  </p:stCondLst>
                                  <p:childTnLst>
                                    <p:set>
                                      <p:cBhvr>
                                        <p:cTn id="56"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Boundary Value Analysis (BVA) (Black Box Testing)</a:t>
            </a:r>
            <a:endParaRPr lang="en-US" dirty="0"/>
          </a:p>
        </p:txBody>
      </p:sp>
      <p:sp>
        <p:nvSpPr>
          <p:cNvPr id="3" name="Content Placeholder 2"/>
          <p:cNvSpPr>
            <a:spLocks noGrp="1"/>
          </p:cNvSpPr>
          <p:nvPr>
            <p:ph idx="1"/>
          </p:nvPr>
        </p:nvSpPr>
        <p:spPr>
          <a:xfrm>
            <a:off x="131180" y="863444"/>
            <a:ext cx="11929641" cy="2750613"/>
          </a:xfrm>
        </p:spPr>
        <p:txBody>
          <a:bodyPr/>
          <a:lstStyle/>
          <a:p>
            <a:r>
              <a:rPr lang="en-US" dirty="0"/>
              <a:t>It arises from the </a:t>
            </a:r>
            <a:r>
              <a:rPr lang="en-US" b="1" dirty="0">
                <a:solidFill>
                  <a:srgbClr val="C00000"/>
                </a:solidFill>
              </a:rPr>
              <a:t>fact that most program fail at input boundaries.</a:t>
            </a:r>
          </a:p>
          <a:p>
            <a:r>
              <a:rPr lang="en-US" dirty="0"/>
              <a:t>Boundary testing is the </a:t>
            </a:r>
            <a:r>
              <a:rPr lang="en-US" b="1" dirty="0">
                <a:solidFill>
                  <a:srgbClr val="C00000"/>
                </a:solidFill>
              </a:rPr>
              <a:t>process</a:t>
            </a:r>
            <a:r>
              <a:rPr lang="en-US" dirty="0"/>
              <a:t> of </a:t>
            </a:r>
            <a:r>
              <a:rPr lang="en-US" b="1" dirty="0">
                <a:solidFill>
                  <a:srgbClr val="C00000"/>
                </a:solidFill>
              </a:rPr>
              <a:t>testing between extreme ends </a:t>
            </a:r>
            <a:r>
              <a:rPr lang="en-US" dirty="0"/>
              <a:t>or boundaries between partitions of the input values.</a:t>
            </a:r>
          </a:p>
          <a:p>
            <a:r>
              <a:rPr lang="en-US" dirty="0"/>
              <a:t>In Boundary Testing, Equivalence Class Partitioning plays a good role.</a:t>
            </a:r>
          </a:p>
          <a:p>
            <a:r>
              <a:rPr lang="en-US" b="1" dirty="0">
                <a:solidFill>
                  <a:srgbClr val="C00000"/>
                </a:solidFill>
              </a:rPr>
              <a:t>Boundary Testing </a:t>
            </a:r>
            <a:r>
              <a:rPr lang="en-US" dirty="0"/>
              <a:t>comes after the </a:t>
            </a:r>
            <a:r>
              <a:rPr lang="en-US" b="1" dirty="0"/>
              <a:t>Equivalence Class Partitioning.</a:t>
            </a:r>
          </a:p>
          <a:p>
            <a:r>
              <a:rPr lang="en-US" dirty="0"/>
              <a:t>The basic idea in boundary value testing is to </a:t>
            </a:r>
            <a:r>
              <a:rPr lang="en-US" b="1" dirty="0">
                <a:solidFill>
                  <a:srgbClr val="C00000"/>
                </a:solidFill>
              </a:rPr>
              <a:t>select input variable values at their</a:t>
            </a:r>
            <a:r>
              <a:rPr lang="en-US" dirty="0"/>
              <a:t>:</a:t>
            </a:r>
          </a:p>
          <a:p>
            <a:endParaRPr lang="en-US" dirty="0"/>
          </a:p>
        </p:txBody>
      </p:sp>
      <p:sp>
        <p:nvSpPr>
          <p:cNvPr id="4" name="Rectangle 3"/>
          <p:cNvSpPr/>
          <p:nvPr/>
        </p:nvSpPr>
        <p:spPr>
          <a:xfrm>
            <a:off x="4774884" y="3638569"/>
            <a:ext cx="1752600" cy="461665"/>
          </a:xfrm>
          <a:prstGeom prst="rect">
            <a:avLst/>
          </a:prstGeom>
          <a:ln w="28575">
            <a:solidFill>
              <a:srgbClr val="686868"/>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Minimum</a:t>
            </a:r>
          </a:p>
        </p:txBody>
      </p:sp>
      <p:sp>
        <p:nvSpPr>
          <p:cNvPr id="5" name="Rectangle 4"/>
          <p:cNvSpPr/>
          <p:nvPr/>
        </p:nvSpPr>
        <p:spPr>
          <a:xfrm>
            <a:off x="6723190" y="3614057"/>
            <a:ext cx="3519714" cy="461665"/>
          </a:xfrm>
          <a:prstGeom prst="rect">
            <a:avLst/>
          </a:prstGeom>
          <a:ln w="28575">
            <a:solidFill>
              <a:srgbClr val="686868"/>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Just above the minimum</a:t>
            </a:r>
          </a:p>
        </p:txBody>
      </p:sp>
      <p:sp>
        <p:nvSpPr>
          <p:cNvPr id="6" name="Rectangle 5"/>
          <p:cNvSpPr/>
          <p:nvPr/>
        </p:nvSpPr>
        <p:spPr>
          <a:xfrm>
            <a:off x="1357031" y="3638568"/>
            <a:ext cx="3222147" cy="461665"/>
          </a:xfrm>
          <a:prstGeom prst="rect">
            <a:avLst/>
          </a:prstGeom>
          <a:ln w="28575">
            <a:solidFill>
              <a:srgbClr val="686868"/>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Just below the minimum</a:t>
            </a:r>
          </a:p>
        </p:txBody>
      </p:sp>
      <p:sp>
        <p:nvSpPr>
          <p:cNvPr id="7" name="Rectangle 6"/>
          <p:cNvSpPr/>
          <p:nvPr/>
        </p:nvSpPr>
        <p:spPr>
          <a:xfrm>
            <a:off x="1353615" y="4257343"/>
            <a:ext cx="3225563" cy="461665"/>
          </a:xfrm>
          <a:prstGeom prst="rect">
            <a:avLst/>
          </a:prstGeom>
          <a:ln w="28575">
            <a:solidFill>
              <a:srgbClr val="686868"/>
            </a:solidFill>
          </a:ln>
        </p:spPr>
        <p:style>
          <a:lnRef idx="2">
            <a:schemeClr val="accent1"/>
          </a:lnRef>
          <a:fillRef idx="1">
            <a:schemeClr val="lt1"/>
          </a:fillRef>
          <a:effectRef idx="0">
            <a:schemeClr val="accent1"/>
          </a:effectRef>
          <a:fontRef idx="minor">
            <a:schemeClr val="dk1"/>
          </a:fontRef>
        </p:style>
        <p:txBody>
          <a:bodyPr wrap="none">
            <a:spAutoFit/>
          </a:bodyPr>
          <a:lstStyle/>
          <a:p>
            <a:pPr algn="ctr"/>
            <a:r>
              <a:rPr lang="en-US" sz="2400" dirty="0"/>
              <a:t>Just below the maximum</a:t>
            </a:r>
          </a:p>
        </p:txBody>
      </p:sp>
      <p:sp>
        <p:nvSpPr>
          <p:cNvPr id="8" name="Rectangle 7"/>
          <p:cNvSpPr/>
          <p:nvPr/>
        </p:nvSpPr>
        <p:spPr>
          <a:xfrm>
            <a:off x="4774885" y="4245115"/>
            <a:ext cx="1752599" cy="461665"/>
          </a:xfrm>
          <a:prstGeom prst="rect">
            <a:avLst/>
          </a:prstGeom>
          <a:ln w="28575">
            <a:solidFill>
              <a:srgbClr val="686868"/>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Maximum</a:t>
            </a:r>
          </a:p>
        </p:txBody>
      </p:sp>
      <p:sp>
        <p:nvSpPr>
          <p:cNvPr id="9" name="Rectangle 8"/>
          <p:cNvSpPr/>
          <p:nvPr/>
        </p:nvSpPr>
        <p:spPr>
          <a:xfrm>
            <a:off x="6723190" y="4232468"/>
            <a:ext cx="3519714" cy="461665"/>
          </a:xfrm>
          <a:prstGeom prst="rect">
            <a:avLst/>
          </a:prstGeom>
          <a:ln w="28575">
            <a:solidFill>
              <a:srgbClr val="686868"/>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Just above the maximum</a:t>
            </a:r>
          </a:p>
        </p:txBody>
      </p:sp>
      <p:cxnSp>
        <p:nvCxnSpPr>
          <p:cNvPr id="10" name="Straight Arrow Connector 9"/>
          <p:cNvCxnSpPr/>
          <p:nvPr/>
        </p:nvCxnSpPr>
        <p:spPr>
          <a:xfrm>
            <a:off x="2286000" y="5487370"/>
            <a:ext cx="7239000" cy="0"/>
          </a:xfrm>
          <a:prstGeom prst="straightConnector1">
            <a:avLst/>
          </a:prstGeom>
          <a:ln w="28575">
            <a:headEnd type="triangle"/>
            <a:tailEnd type="triangle"/>
          </a:ln>
        </p:spPr>
        <p:style>
          <a:lnRef idx="3">
            <a:schemeClr val="accent1"/>
          </a:lnRef>
          <a:fillRef idx="0">
            <a:schemeClr val="accent1"/>
          </a:fillRef>
          <a:effectRef idx="2">
            <a:schemeClr val="accent1"/>
          </a:effectRef>
          <a:fontRef idx="minor">
            <a:schemeClr val="tx1"/>
          </a:fontRef>
        </p:style>
      </p:cxnSp>
      <p:sp>
        <p:nvSpPr>
          <p:cNvPr id="11" name="Rectangle 10"/>
          <p:cNvSpPr/>
          <p:nvPr/>
        </p:nvSpPr>
        <p:spPr>
          <a:xfrm>
            <a:off x="3445240" y="5293405"/>
            <a:ext cx="13616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8001000" y="5293405"/>
            <a:ext cx="13616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p:cNvSpPr txBox="1"/>
          <p:nvPr/>
        </p:nvSpPr>
        <p:spPr>
          <a:xfrm>
            <a:off x="2941820" y="4908810"/>
            <a:ext cx="1143000" cy="369332"/>
          </a:xfrm>
          <a:prstGeom prst="rect">
            <a:avLst/>
          </a:prstGeom>
          <a:noFill/>
        </p:spPr>
        <p:txBody>
          <a:bodyPr wrap="square" rtlCol="0">
            <a:spAutoFit/>
          </a:bodyPr>
          <a:lstStyle/>
          <a:p>
            <a:pPr algn="ctr"/>
            <a:r>
              <a:rPr lang="en-US" b="1" dirty="0"/>
              <a:t>Boundary</a:t>
            </a:r>
          </a:p>
        </p:txBody>
      </p:sp>
      <p:cxnSp>
        <p:nvCxnSpPr>
          <p:cNvPr id="14" name="Straight Arrow Connector 13"/>
          <p:cNvCxnSpPr/>
          <p:nvPr/>
        </p:nvCxnSpPr>
        <p:spPr>
          <a:xfrm flipV="1">
            <a:off x="3276600" y="5674405"/>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V="1">
            <a:off x="3505200" y="5826805"/>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flipV="1">
            <a:off x="3733800" y="5674405"/>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flipV="1">
            <a:off x="7848600" y="5674405"/>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flipV="1">
            <a:off x="8077200" y="5826805"/>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flipV="1">
            <a:off x="8305800" y="5674405"/>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p:cNvSpPr txBox="1"/>
          <p:nvPr/>
        </p:nvSpPr>
        <p:spPr>
          <a:xfrm>
            <a:off x="3932421" y="5716126"/>
            <a:ext cx="3717559" cy="461665"/>
          </a:xfrm>
          <a:prstGeom prst="rect">
            <a:avLst/>
          </a:prstGeom>
          <a:noFill/>
        </p:spPr>
        <p:txBody>
          <a:bodyPr wrap="square" rtlCol="0">
            <a:spAutoFit/>
          </a:bodyPr>
          <a:lstStyle/>
          <a:p>
            <a:pPr algn="ctr"/>
            <a:r>
              <a:rPr lang="en-US" sz="2400" b="1" dirty="0">
                <a:solidFill>
                  <a:srgbClr val="C00000"/>
                </a:solidFill>
              </a:rPr>
              <a:t>Boundary Values</a:t>
            </a:r>
          </a:p>
        </p:txBody>
      </p:sp>
    </p:spTree>
    <p:extLst>
      <p:ext uri="{BB962C8B-B14F-4D97-AF65-F5344CB8AC3E}">
        <p14:creationId xmlns:p14="http://schemas.microsoft.com/office/powerpoint/2010/main" val="30379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right)">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right)">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additive="base">
                                        <p:cTn id="71" dur="500" fill="hold"/>
                                        <p:tgtEl>
                                          <p:spTgt spid="14"/>
                                        </p:tgtEl>
                                        <p:attrNameLst>
                                          <p:attrName>ppt_x</p:attrName>
                                        </p:attrNameLst>
                                      </p:cBhvr>
                                      <p:tavLst>
                                        <p:tav tm="0">
                                          <p:val>
                                            <p:strVal val="#ppt_x"/>
                                          </p:val>
                                        </p:tav>
                                        <p:tav tm="100000">
                                          <p:val>
                                            <p:strVal val="#ppt_x"/>
                                          </p:val>
                                        </p:tav>
                                      </p:tavLst>
                                    </p:anim>
                                    <p:anim calcmode="lin" valueType="num">
                                      <p:cBhvr additive="base">
                                        <p:cTn id="72" dur="500" fill="hold"/>
                                        <p:tgtEl>
                                          <p:spTgt spid="14"/>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5"/>
                                        </p:tgtEl>
                                        <p:attrNameLst>
                                          <p:attrName>style.visibility</p:attrName>
                                        </p:attrNameLst>
                                      </p:cBhvr>
                                      <p:to>
                                        <p:strVal val="visible"/>
                                      </p:to>
                                    </p:set>
                                    <p:anim calcmode="lin" valueType="num">
                                      <p:cBhvr additive="base">
                                        <p:cTn id="75" dur="500" fill="hold"/>
                                        <p:tgtEl>
                                          <p:spTgt spid="15"/>
                                        </p:tgtEl>
                                        <p:attrNameLst>
                                          <p:attrName>ppt_x</p:attrName>
                                        </p:attrNameLst>
                                      </p:cBhvr>
                                      <p:tavLst>
                                        <p:tav tm="0">
                                          <p:val>
                                            <p:strVal val="#ppt_x"/>
                                          </p:val>
                                        </p:tav>
                                        <p:tav tm="100000">
                                          <p:val>
                                            <p:strVal val="#ppt_x"/>
                                          </p:val>
                                        </p:tav>
                                      </p:tavLst>
                                    </p:anim>
                                    <p:anim calcmode="lin" valueType="num">
                                      <p:cBhvr additive="base">
                                        <p:cTn id="76" dur="500" fill="hold"/>
                                        <p:tgtEl>
                                          <p:spTgt spid="15"/>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16"/>
                                        </p:tgtEl>
                                        <p:attrNameLst>
                                          <p:attrName>style.visibility</p:attrName>
                                        </p:attrNameLst>
                                      </p:cBhvr>
                                      <p:to>
                                        <p:strVal val="visible"/>
                                      </p:to>
                                    </p:set>
                                    <p:anim calcmode="lin" valueType="num">
                                      <p:cBhvr additive="base">
                                        <p:cTn id="79" dur="500" fill="hold"/>
                                        <p:tgtEl>
                                          <p:spTgt spid="16"/>
                                        </p:tgtEl>
                                        <p:attrNameLst>
                                          <p:attrName>ppt_x</p:attrName>
                                        </p:attrNameLst>
                                      </p:cBhvr>
                                      <p:tavLst>
                                        <p:tav tm="0">
                                          <p:val>
                                            <p:strVal val="#ppt_x"/>
                                          </p:val>
                                        </p:tav>
                                        <p:tav tm="100000">
                                          <p:val>
                                            <p:strVal val="#ppt_x"/>
                                          </p:val>
                                        </p:tav>
                                      </p:tavLst>
                                    </p:anim>
                                    <p:anim calcmode="lin" valueType="num">
                                      <p:cBhvr additive="base">
                                        <p:cTn id="80" dur="500" fill="hold"/>
                                        <p:tgtEl>
                                          <p:spTgt spid="16"/>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7"/>
                                        </p:tgtEl>
                                        <p:attrNameLst>
                                          <p:attrName>style.visibility</p:attrName>
                                        </p:attrNameLst>
                                      </p:cBhvr>
                                      <p:to>
                                        <p:strVal val="visible"/>
                                      </p:to>
                                    </p:set>
                                    <p:anim calcmode="lin" valueType="num">
                                      <p:cBhvr additive="base">
                                        <p:cTn id="83" dur="500" fill="hold"/>
                                        <p:tgtEl>
                                          <p:spTgt spid="17"/>
                                        </p:tgtEl>
                                        <p:attrNameLst>
                                          <p:attrName>ppt_x</p:attrName>
                                        </p:attrNameLst>
                                      </p:cBhvr>
                                      <p:tavLst>
                                        <p:tav tm="0">
                                          <p:val>
                                            <p:strVal val="#ppt_x"/>
                                          </p:val>
                                        </p:tav>
                                        <p:tav tm="100000">
                                          <p:val>
                                            <p:strVal val="#ppt_x"/>
                                          </p:val>
                                        </p:tav>
                                      </p:tavLst>
                                    </p:anim>
                                    <p:anim calcmode="lin" valueType="num">
                                      <p:cBhvr additive="base">
                                        <p:cTn id="84" dur="500" fill="hold"/>
                                        <p:tgtEl>
                                          <p:spTgt spid="17"/>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18"/>
                                        </p:tgtEl>
                                        <p:attrNameLst>
                                          <p:attrName>style.visibility</p:attrName>
                                        </p:attrNameLst>
                                      </p:cBhvr>
                                      <p:to>
                                        <p:strVal val="visible"/>
                                      </p:to>
                                    </p:set>
                                    <p:anim calcmode="lin" valueType="num">
                                      <p:cBhvr additive="base">
                                        <p:cTn id="87" dur="500" fill="hold"/>
                                        <p:tgtEl>
                                          <p:spTgt spid="18"/>
                                        </p:tgtEl>
                                        <p:attrNameLst>
                                          <p:attrName>ppt_x</p:attrName>
                                        </p:attrNameLst>
                                      </p:cBhvr>
                                      <p:tavLst>
                                        <p:tav tm="0">
                                          <p:val>
                                            <p:strVal val="#ppt_x"/>
                                          </p:val>
                                        </p:tav>
                                        <p:tav tm="100000">
                                          <p:val>
                                            <p:strVal val="#ppt_x"/>
                                          </p:val>
                                        </p:tav>
                                      </p:tavLst>
                                    </p:anim>
                                    <p:anim calcmode="lin" valueType="num">
                                      <p:cBhvr additive="base">
                                        <p:cTn id="88" dur="500" fill="hold"/>
                                        <p:tgtEl>
                                          <p:spTgt spid="18"/>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P spid="11" grpId="0" animBg="1"/>
      <p:bldP spid="12" grpId="0" animBg="1"/>
      <p:bldP spid="13" grpId="0"/>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Boundary Value Analysis (BVA)</a:t>
            </a:r>
            <a:r>
              <a:rPr lang="en-US" sz="3200" dirty="0"/>
              <a:t> (Black Box Testing)</a:t>
            </a:r>
            <a:endParaRPr lang="en-US" dirty="0"/>
          </a:p>
        </p:txBody>
      </p:sp>
      <p:sp>
        <p:nvSpPr>
          <p:cNvPr id="3" name="Content Placeholder 2"/>
          <p:cNvSpPr>
            <a:spLocks noGrp="1"/>
          </p:cNvSpPr>
          <p:nvPr>
            <p:ph idx="1"/>
          </p:nvPr>
        </p:nvSpPr>
        <p:spPr>
          <a:xfrm>
            <a:off x="131180" y="863445"/>
            <a:ext cx="8766077" cy="1487870"/>
          </a:xfrm>
        </p:spPr>
        <p:txBody>
          <a:bodyPr/>
          <a:lstStyle/>
          <a:p>
            <a:r>
              <a:rPr lang="en-US" dirty="0"/>
              <a:t>Suppose </a:t>
            </a:r>
            <a:r>
              <a:rPr lang="en-US" dirty="0">
                <a:solidFill>
                  <a:srgbClr val="C00000"/>
                </a:solidFill>
              </a:rPr>
              <a:t>system asks </a:t>
            </a:r>
            <a:r>
              <a:rPr lang="en-US" dirty="0"/>
              <a:t>for a </a:t>
            </a:r>
            <a:r>
              <a:rPr lang="en-US" dirty="0">
                <a:solidFill>
                  <a:srgbClr val="C00000"/>
                </a:solidFill>
              </a:rPr>
              <a:t>number between </a:t>
            </a:r>
            <a:r>
              <a:rPr lang="en-US" b="1" dirty="0"/>
              <a:t>100</a:t>
            </a:r>
            <a:r>
              <a:rPr lang="en-US" dirty="0"/>
              <a:t> and </a:t>
            </a:r>
            <a:r>
              <a:rPr lang="en-US" b="1" dirty="0"/>
              <a:t>999</a:t>
            </a:r>
            <a:r>
              <a:rPr lang="en-US" dirty="0"/>
              <a:t> </a:t>
            </a:r>
            <a:r>
              <a:rPr lang="en-US" b="1" dirty="0">
                <a:solidFill>
                  <a:srgbClr val="C00000"/>
                </a:solidFill>
              </a:rPr>
              <a:t>inclusive</a:t>
            </a:r>
            <a:endParaRPr lang="en-US" dirty="0"/>
          </a:p>
          <a:p>
            <a:r>
              <a:rPr lang="en-US" dirty="0"/>
              <a:t>The </a:t>
            </a:r>
            <a:r>
              <a:rPr lang="en-US" b="1" dirty="0">
                <a:solidFill>
                  <a:srgbClr val="C00000"/>
                </a:solidFill>
              </a:rPr>
              <a:t>boundaries</a:t>
            </a:r>
            <a:r>
              <a:rPr lang="en-US" dirty="0">
                <a:solidFill>
                  <a:srgbClr val="C00000"/>
                </a:solidFill>
              </a:rPr>
              <a:t> </a:t>
            </a:r>
            <a:r>
              <a:rPr lang="en-US" dirty="0"/>
              <a:t>are </a:t>
            </a:r>
            <a:r>
              <a:rPr lang="en-US" b="1" dirty="0">
                <a:solidFill>
                  <a:srgbClr val="C00000"/>
                </a:solidFill>
              </a:rPr>
              <a:t>100</a:t>
            </a:r>
            <a:r>
              <a:rPr lang="en-US" dirty="0">
                <a:solidFill>
                  <a:srgbClr val="C00000"/>
                </a:solidFill>
              </a:rPr>
              <a:t> </a:t>
            </a:r>
            <a:r>
              <a:rPr lang="en-US" dirty="0"/>
              <a:t>and </a:t>
            </a:r>
            <a:r>
              <a:rPr lang="en-US" b="1" dirty="0">
                <a:solidFill>
                  <a:srgbClr val="C00000"/>
                </a:solidFill>
              </a:rPr>
              <a:t>999</a:t>
            </a:r>
          </a:p>
          <a:p>
            <a:r>
              <a:rPr lang="en-US" dirty="0"/>
              <a:t>We therefore </a:t>
            </a:r>
            <a:r>
              <a:rPr lang="en-US" b="1" dirty="0">
                <a:solidFill>
                  <a:srgbClr val="C00000"/>
                </a:solidFill>
              </a:rPr>
              <a:t>test for values</a:t>
            </a:r>
          </a:p>
          <a:p>
            <a:endParaRPr lang="en-US" dirty="0"/>
          </a:p>
        </p:txBody>
      </p:sp>
      <p:sp>
        <p:nvSpPr>
          <p:cNvPr id="4" name="Rectangle 3"/>
          <p:cNvSpPr/>
          <p:nvPr/>
        </p:nvSpPr>
        <p:spPr>
          <a:xfrm>
            <a:off x="7177314" y="1523484"/>
            <a:ext cx="2286000" cy="457200"/>
          </a:xfrm>
          <a:prstGeom prst="rect">
            <a:avLst/>
          </a:prstGeom>
          <a:ln w="28575">
            <a:solidFill>
              <a:srgbClr val="686868"/>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99    100    101</a:t>
            </a:r>
          </a:p>
        </p:txBody>
      </p:sp>
      <p:sp>
        <p:nvSpPr>
          <p:cNvPr id="5" name="Rectangle 4"/>
          <p:cNvSpPr/>
          <p:nvPr/>
        </p:nvSpPr>
        <p:spPr>
          <a:xfrm>
            <a:off x="9691914" y="1523484"/>
            <a:ext cx="2286000" cy="457200"/>
          </a:xfrm>
          <a:prstGeom prst="rect">
            <a:avLst/>
          </a:prstGeom>
          <a:ln w="28575">
            <a:solidFill>
              <a:srgbClr val="686868"/>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a:t>998    </a:t>
            </a:r>
            <a:r>
              <a:rPr lang="en-US" sz="2400" b="1" dirty="0"/>
              <a:t>999    1000</a:t>
            </a:r>
          </a:p>
        </p:txBody>
      </p:sp>
      <p:sp>
        <p:nvSpPr>
          <p:cNvPr id="6" name="Rectangle 5"/>
          <p:cNvSpPr/>
          <p:nvPr/>
        </p:nvSpPr>
        <p:spPr>
          <a:xfrm>
            <a:off x="7248441" y="2041894"/>
            <a:ext cx="2117887" cy="461665"/>
          </a:xfrm>
          <a:prstGeom prst="rect">
            <a:avLst/>
          </a:prstGeom>
        </p:spPr>
        <p:txBody>
          <a:bodyPr wrap="none">
            <a:spAutoFit/>
          </a:bodyPr>
          <a:lstStyle/>
          <a:p>
            <a:pPr algn="ctr"/>
            <a:r>
              <a:rPr lang="en-US" sz="2400" dirty="0"/>
              <a:t>Lower boundary</a:t>
            </a:r>
          </a:p>
        </p:txBody>
      </p:sp>
      <p:sp>
        <p:nvSpPr>
          <p:cNvPr id="7" name="Rectangle 6"/>
          <p:cNvSpPr/>
          <p:nvPr/>
        </p:nvSpPr>
        <p:spPr>
          <a:xfrm>
            <a:off x="9787192" y="2041894"/>
            <a:ext cx="2095445" cy="461665"/>
          </a:xfrm>
          <a:prstGeom prst="rect">
            <a:avLst/>
          </a:prstGeom>
        </p:spPr>
        <p:txBody>
          <a:bodyPr wrap="none">
            <a:spAutoFit/>
          </a:bodyPr>
          <a:lstStyle/>
          <a:p>
            <a:pPr algn="ctr"/>
            <a:r>
              <a:rPr lang="en-US" sz="2400" dirty="0"/>
              <a:t>Upper boundary</a:t>
            </a:r>
          </a:p>
        </p:txBody>
      </p:sp>
      <p:sp>
        <p:nvSpPr>
          <p:cNvPr id="8" name="Content Placeholder 2"/>
          <p:cNvSpPr txBox="1"/>
          <p:nvPr/>
        </p:nvSpPr>
        <p:spPr>
          <a:xfrm>
            <a:off x="159603" y="3025745"/>
            <a:ext cx="11795907" cy="2885196"/>
          </a:xfrm>
          <a:prstGeom prst="rect">
            <a:avLst/>
          </a:prstGeom>
        </p:spPr>
        <p:txBody>
          <a:bodyPr vert="horz" lIns="91440" tIns="45720" rIns="91440" bIns="45720" rtlCol="0">
            <a:norm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686868"/>
              </a:buClr>
            </a:pPr>
            <a:r>
              <a:rPr lang="en-US" dirty="0"/>
              <a:t>It is </a:t>
            </a:r>
            <a:r>
              <a:rPr lang="en-US" b="1" dirty="0">
                <a:solidFill>
                  <a:srgbClr val="C00000"/>
                </a:solidFill>
              </a:rPr>
              <a:t>easier and faster </a:t>
            </a:r>
            <a:r>
              <a:rPr lang="en-US" dirty="0"/>
              <a:t>to find defects using this technique. This is because the </a:t>
            </a:r>
            <a:r>
              <a:rPr lang="en-US" b="1" dirty="0">
                <a:solidFill>
                  <a:srgbClr val="C00000"/>
                </a:solidFill>
              </a:rPr>
              <a:t>probability of defects at boundaries </a:t>
            </a:r>
            <a:r>
              <a:rPr lang="en-US" dirty="0"/>
              <a:t>is more.</a:t>
            </a:r>
          </a:p>
          <a:p>
            <a:pPr>
              <a:buClr>
                <a:srgbClr val="686868"/>
              </a:buClr>
            </a:pPr>
            <a:r>
              <a:rPr lang="en-US" dirty="0"/>
              <a:t>Instead of testing will all sets of test data, we only </a:t>
            </a:r>
            <a:r>
              <a:rPr lang="en-US" b="1" dirty="0">
                <a:solidFill>
                  <a:srgbClr val="C00000"/>
                </a:solidFill>
              </a:rPr>
              <a:t>pick the one at the boundaries</a:t>
            </a:r>
            <a:r>
              <a:rPr lang="en-US" dirty="0"/>
              <a:t>. So, the overall test execution </a:t>
            </a:r>
            <a:r>
              <a:rPr lang="en-US" b="1" dirty="0">
                <a:solidFill>
                  <a:srgbClr val="C00000"/>
                </a:solidFill>
              </a:rPr>
              <a:t>time reduces</a:t>
            </a:r>
            <a:r>
              <a:rPr lang="en-US" dirty="0"/>
              <a:t>.</a:t>
            </a:r>
          </a:p>
          <a:p>
            <a:pPr>
              <a:buClr>
                <a:srgbClr val="686868"/>
              </a:buClr>
            </a:pPr>
            <a:r>
              <a:rPr lang="en-US" dirty="0"/>
              <a:t>The </a:t>
            </a:r>
            <a:r>
              <a:rPr lang="en-US" b="1" dirty="0">
                <a:solidFill>
                  <a:srgbClr val="C00000"/>
                </a:solidFill>
              </a:rPr>
              <a:t>procedure and guidelines are crystal clear </a:t>
            </a:r>
            <a:r>
              <a:rPr lang="en-US" dirty="0"/>
              <a:t>and easy when it comes to determining the test cases through BVA.</a:t>
            </a:r>
          </a:p>
          <a:p>
            <a:pPr>
              <a:buClr>
                <a:srgbClr val="686868"/>
              </a:buClr>
            </a:pPr>
            <a:r>
              <a:rPr lang="en-US" dirty="0"/>
              <a:t>The</a:t>
            </a:r>
            <a:r>
              <a:rPr lang="en-US" b="1" dirty="0">
                <a:solidFill>
                  <a:srgbClr val="C00000"/>
                </a:solidFill>
              </a:rPr>
              <a:t> test cases</a:t>
            </a:r>
            <a:r>
              <a:rPr lang="en-US" dirty="0"/>
              <a:t> generated through BVA are </a:t>
            </a:r>
            <a:r>
              <a:rPr lang="en-US" b="1" dirty="0">
                <a:solidFill>
                  <a:srgbClr val="C00000"/>
                </a:solidFill>
              </a:rPr>
              <a:t>very small</a:t>
            </a:r>
            <a:r>
              <a:rPr lang="en-US" dirty="0"/>
              <a:t>.</a:t>
            </a:r>
          </a:p>
        </p:txBody>
      </p:sp>
      <p:sp>
        <p:nvSpPr>
          <p:cNvPr id="9" name="Rectangle 8"/>
          <p:cNvSpPr/>
          <p:nvPr/>
        </p:nvSpPr>
        <p:spPr>
          <a:xfrm>
            <a:off x="159602" y="2445503"/>
            <a:ext cx="3791891" cy="461665"/>
          </a:xfrm>
          <a:prstGeom prst="rect">
            <a:avLst/>
          </a:prstGeom>
          <a:solidFill>
            <a:srgbClr val="686868"/>
          </a:solidFill>
          <a:ln>
            <a:solidFill>
              <a:srgbClr val="686868"/>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BVA - Advantages</a:t>
            </a:r>
          </a:p>
        </p:txBody>
      </p:sp>
      <p:cxnSp>
        <p:nvCxnSpPr>
          <p:cNvPr id="10" name="Straight Connector 9"/>
          <p:cNvCxnSpPr/>
          <p:nvPr/>
        </p:nvCxnSpPr>
        <p:spPr>
          <a:xfrm>
            <a:off x="2051395" y="2905482"/>
            <a:ext cx="9926519" cy="0"/>
          </a:xfrm>
          <a:prstGeom prst="line">
            <a:avLst/>
          </a:prstGeom>
          <a:ln>
            <a:solidFill>
              <a:srgbClr val="686868"/>
            </a:solidFill>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18104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22" presetClass="entr" presetSubtype="8"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p:bldP spid="7" grpId="0"/>
      <p:bldP spid="8" grpId="0" build="p"/>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Boundary Value Analysis (BVA) (Black Box Testing) Cont.</a:t>
            </a:r>
            <a:endParaRPr lang="en-US" dirty="0"/>
          </a:p>
        </p:txBody>
      </p:sp>
      <p:sp>
        <p:nvSpPr>
          <p:cNvPr id="4" name="Content Placeholder 2"/>
          <p:cNvSpPr txBox="1"/>
          <p:nvPr/>
        </p:nvSpPr>
        <p:spPr>
          <a:xfrm>
            <a:off x="174117" y="1472716"/>
            <a:ext cx="11795907" cy="4797455"/>
          </a:xfrm>
          <a:prstGeom prst="rect">
            <a:avLst/>
          </a:prstGeom>
        </p:spPr>
        <p:txBody>
          <a:bodyPr vert="horz" lIns="91440" tIns="45720" rIns="91440" bIns="45720" rtlCol="0">
            <a:norm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686868"/>
              </a:buClr>
            </a:pPr>
            <a:r>
              <a:rPr lang="en-US" dirty="0"/>
              <a:t>The success of the testing using this technique </a:t>
            </a:r>
            <a:r>
              <a:rPr lang="en-US" b="1" dirty="0">
                <a:solidFill>
                  <a:srgbClr val="C00000"/>
                </a:solidFill>
              </a:rPr>
              <a:t>depends on the equivalence classes </a:t>
            </a:r>
            <a:r>
              <a:rPr lang="en-US" dirty="0"/>
              <a:t>identified, which further depends on the expertise of the tester and his knowledge of the application. </a:t>
            </a:r>
            <a:r>
              <a:rPr lang="en-US" b="1" dirty="0">
                <a:solidFill>
                  <a:srgbClr val="C00000"/>
                </a:solidFill>
              </a:rPr>
              <a:t>Hence, incorrect identification of equivalence classes leads to incorrect boundary value testing.</a:t>
            </a:r>
          </a:p>
          <a:p>
            <a:pPr>
              <a:buClr>
                <a:srgbClr val="686868"/>
              </a:buClr>
            </a:pPr>
            <a:r>
              <a:rPr lang="en-US" dirty="0"/>
              <a:t>Applications with </a:t>
            </a:r>
            <a:r>
              <a:rPr lang="en-US" b="1" dirty="0">
                <a:solidFill>
                  <a:srgbClr val="C00000"/>
                </a:solidFill>
              </a:rPr>
              <a:t>open boundaries or applications not having one-dimensional boundaries </a:t>
            </a:r>
            <a:r>
              <a:rPr lang="en-US" dirty="0"/>
              <a:t>are not suitable for this technique. In those cases, other black-box techniques like “Domain Analysis” are used.</a:t>
            </a:r>
          </a:p>
          <a:p>
            <a:pPr>
              <a:buClr>
                <a:srgbClr val="686868"/>
              </a:buClr>
            </a:pPr>
            <a:r>
              <a:rPr lang="en-US" dirty="0"/>
              <a:t>This technique </a:t>
            </a:r>
            <a:r>
              <a:rPr lang="en-US" b="1" dirty="0">
                <a:solidFill>
                  <a:srgbClr val="C00000"/>
                </a:solidFill>
              </a:rPr>
              <a:t>doesn’t fit </a:t>
            </a:r>
            <a:r>
              <a:rPr lang="en-US" dirty="0"/>
              <a:t>well when it comes to </a:t>
            </a:r>
            <a:r>
              <a:rPr lang="en-US" b="1" dirty="0">
                <a:solidFill>
                  <a:srgbClr val="C00000"/>
                </a:solidFill>
              </a:rPr>
              <a:t>Boolean Variables</a:t>
            </a:r>
            <a:r>
              <a:rPr lang="en-US" dirty="0"/>
              <a:t>.</a:t>
            </a:r>
          </a:p>
        </p:txBody>
      </p:sp>
      <p:sp>
        <p:nvSpPr>
          <p:cNvPr id="5" name="Rectangle 4"/>
          <p:cNvSpPr/>
          <p:nvPr/>
        </p:nvSpPr>
        <p:spPr>
          <a:xfrm>
            <a:off x="174116" y="892474"/>
            <a:ext cx="3791891" cy="461665"/>
          </a:xfrm>
          <a:prstGeom prst="rect">
            <a:avLst/>
          </a:prstGeom>
          <a:solidFill>
            <a:srgbClr val="686868"/>
          </a:solidFill>
          <a:ln>
            <a:solidFill>
              <a:srgbClr val="686868"/>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BVA - Disadvantages</a:t>
            </a:r>
          </a:p>
        </p:txBody>
      </p:sp>
      <p:cxnSp>
        <p:nvCxnSpPr>
          <p:cNvPr id="6" name="Straight Connector 5"/>
          <p:cNvCxnSpPr/>
          <p:nvPr/>
        </p:nvCxnSpPr>
        <p:spPr>
          <a:xfrm>
            <a:off x="2065909" y="1352453"/>
            <a:ext cx="9926519" cy="0"/>
          </a:xfrm>
          <a:prstGeom prst="line">
            <a:avLst/>
          </a:prstGeom>
          <a:ln>
            <a:solidFill>
              <a:srgbClr val="686868"/>
            </a:solidFill>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621827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wipe(left)">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solidFill>
                  <a:srgbClr val="556E7B"/>
                </a:solidFill>
              </a:rPr>
              <a:t>Decision Table Testing</a:t>
            </a:r>
          </a:p>
        </p:txBody>
      </p:sp>
      <p:sp>
        <p:nvSpPr>
          <p:cNvPr id="4" name="Text Placeholder 3"/>
          <p:cNvSpPr>
            <a:spLocks noGrp="1"/>
          </p:cNvSpPr>
          <p:nvPr>
            <p:ph type="body" idx="1"/>
          </p:nvPr>
        </p:nvSpPr>
        <p:spPr/>
        <p:txBody>
          <a:bodyPr/>
          <a:lstStyle/>
          <a:p>
            <a:r>
              <a:rPr lang="en-US" dirty="0"/>
              <a:t>Section 5</a:t>
            </a:r>
          </a:p>
          <a:p>
            <a:endParaRPr lang="en-US" dirty="0"/>
          </a:p>
          <a:p>
            <a:endParaRPr lang="en-US" dirty="0"/>
          </a:p>
        </p:txBody>
      </p:sp>
    </p:spTree>
    <p:extLst>
      <p:ext uri="{BB962C8B-B14F-4D97-AF65-F5344CB8AC3E}">
        <p14:creationId xmlns:p14="http://schemas.microsoft.com/office/powerpoint/2010/main" val="317168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Decision Table Testing</a:t>
            </a:r>
          </a:p>
        </p:txBody>
      </p:sp>
      <p:sp>
        <p:nvSpPr>
          <p:cNvPr id="3" name="Content Placeholder 2"/>
          <p:cNvSpPr>
            <a:spLocks noGrp="1"/>
          </p:cNvSpPr>
          <p:nvPr>
            <p:ph idx="1"/>
          </p:nvPr>
        </p:nvSpPr>
        <p:spPr/>
        <p:txBody>
          <a:bodyPr/>
          <a:lstStyle/>
          <a:p>
            <a:r>
              <a:rPr lang="en-US" dirty="0"/>
              <a:t>Decision tables give </a:t>
            </a:r>
            <a:r>
              <a:rPr lang="en-US" b="1" dirty="0">
                <a:solidFill>
                  <a:srgbClr val="C00000"/>
                </a:solidFill>
              </a:rPr>
              <a:t>a tabular view </a:t>
            </a:r>
            <a:r>
              <a:rPr lang="en-US" dirty="0"/>
              <a:t>of various combinations of input conditions and these conditions are in the </a:t>
            </a:r>
            <a:r>
              <a:rPr lang="en-US" b="1" dirty="0">
                <a:solidFill>
                  <a:srgbClr val="C00000"/>
                </a:solidFill>
              </a:rPr>
              <a:t>form of True(T) and False(F).</a:t>
            </a:r>
          </a:p>
          <a:p>
            <a:r>
              <a:rPr lang="en-US" dirty="0"/>
              <a:t>This is a </a:t>
            </a:r>
            <a:r>
              <a:rPr lang="en-US" b="1" dirty="0">
                <a:solidFill>
                  <a:srgbClr val="B71B1C"/>
                </a:solidFill>
              </a:rPr>
              <a:t>systematic approach </a:t>
            </a:r>
            <a:r>
              <a:rPr lang="en-US" dirty="0"/>
              <a:t>where </a:t>
            </a:r>
            <a:r>
              <a:rPr lang="en-US" b="1" dirty="0">
                <a:solidFill>
                  <a:srgbClr val="B71B1C"/>
                </a:solidFill>
              </a:rPr>
              <a:t>various input combinations </a:t>
            </a:r>
            <a:r>
              <a:rPr lang="en-US" dirty="0"/>
              <a:t>and their respective system </a:t>
            </a:r>
            <a:r>
              <a:rPr lang="en-US" b="1" dirty="0">
                <a:solidFill>
                  <a:srgbClr val="B71B1C"/>
                </a:solidFill>
              </a:rPr>
              <a:t>behavior are captured in a tabular form</a:t>
            </a:r>
            <a:r>
              <a:rPr lang="en-US" dirty="0"/>
              <a:t>.</a:t>
            </a:r>
          </a:p>
          <a:p>
            <a:r>
              <a:rPr lang="en-US" dirty="0"/>
              <a:t>It is also known as a </a:t>
            </a:r>
            <a:r>
              <a:rPr lang="en-US" b="1" dirty="0">
                <a:solidFill>
                  <a:srgbClr val="B71B1C"/>
                </a:solidFill>
              </a:rPr>
              <a:t>cause-effect technique</a:t>
            </a:r>
            <a:r>
              <a:rPr lang="en-US" dirty="0"/>
              <a:t>, where the cause and effects of the test are written.</a:t>
            </a:r>
          </a:p>
          <a:p>
            <a:r>
              <a:rPr lang="en-US" dirty="0"/>
              <a:t>Decision table technique is appropriate for the functions that have a </a:t>
            </a:r>
            <a:r>
              <a:rPr lang="en-US" b="1" dirty="0">
                <a:solidFill>
                  <a:srgbClr val="C00000"/>
                </a:solidFill>
              </a:rPr>
              <a:t>logical relationship between two and more than two inputs.</a:t>
            </a:r>
          </a:p>
          <a:p>
            <a:r>
              <a:rPr lang="en-US" dirty="0"/>
              <a:t>Through this table, we can </a:t>
            </a:r>
            <a:r>
              <a:rPr lang="en-US" b="1" dirty="0"/>
              <a:t>check</a:t>
            </a:r>
            <a:r>
              <a:rPr lang="en-US" dirty="0"/>
              <a:t> and </a:t>
            </a:r>
            <a:r>
              <a:rPr lang="en-US" b="1" dirty="0"/>
              <a:t>verify</a:t>
            </a:r>
            <a:r>
              <a:rPr lang="en-US" dirty="0"/>
              <a:t> </a:t>
            </a:r>
            <a:r>
              <a:rPr lang="en-US" b="1" dirty="0">
                <a:solidFill>
                  <a:srgbClr val="B71B1C"/>
                </a:solidFill>
              </a:rPr>
              <a:t>all possible combinations </a:t>
            </a:r>
            <a:r>
              <a:rPr lang="en-US" dirty="0"/>
              <a:t>of testing conditions. </a:t>
            </a:r>
            <a:endParaRPr lang="en-IN" dirty="0"/>
          </a:p>
        </p:txBody>
      </p:sp>
    </p:spTree>
    <p:extLst>
      <p:ext uri="{BB962C8B-B14F-4D97-AF65-F5344CB8AC3E}">
        <p14:creationId xmlns:p14="http://schemas.microsoft.com/office/powerpoint/2010/main" val="255197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Decision Table Examples 1</a:t>
            </a:r>
          </a:p>
        </p:txBody>
      </p:sp>
      <p:sp>
        <p:nvSpPr>
          <p:cNvPr id="7" name="Content Placeholder 2"/>
          <p:cNvSpPr txBox="1"/>
          <p:nvPr/>
        </p:nvSpPr>
        <p:spPr>
          <a:xfrm>
            <a:off x="181044" y="3871484"/>
            <a:ext cx="11829911" cy="2667123"/>
          </a:xfrm>
          <a:prstGeom prst="rect">
            <a:avLst/>
          </a:prstGeom>
        </p:spPr>
        <p:txBody>
          <a:bodyPr vert="horz" lIns="91440" tIns="45720" rIns="91440" bIns="45720" rtlCol="0">
            <a:no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686868"/>
              </a:buClr>
            </a:pPr>
            <a:r>
              <a:rPr lang="en-US" b="1" dirty="0">
                <a:solidFill>
                  <a:srgbClr val="C00000"/>
                </a:solidFill>
              </a:rPr>
              <a:t>Case 1</a:t>
            </a:r>
            <a:r>
              <a:rPr lang="en-US" dirty="0"/>
              <a:t> – Username and password both are wrong. The user is shown an error message.</a:t>
            </a:r>
          </a:p>
          <a:p>
            <a:pPr>
              <a:buClr>
                <a:srgbClr val="686868"/>
              </a:buClr>
            </a:pPr>
            <a:r>
              <a:rPr lang="en-US" b="1" dirty="0">
                <a:solidFill>
                  <a:srgbClr val="C00000"/>
                </a:solidFill>
              </a:rPr>
              <a:t>Case 2</a:t>
            </a:r>
            <a:r>
              <a:rPr lang="en-US" dirty="0"/>
              <a:t> – Username was correct, but the password was wrong. The user is shown an error message.</a:t>
            </a:r>
          </a:p>
          <a:p>
            <a:pPr>
              <a:buClr>
                <a:srgbClr val="686868"/>
              </a:buClr>
            </a:pPr>
            <a:r>
              <a:rPr lang="en-US" b="1" dirty="0">
                <a:solidFill>
                  <a:srgbClr val="C00000"/>
                </a:solidFill>
              </a:rPr>
              <a:t>Case 3</a:t>
            </a:r>
            <a:r>
              <a:rPr lang="en-US" dirty="0"/>
              <a:t> – Username was wrong, but the password was correct. The user is shown an error message.</a:t>
            </a:r>
          </a:p>
          <a:p>
            <a:pPr>
              <a:buClr>
                <a:srgbClr val="686868"/>
              </a:buClr>
            </a:pPr>
            <a:r>
              <a:rPr lang="en-US" b="1" dirty="0">
                <a:solidFill>
                  <a:srgbClr val="C00000"/>
                </a:solidFill>
              </a:rPr>
              <a:t>Case 4</a:t>
            </a:r>
            <a:r>
              <a:rPr lang="en-US" dirty="0"/>
              <a:t> – Username and password both were correct, and the user navigated to the home Screen</a:t>
            </a:r>
            <a:endParaRPr lang="en-IN" dirty="0"/>
          </a:p>
        </p:txBody>
      </p:sp>
      <p:sp>
        <p:nvSpPr>
          <p:cNvPr id="3" name="Content Placeholder 2"/>
          <p:cNvSpPr>
            <a:spLocks noGrp="1"/>
          </p:cNvSpPr>
          <p:nvPr>
            <p:ph idx="1"/>
          </p:nvPr>
        </p:nvSpPr>
        <p:spPr>
          <a:xfrm>
            <a:off x="131180" y="863444"/>
            <a:ext cx="11929641" cy="711201"/>
          </a:xfrm>
        </p:spPr>
        <p:txBody>
          <a:bodyPr/>
          <a:lstStyle/>
          <a:p>
            <a:r>
              <a:rPr lang="en-US" dirty="0"/>
              <a:t>In this example, how to create the decision table for a </a:t>
            </a:r>
            <a:r>
              <a:rPr lang="en-US" b="1" dirty="0">
                <a:solidFill>
                  <a:srgbClr val="C00000"/>
                </a:solidFill>
              </a:rPr>
              <a:t>login screen</a:t>
            </a:r>
            <a:r>
              <a:rPr lang="en-US" b="1" dirty="0"/>
              <a:t> </a:t>
            </a:r>
            <a:r>
              <a:rPr lang="en-US" dirty="0"/>
              <a:t>for Username and Password.</a:t>
            </a:r>
            <a:endParaRPr lang="en-IN" dirty="0"/>
          </a:p>
        </p:txBody>
      </p:sp>
      <p:sp>
        <p:nvSpPr>
          <p:cNvPr id="5" name="TextBox 4"/>
          <p:cNvSpPr txBox="1"/>
          <p:nvPr/>
        </p:nvSpPr>
        <p:spPr>
          <a:xfrm>
            <a:off x="4828494" y="1420466"/>
            <a:ext cx="2435282" cy="369332"/>
          </a:xfrm>
          <a:prstGeom prst="rect">
            <a:avLst/>
          </a:prstGeom>
          <a:noFill/>
        </p:spPr>
        <p:txBody>
          <a:bodyPr wrap="none" rtlCol="0">
            <a:spAutoFit/>
          </a:bodyPr>
          <a:lstStyle/>
          <a:p>
            <a:r>
              <a:rPr lang="en-IN" b="1" dirty="0"/>
              <a:t>Decision Table for Login</a:t>
            </a:r>
          </a:p>
        </p:txBody>
      </p:sp>
      <p:graphicFrame>
        <p:nvGraphicFramePr>
          <p:cNvPr id="6" name="Table 5"/>
          <p:cNvGraphicFramePr>
            <a:graphicFrameLocks noGrp="1"/>
          </p:cNvGraphicFramePr>
          <p:nvPr>
            <p:extLst>
              <p:ext uri="{D42A27DB-BD31-4B8C-83A1-F6EECF244321}">
                <p14:modId xmlns:p14="http://schemas.microsoft.com/office/powerpoint/2010/main" val="3046131518"/>
              </p:ext>
            </p:extLst>
          </p:nvPr>
        </p:nvGraphicFramePr>
        <p:xfrm>
          <a:off x="1982135" y="1867923"/>
          <a:ext cx="8128000" cy="370840"/>
        </p:xfrm>
        <a:graphic>
          <a:graphicData uri="http://schemas.openxmlformats.org/drawingml/2006/table">
            <a:tbl>
              <a:tblPr firstRow="1" bandRow="1">
                <a:tableStyleId>{5C22544A-7EE6-4342-B048-85BDC9FD1C3A}</a:tableStyleId>
              </a:tblPr>
              <a:tblGrid>
                <a:gridCol w="1880417">
                  <a:extLst>
                    <a:ext uri="{9D8B030D-6E8A-4147-A177-3AD203B41FA5}">
                      <a16:colId xmlns:a16="http://schemas.microsoft.com/office/drawing/2014/main" val="127061349"/>
                    </a:ext>
                  </a:extLst>
                </a:gridCol>
                <a:gridCol w="1702676">
                  <a:extLst>
                    <a:ext uri="{9D8B030D-6E8A-4147-A177-3AD203B41FA5}">
                      <a16:colId xmlns:a16="http://schemas.microsoft.com/office/drawing/2014/main" val="2925338292"/>
                    </a:ext>
                  </a:extLst>
                </a:gridCol>
                <a:gridCol w="1891862">
                  <a:extLst>
                    <a:ext uri="{9D8B030D-6E8A-4147-A177-3AD203B41FA5}">
                      <a16:colId xmlns:a16="http://schemas.microsoft.com/office/drawing/2014/main" val="1470582314"/>
                    </a:ext>
                  </a:extLst>
                </a:gridCol>
                <a:gridCol w="2653045">
                  <a:extLst>
                    <a:ext uri="{9D8B030D-6E8A-4147-A177-3AD203B41FA5}">
                      <a16:colId xmlns:a16="http://schemas.microsoft.com/office/drawing/2014/main" val="84943689"/>
                    </a:ext>
                  </a:extLst>
                </a:gridCol>
              </a:tblGrid>
              <a:tr h="370840">
                <a:tc>
                  <a:txBody>
                    <a:bodyPr/>
                    <a:lstStyle/>
                    <a:p>
                      <a:r>
                        <a:rPr lang="en-US" dirty="0"/>
                        <a:t>Conditions</a:t>
                      </a:r>
                      <a:endParaRPr lang="en-IN" dirty="0"/>
                    </a:p>
                  </a:txBody>
                  <a:tcPr/>
                </a:tc>
                <a:tc>
                  <a:txBody>
                    <a:bodyPr/>
                    <a:lstStyle/>
                    <a:p>
                      <a:r>
                        <a:rPr lang="en-US" dirty="0"/>
                        <a:t>Username</a:t>
                      </a:r>
                      <a:endParaRPr lang="en-IN" dirty="0"/>
                    </a:p>
                  </a:txBody>
                  <a:tcPr/>
                </a:tc>
                <a:tc>
                  <a:txBody>
                    <a:bodyPr/>
                    <a:lstStyle/>
                    <a:p>
                      <a:r>
                        <a:rPr lang="en-US" dirty="0"/>
                        <a:t>Password</a:t>
                      </a:r>
                      <a:endParaRPr lang="en-IN" dirty="0"/>
                    </a:p>
                  </a:txBody>
                  <a:tcPr/>
                </a:tc>
                <a:tc>
                  <a:txBody>
                    <a:bodyPr/>
                    <a:lstStyle/>
                    <a:p>
                      <a:r>
                        <a:rPr lang="en-US" dirty="0"/>
                        <a:t>Output</a:t>
                      </a:r>
                      <a:endParaRPr lang="en-IN" dirty="0"/>
                    </a:p>
                  </a:txBody>
                  <a:tcPr/>
                </a:tc>
                <a:extLst>
                  <a:ext uri="{0D108BD9-81ED-4DB2-BD59-A6C34878D82A}">
                    <a16:rowId xmlns:a16="http://schemas.microsoft.com/office/drawing/2014/main" val="239211035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63728192"/>
              </p:ext>
            </p:extLst>
          </p:nvPr>
        </p:nvGraphicFramePr>
        <p:xfrm>
          <a:off x="1982135" y="2241400"/>
          <a:ext cx="8128000" cy="365760"/>
        </p:xfrm>
        <a:graphic>
          <a:graphicData uri="http://schemas.openxmlformats.org/drawingml/2006/table">
            <a:tbl>
              <a:tblPr firstRow="1" bandRow="1">
                <a:tableStyleId>{5C22544A-7EE6-4342-B048-85BDC9FD1C3A}</a:tableStyleId>
              </a:tblPr>
              <a:tblGrid>
                <a:gridCol w="1880417">
                  <a:extLst>
                    <a:ext uri="{9D8B030D-6E8A-4147-A177-3AD203B41FA5}">
                      <a16:colId xmlns:a16="http://schemas.microsoft.com/office/drawing/2014/main" val="1816420080"/>
                    </a:ext>
                  </a:extLst>
                </a:gridCol>
                <a:gridCol w="1702676">
                  <a:extLst>
                    <a:ext uri="{9D8B030D-6E8A-4147-A177-3AD203B41FA5}">
                      <a16:colId xmlns:a16="http://schemas.microsoft.com/office/drawing/2014/main" val="1792995034"/>
                    </a:ext>
                  </a:extLst>
                </a:gridCol>
                <a:gridCol w="1891862">
                  <a:extLst>
                    <a:ext uri="{9D8B030D-6E8A-4147-A177-3AD203B41FA5}">
                      <a16:colId xmlns:a16="http://schemas.microsoft.com/office/drawing/2014/main" val="3689848956"/>
                    </a:ext>
                  </a:extLst>
                </a:gridCol>
                <a:gridCol w="2653045">
                  <a:extLst>
                    <a:ext uri="{9D8B030D-6E8A-4147-A177-3AD203B41FA5}">
                      <a16:colId xmlns:a16="http://schemas.microsoft.com/office/drawing/2014/main" val="4154560452"/>
                    </a:ext>
                  </a:extLst>
                </a:gridCol>
              </a:tblGrid>
              <a:tr h="169151">
                <a:tc>
                  <a:txBody>
                    <a:bodyPr/>
                    <a:lstStyle/>
                    <a:p>
                      <a:r>
                        <a:rPr lang="en-US" b="0" dirty="0">
                          <a:solidFill>
                            <a:schemeClr val="tx1"/>
                          </a:solidFill>
                        </a:rPr>
                        <a:t>Case 1</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False</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False</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Error</a:t>
                      </a:r>
                      <a:r>
                        <a:rPr lang="en-US" b="0" baseline="0" dirty="0">
                          <a:solidFill>
                            <a:schemeClr val="tx1"/>
                          </a:solidFill>
                        </a:rPr>
                        <a:t> Message</a:t>
                      </a:r>
                      <a:endParaRPr lang="en-IN" b="0" dirty="0">
                        <a:solidFill>
                          <a:schemeClr val="tx1"/>
                        </a:solidFill>
                      </a:endParaRPr>
                    </a:p>
                  </a:txBody>
                  <a:tcPr>
                    <a:solidFill>
                      <a:schemeClr val="bg1">
                        <a:lumMod val="75000"/>
                      </a:schemeClr>
                    </a:solidFill>
                  </a:tcPr>
                </a:tc>
                <a:extLst>
                  <a:ext uri="{0D108BD9-81ED-4DB2-BD59-A6C34878D82A}">
                    <a16:rowId xmlns:a16="http://schemas.microsoft.com/office/drawing/2014/main" val="198925063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651272105"/>
              </p:ext>
            </p:extLst>
          </p:nvPr>
        </p:nvGraphicFramePr>
        <p:xfrm>
          <a:off x="1982135" y="2622501"/>
          <a:ext cx="8128000" cy="365760"/>
        </p:xfrm>
        <a:graphic>
          <a:graphicData uri="http://schemas.openxmlformats.org/drawingml/2006/table">
            <a:tbl>
              <a:tblPr firstRow="1" bandRow="1">
                <a:tableStyleId>{5C22544A-7EE6-4342-B048-85BDC9FD1C3A}</a:tableStyleId>
              </a:tblPr>
              <a:tblGrid>
                <a:gridCol w="1848886">
                  <a:extLst>
                    <a:ext uri="{9D8B030D-6E8A-4147-A177-3AD203B41FA5}">
                      <a16:colId xmlns:a16="http://schemas.microsoft.com/office/drawing/2014/main" val="1178027379"/>
                    </a:ext>
                  </a:extLst>
                </a:gridCol>
                <a:gridCol w="1702676">
                  <a:extLst>
                    <a:ext uri="{9D8B030D-6E8A-4147-A177-3AD203B41FA5}">
                      <a16:colId xmlns:a16="http://schemas.microsoft.com/office/drawing/2014/main" val="508632606"/>
                    </a:ext>
                  </a:extLst>
                </a:gridCol>
                <a:gridCol w="1907627">
                  <a:extLst>
                    <a:ext uri="{9D8B030D-6E8A-4147-A177-3AD203B41FA5}">
                      <a16:colId xmlns:a16="http://schemas.microsoft.com/office/drawing/2014/main" val="3914130100"/>
                    </a:ext>
                  </a:extLst>
                </a:gridCol>
                <a:gridCol w="2668811">
                  <a:extLst>
                    <a:ext uri="{9D8B030D-6E8A-4147-A177-3AD203B41FA5}">
                      <a16:colId xmlns:a16="http://schemas.microsoft.com/office/drawing/2014/main" val="3484199187"/>
                    </a:ext>
                  </a:extLst>
                </a:gridCol>
              </a:tblGrid>
              <a:tr h="170180">
                <a:tc>
                  <a:txBody>
                    <a:bodyPr/>
                    <a:lstStyle/>
                    <a:p>
                      <a:r>
                        <a:rPr lang="en-US" b="0" dirty="0">
                          <a:solidFill>
                            <a:schemeClr val="tx1"/>
                          </a:solidFill>
                        </a:rPr>
                        <a:t>Case</a:t>
                      </a:r>
                      <a:r>
                        <a:rPr lang="en-US" b="0" baseline="0" dirty="0">
                          <a:solidFill>
                            <a:schemeClr val="tx1"/>
                          </a:solidFill>
                        </a:rPr>
                        <a:t> 2</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True</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False </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Error Message</a:t>
                      </a:r>
                      <a:endParaRPr lang="en-IN" b="0" dirty="0">
                        <a:solidFill>
                          <a:schemeClr val="tx1"/>
                        </a:solidFill>
                      </a:endParaRPr>
                    </a:p>
                  </a:txBody>
                  <a:tcPr>
                    <a:solidFill>
                      <a:schemeClr val="bg1">
                        <a:lumMod val="95000"/>
                      </a:schemeClr>
                    </a:solidFill>
                  </a:tcPr>
                </a:tc>
                <a:extLst>
                  <a:ext uri="{0D108BD9-81ED-4DB2-BD59-A6C34878D82A}">
                    <a16:rowId xmlns:a16="http://schemas.microsoft.com/office/drawing/2014/main" val="239019958"/>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358119065"/>
              </p:ext>
            </p:extLst>
          </p:nvPr>
        </p:nvGraphicFramePr>
        <p:xfrm>
          <a:off x="1982135" y="3003602"/>
          <a:ext cx="8128000" cy="370840"/>
        </p:xfrm>
        <a:graphic>
          <a:graphicData uri="http://schemas.openxmlformats.org/drawingml/2006/table">
            <a:tbl>
              <a:tblPr firstRow="1" bandRow="1">
                <a:tableStyleId>{5C22544A-7EE6-4342-B048-85BDC9FD1C3A}</a:tableStyleId>
              </a:tblPr>
              <a:tblGrid>
                <a:gridCol w="1848886">
                  <a:extLst>
                    <a:ext uri="{9D8B030D-6E8A-4147-A177-3AD203B41FA5}">
                      <a16:colId xmlns:a16="http://schemas.microsoft.com/office/drawing/2014/main" val="2126120716"/>
                    </a:ext>
                  </a:extLst>
                </a:gridCol>
                <a:gridCol w="1686910">
                  <a:extLst>
                    <a:ext uri="{9D8B030D-6E8A-4147-A177-3AD203B41FA5}">
                      <a16:colId xmlns:a16="http://schemas.microsoft.com/office/drawing/2014/main" val="3261339962"/>
                    </a:ext>
                  </a:extLst>
                </a:gridCol>
                <a:gridCol w="1923393">
                  <a:extLst>
                    <a:ext uri="{9D8B030D-6E8A-4147-A177-3AD203B41FA5}">
                      <a16:colId xmlns:a16="http://schemas.microsoft.com/office/drawing/2014/main" val="2180927357"/>
                    </a:ext>
                  </a:extLst>
                </a:gridCol>
                <a:gridCol w="2668811">
                  <a:extLst>
                    <a:ext uri="{9D8B030D-6E8A-4147-A177-3AD203B41FA5}">
                      <a16:colId xmlns:a16="http://schemas.microsoft.com/office/drawing/2014/main" val="822189819"/>
                    </a:ext>
                  </a:extLst>
                </a:gridCol>
              </a:tblGrid>
              <a:tr h="370840">
                <a:tc>
                  <a:txBody>
                    <a:bodyPr/>
                    <a:lstStyle/>
                    <a:p>
                      <a:pPr algn="just"/>
                      <a:r>
                        <a:rPr lang="en-US" b="0" dirty="0">
                          <a:solidFill>
                            <a:schemeClr val="tx1"/>
                          </a:solidFill>
                        </a:rPr>
                        <a:t>Case 3</a:t>
                      </a:r>
                      <a:endParaRPr lang="en-IN" b="0" dirty="0">
                        <a:solidFill>
                          <a:schemeClr val="tx1"/>
                        </a:solidFill>
                      </a:endParaRPr>
                    </a:p>
                  </a:txBody>
                  <a:tcPr>
                    <a:solidFill>
                      <a:schemeClr val="bg1">
                        <a:lumMod val="75000"/>
                      </a:schemeClr>
                    </a:solidFill>
                  </a:tcPr>
                </a:tc>
                <a:tc>
                  <a:txBody>
                    <a:bodyPr/>
                    <a:lstStyle/>
                    <a:p>
                      <a:pPr algn="just"/>
                      <a:r>
                        <a:rPr lang="en-US" b="0" dirty="0">
                          <a:solidFill>
                            <a:schemeClr val="tx1"/>
                          </a:solidFill>
                        </a:rPr>
                        <a:t>False </a:t>
                      </a:r>
                      <a:endParaRPr lang="en-IN" b="0" dirty="0">
                        <a:solidFill>
                          <a:schemeClr val="tx1"/>
                        </a:solidFill>
                      </a:endParaRPr>
                    </a:p>
                  </a:txBody>
                  <a:tcPr>
                    <a:solidFill>
                      <a:schemeClr val="bg1">
                        <a:lumMod val="75000"/>
                      </a:schemeClr>
                    </a:solidFill>
                  </a:tcPr>
                </a:tc>
                <a:tc>
                  <a:txBody>
                    <a:bodyPr/>
                    <a:lstStyle/>
                    <a:p>
                      <a:pPr algn="just"/>
                      <a:r>
                        <a:rPr lang="en-US" b="0" dirty="0">
                          <a:solidFill>
                            <a:schemeClr val="tx1"/>
                          </a:solidFill>
                        </a:rPr>
                        <a:t>True</a:t>
                      </a:r>
                      <a:endParaRPr lang="en-IN" b="0" dirty="0">
                        <a:solidFill>
                          <a:schemeClr val="tx1"/>
                        </a:solidFill>
                      </a:endParaRPr>
                    </a:p>
                  </a:txBody>
                  <a:tcPr>
                    <a:solidFill>
                      <a:schemeClr val="bg1">
                        <a:lumMod val="75000"/>
                      </a:schemeClr>
                    </a:solidFill>
                  </a:tcPr>
                </a:tc>
                <a:tc>
                  <a:txBody>
                    <a:bodyPr/>
                    <a:lstStyle/>
                    <a:p>
                      <a:pPr algn="just"/>
                      <a:r>
                        <a:rPr lang="en-US" b="0" dirty="0">
                          <a:solidFill>
                            <a:schemeClr val="tx1"/>
                          </a:solidFill>
                        </a:rPr>
                        <a:t>Error Message</a:t>
                      </a:r>
                      <a:endParaRPr lang="en-IN" b="0" dirty="0">
                        <a:solidFill>
                          <a:schemeClr val="tx1"/>
                        </a:solidFill>
                      </a:endParaRPr>
                    </a:p>
                  </a:txBody>
                  <a:tcPr>
                    <a:solidFill>
                      <a:schemeClr val="bg1">
                        <a:lumMod val="75000"/>
                      </a:schemeClr>
                    </a:solidFill>
                  </a:tcPr>
                </a:tc>
                <a:extLst>
                  <a:ext uri="{0D108BD9-81ED-4DB2-BD59-A6C34878D82A}">
                    <a16:rowId xmlns:a16="http://schemas.microsoft.com/office/drawing/2014/main" val="593742938"/>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182761520"/>
              </p:ext>
            </p:extLst>
          </p:nvPr>
        </p:nvGraphicFramePr>
        <p:xfrm>
          <a:off x="1982135" y="3374017"/>
          <a:ext cx="8128000" cy="365760"/>
        </p:xfrm>
        <a:graphic>
          <a:graphicData uri="http://schemas.openxmlformats.org/drawingml/2006/table">
            <a:tbl>
              <a:tblPr firstRow="1" bandRow="1">
                <a:tableStyleId>{5C22544A-7EE6-4342-B048-85BDC9FD1C3A}</a:tableStyleId>
              </a:tblPr>
              <a:tblGrid>
                <a:gridCol w="1833120">
                  <a:extLst>
                    <a:ext uri="{9D8B030D-6E8A-4147-A177-3AD203B41FA5}">
                      <a16:colId xmlns:a16="http://schemas.microsoft.com/office/drawing/2014/main" val="1178027379"/>
                    </a:ext>
                  </a:extLst>
                </a:gridCol>
                <a:gridCol w="1686911">
                  <a:extLst>
                    <a:ext uri="{9D8B030D-6E8A-4147-A177-3AD203B41FA5}">
                      <a16:colId xmlns:a16="http://schemas.microsoft.com/office/drawing/2014/main" val="508632606"/>
                    </a:ext>
                  </a:extLst>
                </a:gridCol>
                <a:gridCol w="1939158">
                  <a:extLst>
                    <a:ext uri="{9D8B030D-6E8A-4147-A177-3AD203B41FA5}">
                      <a16:colId xmlns:a16="http://schemas.microsoft.com/office/drawing/2014/main" val="3914130100"/>
                    </a:ext>
                  </a:extLst>
                </a:gridCol>
                <a:gridCol w="2668811">
                  <a:extLst>
                    <a:ext uri="{9D8B030D-6E8A-4147-A177-3AD203B41FA5}">
                      <a16:colId xmlns:a16="http://schemas.microsoft.com/office/drawing/2014/main" val="3484199187"/>
                    </a:ext>
                  </a:extLst>
                </a:gridCol>
              </a:tblGrid>
              <a:tr h="170180">
                <a:tc>
                  <a:txBody>
                    <a:bodyPr/>
                    <a:lstStyle/>
                    <a:p>
                      <a:r>
                        <a:rPr lang="en-US" b="0" dirty="0">
                          <a:solidFill>
                            <a:schemeClr val="tx1"/>
                          </a:solidFill>
                        </a:rPr>
                        <a:t>Case</a:t>
                      </a:r>
                      <a:r>
                        <a:rPr lang="en-US" b="0" baseline="0" dirty="0">
                          <a:solidFill>
                            <a:schemeClr val="tx1"/>
                          </a:solidFill>
                        </a:rPr>
                        <a:t> 4</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True</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True</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Home Screen</a:t>
                      </a:r>
                      <a:endParaRPr lang="en-IN" b="0" dirty="0">
                        <a:solidFill>
                          <a:schemeClr val="tx1"/>
                        </a:solidFill>
                      </a:endParaRPr>
                    </a:p>
                  </a:txBody>
                  <a:tcPr>
                    <a:solidFill>
                      <a:schemeClr val="bg1">
                        <a:lumMod val="95000"/>
                      </a:schemeClr>
                    </a:solidFill>
                  </a:tcPr>
                </a:tc>
                <a:extLst>
                  <a:ext uri="{0D108BD9-81ED-4DB2-BD59-A6C34878D82A}">
                    <a16:rowId xmlns:a16="http://schemas.microsoft.com/office/drawing/2014/main" val="239019958"/>
                  </a:ext>
                </a:extLst>
              </a:tr>
            </a:tbl>
          </a:graphicData>
        </a:graphic>
      </p:graphicFrame>
    </p:spTree>
    <p:extLst>
      <p:ext uri="{BB962C8B-B14F-4D97-AF65-F5344CB8AC3E}">
        <p14:creationId xmlns:p14="http://schemas.microsoft.com/office/powerpoint/2010/main" val="27014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 presetClass="entr" presetSubtype="0" fill="hold" nodeType="with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 presetClass="entr" presetSubtype="0" fill="hold" nodeType="with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 presetClass="entr" presetSubtype="0" fill="hold" nodeType="with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 presetClass="entr" presetSubtype="0" fill="hold" nodeType="withEffect">
                                  <p:stCondLst>
                                    <p:cond delay="0"/>
                                  </p:stCondLst>
                                  <p:childTnLst>
                                    <p:set>
                                      <p:cBhvr>
                                        <p:cTn id="4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Decision Table Examples 1</a:t>
            </a:r>
          </a:p>
        </p:txBody>
      </p:sp>
      <p:sp>
        <p:nvSpPr>
          <p:cNvPr id="3" name="Content Placeholder 2"/>
          <p:cNvSpPr>
            <a:spLocks noGrp="1"/>
          </p:cNvSpPr>
          <p:nvPr>
            <p:ph idx="1"/>
          </p:nvPr>
        </p:nvSpPr>
        <p:spPr>
          <a:xfrm>
            <a:off x="131180" y="1188959"/>
            <a:ext cx="11929641" cy="4911536"/>
          </a:xfrm>
        </p:spPr>
        <p:txBody>
          <a:bodyPr/>
          <a:lstStyle/>
          <a:p>
            <a:r>
              <a:rPr lang="en-US" dirty="0"/>
              <a:t>Enter the </a:t>
            </a:r>
            <a:r>
              <a:rPr lang="en-US" b="1" dirty="0">
                <a:solidFill>
                  <a:srgbClr val="B71B1C"/>
                </a:solidFill>
              </a:rPr>
              <a:t>correct username </a:t>
            </a:r>
            <a:r>
              <a:rPr lang="en-US" dirty="0"/>
              <a:t>and </a:t>
            </a:r>
            <a:r>
              <a:rPr lang="en-US" b="1" dirty="0">
                <a:solidFill>
                  <a:srgbClr val="B71B1C"/>
                </a:solidFill>
              </a:rPr>
              <a:t>correct</a:t>
            </a:r>
            <a:r>
              <a:rPr lang="en-US" dirty="0"/>
              <a:t> </a:t>
            </a:r>
            <a:r>
              <a:rPr lang="en-US" b="1" dirty="0">
                <a:solidFill>
                  <a:srgbClr val="B71B1C"/>
                </a:solidFill>
              </a:rPr>
              <a:t>password</a:t>
            </a:r>
            <a:r>
              <a:rPr lang="en-US" dirty="0"/>
              <a:t> and click on login, and the expected result will be the user should be navigated to the </a:t>
            </a:r>
            <a:r>
              <a:rPr lang="en-US" b="1" dirty="0">
                <a:solidFill>
                  <a:srgbClr val="B71B1C"/>
                </a:solidFill>
              </a:rPr>
              <a:t>home screen</a:t>
            </a:r>
            <a:r>
              <a:rPr lang="en-US" dirty="0"/>
              <a:t>. </a:t>
            </a:r>
          </a:p>
          <a:p>
            <a:r>
              <a:rPr lang="en-US" dirty="0"/>
              <a:t>Enter </a:t>
            </a:r>
            <a:r>
              <a:rPr lang="en-US" b="1" dirty="0">
                <a:solidFill>
                  <a:srgbClr val="B71B1C"/>
                </a:solidFill>
              </a:rPr>
              <a:t>wrong username </a:t>
            </a:r>
            <a:r>
              <a:rPr lang="en-US" dirty="0"/>
              <a:t>and </a:t>
            </a:r>
            <a:r>
              <a:rPr lang="en-US" b="1" dirty="0">
                <a:solidFill>
                  <a:srgbClr val="B71B1C"/>
                </a:solidFill>
              </a:rPr>
              <a:t>wrong password </a:t>
            </a:r>
            <a:r>
              <a:rPr lang="en-US" dirty="0"/>
              <a:t>and click on login, and the expected result will be the user should show an </a:t>
            </a:r>
            <a:r>
              <a:rPr lang="en-US" b="1" dirty="0">
                <a:solidFill>
                  <a:srgbClr val="B71B1C"/>
                </a:solidFill>
              </a:rPr>
              <a:t>error message</a:t>
            </a:r>
            <a:r>
              <a:rPr lang="en-US" dirty="0"/>
              <a:t>.</a:t>
            </a:r>
          </a:p>
          <a:p>
            <a:r>
              <a:rPr lang="en-US" dirty="0"/>
              <a:t>Enter </a:t>
            </a:r>
            <a:r>
              <a:rPr lang="en-US" b="1" dirty="0">
                <a:solidFill>
                  <a:srgbClr val="B71B1C"/>
                </a:solidFill>
              </a:rPr>
              <a:t>correct username </a:t>
            </a:r>
            <a:r>
              <a:rPr lang="en-US" dirty="0"/>
              <a:t>and </a:t>
            </a:r>
            <a:r>
              <a:rPr lang="en-US" b="1" dirty="0">
                <a:solidFill>
                  <a:srgbClr val="B71B1C"/>
                </a:solidFill>
              </a:rPr>
              <a:t>wrong password </a:t>
            </a:r>
            <a:r>
              <a:rPr lang="en-US" dirty="0"/>
              <a:t>and click on login, and the expected result will be the user should show an </a:t>
            </a:r>
            <a:r>
              <a:rPr lang="en-US" b="1" dirty="0">
                <a:solidFill>
                  <a:srgbClr val="B71B1C"/>
                </a:solidFill>
              </a:rPr>
              <a:t>error message</a:t>
            </a:r>
            <a:r>
              <a:rPr lang="en-US" dirty="0"/>
              <a:t>.</a:t>
            </a:r>
          </a:p>
          <a:p>
            <a:r>
              <a:rPr lang="en-US" dirty="0"/>
              <a:t>Enter </a:t>
            </a:r>
            <a:r>
              <a:rPr lang="en-US" b="1" dirty="0">
                <a:solidFill>
                  <a:srgbClr val="B71B1C"/>
                </a:solidFill>
              </a:rPr>
              <a:t>wrong username </a:t>
            </a:r>
            <a:r>
              <a:rPr lang="en-US" dirty="0"/>
              <a:t>and </a:t>
            </a:r>
            <a:r>
              <a:rPr lang="en-US" b="1" dirty="0">
                <a:solidFill>
                  <a:srgbClr val="B71B1C"/>
                </a:solidFill>
              </a:rPr>
              <a:t>correct password </a:t>
            </a:r>
            <a:r>
              <a:rPr lang="en-US" dirty="0"/>
              <a:t>and click on login, and the expected result will be the user should show an </a:t>
            </a:r>
            <a:r>
              <a:rPr lang="en-US" b="1" dirty="0">
                <a:solidFill>
                  <a:srgbClr val="B71B1C"/>
                </a:solidFill>
              </a:rPr>
              <a:t>error message</a:t>
            </a:r>
            <a:r>
              <a:rPr lang="en-US" dirty="0"/>
              <a:t>.</a:t>
            </a:r>
          </a:p>
          <a:p>
            <a:endParaRPr lang="en-IN" dirty="0"/>
          </a:p>
        </p:txBody>
      </p:sp>
      <p:sp>
        <p:nvSpPr>
          <p:cNvPr id="5" name="TextBox 4"/>
          <p:cNvSpPr txBox="1"/>
          <p:nvPr/>
        </p:nvSpPr>
        <p:spPr>
          <a:xfrm>
            <a:off x="131179" y="757505"/>
            <a:ext cx="11929641" cy="461665"/>
          </a:xfrm>
          <a:prstGeom prst="rect">
            <a:avLst/>
          </a:prstGeom>
          <a:noFill/>
        </p:spPr>
        <p:txBody>
          <a:bodyPr wrap="square">
            <a:spAutoFit/>
          </a:bodyPr>
          <a:lstStyle/>
          <a:p>
            <a:r>
              <a:rPr lang="en-US" sz="2400" b="1" i="0" dirty="0">
                <a:solidFill>
                  <a:srgbClr val="222222"/>
                </a:solidFill>
                <a:effectLst/>
              </a:rPr>
              <a:t>While converting this to a test case, we can create different scenarios</a:t>
            </a:r>
            <a:endParaRPr lang="en-IN" sz="2400" b="1" dirty="0"/>
          </a:p>
        </p:txBody>
      </p:sp>
    </p:spTree>
    <p:extLst>
      <p:ext uri="{BB962C8B-B14F-4D97-AF65-F5344CB8AC3E}">
        <p14:creationId xmlns:p14="http://schemas.microsoft.com/office/powerpoint/2010/main" val="385859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Decision Table Examples 2</a:t>
            </a:r>
          </a:p>
        </p:txBody>
      </p:sp>
      <p:sp>
        <p:nvSpPr>
          <p:cNvPr id="3" name="Content Placeholder 2"/>
          <p:cNvSpPr>
            <a:spLocks noGrp="1"/>
          </p:cNvSpPr>
          <p:nvPr>
            <p:ph idx="1"/>
          </p:nvPr>
        </p:nvSpPr>
        <p:spPr/>
        <p:txBody>
          <a:bodyPr/>
          <a:lstStyle/>
          <a:p>
            <a:r>
              <a:rPr lang="en-US" dirty="0"/>
              <a:t>Consider a image upload screen that will ask the user to upload a photo with certain conditions like –</a:t>
            </a:r>
          </a:p>
          <a:p>
            <a:pPr lvl="1"/>
            <a:r>
              <a:rPr lang="en-US" dirty="0"/>
              <a:t>You can upload only .jpeg format image</a:t>
            </a:r>
          </a:p>
          <a:p>
            <a:pPr lvl="1"/>
            <a:r>
              <a:rPr lang="en-US" dirty="0"/>
              <a:t>file size less than 50kb</a:t>
            </a:r>
          </a:p>
          <a:p>
            <a:pPr lvl="1"/>
            <a:r>
              <a:rPr lang="en-US" dirty="0"/>
              <a:t>resolution 130*170.</a:t>
            </a:r>
          </a:p>
          <a:p>
            <a:r>
              <a:rPr lang="en-US" dirty="0"/>
              <a:t>If any conditions fails the system will throw a error message and if all conditions are met photo will be updated successfully.</a:t>
            </a:r>
            <a:endParaRPr lang="en-IN" dirty="0"/>
          </a:p>
        </p:txBody>
      </p:sp>
    </p:spTree>
    <p:extLst>
      <p:ext uri="{BB962C8B-B14F-4D97-AF65-F5344CB8AC3E}">
        <p14:creationId xmlns:p14="http://schemas.microsoft.com/office/powerpoint/2010/main" val="358962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Decision Table Examples 2</a:t>
            </a:r>
          </a:p>
        </p:txBody>
      </p:sp>
      <p:graphicFrame>
        <p:nvGraphicFramePr>
          <p:cNvPr id="5" name="Content Placeholder 3"/>
          <p:cNvGraphicFramePr>
            <a:graphicFrameLocks/>
          </p:cNvGraphicFramePr>
          <p:nvPr>
            <p:extLst>
              <p:ext uri="{D42A27DB-BD31-4B8C-83A1-F6EECF244321}">
                <p14:modId xmlns:p14="http://schemas.microsoft.com/office/powerpoint/2010/main" val="1308690803"/>
              </p:ext>
            </p:extLst>
          </p:nvPr>
        </p:nvGraphicFramePr>
        <p:xfrm>
          <a:off x="147003" y="1244600"/>
          <a:ext cx="11928475" cy="370840"/>
        </p:xfrm>
        <a:graphic>
          <a:graphicData uri="http://schemas.openxmlformats.org/drawingml/2006/table">
            <a:tbl>
              <a:tblPr firstRow="1" bandRow="1">
                <a:tableStyleId>{5C22544A-7EE6-4342-B048-85BDC9FD1C3A}</a:tableStyleId>
              </a:tblPr>
              <a:tblGrid>
                <a:gridCol w="1209357">
                  <a:extLst>
                    <a:ext uri="{9D8B030D-6E8A-4147-A177-3AD203B41FA5}">
                      <a16:colId xmlns:a16="http://schemas.microsoft.com/office/drawing/2014/main" val="3998153608"/>
                    </a:ext>
                  </a:extLst>
                </a:gridCol>
                <a:gridCol w="1219200">
                  <a:extLst>
                    <a:ext uri="{9D8B030D-6E8A-4147-A177-3AD203B41FA5}">
                      <a16:colId xmlns:a16="http://schemas.microsoft.com/office/drawing/2014/main" val="3925845813"/>
                    </a:ext>
                  </a:extLst>
                </a:gridCol>
                <a:gridCol w="1859280">
                  <a:extLst>
                    <a:ext uri="{9D8B030D-6E8A-4147-A177-3AD203B41FA5}">
                      <a16:colId xmlns:a16="http://schemas.microsoft.com/office/drawing/2014/main" val="2200791100"/>
                    </a:ext>
                  </a:extLst>
                </a:gridCol>
                <a:gridCol w="1661160">
                  <a:extLst>
                    <a:ext uri="{9D8B030D-6E8A-4147-A177-3AD203B41FA5}">
                      <a16:colId xmlns:a16="http://schemas.microsoft.com/office/drawing/2014/main" val="1812255987"/>
                    </a:ext>
                  </a:extLst>
                </a:gridCol>
                <a:gridCol w="5979478">
                  <a:extLst>
                    <a:ext uri="{9D8B030D-6E8A-4147-A177-3AD203B41FA5}">
                      <a16:colId xmlns:a16="http://schemas.microsoft.com/office/drawing/2014/main" val="463424335"/>
                    </a:ext>
                  </a:extLst>
                </a:gridCol>
              </a:tblGrid>
              <a:tr h="370840">
                <a:tc>
                  <a:txBody>
                    <a:bodyPr/>
                    <a:lstStyle/>
                    <a:p>
                      <a:r>
                        <a:rPr lang="en-US" b="0" dirty="0">
                          <a:solidFill>
                            <a:schemeClr val="tx1"/>
                          </a:solidFill>
                        </a:rPr>
                        <a:t>Case</a:t>
                      </a:r>
                      <a:r>
                        <a:rPr lang="en-US" b="0" baseline="0" dirty="0">
                          <a:solidFill>
                            <a:schemeClr val="tx1"/>
                          </a:solidFill>
                        </a:rPr>
                        <a:t> 1</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.jpeg</a:t>
                      </a:r>
                      <a:endParaRPr lang="en-IN" b="0" dirty="0">
                        <a:solidFill>
                          <a:schemeClr val="tx1"/>
                        </a:solidFill>
                      </a:endParaRPr>
                    </a:p>
                  </a:txBody>
                  <a:tcP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rPr>
                        <a:t>Less than 50 kb</a:t>
                      </a:r>
                    </a:p>
                  </a:txBody>
                  <a:tcPr>
                    <a:solidFill>
                      <a:schemeClr val="bg1">
                        <a:lumMod val="75000"/>
                      </a:schemeClr>
                    </a:solidFill>
                  </a:tcPr>
                </a:tc>
                <a:tc>
                  <a:txBody>
                    <a:bodyPr/>
                    <a:lstStyle/>
                    <a:p>
                      <a:r>
                        <a:rPr lang="en-IN" b="0" dirty="0">
                          <a:solidFill>
                            <a:schemeClr val="tx1"/>
                          </a:solidFill>
                        </a:rPr>
                        <a:t>130*170</a:t>
                      </a:r>
                    </a:p>
                  </a:txBody>
                  <a:tcPr>
                    <a:solidFill>
                      <a:schemeClr val="bg1">
                        <a:lumMod val="75000"/>
                      </a:schemeClr>
                    </a:solidFill>
                  </a:tcPr>
                </a:tc>
                <a:tc>
                  <a:txBody>
                    <a:bodyPr/>
                    <a:lstStyle/>
                    <a:p>
                      <a:r>
                        <a:rPr lang="en-IN" sz="1800" b="0" kern="1200" dirty="0">
                          <a:solidFill>
                            <a:schemeClr val="dk1"/>
                          </a:solidFill>
                          <a:effectLst/>
                        </a:rPr>
                        <a:t>Image uploaded</a:t>
                      </a:r>
                      <a:endParaRPr lang="en-IN" dirty="0"/>
                    </a:p>
                  </a:txBody>
                  <a:tcPr>
                    <a:solidFill>
                      <a:schemeClr val="bg1">
                        <a:lumMod val="75000"/>
                      </a:schemeClr>
                    </a:solidFill>
                  </a:tcPr>
                </a:tc>
                <a:extLst>
                  <a:ext uri="{0D108BD9-81ED-4DB2-BD59-A6C34878D82A}">
                    <a16:rowId xmlns:a16="http://schemas.microsoft.com/office/drawing/2014/main" val="4075592804"/>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3206172976"/>
              </p:ext>
            </p:extLst>
          </p:nvPr>
        </p:nvGraphicFramePr>
        <p:xfrm>
          <a:off x="147003" y="848360"/>
          <a:ext cx="11928475" cy="370840"/>
        </p:xfrm>
        <a:graphic>
          <a:graphicData uri="http://schemas.openxmlformats.org/drawingml/2006/table">
            <a:tbl>
              <a:tblPr firstRow="1" bandRow="1">
                <a:tableStyleId>{5C22544A-7EE6-4342-B048-85BDC9FD1C3A}</a:tableStyleId>
              </a:tblPr>
              <a:tblGrid>
                <a:gridCol w="1209357">
                  <a:extLst>
                    <a:ext uri="{9D8B030D-6E8A-4147-A177-3AD203B41FA5}">
                      <a16:colId xmlns:a16="http://schemas.microsoft.com/office/drawing/2014/main" val="3998153608"/>
                    </a:ext>
                  </a:extLst>
                </a:gridCol>
                <a:gridCol w="1219200">
                  <a:extLst>
                    <a:ext uri="{9D8B030D-6E8A-4147-A177-3AD203B41FA5}">
                      <a16:colId xmlns:a16="http://schemas.microsoft.com/office/drawing/2014/main" val="3925845813"/>
                    </a:ext>
                  </a:extLst>
                </a:gridCol>
                <a:gridCol w="1859280">
                  <a:extLst>
                    <a:ext uri="{9D8B030D-6E8A-4147-A177-3AD203B41FA5}">
                      <a16:colId xmlns:a16="http://schemas.microsoft.com/office/drawing/2014/main" val="2200791100"/>
                    </a:ext>
                  </a:extLst>
                </a:gridCol>
                <a:gridCol w="1661160">
                  <a:extLst>
                    <a:ext uri="{9D8B030D-6E8A-4147-A177-3AD203B41FA5}">
                      <a16:colId xmlns:a16="http://schemas.microsoft.com/office/drawing/2014/main" val="1812255987"/>
                    </a:ext>
                  </a:extLst>
                </a:gridCol>
                <a:gridCol w="5979478">
                  <a:extLst>
                    <a:ext uri="{9D8B030D-6E8A-4147-A177-3AD203B41FA5}">
                      <a16:colId xmlns:a16="http://schemas.microsoft.com/office/drawing/2014/main" val="463424335"/>
                    </a:ext>
                  </a:extLst>
                </a:gridCol>
              </a:tblGrid>
              <a:tr h="370840">
                <a:tc>
                  <a:txBody>
                    <a:bodyPr/>
                    <a:lstStyle/>
                    <a:p>
                      <a:r>
                        <a:rPr lang="en-US" dirty="0"/>
                        <a:t>Conditions</a:t>
                      </a:r>
                      <a:endParaRPr lang="en-IN" dirty="0"/>
                    </a:p>
                  </a:txBody>
                  <a:tcPr/>
                </a:tc>
                <a:tc>
                  <a:txBody>
                    <a:bodyPr/>
                    <a:lstStyle/>
                    <a:p>
                      <a:r>
                        <a:rPr lang="en-US" dirty="0"/>
                        <a:t>Format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Size</a:t>
                      </a:r>
                    </a:p>
                  </a:txBody>
                  <a:tcPr/>
                </a:tc>
                <a:tc>
                  <a:txBody>
                    <a:bodyPr/>
                    <a:lstStyle/>
                    <a:p>
                      <a:r>
                        <a:rPr lang="en-IN" dirty="0"/>
                        <a:t>Resolution</a:t>
                      </a:r>
                    </a:p>
                  </a:txBody>
                  <a:tcPr/>
                </a:tc>
                <a:tc>
                  <a:txBody>
                    <a:bodyPr/>
                    <a:lstStyle/>
                    <a:p>
                      <a:r>
                        <a:rPr lang="en-US" sz="1800" b="1" kern="1200" dirty="0">
                          <a:solidFill>
                            <a:schemeClr val="bg1"/>
                          </a:solidFill>
                          <a:effectLst/>
                        </a:rPr>
                        <a:t>Output</a:t>
                      </a:r>
                      <a:endParaRPr lang="en-IN" b="1" dirty="0">
                        <a:solidFill>
                          <a:schemeClr val="bg1"/>
                        </a:solidFill>
                      </a:endParaRPr>
                    </a:p>
                  </a:txBody>
                  <a:tcPr/>
                </a:tc>
                <a:extLst>
                  <a:ext uri="{0D108BD9-81ED-4DB2-BD59-A6C34878D82A}">
                    <a16:rowId xmlns:a16="http://schemas.microsoft.com/office/drawing/2014/main" val="4075592804"/>
                  </a:ext>
                </a:extLst>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1991341766"/>
              </p:ext>
            </p:extLst>
          </p:nvPr>
        </p:nvGraphicFramePr>
        <p:xfrm>
          <a:off x="147003" y="1625600"/>
          <a:ext cx="11928475" cy="370840"/>
        </p:xfrm>
        <a:graphic>
          <a:graphicData uri="http://schemas.openxmlformats.org/drawingml/2006/table">
            <a:tbl>
              <a:tblPr firstRow="1" bandRow="1">
                <a:tableStyleId>{5C22544A-7EE6-4342-B048-85BDC9FD1C3A}</a:tableStyleId>
              </a:tblPr>
              <a:tblGrid>
                <a:gridCol w="1209357">
                  <a:extLst>
                    <a:ext uri="{9D8B030D-6E8A-4147-A177-3AD203B41FA5}">
                      <a16:colId xmlns:a16="http://schemas.microsoft.com/office/drawing/2014/main" val="3998153608"/>
                    </a:ext>
                  </a:extLst>
                </a:gridCol>
                <a:gridCol w="1219200">
                  <a:extLst>
                    <a:ext uri="{9D8B030D-6E8A-4147-A177-3AD203B41FA5}">
                      <a16:colId xmlns:a16="http://schemas.microsoft.com/office/drawing/2014/main" val="3925845813"/>
                    </a:ext>
                  </a:extLst>
                </a:gridCol>
                <a:gridCol w="1859280">
                  <a:extLst>
                    <a:ext uri="{9D8B030D-6E8A-4147-A177-3AD203B41FA5}">
                      <a16:colId xmlns:a16="http://schemas.microsoft.com/office/drawing/2014/main" val="2200791100"/>
                    </a:ext>
                  </a:extLst>
                </a:gridCol>
                <a:gridCol w="1661160">
                  <a:extLst>
                    <a:ext uri="{9D8B030D-6E8A-4147-A177-3AD203B41FA5}">
                      <a16:colId xmlns:a16="http://schemas.microsoft.com/office/drawing/2014/main" val="1812255987"/>
                    </a:ext>
                  </a:extLst>
                </a:gridCol>
                <a:gridCol w="5979478">
                  <a:extLst>
                    <a:ext uri="{9D8B030D-6E8A-4147-A177-3AD203B41FA5}">
                      <a16:colId xmlns:a16="http://schemas.microsoft.com/office/drawing/2014/main" val="463424335"/>
                    </a:ext>
                  </a:extLst>
                </a:gridCol>
              </a:tblGrid>
              <a:tr h="370840">
                <a:tc>
                  <a:txBody>
                    <a:bodyPr/>
                    <a:lstStyle/>
                    <a:p>
                      <a:r>
                        <a:rPr lang="en-US" b="0" dirty="0">
                          <a:solidFill>
                            <a:schemeClr val="tx1"/>
                          </a:solidFill>
                        </a:rPr>
                        <a:t>Case</a:t>
                      </a:r>
                      <a:r>
                        <a:rPr lang="en-US" b="0" baseline="0" dirty="0">
                          <a:solidFill>
                            <a:schemeClr val="tx1"/>
                          </a:solidFill>
                        </a:rPr>
                        <a:t> 2</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.jpeg</a:t>
                      </a:r>
                      <a:endParaRPr lang="en-IN" b="0" dirty="0">
                        <a:solidFill>
                          <a:schemeClr val="tx1"/>
                        </a:solidFill>
                      </a:endParaRP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rPr>
                        <a:t>Less than 50 kb</a:t>
                      </a:r>
                    </a:p>
                  </a:txBody>
                  <a:tcPr>
                    <a:solidFill>
                      <a:schemeClr val="bg1">
                        <a:lumMod val="95000"/>
                      </a:schemeClr>
                    </a:solidFill>
                  </a:tcPr>
                </a:tc>
                <a:tc>
                  <a:txBody>
                    <a:bodyPr/>
                    <a:lstStyle/>
                    <a:p>
                      <a:r>
                        <a:rPr lang="en-IN" b="0" dirty="0">
                          <a:solidFill>
                            <a:schemeClr val="tx1"/>
                          </a:solidFill>
                        </a:rPr>
                        <a:t>Not 130*170</a:t>
                      </a: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rPr>
                        <a:t>Error message resolution mismatch</a:t>
                      </a:r>
                    </a:p>
                  </a:txBody>
                  <a:tcPr>
                    <a:solidFill>
                      <a:schemeClr val="bg1">
                        <a:lumMod val="95000"/>
                      </a:schemeClr>
                    </a:solidFill>
                  </a:tcPr>
                </a:tc>
                <a:extLst>
                  <a:ext uri="{0D108BD9-81ED-4DB2-BD59-A6C34878D82A}">
                    <a16:rowId xmlns:a16="http://schemas.microsoft.com/office/drawing/2014/main" val="40755928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079092529"/>
              </p:ext>
            </p:extLst>
          </p:nvPr>
        </p:nvGraphicFramePr>
        <p:xfrm>
          <a:off x="147003" y="1992154"/>
          <a:ext cx="11928475" cy="370840"/>
        </p:xfrm>
        <a:graphic>
          <a:graphicData uri="http://schemas.openxmlformats.org/drawingml/2006/table">
            <a:tbl>
              <a:tblPr firstRow="1" bandRow="1">
                <a:tableStyleId>{5C22544A-7EE6-4342-B048-85BDC9FD1C3A}</a:tableStyleId>
              </a:tblPr>
              <a:tblGrid>
                <a:gridCol w="1209357">
                  <a:extLst>
                    <a:ext uri="{9D8B030D-6E8A-4147-A177-3AD203B41FA5}">
                      <a16:colId xmlns:a16="http://schemas.microsoft.com/office/drawing/2014/main" val="3302246681"/>
                    </a:ext>
                  </a:extLst>
                </a:gridCol>
                <a:gridCol w="1219200">
                  <a:extLst>
                    <a:ext uri="{9D8B030D-6E8A-4147-A177-3AD203B41FA5}">
                      <a16:colId xmlns:a16="http://schemas.microsoft.com/office/drawing/2014/main" val="1080178761"/>
                    </a:ext>
                  </a:extLst>
                </a:gridCol>
                <a:gridCol w="1859280">
                  <a:extLst>
                    <a:ext uri="{9D8B030D-6E8A-4147-A177-3AD203B41FA5}">
                      <a16:colId xmlns:a16="http://schemas.microsoft.com/office/drawing/2014/main" val="1142058203"/>
                    </a:ext>
                  </a:extLst>
                </a:gridCol>
                <a:gridCol w="1661160">
                  <a:extLst>
                    <a:ext uri="{9D8B030D-6E8A-4147-A177-3AD203B41FA5}">
                      <a16:colId xmlns:a16="http://schemas.microsoft.com/office/drawing/2014/main" val="2635164206"/>
                    </a:ext>
                  </a:extLst>
                </a:gridCol>
                <a:gridCol w="5979478">
                  <a:extLst>
                    <a:ext uri="{9D8B030D-6E8A-4147-A177-3AD203B41FA5}">
                      <a16:colId xmlns:a16="http://schemas.microsoft.com/office/drawing/2014/main" val="3851671132"/>
                    </a:ext>
                  </a:extLst>
                </a:gridCol>
              </a:tblGrid>
              <a:tr h="370840">
                <a:tc>
                  <a:txBody>
                    <a:bodyPr/>
                    <a:lstStyle/>
                    <a:p>
                      <a:r>
                        <a:rPr lang="en-US" b="0" dirty="0">
                          <a:solidFill>
                            <a:schemeClr val="tx1"/>
                          </a:solidFill>
                        </a:rPr>
                        <a:t>Case</a:t>
                      </a:r>
                      <a:r>
                        <a:rPr lang="en-US" b="0" baseline="0" dirty="0">
                          <a:solidFill>
                            <a:schemeClr val="tx1"/>
                          </a:solidFill>
                        </a:rPr>
                        <a:t> 3</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.jpeg</a:t>
                      </a:r>
                      <a:endParaRPr lang="en-IN" b="0" dirty="0">
                        <a:solidFill>
                          <a:schemeClr val="tx1"/>
                        </a:solidFill>
                      </a:endParaRPr>
                    </a:p>
                  </a:txBody>
                  <a:tcP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rPr>
                        <a:t>More than 50 kb</a:t>
                      </a:r>
                    </a:p>
                  </a:txBody>
                  <a:tcPr>
                    <a:solidFill>
                      <a:schemeClr val="bg1">
                        <a:lumMod val="75000"/>
                      </a:schemeClr>
                    </a:solidFill>
                  </a:tcPr>
                </a:tc>
                <a:tc>
                  <a:txBody>
                    <a:bodyPr/>
                    <a:lstStyle/>
                    <a:p>
                      <a:r>
                        <a:rPr lang="en-IN" b="0" dirty="0">
                          <a:solidFill>
                            <a:schemeClr val="tx1"/>
                          </a:solidFill>
                        </a:rPr>
                        <a:t>130*170</a:t>
                      </a:r>
                    </a:p>
                  </a:txBody>
                  <a:tcP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rPr>
                        <a:t>Error message size mismatch</a:t>
                      </a:r>
                      <a:endParaRPr lang="en-IN" dirty="0"/>
                    </a:p>
                  </a:txBody>
                  <a:tcPr>
                    <a:solidFill>
                      <a:schemeClr val="bg1">
                        <a:lumMod val="75000"/>
                      </a:schemeClr>
                    </a:solidFill>
                  </a:tcPr>
                </a:tc>
                <a:extLst>
                  <a:ext uri="{0D108BD9-81ED-4DB2-BD59-A6C34878D82A}">
                    <a16:rowId xmlns:a16="http://schemas.microsoft.com/office/drawing/2014/main" val="321689780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720000166"/>
              </p:ext>
            </p:extLst>
          </p:nvPr>
        </p:nvGraphicFramePr>
        <p:xfrm>
          <a:off x="147003" y="2377440"/>
          <a:ext cx="11928475" cy="370840"/>
        </p:xfrm>
        <a:graphic>
          <a:graphicData uri="http://schemas.openxmlformats.org/drawingml/2006/table">
            <a:tbl>
              <a:tblPr firstRow="1" bandRow="1">
                <a:tableStyleId>{5C22544A-7EE6-4342-B048-85BDC9FD1C3A}</a:tableStyleId>
              </a:tblPr>
              <a:tblGrid>
                <a:gridCol w="1209357">
                  <a:extLst>
                    <a:ext uri="{9D8B030D-6E8A-4147-A177-3AD203B41FA5}">
                      <a16:colId xmlns:a16="http://schemas.microsoft.com/office/drawing/2014/main" val="1038324723"/>
                    </a:ext>
                  </a:extLst>
                </a:gridCol>
                <a:gridCol w="1219200">
                  <a:extLst>
                    <a:ext uri="{9D8B030D-6E8A-4147-A177-3AD203B41FA5}">
                      <a16:colId xmlns:a16="http://schemas.microsoft.com/office/drawing/2014/main" val="3270964406"/>
                    </a:ext>
                  </a:extLst>
                </a:gridCol>
                <a:gridCol w="1859280">
                  <a:extLst>
                    <a:ext uri="{9D8B030D-6E8A-4147-A177-3AD203B41FA5}">
                      <a16:colId xmlns:a16="http://schemas.microsoft.com/office/drawing/2014/main" val="374346644"/>
                    </a:ext>
                  </a:extLst>
                </a:gridCol>
                <a:gridCol w="1661160">
                  <a:extLst>
                    <a:ext uri="{9D8B030D-6E8A-4147-A177-3AD203B41FA5}">
                      <a16:colId xmlns:a16="http://schemas.microsoft.com/office/drawing/2014/main" val="2394907554"/>
                    </a:ext>
                  </a:extLst>
                </a:gridCol>
                <a:gridCol w="5979478">
                  <a:extLst>
                    <a:ext uri="{9D8B030D-6E8A-4147-A177-3AD203B41FA5}">
                      <a16:colId xmlns:a16="http://schemas.microsoft.com/office/drawing/2014/main" val="1853491576"/>
                    </a:ext>
                  </a:extLst>
                </a:gridCol>
              </a:tblGrid>
              <a:tr h="370840">
                <a:tc>
                  <a:txBody>
                    <a:bodyPr/>
                    <a:lstStyle/>
                    <a:p>
                      <a:r>
                        <a:rPr lang="en-US" b="0" dirty="0">
                          <a:solidFill>
                            <a:schemeClr val="tx1"/>
                          </a:solidFill>
                        </a:rPr>
                        <a:t>Case</a:t>
                      </a:r>
                      <a:r>
                        <a:rPr lang="en-US" b="0" baseline="0" dirty="0">
                          <a:solidFill>
                            <a:schemeClr val="tx1"/>
                          </a:solidFill>
                        </a:rPr>
                        <a:t> 4</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.jpeg</a:t>
                      </a:r>
                      <a:endParaRPr lang="en-IN" b="0" dirty="0">
                        <a:solidFill>
                          <a:schemeClr val="tx1"/>
                        </a:solidFill>
                      </a:endParaRP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rPr>
                        <a:t>More than 50 kb</a:t>
                      </a:r>
                    </a:p>
                  </a:txBody>
                  <a:tcPr>
                    <a:solidFill>
                      <a:schemeClr val="bg1">
                        <a:lumMod val="95000"/>
                      </a:schemeClr>
                    </a:solidFill>
                  </a:tcPr>
                </a:tc>
                <a:tc>
                  <a:txBody>
                    <a:bodyPr/>
                    <a:lstStyle/>
                    <a:p>
                      <a:r>
                        <a:rPr lang="en-IN" b="0" dirty="0">
                          <a:solidFill>
                            <a:schemeClr val="tx1"/>
                          </a:solidFill>
                        </a:rPr>
                        <a:t>Not 130*170</a:t>
                      </a: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rPr>
                        <a:t>Error message size and resolution mismatch</a:t>
                      </a:r>
                      <a:endParaRPr lang="en-IN" b="0" dirty="0">
                        <a:solidFill>
                          <a:schemeClr val="tx1"/>
                        </a:solidFill>
                      </a:endParaRPr>
                    </a:p>
                  </a:txBody>
                  <a:tcPr>
                    <a:solidFill>
                      <a:schemeClr val="bg1">
                        <a:lumMod val="95000"/>
                      </a:schemeClr>
                    </a:solidFill>
                  </a:tcPr>
                </a:tc>
                <a:extLst>
                  <a:ext uri="{0D108BD9-81ED-4DB2-BD59-A6C34878D82A}">
                    <a16:rowId xmlns:a16="http://schemas.microsoft.com/office/drawing/2014/main" val="15508864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254783720"/>
              </p:ext>
            </p:extLst>
          </p:nvPr>
        </p:nvGraphicFramePr>
        <p:xfrm>
          <a:off x="147003" y="2748280"/>
          <a:ext cx="11928475" cy="370840"/>
        </p:xfrm>
        <a:graphic>
          <a:graphicData uri="http://schemas.openxmlformats.org/drawingml/2006/table">
            <a:tbl>
              <a:tblPr firstRow="1" bandRow="1">
                <a:tableStyleId>{5C22544A-7EE6-4342-B048-85BDC9FD1C3A}</a:tableStyleId>
              </a:tblPr>
              <a:tblGrid>
                <a:gridCol w="1209357">
                  <a:extLst>
                    <a:ext uri="{9D8B030D-6E8A-4147-A177-3AD203B41FA5}">
                      <a16:colId xmlns:a16="http://schemas.microsoft.com/office/drawing/2014/main" val="555893000"/>
                    </a:ext>
                  </a:extLst>
                </a:gridCol>
                <a:gridCol w="1219200">
                  <a:extLst>
                    <a:ext uri="{9D8B030D-6E8A-4147-A177-3AD203B41FA5}">
                      <a16:colId xmlns:a16="http://schemas.microsoft.com/office/drawing/2014/main" val="1102332506"/>
                    </a:ext>
                  </a:extLst>
                </a:gridCol>
                <a:gridCol w="1859280">
                  <a:extLst>
                    <a:ext uri="{9D8B030D-6E8A-4147-A177-3AD203B41FA5}">
                      <a16:colId xmlns:a16="http://schemas.microsoft.com/office/drawing/2014/main" val="1294435956"/>
                    </a:ext>
                  </a:extLst>
                </a:gridCol>
                <a:gridCol w="1661160">
                  <a:extLst>
                    <a:ext uri="{9D8B030D-6E8A-4147-A177-3AD203B41FA5}">
                      <a16:colId xmlns:a16="http://schemas.microsoft.com/office/drawing/2014/main" val="398366394"/>
                    </a:ext>
                  </a:extLst>
                </a:gridCol>
                <a:gridCol w="5979478">
                  <a:extLst>
                    <a:ext uri="{9D8B030D-6E8A-4147-A177-3AD203B41FA5}">
                      <a16:colId xmlns:a16="http://schemas.microsoft.com/office/drawing/2014/main" val="2234492109"/>
                    </a:ext>
                  </a:extLst>
                </a:gridCol>
              </a:tblGrid>
              <a:tr h="370840">
                <a:tc>
                  <a:txBody>
                    <a:bodyPr/>
                    <a:lstStyle/>
                    <a:p>
                      <a:r>
                        <a:rPr lang="en-US" b="0" dirty="0">
                          <a:solidFill>
                            <a:schemeClr val="tx1"/>
                          </a:solidFill>
                        </a:rPr>
                        <a:t>Case</a:t>
                      </a:r>
                      <a:r>
                        <a:rPr lang="en-US" b="0" baseline="0" dirty="0">
                          <a:solidFill>
                            <a:schemeClr val="tx1"/>
                          </a:solidFill>
                        </a:rPr>
                        <a:t> 5</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Not .jpeg</a:t>
                      </a:r>
                      <a:endParaRPr lang="en-IN" b="0" dirty="0">
                        <a:solidFill>
                          <a:schemeClr val="tx1"/>
                        </a:solidFill>
                      </a:endParaRPr>
                    </a:p>
                  </a:txBody>
                  <a:tcP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rPr>
                        <a:t>Less than 50 kb</a:t>
                      </a:r>
                    </a:p>
                  </a:txBody>
                  <a:tcPr>
                    <a:solidFill>
                      <a:schemeClr val="bg1">
                        <a:lumMod val="75000"/>
                      </a:schemeClr>
                    </a:solidFill>
                  </a:tcPr>
                </a:tc>
                <a:tc>
                  <a:txBody>
                    <a:bodyPr/>
                    <a:lstStyle/>
                    <a:p>
                      <a:r>
                        <a:rPr lang="en-IN" b="0" dirty="0">
                          <a:solidFill>
                            <a:schemeClr val="tx1"/>
                          </a:solidFill>
                        </a:rPr>
                        <a:t>130*170</a:t>
                      </a:r>
                    </a:p>
                  </a:txBody>
                  <a:tcP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sz="1800" b="0" kern="1200" dirty="0">
                          <a:solidFill>
                            <a:schemeClr val="dk1"/>
                          </a:solidFill>
                          <a:effectLst/>
                        </a:rPr>
                        <a:t>Error message for format mismatch</a:t>
                      </a:r>
                      <a:endParaRPr lang="en-IN" dirty="0"/>
                    </a:p>
                  </a:txBody>
                  <a:tcPr>
                    <a:solidFill>
                      <a:schemeClr val="bg1">
                        <a:lumMod val="75000"/>
                      </a:schemeClr>
                    </a:solidFill>
                  </a:tcPr>
                </a:tc>
                <a:extLst>
                  <a:ext uri="{0D108BD9-81ED-4DB2-BD59-A6C34878D82A}">
                    <a16:rowId xmlns:a16="http://schemas.microsoft.com/office/drawing/2014/main" val="244097553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62265309"/>
              </p:ext>
            </p:extLst>
          </p:nvPr>
        </p:nvGraphicFramePr>
        <p:xfrm>
          <a:off x="822960" y="8714105"/>
          <a:ext cx="11928475" cy="370840"/>
        </p:xfrm>
        <a:graphic>
          <a:graphicData uri="http://schemas.openxmlformats.org/drawingml/2006/table">
            <a:tbl>
              <a:tblPr firstRow="1" bandRow="1">
                <a:tableStyleId>{5C22544A-7EE6-4342-B048-85BDC9FD1C3A}</a:tableStyleId>
              </a:tblPr>
              <a:tblGrid>
                <a:gridCol w="1209357">
                  <a:extLst>
                    <a:ext uri="{9D8B030D-6E8A-4147-A177-3AD203B41FA5}">
                      <a16:colId xmlns:a16="http://schemas.microsoft.com/office/drawing/2014/main" val="670744353"/>
                    </a:ext>
                  </a:extLst>
                </a:gridCol>
                <a:gridCol w="1219200">
                  <a:extLst>
                    <a:ext uri="{9D8B030D-6E8A-4147-A177-3AD203B41FA5}">
                      <a16:colId xmlns:a16="http://schemas.microsoft.com/office/drawing/2014/main" val="1598216571"/>
                    </a:ext>
                  </a:extLst>
                </a:gridCol>
                <a:gridCol w="1859280">
                  <a:extLst>
                    <a:ext uri="{9D8B030D-6E8A-4147-A177-3AD203B41FA5}">
                      <a16:colId xmlns:a16="http://schemas.microsoft.com/office/drawing/2014/main" val="1216683046"/>
                    </a:ext>
                  </a:extLst>
                </a:gridCol>
                <a:gridCol w="1661160">
                  <a:extLst>
                    <a:ext uri="{9D8B030D-6E8A-4147-A177-3AD203B41FA5}">
                      <a16:colId xmlns:a16="http://schemas.microsoft.com/office/drawing/2014/main" val="1098244220"/>
                    </a:ext>
                  </a:extLst>
                </a:gridCol>
                <a:gridCol w="5979478">
                  <a:extLst>
                    <a:ext uri="{9D8B030D-6E8A-4147-A177-3AD203B41FA5}">
                      <a16:colId xmlns:a16="http://schemas.microsoft.com/office/drawing/2014/main" val="2436031964"/>
                    </a:ext>
                  </a:extLst>
                </a:gridCol>
              </a:tblGrid>
              <a:tr h="370840">
                <a:tc>
                  <a:txBody>
                    <a:bodyPr/>
                    <a:lstStyle/>
                    <a:p>
                      <a:r>
                        <a:rPr lang="en-US" b="0" dirty="0">
                          <a:solidFill>
                            <a:schemeClr val="tx1"/>
                          </a:solidFill>
                        </a:rPr>
                        <a:t>Case</a:t>
                      </a:r>
                      <a:r>
                        <a:rPr lang="en-US" b="0" baseline="0" dirty="0">
                          <a:solidFill>
                            <a:schemeClr val="tx1"/>
                          </a:solidFill>
                        </a:rPr>
                        <a:t> 4</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Not .jpeg</a:t>
                      </a:r>
                      <a:endParaRPr lang="en-IN" b="0" dirty="0">
                        <a:solidFill>
                          <a:schemeClr val="tx1"/>
                        </a:solidFill>
                      </a:endParaRP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rPr>
                        <a:t>Less than 50 kb</a:t>
                      </a:r>
                    </a:p>
                  </a:txBody>
                  <a:tcPr>
                    <a:solidFill>
                      <a:schemeClr val="bg1">
                        <a:lumMod val="95000"/>
                      </a:schemeClr>
                    </a:solidFill>
                  </a:tcPr>
                </a:tc>
                <a:tc>
                  <a:txBody>
                    <a:bodyPr/>
                    <a:lstStyle/>
                    <a:p>
                      <a:r>
                        <a:rPr lang="en-IN" b="0" dirty="0">
                          <a:solidFill>
                            <a:schemeClr val="tx1"/>
                          </a:solidFill>
                        </a:rPr>
                        <a:t>Not 130*170</a:t>
                      </a:r>
                    </a:p>
                  </a:txBody>
                  <a:tcPr>
                    <a:solidFill>
                      <a:schemeClr val="bg1">
                        <a:lumMod val="95000"/>
                      </a:schemeClr>
                    </a:solidFill>
                  </a:tcPr>
                </a:tc>
                <a:tc>
                  <a:txBody>
                    <a:bodyPr/>
                    <a:lstStyle/>
                    <a:p>
                      <a:r>
                        <a:rPr lang="en-US" sz="1800" b="0" kern="1200" dirty="0">
                          <a:solidFill>
                            <a:schemeClr val="tx1"/>
                          </a:solidFill>
                          <a:effectLst/>
                        </a:rPr>
                        <a:t>Error message for format, size, and resolution mismatch</a:t>
                      </a:r>
                      <a:endParaRPr lang="en-IN" b="0" dirty="0">
                        <a:solidFill>
                          <a:schemeClr val="tx1"/>
                        </a:solidFill>
                      </a:endParaRPr>
                    </a:p>
                  </a:txBody>
                  <a:tcPr>
                    <a:solidFill>
                      <a:schemeClr val="bg1">
                        <a:lumMod val="95000"/>
                      </a:schemeClr>
                    </a:solidFill>
                  </a:tcPr>
                </a:tc>
                <a:extLst>
                  <a:ext uri="{0D108BD9-81ED-4DB2-BD59-A6C34878D82A}">
                    <a16:rowId xmlns:a16="http://schemas.microsoft.com/office/drawing/2014/main" val="3795095383"/>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333121104"/>
              </p:ext>
            </p:extLst>
          </p:nvPr>
        </p:nvGraphicFramePr>
        <p:xfrm>
          <a:off x="131762" y="3137853"/>
          <a:ext cx="11928475" cy="370840"/>
        </p:xfrm>
        <a:graphic>
          <a:graphicData uri="http://schemas.openxmlformats.org/drawingml/2006/table">
            <a:tbl>
              <a:tblPr firstRow="1" bandRow="1">
                <a:tableStyleId>{5C22544A-7EE6-4342-B048-85BDC9FD1C3A}</a:tableStyleId>
              </a:tblPr>
              <a:tblGrid>
                <a:gridCol w="1209357">
                  <a:extLst>
                    <a:ext uri="{9D8B030D-6E8A-4147-A177-3AD203B41FA5}">
                      <a16:colId xmlns:a16="http://schemas.microsoft.com/office/drawing/2014/main" val="2766446674"/>
                    </a:ext>
                  </a:extLst>
                </a:gridCol>
                <a:gridCol w="1219200">
                  <a:extLst>
                    <a:ext uri="{9D8B030D-6E8A-4147-A177-3AD203B41FA5}">
                      <a16:colId xmlns:a16="http://schemas.microsoft.com/office/drawing/2014/main" val="3845281364"/>
                    </a:ext>
                  </a:extLst>
                </a:gridCol>
                <a:gridCol w="1859280">
                  <a:extLst>
                    <a:ext uri="{9D8B030D-6E8A-4147-A177-3AD203B41FA5}">
                      <a16:colId xmlns:a16="http://schemas.microsoft.com/office/drawing/2014/main" val="544248561"/>
                    </a:ext>
                  </a:extLst>
                </a:gridCol>
                <a:gridCol w="1661160">
                  <a:extLst>
                    <a:ext uri="{9D8B030D-6E8A-4147-A177-3AD203B41FA5}">
                      <a16:colId xmlns:a16="http://schemas.microsoft.com/office/drawing/2014/main" val="768902535"/>
                    </a:ext>
                  </a:extLst>
                </a:gridCol>
                <a:gridCol w="5979478">
                  <a:extLst>
                    <a:ext uri="{9D8B030D-6E8A-4147-A177-3AD203B41FA5}">
                      <a16:colId xmlns:a16="http://schemas.microsoft.com/office/drawing/2014/main" val="1227418441"/>
                    </a:ext>
                  </a:extLst>
                </a:gridCol>
              </a:tblGrid>
              <a:tr h="370840">
                <a:tc>
                  <a:txBody>
                    <a:bodyPr/>
                    <a:lstStyle/>
                    <a:p>
                      <a:r>
                        <a:rPr lang="en-US" b="0" dirty="0">
                          <a:solidFill>
                            <a:schemeClr val="tx1"/>
                          </a:solidFill>
                        </a:rPr>
                        <a:t>Case</a:t>
                      </a:r>
                      <a:r>
                        <a:rPr lang="en-US" b="0" baseline="0" dirty="0">
                          <a:solidFill>
                            <a:schemeClr val="tx1"/>
                          </a:solidFill>
                        </a:rPr>
                        <a:t> 6</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Not .jpeg</a:t>
                      </a:r>
                      <a:endParaRPr lang="en-IN" b="0" dirty="0">
                        <a:solidFill>
                          <a:schemeClr val="tx1"/>
                        </a:solidFill>
                      </a:endParaRP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rPr>
                        <a:t>Less than 50 kb</a:t>
                      </a:r>
                    </a:p>
                  </a:txBody>
                  <a:tcPr>
                    <a:solidFill>
                      <a:schemeClr val="bg1">
                        <a:lumMod val="95000"/>
                      </a:schemeClr>
                    </a:solidFill>
                  </a:tcPr>
                </a:tc>
                <a:tc>
                  <a:txBody>
                    <a:bodyPr/>
                    <a:lstStyle/>
                    <a:p>
                      <a:r>
                        <a:rPr lang="en-IN" b="0" dirty="0">
                          <a:solidFill>
                            <a:schemeClr val="tx1"/>
                          </a:solidFill>
                        </a:rPr>
                        <a:t>Not 130*170</a:t>
                      </a: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rPr>
                        <a:t>Error message format and resolution mismatch</a:t>
                      </a:r>
                      <a:endParaRPr lang="en-IN" b="0" dirty="0">
                        <a:solidFill>
                          <a:schemeClr val="tx1"/>
                        </a:solidFill>
                      </a:endParaRPr>
                    </a:p>
                  </a:txBody>
                  <a:tcPr>
                    <a:solidFill>
                      <a:schemeClr val="bg1">
                        <a:lumMod val="95000"/>
                      </a:schemeClr>
                    </a:solidFill>
                  </a:tcPr>
                </a:tc>
                <a:extLst>
                  <a:ext uri="{0D108BD9-81ED-4DB2-BD59-A6C34878D82A}">
                    <a16:rowId xmlns:a16="http://schemas.microsoft.com/office/drawing/2014/main" val="428419325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00312452"/>
              </p:ext>
            </p:extLst>
          </p:nvPr>
        </p:nvGraphicFramePr>
        <p:xfrm>
          <a:off x="147003" y="3509486"/>
          <a:ext cx="11928475" cy="370840"/>
        </p:xfrm>
        <a:graphic>
          <a:graphicData uri="http://schemas.openxmlformats.org/drawingml/2006/table">
            <a:tbl>
              <a:tblPr firstRow="1" bandRow="1">
                <a:tableStyleId>{5C22544A-7EE6-4342-B048-85BDC9FD1C3A}</a:tableStyleId>
              </a:tblPr>
              <a:tblGrid>
                <a:gridCol w="1209357">
                  <a:extLst>
                    <a:ext uri="{9D8B030D-6E8A-4147-A177-3AD203B41FA5}">
                      <a16:colId xmlns:a16="http://schemas.microsoft.com/office/drawing/2014/main" val="3353404122"/>
                    </a:ext>
                  </a:extLst>
                </a:gridCol>
                <a:gridCol w="1219200">
                  <a:extLst>
                    <a:ext uri="{9D8B030D-6E8A-4147-A177-3AD203B41FA5}">
                      <a16:colId xmlns:a16="http://schemas.microsoft.com/office/drawing/2014/main" val="3350731229"/>
                    </a:ext>
                  </a:extLst>
                </a:gridCol>
                <a:gridCol w="1859280">
                  <a:extLst>
                    <a:ext uri="{9D8B030D-6E8A-4147-A177-3AD203B41FA5}">
                      <a16:colId xmlns:a16="http://schemas.microsoft.com/office/drawing/2014/main" val="1826660156"/>
                    </a:ext>
                  </a:extLst>
                </a:gridCol>
                <a:gridCol w="1661160">
                  <a:extLst>
                    <a:ext uri="{9D8B030D-6E8A-4147-A177-3AD203B41FA5}">
                      <a16:colId xmlns:a16="http://schemas.microsoft.com/office/drawing/2014/main" val="2450484990"/>
                    </a:ext>
                  </a:extLst>
                </a:gridCol>
                <a:gridCol w="5979478">
                  <a:extLst>
                    <a:ext uri="{9D8B030D-6E8A-4147-A177-3AD203B41FA5}">
                      <a16:colId xmlns:a16="http://schemas.microsoft.com/office/drawing/2014/main" val="3248112016"/>
                    </a:ext>
                  </a:extLst>
                </a:gridCol>
              </a:tblGrid>
              <a:tr h="370840">
                <a:tc>
                  <a:txBody>
                    <a:bodyPr/>
                    <a:lstStyle/>
                    <a:p>
                      <a:r>
                        <a:rPr lang="en-US" b="0" dirty="0">
                          <a:solidFill>
                            <a:schemeClr val="tx1"/>
                          </a:solidFill>
                        </a:rPr>
                        <a:t>Case</a:t>
                      </a:r>
                      <a:r>
                        <a:rPr lang="en-US" b="0" baseline="0" dirty="0">
                          <a:solidFill>
                            <a:schemeClr val="tx1"/>
                          </a:solidFill>
                        </a:rPr>
                        <a:t> 7</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Not .jpeg</a:t>
                      </a:r>
                      <a:endParaRPr lang="en-IN" b="0" dirty="0">
                        <a:solidFill>
                          <a:schemeClr val="tx1"/>
                        </a:solidFill>
                      </a:endParaRPr>
                    </a:p>
                  </a:txBody>
                  <a:tcP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rPr>
                        <a:t>More than 50 kb</a:t>
                      </a:r>
                    </a:p>
                  </a:txBody>
                  <a:tcPr>
                    <a:solidFill>
                      <a:schemeClr val="bg1">
                        <a:lumMod val="75000"/>
                      </a:schemeClr>
                    </a:solidFill>
                  </a:tcPr>
                </a:tc>
                <a:tc>
                  <a:txBody>
                    <a:bodyPr/>
                    <a:lstStyle/>
                    <a:p>
                      <a:r>
                        <a:rPr lang="en-IN" b="0" dirty="0">
                          <a:solidFill>
                            <a:schemeClr val="tx1"/>
                          </a:solidFill>
                        </a:rPr>
                        <a:t>130*170</a:t>
                      </a:r>
                    </a:p>
                  </a:txBody>
                  <a:tcP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rPr>
                        <a:t>Error message for format and size mismatch</a:t>
                      </a:r>
                      <a:endParaRPr lang="en-IN" dirty="0"/>
                    </a:p>
                  </a:txBody>
                  <a:tcPr>
                    <a:solidFill>
                      <a:schemeClr val="bg1">
                        <a:lumMod val="75000"/>
                      </a:schemeClr>
                    </a:solidFill>
                  </a:tcPr>
                </a:tc>
                <a:extLst>
                  <a:ext uri="{0D108BD9-81ED-4DB2-BD59-A6C34878D82A}">
                    <a16:rowId xmlns:a16="http://schemas.microsoft.com/office/drawing/2014/main" val="1446949007"/>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02306726"/>
              </p:ext>
            </p:extLst>
          </p:nvPr>
        </p:nvGraphicFramePr>
        <p:xfrm>
          <a:off x="131761" y="3879533"/>
          <a:ext cx="11928475" cy="370840"/>
        </p:xfrm>
        <a:graphic>
          <a:graphicData uri="http://schemas.openxmlformats.org/drawingml/2006/table">
            <a:tbl>
              <a:tblPr firstRow="1" bandRow="1">
                <a:tableStyleId>{5C22544A-7EE6-4342-B048-85BDC9FD1C3A}</a:tableStyleId>
              </a:tblPr>
              <a:tblGrid>
                <a:gridCol w="1209357">
                  <a:extLst>
                    <a:ext uri="{9D8B030D-6E8A-4147-A177-3AD203B41FA5}">
                      <a16:colId xmlns:a16="http://schemas.microsoft.com/office/drawing/2014/main" val="412238201"/>
                    </a:ext>
                  </a:extLst>
                </a:gridCol>
                <a:gridCol w="1219200">
                  <a:extLst>
                    <a:ext uri="{9D8B030D-6E8A-4147-A177-3AD203B41FA5}">
                      <a16:colId xmlns:a16="http://schemas.microsoft.com/office/drawing/2014/main" val="233665103"/>
                    </a:ext>
                  </a:extLst>
                </a:gridCol>
                <a:gridCol w="1859280">
                  <a:extLst>
                    <a:ext uri="{9D8B030D-6E8A-4147-A177-3AD203B41FA5}">
                      <a16:colId xmlns:a16="http://schemas.microsoft.com/office/drawing/2014/main" val="2767503022"/>
                    </a:ext>
                  </a:extLst>
                </a:gridCol>
                <a:gridCol w="1661160">
                  <a:extLst>
                    <a:ext uri="{9D8B030D-6E8A-4147-A177-3AD203B41FA5}">
                      <a16:colId xmlns:a16="http://schemas.microsoft.com/office/drawing/2014/main" val="2305978549"/>
                    </a:ext>
                  </a:extLst>
                </a:gridCol>
                <a:gridCol w="5979478">
                  <a:extLst>
                    <a:ext uri="{9D8B030D-6E8A-4147-A177-3AD203B41FA5}">
                      <a16:colId xmlns:a16="http://schemas.microsoft.com/office/drawing/2014/main" val="1988982808"/>
                    </a:ext>
                  </a:extLst>
                </a:gridCol>
              </a:tblGrid>
              <a:tr h="370840">
                <a:tc>
                  <a:txBody>
                    <a:bodyPr/>
                    <a:lstStyle/>
                    <a:p>
                      <a:r>
                        <a:rPr lang="en-US" b="0" dirty="0">
                          <a:solidFill>
                            <a:schemeClr val="tx1"/>
                          </a:solidFill>
                        </a:rPr>
                        <a:t>Case</a:t>
                      </a:r>
                      <a:r>
                        <a:rPr lang="en-US" b="0" baseline="0" dirty="0">
                          <a:solidFill>
                            <a:schemeClr val="tx1"/>
                          </a:solidFill>
                        </a:rPr>
                        <a:t> 8</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Not .jpeg</a:t>
                      </a:r>
                      <a:endParaRPr lang="en-IN" b="0" dirty="0">
                        <a:solidFill>
                          <a:schemeClr val="tx1"/>
                        </a:solidFill>
                      </a:endParaRP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rPr>
                        <a:t>More than 50 kb</a:t>
                      </a:r>
                    </a:p>
                  </a:txBody>
                  <a:tcPr>
                    <a:solidFill>
                      <a:schemeClr val="bg1">
                        <a:lumMod val="95000"/>
                      </a:schemeClr>
                    </a:solidFill>
                  </a:tcPr>
                </a:tc>
                <a:tc>
                  <a:txBody>
                    <a:bodyPr/>
                    <a:lstStyle/>
                    <a:p>
                      <a:r>
                        <a:rPr lang="en-IN" b="0" dirty="0">
                          <a:solidFill>
                            <a:schemeClr val="tx1"/>
                          </a:solidFill>
                        </a:rPr>
                        <a:t>Not 130*170</a:t>
                      </a:r>
                    </a:p>
                  </a:txBody>
                  <a:tcPr>
                    <a:solidFill>
                      <a:schemeClr val="bg1">
                        <a:lumMod val="95000"/>
                      </a:schemeClr>
                    </a:solidFill>
                  </a:tcPr>
                </a:tc>
                <a:tc>
                  <a:txBody>
                    <a:bodyPr/>
                    <a:lstStyle/>
                    <a:p>
                      <a:r>
                        <a:rPr lang="en-US" sz="1800" b="0" kern="1200" dirty="0">
                          <a:solidFill>
                            <a:schemeClr val="dk1"/>
                          </a:solidFill>
                          <a:effectLst/>
                        </a:rPr>
                        <a:t>Error message for format, size, and resolution mismatch</a:t>
                      </a:r>
                      <a:endParaRPr lang="en-IN" dirty="0"/>
                    </a:p>
                  </a:txBody>
                  <a:tcPr>
                    <a:solidFill>
                      <a:schemeClr val="bg1">
                        <a:lumMod val="95000"/>
                      </a:schemeClr>
                    </a:solidFill>
                  </a:tcPr>
                </a:tc>
                <a:extLst>
                  <a:ext uri="{0D108BD9-81ED-4DB2-BD59-A6C34878D82A}">
                    <a16:rowId xmlns:a16="http://schemas.microsoft.com/office/drawing/2014/main" val="2315849226"/>
                  </a:ext>
                </a:extLst>
              </a:tr>
            </a:tbl>
          </a:graphicData>
        </a:graphic>
      </p:graphicFrame>
    </p:spTree>
    <p:extLst>
      <p:ext uri="{BB962C8B-B14F-4D97-AF65-F5344CB8AC3E}">
        <p14:creationId xmlns:p14="http://schemas.microsoft.com/office/powerpoint/2010/main" val="378776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solidFill>
                  <a:srgbClr val="556E7B"/>
                </a:solidFill>
              </a:rPr>
              <a:t>State Transition Technique</a:t>
            </a:r>
          </a:p>
        </p:txBody>
      </p:sp>
      <p:sp>
        <p:nvSpPr>
          <p:cNvPr id="4" name="Text Placeholder 3"/>
          <p:cNvSpPr>
            <a:spLocks noGrp="1"/>
          </p:cNvSpPr>
          <p:nvPr>
            <p:ph type="body" idx="1"/>
          </p:nvPr>
        </p:nvSpPr>
        <p:spPr/>
        <p:txBody>
          <a:bodyPr/>
          <a:lstStyle/>
          <a:p>
            <a:r>
              <a:rPr lang="en-US" dirty="0"/>
              <a:t>Section 6</a:t>
            </a:r>
          </a:p>
          <a:p>
            <a:endParaRPr lang="en-US" dirty="0"/>
          </a:p>
          <a:p>
            <a:endParaRPr lang="en-US" dirty="0"/>
          </a:p>
        </p:txBody>
      </p:sp>
    </p:spTree>
    <p:extLst>
      <p:ext uri="{BB962C8B-B14F-4D97-AF65-F5344CB8AC3E}">
        <p14:creationId xmlns:p14="http://schemas.microsoft.com/office/powerpoint/2010/main" val="3144964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solidFill>
                  <a:srgbClr val="556E7B"/>
                </a:solidFill>
              </a:rPr>
              <a:t>Types of Manual Testing</a:t>
            </a:r>
          </a:p>
        </p:txBody>
      </p:sp>
      <p:sp>
        <p:nvSpPr>
          <p:cNvPr id="4" name="Text Placeholder 3"/>
          <p:cNvSpPr>
            <a:spLocks noGrp="1"/>
          </p:cNvSpPr>
          <p:nvPr>
            <p:ph type="body" idx="1"/>
          </p:nvPr>
        </p:nvSpPr>
        <p:spPr/>
        <p:txBody>
          <a:bodyPr/>
          <a:lstStyle/>
          <a:p>
            <a:r>
              <a:rPr lang="en-US" dirty="0"/>
              <a:t>Section 1</a:t>
            </a:r>
          </a:p>
          <a:p>
            <a:endParaRPr lang="en-US" dirty="0"/>
          </a:p>
        </p:txBody>
      </p:sp>
    </p:spTree>
    <p:extLst>
      <p:ext uri="{BB962C8B-B14F-4D97-AF65-F5344CB8AC3E}">
        <p14:creationId xmlns:p14="http://schemas.microsoft.com/office/powerpoint/2010/main" val="1156152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State Transition Technique</a:t>
            </a:r>
          </a:p>
        </p:txBody>
      </p:sp>
      <p:sp>
        <p:nvSpPr>
          <p:cNvPr id="3" name="Content Placeholder 2"/>
          <p:cNvSpPr>
            <a:spLocks noGrp="1"/>
          </p:cNvSpPr>
          <p:nvPr>
            <p:ph idx="1"/>
          </p:nvPr>
        </p:nvSpPr>
        <p:spPr/>
        <p:txBody>
          <a:bodyPr/>
          <a:lstStyle/>
          <a:p>
            <a:r>
              <a:rPr lang="en-IN" dirty="0"/>
              <a:t>State Transition is one of the </a:t>
            </a:r>
            <a:r>
              <a:rPr lang="en-IN" b="1" dirty="0">
                <a:solidFill>
                  <a:srgbClr val="B71B1C"/>
                </a:solidFill>
              </a:rPr>
              <a:t>Black Box Test design techniques</a:t>
            </a:r>
            <a:r>
              <a:rPr lang="en-IN" dirty="0"/>
              <a:t>.</a:t>
            </a:r>
          </a:p>
          <a:p>
            <a:r>
              <a:rPr lang="en-IN" dirty="0"/>
              <a:t>Which can be used for </a:t>
            </a:r>
            <a:r>
              <a:rPr lang="en-IN" b="1" dirty="0">
                <a:solidFill>
                  <a:srgbClr val="B71B1C"/>
                </a:solidFill>
              </a:rPr>
              <a:t>deriving test cases </a:t>
            </a:r>
            <a:r>
              <a:rPr lang="en-IN" dirty="0"/>
              <a:t>for the application </a:t>
            </a:r>
            <a:r>
              <a:rPr lang="en-IN" b="1" dirty="0">
                <a:solidFill>
                  <a:srgbClr val="B71B1C"/>
                </a:solidFill>
              </a:rPr>
              <a:t>functionalities</a:t>
            </a:r>
            <a:r>
              <a:rPr lang="en-IN" dirty="0"/>
              <a:t> which go through </a:t>
            </a:r>
            <a:r>
              <a:rPr lang="en-IN" b="1" dirty="0">
                <a:solidFill>
                  <a:srgbClr val="B71B1C"/>
                </a:solidFill>
              </a:rPr>
              <a:t>several states</a:t>
            </a:r>
            <a:r>
              <a:rPr lang="en-IN" dirty="0"/>
              <a:t>.</a:t>
            </a:r>
          </a:p>
          <a:p>
            <a:r>
              <a:rPr lang="en-US" dirty="0"/>
              <a:t>State transition testing helps to </a:t>
            </a:r>
            <a:r>
              <a:rPr lang="en-US" b="1" dirty="0">
                <a:solidFill>
                  <a:srgbClr val="B71B1C"/>
                </a:solidFill>
              </a:rPr>
              <a:t>analyze the behavior </a:t>
            </a:r>
            <a:r>
              <a:rPr lang="en-US" dirty="0"/>
              <a:t>of an application for </a:t>
            </a:r>
            <a:r>
              <a:rPr lang="en-US" b="1" dirty="0">
                <a:solidFill>
                  <a:srgbClr val="B71B1C"/>
                </a:solidFill>
              </a:rPr>
              <a:t>different input conditions</a:t>
            </a:r>
            <a:r>
              <a:rPr lang="en-US" dirty="0"/>
              <a:t>. </a:t>
            </a:r>
          </a:p>
          <a:p>
            <a:r>
              <a:rPr lang="en-US" dirty="0"/>
              <a:t>Testers can provide </a:t>
            </a:r>
            <a:r>
              <a:rPr lang="en-US" b="1" dirty="0">
                <a:solidFill>
                  <a:srgbClr val="B71B1C"/>
                </a:solidFill>
              </a:rPr>
              <a:t>positive</a:t>
            </a:r>
            <a:r>
              <a:rPr lang="en-US" dirty="0"/>
              <a:t> and </a:t>
            </a:r>
            <a:r>
              <a:rPr lang="en-US" b="1" dirty="0">
                <a:solidFill>
                  <a:srgbClr val="B71B1C"/>
                </a:solidFill>
              </a:rPr>
              <a:t>negative</a:t>
            </a:r>
            <a:r>
              <a:rPr lang="en-US" dirty="0"/>
              <a:t> input test values and </a:t>
            </a:r>
            <a:r>
              <a:rPr lang="en-US" b="1" dirty="0">
                <a:solidFill>
                  <a:srgbClr val="B71B1C"/>
                </a:solidFill>
              </a:rPr>
              <a:t>record</a:t>
            </a:r>
            <a:r>
              <a:rPr lang="en-US" dirty="0"/>
              <a:t> the </a:t>
            </a:r>
            <a:r>
              <a:rPr lang="en-US" b="1" dirty="0">
                <a:solidFill>
                  <a:srgbClr val="B71B1C"/>
                </a:solidFill>
              </a:rPr>
              <a:t>system behavior</a:t>
            </a:r>
            <a:r>
              <a:rPr lang="en-US" dirty="0"/>
              <a:t>.</a:t>
            </a:r>
          </a:p>
          <a:p>
            <a:r>
              <a:rPr lang="en-US" dirty="0"/>
              <a:t>State Transition Testing is basically used where </a:t>
            </a:r>
            <a:r>
              <a:rPr lang="en-US" b="1" dirty="0">
                <a:solidFill>
                  <a:srgbClr val="B71B1C"/>
                </a:solidFill>
              </a:rPr>
              <a:t>different system transitions </a:t>
            </a:r>
            <a:r>
              <a:rPr lang="en-US" dirty="0"/>
              <a:t>are needed to be tested.</a:t>
            </a:r>
          </a:p>
        </p:txBody>
      </p:sp>
    </p:spTree>
    <p:extLst>
      <p:ext uri="{BB962C8B-B14F-4D97-AF65-F5344CB8AC3E}">
        <p14:creationId xmlns:p14="http://schemas.microsoft.com/office/powerpoint/2010/main" val="379876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State Transition Technique</a:t>
            </a:r>
          </a:p>
        </p:txBody>
      </p:sp>
      <p:sp>
        <p:nvSpPr>
          <p:cNvPr id="5" name="Content Placeholder 4"/>
          <p:cNvSpPr>
            <a:spLocks noGrp="1"/>
          </p:cNvSpPr>
          <p:nvPr>
            <p:ph idx="1"/>
          </p:nvPr>
        </p:nvSpPr>
        <p:spPr/>
        <p:txBody>
          <a:bodyPr/>
          <a:lstStyle/>
          <a:p>
            <a:r>
              <a:rPr lang="en-US" dirty="0"/>
              <a:t>A state transition diagram illustrates the possible software states and how the software enters, exits, and transitions between states. </a:t>
            </a:r>
          </a:p>
          <a:p>
            <a:r>
              <a:rPr lang="en-US" b="1" dirty="0"/>
              <a:t>States</a:t>
            </a:r>
            <a:r>
              <a:rPr lang="en-US" dirty="0"/>
              <a:t>: </a:t>
            </a:r>
          </a:p>
          <a:p>
            <a:pPr lvl="1"/>
            <a:r>
              <a:rPr lang="en-US" dirty="0"/>
              <a:t>State the software might get, or it is the </a:t>
            </a:r>
            <a:r>
              <a:rPr lang="en-US" b="1" dirty="0">
                <a:solidFill>
                  <a:srgbClr val="B71B1C"/>
                </a:solidFill>
              </a:rPr>
              <a:t>current stage </a:t>
            </a:r>
            <a:r>
              <a:rPr lang="en-US" dirty="0"/>
              <a:t>we are in while operating it. </a:t>
            </a:r>
          </a:p>
          <a:p>
            <a:pPr lvl="1"/>
            <a:r>
              <a:rPr lang="en-US" b="1" dirty="0"/>
              <a:t>For example</a:t>
            </a:r>
            <a:r>
              <a:rPr lang="en-US" dirty="0"/>
              <a:t>: </a:t>
            </a:r>
            <a:r>
              <a:rPr lang="en-US" b="1" dirty="0">
                <a:solidFill>
                  <a:srgbClr val="B71B1C"/>
                </a:solidFill>
              </a:rPr>
              <a:t>waiting for the pin</a:t>
            </a:r>
            <a:r>
              <a:rPr lang="en-US" dirty="0"/>
              <a:t>, and </a:t>
            </a:r>
            <a:r>
              <a:rPr lang="en-US" b="1" dirty="0">
                <a:solidFill>
                  <a:srgbClr val="B71B1C"/>
                </a:solidFill>
              </a:rPr>
              <a:t>accessing an account</a:t>
            </a:r>
            <a:r>
              <a:rPr lang="en-US" dirty="0"/>
              <a:t>.</a:t>
            </a:r>
          </a:p>
          <a:p>
            <a:r>
              <a:rPr lang="en-US" b="1" dirty="0"/>
              <a:t>Transition</a:t>
            </a:r>
            <a:r>
              <a:rPr lang="en-US" dirty="0"/>
              <a:t>: </a:t>
            </a:r>
          </a:p>
          <a:p>
            <a:pPr lvl="1"/>
            <a:r>
              <a:rPr lang="en-US" dirty="0"/>
              <a:t>A transition is </a:t>
            </a:r>
            <a:r>
              <a:rPr lang="en-US" b="1" dirty="0">
                <a:solidFill>
                  <a:srgbClr val="B71B1C"/>
                </a:solidFill>
              </a:rPr>
              <a:t>initiated by an event </a:t>
            </a:r>
            <a:r>
              <a:rPr lang="en-US" dirty="0"/>
              <a:t>(One State to another).</a:t>
            </a:r>
          </a:p>
          <a:p>
            <a:r>
              <a:rPr lang="en-US" b="1" dirty="0"/>
              <a:t>Events</a:t>
            </a:r>
            <a:r>
              <a:rPr lang="en-US" dirty="0"/>
              <a:t>: </a:t>
            </a:r>
          </a:p>
          <a:p>
            <a:pPr lvl="1"/>
            <a:r>
              <a:rPr lang="en-US" dirty="0"/>
              <a:t>The </a:t>
            </a:r>
            <a:r>
              <a:rPr lang="en-US" b="1" dirty="0">
                <a:solidFill>
                  <a:srgbClr val="B71B1C"/>
                </a:solidFill>
              </a:rPr>
              <a:t>event results </a:t>
            </a:r>
            <a:r>
              <a:rPr lang="en-US" dirty="0"/>
              <a:t>in a transition. </a:t>
            </a:r>
          </a:p>
          <a:p>
            <a:pPr lvl="1"/>
            <a:r>
              <a:rPr lang="en-US" dirty="0"/>
              <a:t>Here, Event1: </a:t>
            </a:r>
            <a:r>
              <a:rPr lang="en-US" b="1" dirty="0"/>
              <a:t>Card inserted</a:t>
            </a:r>
            <a:r>
              <a:rPr lang="en-US" dirty="0"/>
              <a:t>, Event 2: </a:t>
            </a:r>
            <a:r>
              <a:rPr lang="en-US" b="1" dirty="0"/>
              <a:t>Enter Pin</a:t>
            </a:r>
            <a:r>
              <a:rPr lang="en-US" dirty="0"/>
              <a:t>, Event 3: </a:t>
            </a:r>
            <a:r>
              <a:rPr lang="en-US" b="1" dirty="0"/>
              <a:t>Correct</a:t>
            </a:r>
            <a:r>
              <a:rPr lang="en-US" dirty="0"/>
              <a:t> </a:t>
            </a:r>
            <a:r>
              <a:rPr lang="en-US" b="1" dirty="0"/>
              <a:t>Pin</a:t>
            </a:r>
            <a:r>
              <a:rPr lang="en-US" dirty="0"/>
              <a:t>, Event 4:</a:t>
            </a:r>
            <a:r>
              <a:rPr lang="en-US" b="1" dirty="0"/>
              <a:t>Wrong</a:t>
            </a:r>
            <a:r>
              <a:rPr lang="en-US" dirty="0"/>
              <a:t> </a:t>
            </a:r>
            <a:r>
              <a:rPr lang="en-US" b="1" dirty="0"/>
              <a:t>Pin</a:t>
            </a:r>
          </a:p>
          <a:p>
            <a:r>
              <a:rPr lang="en-US" b="1" dirty="0"/>
              <a:t>Actions</a:t>
            </a:r>
            <a:r>
              <a:rPr lang="en-US" dirty="0"/>
              <a:t>: </a:t>
            </a:r>
          </a:p>
          <a:p>
            <a:pPr lvl="1"/>
            <a:r>
              <a:rPr lang="en-US" dirty="0"/>
              <a:t>The </a:t>
            </a:r>
            <a:r>
              <a:rPr lang="en-US" b="1" dirty="0">
                <a:solidFill>
                  <a:srgbClr val="B71B1C"/>
                </a:solidFill>
              </a:rPr>
              <a:t>state change </a:t>
            </a:r>
            <a:r>
              <a:rPr lang="en-US" dirty="0"/>
              <a:t>may result in the software taking action. </a:t>
            </a:r>
          </a:p>
          <a:p>
            <a:pPr lvl="1"/>
            <a:r>
              <a:rPr lang="en-US" b="1" dirty="0"/>
              <a:t>For example:</a:t>
            </a:r>
            <a:r>
              <a:rPr lang="en-US" dirty="0"/>
              <a:t> outputting an invalid pin message.</a:t>
            </a:r>
            <a:endParaRPr lang="en-IN" dirty="0"/>
          </a:p>
        </p:txBody>
      </p:sp>
    </p:spTree>
    <p:extLst>
      <p:ext uri="{BB962C8B-B14F-4D97-AF65-F5344CB8AC3E}">
        <p14:creationId xmlns:p14="http://schemas.microsoft.com/office/powerpoint/2010/main" val="72738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State Transition Technique </a:t>
            </a:r>
          </a:p>
        </p:txBody>
      </p:sp>
      <p:sp>
        <p:nvSpPr>
          <p:cNvPr id="3" name="Content Placeholder 2"/>
          <p:cNvSpPr>
            <a:spLocks noGrp="1"/>
          </p:cNvSpPr>
          <p:nvPr>
            <p:ph idx="1"/>
          </p:nvPr>
        </p:nvSpPr>
        <p:spPr/>
        <p:txBody>
          <a:bodyPr/>
          <a:lstStyle/>
          <a:p>
            <a:r>
              <a:rPr lang="en-US" dirty="0"/>
              <a:t>Let’s consider an ATM system function where if the user enters the </a:t>
            </a:r>
            <a:r>
              <a:rPr lang="en-US" b="1" dirty="0">
                <a:solidFill>
                  <a:srgbClr val="C00000"/>
                </a:solidFill>
              </a:rPr>
              <a:t>invalid password three times the account will be locked</a:t>
            </a:r>
            <a:r>
              <a:rPr lang="en-US" dirty="0">
                <a:solidFill>
                  <a:srgbClr val="C00000"/>
                </a:solidFill>
              </a:rPr>
              <a:t>.</a:t>
            </a:r>
          </a:p>
          <a:p>
            <a:r>
              <a:rPr lang="en-US" dirty="0"/>
              <a:t>In this system, if the user enters a </a:t>
            </a:r>
            <a:r>
              <a:rPr lang="en-US" b="1" dirty="0">
                <a:solidFill>
                  <a:srgbClr val="C00000"/>
                </a:solidFill>
              </a:rPr>
              <a:t>valid password</a:t>
            </a:r>
            <a:r>
              <a:rPr lang="en-US" b="1" dirty="0"/>
              <a:t> </a:t>
            </a:r>
            <a:r>
              <a:rPr lang="en-US" dirty="0"/>
              <a:t>in any of the </a:t>
            </a:r>
            <a:r>
              <a:rPr lang="en-US" b="1" dirty="0">
                <a:solidFill>
                  <a:srgbClr val="C00000"/>
                </a:solidFill>
              </a:rPr>
              <a:t>first three attempts</a:t>
            </a:r>
            <a:r>
              <a:rPr lang="en-US" b="1" dirty="0"/>
              <a:t> </a:t>
            </a:r>
            <a:r>
              <a:rPr lang="en-US" dirty="0"/>
              <a:t>the user will be </a:t>
            </a:r>
            <a:r>
              <a:rPr lang="en-US" b="1" dirty="0">
                <a:solidFill>
                  <a:srgbClr val="C00000"/>
                </a:solidFill>
              </a:rPr>
              <a:t>logged in successfully</a:t>
            </a:r>
            <a:r>
              <a:rPr lang="en-US" dirty="0">
                <a:solidFill>
                  <a:srgbClr val="C00000"/>
                </a:solidFill>
              </a:rPr>
              <a:t>.</a:t>
            </a:r>
            <a:r>
              <a:rPr lang="en-US" dirty="0"/>
              <a:t> </a:t>
            </a:r>
          </a:p>
          <a:p>
            <a:r>
              <a:rPr lang="en-US" dirty="0"/>
              <a:t>If the user enters the </a:t>
            </a:r>
            <a:r>
              <a:rPr lang="en-US" b="1" dirty="0">
                <a:solidFill>
                  <a:srgbClr val="C00000"/>
                </a:solidFill>
              </a:rPr>
              <a:t>invalid password</a:t>
            </a:r>
            <a:r>
              <a:rPr lang="en-US" dirty="0"/>
              <a:t> in the </a:t>
            </a:r>
            <a:r>
              <a:rPr lang="en-US" b="1" dirty="0">
                <a:solidFill>
                  <a:srgbClr val="C00000"/>
                </a:solidFill>
              </a:rPr>
              <a:t>first or second try</a:t>
            </a:r>
            <a:r>
              <a:rPr lang="en-US" dirty="0"/>
              <a:t>, the user will be asked </a:t>
            </a:r>
            <a:r>
              <a:rPr lang="en-US" b="1" dirty="0">
                <a:solidFill>
                  <a:srgbClr val="C00000"/>
                </a:solidFill>
              </a:rPr>
              <a:t>to re-enter the password</a:t>
            </a:r>
            <a:r>
              <a:rPr lang="en-US" dirty="0">
                <a:solidFill>
                  <a:srgbClr val="C00000"/>
                </a:solidFill>
              </a:rPr>
              <a:t>.</a:t>
            </a:r>
            <a:r>
              <a:rPr lang="en-US" dirty="0"/>
              <a:t> </a:t>
            </a:r>
          </a:p>
          <a:p>
            <a:r>
              <a:rPr lang="en-US" dirty="0"/>
              <a:t>And finally, if the user enters an </a:t>
            </a:r>
            <a:r>
              <a:rPr lang="en-US" b="1" dirty="0">
                <a:solidFill>
                  <a:srgbClr val="C00000"/>
                </a:solidFill>
              </a:rPr>
              <a:t>incorrect password 3rd time</a:t>
            </a:r>
            <a:r>
              <a:rPr lang="en-US" dirty="0">
                <a:solidFill>
                  <a:srgbClr val="C00000"/>
                </a:solidFill>
              </a:rPr>
              <a:t>,</a:t>
            </a:r>
            <a:r>
              <a:rPr lang="en-US" dirty="0"/>
              <a:t> the </a:t>
            </a:r>
            <a:r>
              <a:rPr lang="en-US" b="1" dirty="0">
                <a:solidFill>
                  <a:srgbClr val="C00000"/>
                </a:solidFill>
              </a:rPr>
              <a:t>account</a:t>
            </a:r>
            <a:r>
              <a:rPr lang="en-US" dirty="0"/>
              <a:t> will be </a:t>
            </a:r>
            <a:r>
              <a:rPr lang="en-US" b="1" dirty="0">
                <a:solidFill>
                  <a:srgbClr val="C00000"/>
                </a:solidFill>
              </a:rPr>
              <a:t>blocked</a:t>
            </a:r>
            <a:r>
              <a:rPr lang="en-US" dirty="0">
                <a:solidFill>
                  <a:srgbClr val="C00000"/>
                </a:solidFill>
              </a:rPr>
              <a:t>.</a:t>
            </a:r>
            <a:endParaRPr lang="en-IN" dirty="0">
              <a:solidFill>
                <a:srgbClr val="C00000"/>
              </a:solidFill>
            </a:endParaRPr>
          </a:p>
        </p:txBody>
      </p:sp>
    </p:spTree>
    <p:extLst>
      <p:ext uri="{BB962C8B-B14F-4D97-AF65-F5344CB8AC3E}">
        <p14:creationId xmlns:p14="http://schemas.microsoft.com/office/powerpoint/2010/main" val="144502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State transition diagram</a:t>
            </a:r>
          </a:p>
        </p:txBody>
      </p:sp>
      <p:sp>
        <p:nvSpPr>
          <p:cNvPr id="4" name="Rectangle: Rounded Corners 3"/>
          <p:cNvSpPr/>
          <p:nvPr/>
        </p:nvSpPr>
        <p:spPr>
          <a:xfrm>
            <a:off x="131782" y="1829548"/>
            <a:ext cx="1613647" cy="627530"/>
          </a:xfrm>
          <a:prstGeom prst="roundRect">
            <a:avLst/>
          </a:prstGeom>
          <a:solidFill>
            <a:srgbClr val="686868"/>
          </a:solidFill>
          <a:ln>
            <a:solidFill>
              <a:srgbClr val="686868"/>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S1: Start</a:t>
            </a:r>
          </a:p>
        </p:txBody>
      </p:sp>
      <p:sp>
        <p:nvSpPr>
          <p:cNvPr id="5" name="Rectangle: Rounded Corners 4"/>
          <p:cNvSpPr/>
          <p:nvPr/>
        </p:nvSpPr>
        <p:spPr>
          <a:xfrm>
            <a:off x="2700167" y="1829548"/>
            <a:ext cx="1613647" cy="627530"/>
          </a:xfrm>
          <a:prstGeom prst="roundRect">
            <a:avLst/>
          </a:prstGeom>
          <a:solidFill>
            <a:srgbClr val="686868"/>
          </a:solidFill>
          <a:ln>
            <a:solidFill>
              <a:srgbClr val="686868"/>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S2: Wait for pin</a:t>
            </a:r>
          </a:p>
        </p:txBody>
      </p:sp>
      <p:sp>
        <p:nvSpPr>
          <p:cNvPr id="6" name="Rectangle: Rounded Corners 5"/>
          <p:cNvSpPr/>
          <p:nvPr/>
        </p:nvSpPr>
        <p:spPr>
          <a:xfrm>
            <a:off x="7836937" y="1829548"/>
            <a:ext cx="1613647" cy="627530"/>
          </a:xfrm>
          <a:prstGeom prst="roundRect">
            <a:avLst/>
          </a:prstGeom>
          <a:solidFill>
            <a:srgbClr val="686868"/>
          </a:solidFill>
          <a:ln>
            <a:solidFill>
              <a:srgbClr val="686868"/>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S4:2</a:t>
            </a:r>
            <a:r>
              <a:rPr lang="en-IN" baseline="30000" dirty="0"/>
              <a:t>nd</a:t>
            </a:r>
            <a:r>
              <a:rPr lang="en-IN" dirty="0"/>
              <a:t> attempt</a:t>
            </a:r>
          </a:p>
        </p:txBody>
      </p:sp>
      <p:sp>
        <p:nvSpPr>
          <p:cNvPr id="7" name="Rectangle: Rounded Corners 6"/>
          <p:cNvSpPr/>
          <p:nvPr/>
        </p:nvSpPr>
        <p:spPr>
          <a:xfrm>
            <a:off x="5268552" y="1830295"/>
            <a:ext cx="1613647" cy="627530"/>
          </a:xfrm>
          <a:prstGeom prst="roundRect">
            <a:avLst/>
          </a:prstGeom>
          <a:solidFill>
            <a:srgbClr val="686868"/>
          </a:solidFill>
          <a:ln>
            <a:solidFill>
              <a:srgbClr val="686868"/>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S3:1</a:t>
            </a:r>
            <a:r>
              <a:rPr lang="en-IN" baseline="30000" dirty="0"/>
              <a:t>st</a:t>
            </a:r>
            <a:r>
              <a:rPr lang="en-IN" dirty="0"/>
              <a:t> attempt</a:t>
            </a:r>
          </a:p>
        </p:txBody>
      </p:sp>
      <p:sp>
        <p:nvSpPr>
          <p:cNvPr id="8" name="Rectangle: Rounded Corners 7"/>
          <p:cNvSpPr/>
          <p:nvPr/>
        </p:nvSpPr>
        <p:spPr>
          <a:xfrm>
            <a:off x="10405322" y="1829548"/>
            <a:ext cx="1613647" cy="627530"/>
          </a:xfrm>
          <a:prstGeom prst="roundRect">
            <a:avLst/>
          </a:prstGeom>
          <a:solidFill>
            <a:srgbClr val="686868"/>
          </a:solidFill>
          <a:ln>
            <a:solidFill>
              <a:srgbClr val="686868"/>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S5:3</a:t>
            </a:r>
            <a:r>
              <a:rPr lang="en-IN" baseline="30000" dirty="0"/>
              <a:t>rd</a:t>
            </a:r>
            <a:r>
              <a:rPr lang="en-IN" dirty="0"/>
              <a:t> attempt</a:t>
            </a:r>
          </a:p>
        </p:txBody>
      </p:sp>
      <p:sp>
        <p:nvSpPr>
          <p:cNvPr id="9" name="Rectangle: Rounded Corners 8"/>
          <p:cNvSpPr/>
          <p:nvPr/>
        </p:nvSpPr>
        <p:spPr>
          <a:xfrm>
            <a:off x="6223290" y="3429000"/>
            <a:ext cx="1613647" cy="627530"/>
          </a:xfrm>
          <a:prstGeom prst="roundRect">
            <a:avLst/>
          </a:prstGeom>
          <a:solidFill>
            <a:srgbClr val="686868"/>
          </a:solidFill>
          <a:ln>
            <a:solidFill>
              <a:srgbClr val="686868"/>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S6:Access Account</a:t>
            </a:r>
          </a:p>
        </p:txBody>
      </p:sp>
      <p:sp>
        <p:nvSpPr>
          <p:cNvPr id="10" name="Rectangle: Rounded Corners 9"/>
          <p:cNvSpPr/>
          <p:nvPr/>
        </p:nvSpPr>
        <p:spPr>
          <a:xfrm>
            <a:off x="10405321" y="3427509"/>
            <a:ext cx="1613647" cy="627530"/>
          </a:xfrm>
          <a:prstGeom prst="roundRect">
            <a:avLst/>
          </a:prstGeom>
          <a:solidFill>
            <a:srgbClr val="686868"/>
          </a:solidFill>
          <a:ln>
            <a:solidFill>
              <a:srgbClr val="686868"/>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S7:Account blocked</a:t>
            </a:r>
          </a:p>
        </p:txBody>
      </p:sp>
      <p:cxnSp>
        <p:nvCxnSpPr>
          <p:cNvPr id="12" name="Straight Arrow Connector 11"/>
          <p:cNvCxnSpPr>
            <a:stCxn id="4" idx="3"/>
            <a:endCxn id="5" idx="1"/>
          </p:cNvCxnSpPr>
          <p:nvPr/>
        </p:nvCxnSpPr>
        <p:spPr>
          <a:xfrm>
            <a:off x="1745429" y="2143313"/>
            <a:ext cx="954738" cy="0"/>
          </a:xfrm>
          <a:prstGeom prst="straightConnector1">
            <a:avLst/>
          </a:prstGeom>
          <a:ln>
            <a:solidFill>
              <a:srgbClr val="686868"/>
            </a:solidFill>
            <a:tailEnd type="triangle"/>
          </a:ln>
        </p:spPr>
        <p:style>
          <a:lnRef idx="3">
            <a:schemeClr val="accent6"/>
          </a:lnRef>
          <a:fillRef idx="0">
            <a:schemeClr val="accent6"/>
          </a:fillRef>
          <a:effectRef idx="2">
            <a:schemeClr val="accent6"/>
          </a:effectRef>
          <a:fontRef idx="minor">
            <a:schemeClr val="tx1"/>
          </a:fontRef>
        </p:style>
      </p:cxnSp>
      <p:cxnSp>
        <p:nvCxnSpPr>
          <p:cNvPr id="22" name="Straight Arrow Connector 21"/>
          <p:cNvCxnSpPr>
            <a:stCxn id="5" idx="3"/>
            <a:endCxn id="7" idx="1"/>
          </p:cNvCxnSpPr>
          <p:nvPr/>
        </p:nvCxnSpPr>
        <p:spPr>
          <a:xfrm>
            <a:off x="4313814" y="2143313"/>
            <a:ext cx="954738" cy="747"/>
          </a:xfrm>
          <a:prstGeom prst="straightConnector1">
            <a:avLst/>
          </a:prstGeom>
          <a:ln>
            <a:solidFill>
              <a:srgbClr val="686868"/>
            </a:solidFill>
            <a:tailEnd type="triangle"/>
          </a:ln>
        </p:spPr>
        <p:style>
          <a:lnRef idx="3">
            <a:schemeClr val="accent6"/>
          </a:lnRef>
          <a:fillRef idx="0">
            <a:schemeClr val="accent6"/>
          </a:fillRef>
          <a:effectRef idx="2">
            <a:schemeClr val="accent6"/>
          </a:effectRef>
          <a:fontRef idx="minor">
            <a:schemeClr val="tx1"/>
          </a:fontRef>
        </p:style>
      </p:cxnSp>
      <p:cxnSp>
        <p:nvCxnSpPr>
          <p:cNvPr id="25" name="Straight Arrow Connector 24"/>
          <p:cNvCxnSpPr>
            <a:stCxn id="7" idx="3"/>
            <a:endCxn id="6" idx="1"/>
          </p:cNvCxnSpPr>
          <p:nvPr/>
        </p:nvCxnSpPr>
        <p:spPr>
          <a:xfrm flipV="1">
            <a:off x="6882199" y="2143313"/>
            <a:ext cx="954738" cy="747"/>
          </a:xfrm>
          <a:prstGeom prst="straightConnector1">
            <a:avLst/>
          </a:prstGeom>
          <a:ln>
            <a:solidFill>
              <a:srgbClr val="686868"/>
            </a:solidFill>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p:cNvCxnSpPr>
            <a:stCxn id="6" idx="3"/>
            <a:endCxn id="8" idx="1"/>
          </p:cNvCxnSpPr>
          <p:nvPr/>
        </p:nvCxnSpPr>
        <p:spPr>
          <a:xfrm>
            <a:off x="9450584" y="2143313"/>
            <a:ext cx="954738" cy="0"/>
          </a:xfrm>
          <a:prstGeom prst="straightConnector1">
            <a:avLst/>
          </a:prstGeom>
          <a:ln>
            <a:solidFill>
              <a:srgbClr val="686868"/>
            </a:solidFill>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p:cNvCxnSpPr>
            <a:stCxn id="7" idx="2"/>
            <a:endCxn id="9" idx="0"/>
          </p:cNvCxnSpPr>
          <p:nvPr/>
        </p:nvCxnSpPr>
        <p:spPr>
          <a:xfrm>
            <a:off x="6075376" y="2457825"/>
            <a:ext cx="954738" cy="971175"/>
          </a:xfrm>
          <a:prstGeom prst="straightConnector1">
            <a:avLst/>
          </a:prstGeom>
          <a:ln>
            <a:solidFill>
              <a:srgbClr val="686868"/>
            </a:solidFill>
            <a:tailEnd type="triangle"/>
          </a:ln>
        </p:spPr>
        <p:style>
          <a:lnRef idx="3">
            <a:schemeClr val="accent6"/>
          </a:lnRef>
          <a:fillRef idx="0">
            <a:schemeClr val="accent6"/>
          </a:fillRef>
          <a:effectRef idx="2">
            <a:schemeClr val="accent6"/>
          </a:effectRef>
          <a:fontRef idx="minor">
            <a:schemeClr val="tx1"/>
          </a:fontRef>
        </p:style>
      </p:cxnSp>
      <p:cxnSp>
        <p:nvCxnSpPr>
          <p:cNvPr id="42" name="Straight Arrow Connector 41"/>
          <p:cNvCxnSpPr>
            <a:stCxn id="6" idx="2"/>
            <a:endCxn id="9" idx="0"/>
          </p:cNvCxnSpPr>
          <p:nvPr/>
        </p:nvCxnSpPr>
        <p:spPr>
          <a:xfrm flipH="1">
            <a:off x="7030114" y="2457078"/>
            <a:ext cx="1613647" cy="971922"/>
          </a:xfrm>
          <a:prstGeom prst="straightConnector1">
            <a:avLst/>
          </a:prstGeom>
          <a:ln>
            <a:solidFill>
              <a:srgbClr val="686868"/>
            </a:solidFill>
            <a:tailEnd type="triangle"/>
          </a:ln>
        </p:spPr>
        <p:style>
          <a:lnRef idx="3">
            <a:schemeClr val="accent6"/>
          </a:lnRef>
          <a:fillRef idx="0">
            <a:schemeClr val="accent6"/>
          </a:fillRef>
          <a:effectRef idx="2">
            <a:schemeClr val="accent6"/>
          </a:effectRef>
          <a:fontRef idx="minor">
            <a:schemeClr val="tx1"/>
          </a:fontRef>
        </p:style>
      </p:cxnSp>
      <p:cxnSp>
        <p:nvCxnSpPr>
          <p:cNvPr id="45" name="Straight Arrow Connector 44"/>
          <p:cNvCxnSpPr>
            <a:stCxn id="8" idx="2"/>
            <a:endCxn id="9" idx="0"/>
          </p:cNvCxnSpPr>
          <p:nvPr/>
        </p:nvCxnSpPr>
        <p:spPr>
          <a:xfrm flipH="1">
            <a:off x="7030114" y="2457078"/>
            <a:ext cx="4182032" cy="971922"/>
          </a:xfrm>
          <a:prstGeom prst="straightConnector1">
            <a:avLst/>
          </a:prstGeom>
          <a:ln>
            <a:solidFill>
              <a:srgbClr val="686868"/>
            </a:solidFill>
            <a:tailEnd type="triangle"/>
          </a:ln>
        </p:spPr>
        <p:style>
          <a:lnRef idx="3">
            <a:schemeClr val="accent6"/>
          </a:lnRef>
          <a:fillRef idx="0">
            <a:schemeClr val="accent6"/>
          </a:fillRef>
          <a:effectRef idx="2">
            <a:schemeClr val="accent6"/>
          </a:effectRef>
          <a:fontRef idx="minor">
            <a:schemeClr val="tx1"/>
          </a:fontRef>
        </p:style>
      </p:cxnSp>
      <p:cxnSp>
        <p:nvCxnSpPr>
          <p:cNvPr id="48" name="Straight Arrow Connector 47"/>
          <p:cNvCxnSpPr>
            <a:stCxn id="8" idx="2"/>
            <a:endCxn id="10" idx="0"/>
          </p:cNvCxnSpPr>
          <p:nvPr/>
        </p:nvCxnSpPr>
        <p:spPr>
          <a:xfrm flipH="1">
            <a:off x="11212145" y="2457078"/>
            <a:ext cx="1" cy="970431"/>
          </a:xfrm>
          <a:prstGeom prst="straightConnector1">
            <a:avLst/>
          </a:prstGeom>
          <a:ln>
            <a:solidFill>
              <a:srgbClr val="686868"/>
            </a:solidFill>
            <a:tailEnd type="triangle"/>
          </a:ln>
        </p:spPr>
        <p:style>
          <a:lnRef idx="3">
            <a:schemeClr val="accent6"/>
          </a:lnRef>
          <a:fillRef idx="0">
            <a:schemeClr val="accent6"/>
          </a:fillRef>
          <a:effectRef idx="2">
            <a:schemeClr val="accent6"/>
          </a:effectRef>
          <a:fontRef idx="minor">
            <a:schemeClr val="tx1"/>
          </a:fontRef>
        </p:style>
      </p:cxnSp>
      <p:sp>
        <p:nvSpPr>
          <p:cNvPr id="51" name="TextBox 50"/>
          <p:cNvSpPr txBox="1"/>
          <p:nvPr/>
        </p:nvSpPr>
        <p:spPr>
          <a:xfrm>
            <a:off x="345334" y="873259"/>
            <a:ext cx="1186543" cy="369332"/>
          </a:xfrm>
          <a:prstGeom prst="rect">
            <a:avLst/>
          </a:prstGeom>
          <a:noFill/>
        </p:spPr>
        <p:txBody>
          <a:bodyPr wrap="none" rtlCol="0">
            <a:spAutoFit/>
          </a:bodyPr>
          <a:lstStyle/>
          <a:p>
            <a:r>
              <a:rPr lang="en-IN" dirty="0"/>
              <a:t>Insert Card</a:t>
            </a:r>
          </a:p>
        </p:txBody>
      </p:sp>
      <p:cxnSp>
        <p:nvCxnSpPr>
          <p:cNvPr id="53" name="Straight Arrow Connector 52"/>
          <p:cNvCxnSpPr>
            <a:stCxn id="51" idx="2"/>
            <a:endCxn id="4" idx="0"/>
          </p:cNvCxnSpPr>
          <p:nvPr/>
        </p:nvCxnSpPr>
        <p:spPr>
          <a:xfrm>
            <a:off x="938606" y="1242591"/>
            <a:ext cx="0" cy="586957"/>
          </a:xfrm>
          <a:prstGeom prst="straightConnector1">
            <a:avLst/>
          </a:prstGeom>
          <a:ln>
            <a:solidFill>
              <a:srgbClr val="686868"/>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313814" y="1617099"/>
            <a:ext cx="1040670" cy="369332"/>
          </a:xfrm>
          <a:prstGeom prst="rect">
            <a:avLst/>
          </a:prstGeom>
          <a:noFill/>
        </p:spPr>
        <p:txBody>
          <a:bodyPr wrap="none" rtlCol="0">
            <a:spAutoFit/>
          </a:bodyPr>
          <a:lstStyle/>
          <a:p>
            <a:r>
              <a:rPr lang="en-IN" dirty="0"/>
              <a:t>Enter PIN</a:t>
            </a:r>
          </a:p>
        </p:txBody>
      </p:sp>
      <p:sp>
        <p:nvSpPr>
          <p:cNvPr id="56" name="TextBox 55"/>
          <p:cNvSpPr txBox="1"/>
          <p:nvPr/>
        </p:nvSpPr>
        <p:spPr>
          <a:xfrm>
            <a:off x="6823296" y="1556494"/>
            <a:ext cx="1055097" cy="646331"/>
          </a:xfrm>
          <a:prstGeom prst="rect">
            <a:avLst/>
          </a:prstGeom>
          <a:noFill/>
        </p:spPr>
        <p:txBody>
          <a:bodyPr wrap="none" rtlCol="0">
            <a:spAutoFit/>
          </a:bodyPr>
          <a:lstStyle/>
          <a:p>
            <a:pPr algn="ctr"/>
            <a:r>
              <a:rPr lang="en-IN" dirty="0"/>
              <a:t>Incorrect </a:t>
            </a:r>
          </a:p>
          <a:p>
            <a:pPr algn="ctr"/>
            <a:r>
              <a:rPr lang="en-IN" dirty="0"/>
              <a:t>PIN</a:t>
            </a:r>
          </a:p>
        </p:txBody>
      </p:sp>
      <p:sp>
        <p:nvSpPr>
          <p:cNvPr id="57" name="TextBox 56"/>
          <p:cNvSpPr txBox="1"/>
          <p:nvPr/>
        </p:nvSpPr>
        <p:spPr>
          <a:xfrm>
            <a:off x="9380704" y="1552416"/>
            <a:ext cx="1055097" cy="646331"/>
          </a:xfrm>
          <a:prstGeom prst="rect">
            <a:avLst/>
          </a:prstGeom>
          <a:noFill/>
        </p:spPr>
        <p:txBody>
          <a:bodyPr wrap="none" rtlCol="0">
            <a:spAutoFit/>
          </a:bodyPr>
          <a:lstStyle/>
          <a:p>
            <a:pPr algn="ctr"/>
            <a:r>
              <a:rPr lang="en-IN" dirty="0"/>
              <a:t>Incorrect </a:t>
            </a:r>
          </a:p>
          <a:p>
            <a:pPr algn="ctr"/>
            <a:r>
              <a:rPr lang="en-IN" dirty="0"/>
              <a:t>PIN</a:t>
            </a:r>
          </a:p>
        </p:txBody>
      </p:sp>
      <p:sp>
        <p:nvSpPr>
          <p:cNvPr id="58" name="TextBox 57"/>
          <p:cNvSpPr txBox="1"/>
          <p:nvPr/>
        </p:nvSpPr>
        <p:spPr>
          <a:xfrm>
            <a:off x="11147633" y="2625789"/>
            <a:ext cx="1055097" cy="646331"/>
          </a:xfrm>
          <a:prstGeom prst="rect">
            <a:avLst/>
          </a:prstGeom>
          <a:noFill/>
        </p:spPr>
        <p:txBody>
          <a:bodyPr wrap="none" rtlCol="0">
            <a:spAutoFit/>
          </a:bodyPr>
          <a:lstStyle/>
          <a:p>
            <a:pPr algn="ctr"/>
            <a:r>
              <a:rPr lang="en-IN" dirty="0"/>
              <a:t>Incorrect </a:t>
            </a:r>
          </a:p>
          <a:p>
            <a:pPr algn="ctr"/>
            <a:r>
              <a:rPr lang="en-IN" dirty="0"/>
              <a:t>PIN</a:t>
            </a:r>
          </a:p>
        </p:txBody>
      </p:sp>
      <p:sp>
        <p:nvSpPr>
          <p:cNvPr id="59" name="TextBox 58"/>
          <p:cNvSpPr txBox="1"/>
          <p:nvPr/>
        </p:nvSpPr>
        <p:spPr>
          <a:xfrm>
            <a:off x="5504228" y="2619127"/>
            <a:ext cx="909224" cy="646331"/>
          </a:xfrm>
          <a:prstGeom prst="rect">
            <a:avLst/>
          </a:prstGeom>
          <a:noFill/>
        </p:spPr>
        <p:txBody>
          <a:bodyPr wrap="none" rtlCol="0">
            <a:spAutoFit/>
          </a:bodyPr>
          <a:lstStyle/>
          <a:p>
            <a:pPr algn="ctr"/>
            <a:r>
              <a:rPr lang="en-IN" dirty="0"/>
              <a:t>Correct </a:t>
            </a:r>
          </a:p>
          <a:p>
            <a:pPr algn="ctr"/>
            <a:r>
              <a:rPr lang="en-IN" dirty="0"/>
              <a:t>PIN</a:t>
            </a:r>
          </a:p>
        </p:txBody>
      </p:sp>
      <p:sp>
        <p:nvSpPr>
          <p:cNvPr id="60" name="TextBox 59"/>
          <p:cNvSpPr txBox="1"/>
          <p:nvPr/>
        </p:nvSpPr>
        <p:spPr>
          <a:xfrm>
            <a:off x="7056272" y="2379229"/>
            <a:ext cx="909224" cy="646331"/>
          </a:xfrm>
          <a:prstGeom prst="rect">
            <a:avLst/>
          </a:prstGeom>
          <a:noFill/>
        </p:spPr>
        <p:txBody>
          <a:bodyPr wrap="none" rtlCol="0">
            <a:spAutoFit/>
          </a:bodyPr>
          <a:lstStyle/>
          <a:p>
            <a:pPr algn="ctr"/>
            <a:r>
              <a:rPr lang="en-IN" dirty="0"/>
              <a:t>Correct </a:t>
            </a:r>
          </a:p>
          <a:p>
            <a:pPr algn="ctr"/>
            <a:r>
              <a:rPr lang="en-IN" dirty="0"/>
              <a:t>PIN</a:t>
            </a:r>
          </a:p>
        </p:txBody>
      </p:sp>
      <p:sp>
        <p:nvSpPr>
          <p:cNvPr id="61" name="TextBox 60"/>
          <p:cNvSpPr txBox="1"/>
          <p:nvPr/>
        </p:nvSpPr>
        <p:spPr>
          <a:xfrm>
            <a:off x="9380385" y="2454091"/>
            <a:ext cx="909224" cy="646331"/>
          </a:xfrm>
          <a:prstGeom prst="rect">
            <a:avLst/>
          </a:prstGeom>
          <a:noFill/>
        </p:spPr>
        <p:txBody>
          <a:bodyPr wrap="none" rtlCol="0">
            <a:spAutoFit/>
          </a:bodyPr>
          <a:lstStyle/>
          <a:p>
            <a:pPr algn="ctr"/>
            <a:r>
              <a:rPr lang="en-IN" dirty="0"/>
              <a:t>Correct </a:t>
            </a:r>
          </a:p>
          <a:p>
            <a:pPr algn="ctr"/>
            <a:r>
              <a:rPr lang="en-IN" dirty="0"/>
              <a:t>PIN</a:t>
            </a:r>
          </a:p>
        </p:txBody>
      </p:sp>
      <p:sp>
        <p:nvSpPr>
          <p:cNvPr id="64" name="TextBox 63"/>
          <p:cNvSpPr txBox="1"/>
          <p:nvPr/>
        </p:nvSpPr>
        <p:spPr>
          <a:xfrm>
            <a:off x="1905324" y="3113770"/>
            <a:ext cx="2325892" cy="369332"/>
          </a:xfrm>
          <a:prstGeom prst="rect">
            <a:avLst/>
          </a:prstGeom>
          <a:noFill/>
        </p:spPr>
        <p:txBody>
          <a:bodyPr wrap="square">
            <a:spAutoFit/>
          </a:bodyPr>
          <a:lstStyle/>
          <a:p>
            <a:r>
              <a:rPr lang="en-IN" b="1" dirty="0">
                <a:solidFill>
                  <a:srgbClr val="B71B1C"/>
                </a:solidFill>
              </a:rPr>
              <a:t>State Transition Table</a:t>
            </a:r>
          </a:p>
        </p:txBody>
      </p:sp>
      <p:graphicFrame>
        <p:nvGraphicFramePr>
          <p:cNvPr id="3" name="Table 2"/>
          <p:cNvGraphicFramePr>
            <a:graphicFrameLocks noGrp="1"/>
          </p:cNvGraphicFramePr>
          <p:nvPr>
            <p:extLst>
              <p:ext uri="{D42A27DB-BD31-4B8C-83A1-F6EECF244321}">
                <p14:modId xmlns:p14="http://schemas.microsoft.com/office/powerpoint/2010/main" val="2100585650"/>
              </p:ext>
            </p:extLst>
          </p:nvPr>
        </p:nvGraphicFramePr>
        <p:xfrm>
          <a:off x="101302" y="3497691"/>
          <a:ext cx="5933936" cy="370840"/>
        </p:xfrm>
        <a:graphic>
          <a:graphicData uri="http://schemas.openxmlformats.org/drawingml/2006/table">
            <a:tbl>
              <a:tblPr firstRow="1" bandRow="1">
                <a:tableStyleId>{5C22544A-7EE6-4342-B048-85BDC9FD1C3A}</a:tableStyleId>
              </a:tblPr>
              <a:tblGrid>
                <a:gridCol w="1211334">
                  <a:extLst>
                    <a:ext uri="{9D8B030D-6E8A-4147-A177-3AD203B41FA5}">
                      <a16:colId xmlns:a16="http://schemas.microsoft.com/office/drawing/2014/main" val="2262869926"/>
                    </a:ext>
                  </a:extLst>
                </a:gridCol>
                <a:gridCol w="1985094">
                  <a:extLst>
                    <a:ext uri="{9D8B030D-6E8A-4147-A177-3AD203B41FA5}">
                      <a16:colId xmlns:a16="http://schemas.microsoft.com/office/drawing/2014/main" val="2392318616"/>
                    </a:ext>
                  </a:extLst>
                </a:gridCol>
                <a:gridCol w="1328732">
                  <a:extLst>
                    <a:ext uri="{9D8B030D-6E8A-4147-A177-3AD203B41FA5}">
                      <a16:colId xmlns:a16="http://schemas.microsoft.com/office/drawing/2014/main" val="555990092"/>
                    </a:ext>
                  </a:extLst>
                </a:gridCol>
                <a:gridCol w="1408776">
                  <a:extLst>
                    <a:ext uri="{9D8B030D-6E8A-4147-A177-3AD203B41FA5}">
                      <a16:colId xmlns:a16="http://schemas.microsoft.com/office/drawing/2014/main" val="1156918305"/>
                    </a:ext>
                  </a:extLst>
                </a:gridCol>
              </a:tblGrid>
              <a:tr h="370840">
                <a:tc>
                  <a:txBody>
                    <a:bodyPr/>
                    <a:lstStyle/>
                    <a:p>
                      <a:endParaRPr lang="en-IN" dirty="0"/>
                    </a:p>
                  </a:txBody>
                  <a:tcPr/>
                </a:tc>
                <a:tc>
                  <a:txBody>
                    <a:bodyPr/>
                    <a:lstStyle/>
                    <a:p>
                      <a:r>
                        <a:rPr lang="en-US" dirty="0"/>
                        <a:t>State</a:t>
                      </a:r>
                      <a:endParaRPr lang="en-IN" dirty="0"/>
                    </a:p>
                  </a:txBody>
                  <a:tcPr/>
                </a:tc>
                <a:tc>
                  <a:txBody>
                    <a:bodyPr/>
                    <a:lstStyle/>
                    <a:p>
                      <a:r>
                        <a:rPr lang="en-US" dirty="0"/>
                        <a:t>Correct PIN </a:t>
                      </a:r>
                      <a:endParaRPr lang="en-IN" dirty="0"/>
                    </a:p>
                  </a:txBody>
                  <a:tcPr/>
                </a:tc>
                <a:tc>
                  <a:txBody>
                    <a:bodyPr/>
                    <a:lstStyle/>
                    <a:p>
                      <a:r>
                        <a:rPr lang="en-US" dirty="0"/>
                        <a:t>Incorrect PIN</a:t>
                      </a:r>
                      <a:endParaRPr lang="en-IN" dirty="0"/>
                    </a:p>
                  </a:txBody>
                  <a:tcPr/>
                </a:tc>
                <a:extLst>
                  <a:ext uri="{0D108BD9-81ED-4DB2-BD59-A6C34878D82A}">
                    <a16:rowId xmlns:a16="http://schemas.microsoft.com/office/drawing/2014/main" val="2705458783"/>
                  </a:ext>
                </a:extLst>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1903542452"/>
              </p:ext>
            </p:extLst>
          </p:nvPr>
        </p:nvGraphicFramePr>
        <p:xfrm>
          <a:off x="101302" y="3843661"/>
          <a:ext cx="5933936" cy="370840"/>
        </p:xfrm>
        <a:graphic>
          <a:graphicData uri="http://schemas.openxmlformats.org/drawingml/2006/table">
            <a:tbl>
              <a:tblPr firstRow="1" bandRow="1">
                <a:tableStyleId>{5C22544A-7EE6-4342-B048-85BDC9FD1C3A}</a:tableStyleId>
              </a:tblPr>
              <a:tblGrid>
                <a:gridCol w="1211334">
                  <a:extLst>
                    <a:ext uri="{9D8B030D-6E8A-4147-A177-3AD203B41FA5}">
                      <a16:colId xmlns:a16="http://schemas.microsoft.com/office/drawing/2014/main" val="2262869926"/>
                    </a:ext>
                  </a:extLst>
                </a:gridCol>
                <a:gridCol w="1985094">
                  <a:extLst>
                    <a:ext uri="{9D8B030D-6E8A-4147-A177-3AD203B41FA5}">
                      <a16:colId xmlns:a16="http://schemas.microsoft.com/office/drawing/2014/main" val="2392318616"/>
                    </a:ext>
                  </a:extLst>
                </a:gridCol>
                <a:gridCol w="1328732">
                  <a:extLst>
                    <a:ext uri="{9D8B030D-6E8A-4147-A177-3AD203B41FA5}">
                      <a16:colId xmlns:a16="http://schemas.microsoft.com/office/drawing/2014/main" val="555990092"/>
                    </a:ext>
                  </a:extLst>
                </a:gridCol>
                <a:gridCol w="1408776">
                  <a:extLst>
                    <a:ext uri="{9D8B030D-6E8A-4147-A177-3AD203B41FA5}">
                      <a16:colId xmlns:a16="http://schemas.microsoft.com/office/drawing/2014/main" val="1156918305"/>
                    </a:ext>
                  </a:extLst>
                </a:gridCol>
              </a:tblGrid>
              <a:tr h="370840">
                <a:tc>
                  <a:txBody>
                    <a:bodyPr/>
                    <a:lstStyle/>
                    <a:p>
                      <a:r>
                        <a:rPr lang="en-US" b="0" dirty="0">
                          <a:solidFill>
                            <a:schemeClr val="tx1"/>
                          </a:solidFill>
                        </a:rPr>
                        <a:t>S1</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Start</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a:t>
                      </a:r>
                      <a:endParaRPr lang="en-IN" b="0" dirty="0">
                        <a:solidFill>
                          <a:schemeClr val="tx1"/>
                        </a:solidFill>
                      </a:endParaRPr>
                    </a:p>
                  </a:txBody>
                  <a:tcPr>
                    <a:solidFill>
                      <a:schemeClr val="bg1">
                        <a:lumMod val="75000"/>
                      </a:schemeClr>
                    </a:solidFill>
                  </a:tcPr>
                </a:tc>
                <a:extLst>
                  <a:ext uri="{0D108BD9-81ED-4DB2-BD59-A6C34878D82A}">
                    <a16:rowId xmlns:a16="http://schemas.microsoft.com/office/drawing/2014/main" val="2705458783"/>
                  </a:ext>
                </a:extLst>
              </a:tr>
            </a:tbl>
          </a:graphicData>
        </a:graphic>
      </p:graphicFrame>
      <p:graphicFrame>
        <p:nvGraphicFramePr>
          <p:cNvPr id="40" name="Table 39"/>
          <p:cNvGraphicFramePr>
            <a:graphicFrameLocks noGrp="1"/>
          </p:cNvGraphicFramePr>
          <p:nvPr>
            <p:extLst>
              <p:ext uri="{D42A27DB-BD31-4B8C-83A1-F6EECF244321}">
                <p14:modId xmlns:p14="http://schemas.microsoft.com/office/powerpoint/2010/main" val="1044619935"/>
              </p:ext>
            </p:extLst>
          </p:nvPr>
        </p:nvGraphicFramePr>
        <p:xfrm>
          <a:off x="101302" y="4194808"/>
          <a:ext cx="5933936" cy="370840"/>
        </p:xfrm>
        <a:graphic>
          <a:graphicData uri="http://schemas.openxmlformats.org/drawingml/2006/table">
            <a:tbl>
              <a:tblPr firstRow="1" bandRow="1">
                <a:tableStyleId>{5C22544A-7EE6-4342-B048-85BDC9FD1C3A}</a:tableStyleId>
              </a:tblPr>
              <a:tblGrid>
                <a:gridCol w="1211334">
                  <a:extLst>
                    <a:ext uri="{9D8B030D-6E8A-4147-A177-3AD203B41FA5}">
                      <a16:colId xmlns:a16="http://schemas.microsoft.com/office/drawing/2014/main" val="2262869926"/>
                    </a:ext>
                  </a:extLst>
                </a:gridCol>
                <a:gridCol w="1985094">
                  <a:extLst>
                    <a:ext uri="{9D8B030D-6E8A-4147-A177-3AD203B41FA5}">
                      <a16:colId xmlns:a16="http://schemas.microsoft.com/office/drawing/2014/main" val="2392318616"/>
                    </a:ext>
                  </a:extLst>
                </a:gridCol>
                <a:gridCol w="1328732">
                  <a:extLst>
                    <a:ext uri="{9D8B030D-6E8A-4147-A177-3AD203B41FA5}">
                      <a16:colId xmlns:a16="http://schemas.microsoft.com/office/drawing/2014/main" val="555990092"/>
                    </a:ext>
                  </a:extLst>
                </a:gridCol>
                <a:gridCol w="1408776">
                  <a:extLst>
                    <a:ext uri="{9D8B030D-6E8A-4147-A177-3AD203B41FA5}">
                      <a16:colId xmlns:a16="http://schemas.microsoft.com/office/drawing/2014/main" val="1156918305"/>
                    </a:ext>
                  </a:extLst>
                </a:gridCol>
              </a:tblGrid>
              <a:tr h="370840">
                <a:tc>
                  <a:txBody>
                    <a:bodyPr/>
                    <a:lstStyle/>
                    <a:p>
                      <a:r>
                        <a:rPr lang="en-US" b="0" dirty="0">
                          <a:solidFill>
                            <a:schemeClr val="tx1"/>
                          </a:solidFill>
                        </a:rPr>
                        <a:t>S2</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Wait</a:t>
                      </a:r>
                      <a:r>
                        <a:rPr lang="en-US" b="0" baseline="0" dirty="0">
                          <a:solidFill>
                            <a:schemeClr val="tx1"/>
                          </a:solidFill>
                        </a:rPr>
                        <a:t> for pin</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a:t>
                      </a:r>
                      <a:endParaRPr lang="en-IN" b="0" dirty="0">
                        <a:solidFill>
                          <a:schemeClr val="tx1"/>
                        </a:solidFill>
                      </a:endParaRPr>
                    </a:p>
                  </a:txBody>
                  <a:tcPr>
                    <a:solidFill>
                      <a:schemeClr val="bg1">
                        <a:lumMod val="95000"/>
                      </a:schemeClr>
                    </a:solidFill>
                  </a:tcPr>
                </a:tc>
                <a:extLst>
                  <a:ext uri="{0D108BD9-81ED-4DB2-BD59-A6C34878D82A}">
                    <a16:rowId xmlns:a16="http://schemas.microsoft.com/office/drawing/2014/main" val="2705458783"/>
                  </a:ext>
                </a:extLst>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2240612086"/>
              </p:ext>
            </p:extLst>
          </p:nvPr>
        </p:nvGraphicFramePr>
        <p:xfrm>
          <a:off x="101302" y="5597948"/>
          <a:ext cx="5933936" cy="370840"/>
        </p:xfrm>
        <a:graphic>
          <a:graphicData uri="http://schemas.openxmlformats.org/drawingml/2006/table">
            <a:tbl>
              <a:tblPr firstRow="1" bandRow="1">
                <a:tableStyleId>{5C22544A-7EE6-4342-B048-85BDC9FD1C3A}</a:tableStyleId>
              </a:tblPr>
              <a:tblGrid>
                <a:gridCol w="1211334">
                  <a:extLst>
                    <a:ext uri="{9D8B030D-6E8A-4147-A177-3AD203B41FA5}">
                      <a16:colId xmlns:a16="http://schemas.microsoft.com/office/drawing/2014/main" val="2262869926"/>
                    </a:ext>
                  </a:extLst>
                </a:gridCol>
                <a:gridCol w="1985094">
                  <a:extLst>
                    <a:ext uri="{9D8B030D-6E8A-4147-A177-3AD203B41FA5}">
                      <a16:colId xmlns:a16="http://schemas.microsoft.com/office/drawing/2014/main" val="2392318616"/>
                    </a:ext>
                  </a:extLst>
                </a:gridCol>
                <a:gridCol w="1328732">
                  <a:extLst>
                    <a:ext uri="{9D8B030D-6E8A-4147-A177-3AD203B41FA5}">
                      <a16:colId xmlns:a16="http://schemas.microsoft.com/office/drawing/2014/main" val="555990092"/>
                    </a:ext>
                  </a:extLst>
                </a:gridCol>
                <a:gridCol w="1408776">
                  <a:extLst>
                    <a:ext uri="{9D8B030D-6E8A-4147-A177-3AD203B41FA5}">
                      <a16:colId xmlns:a16="http://schemas.microsoft.com/office/drawing/2014/main" val="1156918305"/>
                    </a:ext>
                  </a:extLst>
                </a:gridCol>
              </a:tblGrid>
              <a:tr h="370840">
                <a:tc>
                  <a:txBody>
                    <a:bodyPr/>
                    <a:lstStyle/>
                    <a:p>
                      <a:r>
                        <a:rPr lang="en-US" b="0" dirty="0">
                          <a:solidFill>
                            <a:schemeClr val="tx1"/>
                          </a:solidFill>
                        </a:rPr>
                        <a:t>S6</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Access</a:t>
                      </a:r>
                      <a:r>
                        <a:rPr lang="en-US" b="0" baseline="0" dirty="0">
                          <a:solidFill>
                            <a:schemeClr val="tx1"/>
                          </a:solidFill>
                        </a:rPr>
                        <a:t> Granted</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a:t>
                      </a:r>
                      <a:endParaRPr lang="en-IN" b="0" dirty="0">
                        <a:solidFill>
                          <a:schemeClr val="tx1"/>
                        </a:solidFill>
                      </a:endParaRPr>
                    </a:p>
                  </a:txBody>
                  <a:tcPr>
                    <a:solidFill>
                      <a:schemeClr val="bg1">
                        <a:lumMod val="95000"/>
                      </a:schemeClr>
                    </a:solidFill>
                  </a:tcPr>
                </a:tc>
                <a:extLst>
                  <a:ext uri="{0D108BD9-81ED-4DB2-BD59-A6C34878D82A}">
                    <a16:rowId xmlns:a16="http://schemas.microsoft.com/office/drawing/2014/main" val="2705458783"/>
                  </a:ext>
                </a:extLst>
              </a:tr>
            </a:tbl>
          </a:graphicData>
        </a:graphic>
      </p:graphicFrame>
      <p:graphicFrame>
        <p:nvGraphicFramePr>
          <p:cNvPr id="47" name="Table 46"/>
          <p:cNvGraphicFramePr>
            <a:graphicFrameLocks noGrp="1"/>
          </p:cNvGraphicFramePr>
          <p:nvPr>
            <p:extLst>
              <p:ext uri="{D42A27DB-BD31-4B8C-83A1-F6EECF244321}">
                <p14:modId xmlns:p14="http://schemas.microsoft.com/office/powerpoint/2010/main" val="2830861599"/>
              </p:ext>
            </p:extLst>
          </p:nvPr>
        </p:nvGraphicFramePr>
        <p:xfrm>
          <a:off x="101302" y="5950455"/>
          <a:ext cx="5933936" cy="370840"/>
        </p:xfrm>
        <a:graphic>
          <a:graphicData uri="http://schemas.openxmlformats.org/drawingml/2006/table">
            <a:tbl>
              <a:tblPr firstRow="1" bandRow="1">
                <a:tableStyleId>{5C22544A-7EE6-4342-B048-85BDC9FD1C3A}</a:tableStyleId>
              </a:tblPr>
              <a:tblGrid>
                <a:gridCol w="1211334">
                  <a:extLst>
                    <a:ext uri="{9D8B030D-6E8A-4147-A177-3AD203B41FA5}">
                      <a16:colId xmlns:a16="http://schemas.microsoft.com/office/drawing/2014/main" val="2262869926"/>
                    </a:ext>
                  </a:extLst>
                </a:gridCol>
                <a:gridCol w="1985094">
                  <a:extLst>
                    <a:ext uri="{9D8B030D-6E8A-4147-A177-3AD203B41FA5}">
                      <a16:colId xmlns:a16="http://schemas.microsoft.com/office/drawing/2014/main" val="2392318616"/>
                    </a:ext>
                  </a:extLst>
                </a:gridCol>
                <a:gridCol w="1328732">
                  <a:extLst>
                    <a:ext uri="{9D8B030D-6E8A-4147-A177-3AD203B41FA5}">
                      <a16:colId xmlns:a16="http://schemas.microsoft.com/office/drawing/2014/main" val="555990092"/>
                    </a:ext>
                  </a:extLst>
                </a:gridCol>
                <a:gridCol w="1408776">
                  <a:extLst>
                    <a:ext uri="{9D8B030D-6E8A-4147-A177-3AD203B41FA5}">
                      <a16:colId xmlns:a16="http://schemas.microsoft.com/office/drawing/2014/main" val="1156918305"/>
                    </a:ext>
                  </a:extLst>
                </a:gridCol>
              </a:tblGrid>
              <a:tr h="370840">
                <a:tc>
                  <a:txBody>
                    <a:bodyPr/>
                    <a:lstStyle/>
                    <a:p>
                      <a:r>
                        <a:rPr lang="en-US" b="0" dirty="0">
                          <a:solidFill>
                            <a:schemeClr val="tx1"/>
                          </a:solidFill>
                        </a:rPr>
                        <a:t>S7</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Account</a:t>
                      </a:r>
                      <a:r>
                        <a:rPr lang="en-US" b="0" baseline="0" dirty="0">
                          <a:solidFill>
                            <a:schemeClr val="tx1"/>
                          </a:solidFill>
                        </a:rPr>
                        <a:t> blocked</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a:t>
                      </a:r>
                      <a:endParaRPr lang="en-IN" b="0" dirty="0">
                        <a:solidFill>
                          <a:schemeClr val="tx1"/>
                        </a:solidFill>
                      </a:endParaRPr>
                    </a:p>
                  </a:txBody>
                  <a:tcPr>
                    <a:solidFill>
                      <a:schemeClr val="bg1">
                        <a:lumMod val="75000"/>
                      </a:schemeClr>
                    </a:solidFill>
                  </a:tcPr>
                </a:tc>
                <a:extLst>
                  <a:ext uri="{0D108BD9-81ED-4DB2-BD59-A6C34878D82A}">
                    <a16:rowId xmlns:a16="http://schemas.microsoft.com/office/drawing/2014/main" val="2705458783"/>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65748577"/>
              </p:ext>
            </p:extLst>
          </p:nvPr>
        </p:nvGraphicFramePr>
        <p:xfrm>
          <a:off x="101302" y="4512119"/>
          <a:ext cx="3221018" cy="370840"/>
        </p:xfrm>
        <a:graphic>
          <a:graphicData uri="http://schemas.openxmlformats.org/drawingml/2006/table">
            <a:tbl>
              <a:tblPr firstRow="1" bandRow="1">
                <a:tableStyleId>{5C22544A-7EE6-4342-B048-85BDC9FD1C3A}</a:tableStyleId>
              </a:tblPr>
              <a:tblGrid>
                <a:gridCol w="1224578">
                  <a:extLst>
                    <a:ext uri="{9D8B030D-6E8A-4147-A177-3AD203B41FA5}">
                      <a16:colId xmlns:a16="http://schemas.microsoft.com/office/drawing/2014/main" val="3012132058"/>
                    </a:ext>
                  </a:extLst>
                </a:gridCol>
                <a:gridCol w="1996440">
                  <a:extLst>
                    <a:ext uri="{9D8B030D-6E8A-4147-A177-3AD203B41FA5}">
                      <a16:colId xmlns:a16="http://schemas.microsoft.com/office/drawing/2014/main" val="3301834602"/>
                    </a:ext>
                  </a:extLst>
                </a:gridCol>
              </a:tblGrid>
              <a:tr h="370840">
                <a:tc>
                  <a:txBody>
                    <a:bodyPr/>
                    <a:lstStyle/>
                    <a:p>
                      <a:r>
                        <a:rPr lang="en-US" b="0" dirty="0">
                          <a:solidFill>
                            <a:schemeClr val="tx1"/>
                          </a:solidFill>
                        </a:rPr>
                        <a:t>S3</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1</a:t>
                      </a:r>
                      <a:r>
                        <a:rPr lang="en-US" b="0" baseline="30000" dirty="0">
                          <a:solidFill>
                            <a:schemeClr val="tx1"/>
                          </a:solidFill>
                        </a:rPr>
                        <a:t>st</a:t>
                      </a:r>
                      <a:r>
                        <a:rPr lang="en-US" b="0" dirty="0">
                          <a:solidFill>
                            <a:schemeClr val="tx1"/>
                          </a:solidFill>
                        </a:rPr>
                        <a:t> attempt</a:t>
                      </a:r>
                      <a:endParaRPr lang="en-IN" b="0" dirty="0">
                        <a:solidFill>
                          <a:schemeClr val="tx1"/>
                        </a:solidFill>
                      </a:endParaRPr>
                    </a:p>
                  </a:txBody>
                  <a:tcPr>
                    <a:solidFill>
                      <a:schemeClr val="bg1">
                        <a:lumMod val="75000"/>
                      </a:schemeClr>
                    </a:solidFill>
                  </a:tcPr>
                </a:tc>
                <a:extLst>
                  <a:ext uri="{0D108BD9-81ED-4DB2-BD59-A6C34878D82A}">
                    <a16:rowId xmlns:a16="http://schemas.microsoft.com/office/drawing/2014/main" val="1362061813"/>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996296745"/>
              </p:ext>
            </p:extLst>
          </p:nvPr>
        </p:nvGraphicFramePr>
        <p:xfrm>
          <a:off x="3322320" y="4512517"/>
          <a:ext cx="1325880" cy="370840"/>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7806698"/>
                    </a:ext>
                  </a:extLst>
                </a:gridCol>
              </a:tblGrid>
              <a:tr h="370840">
                <a:tc>
                  <a:txBody>
                    <a:bodyPr/>
                    <a:lstStyle/>
                    <a:p>
                      <a:r>
                        <a:rPr lang="en-US" b="0" dirty="0">
                          <a:solidFill>
                            <a:schemeClr val="tx1"/>
                          </a:solidFill>
                        </a:rPr>
                        <a:t>S6</a:t>
                      </a:r>
                      <a:endParaRPr lang="en-IN" b="0" dirty="0">
                        <a:solidFill>
                          <a:schemeClr val="tx1"/>
                        </a:solidFill>
                      </a:endParaRPr>
                    </a:p>
                  </a:txBody>
                  <a:tcPr>
                    <a:solidFill>
                      <a:schemeClr val="bg1">
                        <a:lumMod val="75000"/>
                      </a:schemeClr>
                    </a:solidFill>
                  </a:tcPr>
                </a:tc>
                <a:extLst>
                  <a:ext uri="{0D108BD9-81ED-4DB2-BD59-A6C34878D82A}">
                    <a16:rowId xmlns:a16="http://schemas.microsoft.com/office/drawing/2014/main" val="4097986945"/>
                  </a:ext>
                </a:extLst>
              </a:tr>
            </a:tbl>
          </a:graphicData>
        </a:graphic>
      </p:graphicFrame>
      <p:graphicFrame>
        <p:nvGraphicFramePr>
          <p:cNvPr id="49" name="Table 48"/>
          <p:cNvGraphicFramePr>
            <a:graphicFrameLocks noGrp="1"/>
          </p:cNvGraphicFramePr>
          <p:nvPr>
            <p:extLst>
              <p:ext uri="{D42A27DB-BD31-4B8C-83A1-F6EECF244321}">
                <p14:modId xmlns:p14="http://schemas.microsoft.com/office/powerpoint/2010/main" val="2929736139"/>
              </p:ext>
            </p:extLst>
          </p:nvPr>
        </p:nvGraphicFramePr>
        <p:xfrm>
          <a:off x="4648200" y="4518829"/>
          <a:ext cx="1387038" cy="370840"/>
        </p:xfrm>
        <a:graphic>
          <a:graphicData uri="http://schemas.openxmlformats.org/drawingml/2006/table">
            <a:tbl>
              <a:tblPr firstRow="1" bandRow="1">
                <a:tableStyleId>{5C22544A-7EE6-4342-B048-85BDC9FD1C3A}</a:tableStyleId>
              </a:tblPr>
              <a:tblGrid>
                <a:gridCol w="1387038">
                  <a:extLst>
                    <a:ext uri="{9D8B030D-6E8A-4147-A177-3AD203B41FA5}">
                      <a16:colId xmlns:a16="http://schemas.microsoft.com/office/drawing/2014/main" val="137806698"/>
                    </a:ext>
                  </a:extLst>
                </a:gridCol>
              </a:tblGrid>
              <a:tr h="370840">
                <a:tc>
                  <a:txBody>
                    <a:bodyPr/>
                    <a:lstStyle/>
                    <a:p>
                      <a:r>
                        <a:rPr lang="en-US" b="0" dirty="0">
                          <a:solidFill>
                            <a:schemeClr val="tx1"/>
                          </a:solidFill>
                        </a:rPr>
                        <a:t>S4</a:t>
                      </a:r>
                      <a:endParaRPr lang="en-IN" b="0" dirty="0">
                        <a:solidFill>
                          <a:schemeClr val="tx1"/>
                        </a:solidFill>
                      </a:endParaRPr>
                    </a:p>
                  </a:txBody>
                  <a:tcPr>
                    <a:solidFill>
                      <a:schemeClr val="bg1">
                        <a:lumMod val="75000"/>
                      </a:schemeClr>
                    </a:solidFill>
                  </a:tcPr>
                </a:tc>
                <a:extLst>
                  <a:ext uri="{0D108BD9-81ED-4DB2-BD59-A6C34878D82A}">
                    <a16:rowId xmlns:a16="http://schemas.microsoft.com/office/drawing/2014/main" val="4097986945"/>
                  </a:ext>
                </a:extLst>
              </a:tr>
            </a:tbl>
          </a:graphicData>
        </a:graphic>
      </p:graphicFrame>
      <p:graphicFrame>
        <p:nvGraphicFramePr>
          <p:cNvPr id="50" name="Table 49"/>
          <p:cNvGraphicFramePr>
            <a:graphicFrameLocks noGrp="1"/>
          </p:cNvGraphicFramePr>
          <p:nvPr>
            <p:extLst>
              <p:ext uri="{D42A27DB-BD31-4B8C-83A1-F6EECF244321}">
                <p14:modId xmlns:p14="http://schemas.microsoft.com/office/powerpoint/2010/main" val="3668576115"/>
              </p:ext>
            </p:extLst>
          </p:nvPr>
        </p:nvGraphicFramePr>
        <p:xfrm>
          <a:off x="101302" y="4877879"/>
          <a:ext cx="3221018" cy="370840"/>
        </p:xfrm>
        <a:graphic>
          <a:graphicData uri="http://schemas.openxmlformats.org/drawingml/2006/table">
            <a:tbl>
              <a:tblPr firstRow="1" bandRow="1">
                <a:tableStyleId>{5C22544A-7EE6-4342-B048-85BDC9FD1C3A}</a:tableStyleId>
              </a:tblPr>
              <a:tblGrid>
                <a:gridCol w="1224578">
                  <a:extLst>
                    <a:ext uri="{9D8B030D-6E8A-4147-A177-3AD203B41FA5}">
                      <a16:colId xmlns:a16="http://schemas.microsoft.com/office/drawing/2014/main" val="3012132058"/>
                    </a:ext>
                  </a:extLst>
                </a:gridCol>
                <a:gridCol w="1996440">
                  <a:extLst>
                    <a:ext uri="{9D8B030D-6E8A-4147-A177-3AD203B41FA5}">
                      <a16:colId xmlns:a16="http://schemas.microsoft.com/office/drawing/2014/main" val="3301834602"/>
                    </a:ext>
                  </a:extLst>
                </a:gridCol>
              </a:tblGrid>
              <a:tr h="370840">
                <a:tc>
                  <a:txBody>
                    <a:bodyPr/>
                    <a:lstStyle/>
                    <a:p>
                      <a:r>
                        <a:rPr lang="en-US" b="0" dirty="0">
                          <a:solidFill>
                            <a:schemeClr val="tx1"/>
                          </a:solidFill>
                        </a:rPr>
                        <a:t>S4</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2</a:t>
                      </a:r>
                      <a:r>
                        <a:rPr lang="en-US" b="0" baseline="30000" dirty="0">
                          <a:solidFill>
                            <a:schemeClr val="tx1"/>
                          </a:solidFill>
                        </a:rPr>
                        <a:t>nd</a:t>
                      </a:r>
                      <a:r>
                        <a:rPr lang="en-US" b="0" dirty="0">
                          <a:solidFill>
                            <a:schemeClr val="tx1"/>
                          </a:solidFill>
                        </a:rPr>
                        <a:t> attempt</a:t>
                      </a:r>
                      <a:endParaRPr lang="en-IN" b="0" dirty="0">
                        <a:solidFill>
                          <a:schemeClr val="tx1"/>
                        </a:solidFill>
                      </a:endParaRPr>
                    </a:p>
                  </a:txBody>
                  <a:tcPr>
                    <a:solidFill>
                      <a:schemeClr val="bg1">
                        <a:lumMod val="95000"/>
                      </a:schemeClr>
                    </a:solidFill>
                  </a:tcPr>
                </a:tc>
                <a:extLst>
                  <a:ext uri="{0D108BD9-81ED-4DB2-BD59-A6C34878D82A}">
                    <a16:rowId xmlns:a16="http://schemas.microsoft.com/office/drawing/2014/main" val="1362061813"/>
                  </a:ext>
                </a:extLst>
              </a:tr>
            </a:tbl>
          </a:graphicData>
        </a:graphic>
      </p:graphicFrame>
      <p:graphicFrame>
        <p:nvGraphicFramePr>
          <p:cNvPr id="52" name="Table 51"/>
          <p:cNvGraphicFramePr>
            <a:graphicFrameLocks noGrp="1"/>
          </p:cNvGraphicFramePr>
          <p:nvPr>
            <p:extLst>
              <p:ext uri="{D42A27DB-BD31-4B8C-83A1-F6EECF244321}">
                <p14:modId xmlns:p14="http://schemas.microsoft.com/office/powerpoint/2010/main" val="1826596608"/>
              </p:ext>
            </p:extLst>
          </p:nvPr>
        </p:nvGraphicFramePr>
        <p:xfrm>
          <a:off x="3322320" y="4878277"/>
          <a:ext cx="1325880" cy="370840"/>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7806698"/>
                    </a:ext>
                  </a:extLst>
                </a:gridCol>
              </a:tblGrid>
              <a:tr h="370840">
                <a:tc>
                  <a:txBody>
                    <a:bodyPr/>
                    <a:lstStyle/>
                    <a:p>
                      <a:r>
                        <a:rPr lang="en-US" b="0" dirty="0">
                          <a:solidFill>
                            <a:schemeClr val="tx1"/>
                          </a:solidFill>
                        </a:rPr>
                        <a:t>S6</a:t>
                      </a:r>
                      <a:endParaRPr lang="en-IN" b="0" dirty="0">
                        <a:solidFill>
                          <a:schemeClr val="tx1"/>
                        </a:solidFill>
                      </a:endParaRPr>
                    </a:p>
                  </a:txBody>
                  <a:tcPr>
                    <a:solidFill>
                      <a:schemeClr val="bg1">
                        <a:lumMod val="95000"/>
                      </a:schemeClr>
                    </a:solidFill>
                  </a:tcPr>
                </a:tc>
                <a:extLst>
                  <a:ext uri="{0D108BD9-81ED-4DB2-BD59-A6C34878D82A}">
                    <a16:rowId xmlns:a16="http://schemas.microsoft.com/office/drawing/2014/main" val="4097986945"/>
                  </a:ext>
                </a:extLst>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679695180"/>
              </p:ext>
            </p:extLst>
          </p:nvPr>
        </p:nvGraphicFramePr>
        <p:xfrm>
          <a:off x="4648200" y="4884589"/>
          <a:ext cx="1387038" cy="370840"/>
        </p:xfrm>
        <a:graphic>
          <a:graphicData uri="http://schemas.openxmlformats.org/drawingml/2006/table">
            <a:tbl>
              <a:tblPr firstRow="1" bandRow="1">
                <a:tableStyleId>{5C22544A-7EE6-4342-B048-85BDC9FD1C3A}</a:tableStyleId>
              </a:tblPr>
              <a:tblGrid>
                <a:gridCol w="1387038">
                  <a:extLst>
                    <a:ext uri="{9D8B030D-6E8A-4147-A177-3AD203B41FA5}">
                      <a16:colId xmlns:a16="http://schemas.microsoft.com/office/drawing/2014/main" val="137806698"/>
                    </a:ext>
                  </a:extLst>
                </a:gridCol>
              </a:tblGrid>
              <a:tr h="370840">
                <a:tc>
                  <a:txBody>
                    <a:bodyPr/>
                    <a:lstStyle/>
                    <a:p>
                      <a:r>
                        <a:rPr lang="en-US" b="0" dirty="0">
                          <a:solidFill>
                            <a:schemeClr val="tx1"/>
                          </a:solidFill>
                        </a:rPr>
                        <a:t>S5</a:t>
                      </a:r>
                      <a:endParaRPr lang="en-IN" b="0" dirty="0">
                        <a:solidFill>
                          <a:schemeClr val="tx1"/>
                        </a:solidFill>
                      </a:endParaRPr>
                    </a:p>
                  </a:txBody>
                  <a:tcPr>
                    <a:solidFill>
                      <a:schemeClr val="bg1">
                        <a:lumMod val="95000"/>
                      </a:schemeClr>
                    </a:solidFill>
                  </a:tcPr>
                </a:tc>
                <a:extLst>
                  <a:ext uri="{0D108BD9-81ED-4DB2-BD59-A6C34878D82A}">
                    <a16:rowId xmlns:a16="http://schemas.microsoft.com/office/drawing/2014/main" val="4097986945"/>
                  </a:ext>
                </a:extLst>
              </a:tr>
            </a:tbl>
          </a:graphicData>
        </a:graphic>
      </p:graphicFrame>
      <p:graphicFrame>
        <p:nvGraphicFramePr>
          <p:cNvPr id="63" name="Table 62"/>
          <p:cNvGraphicFramePr>
            <a:graphicFrameLocks noGrp="1"/>
          </p:cNvGraphicFramePr>
          <p:nvPr>
            <p:extLst>
              <p:ext uri="{D42A27DB-BD31-4B8C-83A1-F6EECF244321}">
                <p14:modId xmlns:p14="http://schemas.microsoft.com/office/powerpoint/2010/main" val="4054809891"/>
              </p:ext>
            </p:extLst>
          </p:nvPr>
        </p:nvGraphicFramePr>
        <p:xfrm>
          <a:off x="101302" y="5228399"/>
          <a:ext cx="3221018" cy="370840"/>
        </p:xfrm>
        <a:graphic>
          <a:graphicData uri="http://schemas.openxmlformats.org/drawingml/2006/table">
            <a:tbl>
              <a:tblPr firstRow="1" bandRow="1">
                <a:tableStyleId>{5C22544A-7EE6-4342-B048-85BDC9FD1C3A}</a:tableStyleId>
              </a:tblPr>
              <a:tblGrid>
                <a:gridCol w="1224578">
                  <a:extLst>
                    <a:ext uri="{9D8B030D-6E8A-4147-A177-3AD203B41FA5}">
                      <a16:colId xmlns:a16="http://schemas.microsoft.com/office/drawing/2014/main" val="3012132058"/>
                    </a:ext>
                  </a:extLst>
                </a:gridCol>
                <a:gridCol w="1996440">
                  <a:extLst>
                    <a:ext uri="{9D8B030D-6E8A-4147-A177-3AD203B41FA5}">
                      <a16:colId xmlns:a16="http://schemas.microsoft.com/office/drawing/2014/main" val="3301834602"/>
                    </a:ext>
                  </a:extLst>
                </a:gridCol>
              </a:tblGrid>
              <a:tr h="370840">
                <a:tc>
                  <a:txBody>
                    <a:bodyPr/>
                    <a:lstStyle/>
                    <a:p>
                      <a:r>
                        <a:rPr lang="en-US" b="0" dirty="0">
                          <a:solidFill>
                            <a:schemeClr val="tx1"/>
                          </a:solidFill>
                        </a:rPr>
                        <a:t>S5</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3</a:t>
                      </a:r>
                      <a:r>
                        <a:rPr lang="en-US" b="0" baseline="30000" dirty="0">
                          <a:solidFill>
                            <a:schemeClr val="tx1"/>
                          </a:solidFill>
                        </a:rPr>
                        <a:t>rd</a:t>
                      </a:r>
                      <a:r>
                        <a:rPr lang="en-US" b="0" dirty="0">
                          <a:solidFill>
                            <a:schemeClr val="tx1"/>
                          </a:solidFill>
                        </a:rPr>
                        <a:t> attempt</a:t>
                      </a:r>
                      <a:endParaRPr lang="en-IN" b="0" dirty="0">
                        <a:solidFill>
                          <a:schemeClr val="tx1"/>
                        </a:solidFill>
                      </a:endParaRPr>
                    </a:p>
                  </a:txBody>
                  <a:tcPr>
                    <a:solidFill>
                      <a:schemeClr val="bg1">
                        <a:lumMod val="75000"/>
                      </a:schemeClr>
                    </a:solidFill>
                  </a:tcPr>
                </a:tc>
                <a:extLst>
                  <a:ext uri="{0D108BD9-81ED-4DB2-BD59-A6C34878D82A}">
                    <a16:rowId xmlns:a16="http://schemas.microsoft.com/office/drawing/2014/main" val="1362061813"/>
                  </a:ext>
                </a:extLst>
              </a:tr>
            </a:tbl>
          </a:graphicData>
        </a:graphic>
      </p:graphicFrame>
      <p:graphicFrame>
        <p:nvGraphicFramePr>
          <p:cNvPr id="65" name="Table 64"/>
          <p:cNvGraphicFramePr>
            <a:graphicFrameLocks noGrp="1"/>
          </p:cNvGraphicFramePr>
          <p:nvPr>
            <p:extLst>
              <p:ext uri="{D42A27DB-BD31-4B8C-83A1-F6EECF244321}">
                <p14:modId xmlns:p14="http://schemas.microsoft.com/office/powerpoint/2010/main" val="281317695"/>
              </p:ext>
            </p:extLst>
          </p:nvPr>
        </p:nvGraphicFramePr>
        <p:xfrm>
          <a:off x="3322320" y="5228797"/>
          <a:ext cx="1325880" cy="370840"/>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7806698"/>
                    </a:ext>
                  </a:extLst>
                </a:gridCol>
              </a:tblGrid>
              <a:tr h="370840">
                <a:tc>
                  <a:txBody>
                    <a:bodyPr/>
                    <a:lstStyle/>
                    <a:p>
                      <a:r>
                        <a:rPr lang="en-US" b="0" dirty="0">
                          <a:solidFill>
                            <a:schemeClr val="tx1"/>
                          </a:solidFill>
                        </a:rPr>
                        <a:t>S6</a:t>
                      </a:r>
                      <a:endParaRPr lang="en-IN" b="0" dirty="0">
                        <a:solidFill>
                          <a:schemeClr val="tx1"/>
                        </a:solidFill>
                      </a:endParaRPr>
                    </a:p>
                  </a:txBody>
                  <a:tcPr>
                    <a:solidFill>
                      <a:schemeClr val="bg1">
                        <a:lumMod val="75000"/>
                      </a:schemeClr>
                    </a:solidFill>
                  </a:tcPr>
                </a:tc>
                <a:extLst>
                  <a:ext uri="{0D108BD9-81ED-4DB2-BD59-A6C34878D82A}">
                    <a16:rowId xmlns:a16="http://schemas.microsoft.com/office/drawing/2014/main" val="4097986945"/>
                  </a:ext>
                </a:extLst>
              </a:tr>
            </a:tbl>
          </a:graphicData>
        </a:graphic>
      </p:graphicFrame>
      <p:graphicFrame>
        <p:nvGraphicFramePr>
          <p:cNvPr id="66" name="Table 65"/>
          <p:cNvGraphicFramePr>
            <a:graphicFrameLocks noGrp="1"/>
          </p:cNvGraphicFramePr>
          <p:nvPr>
            <p:extLst>
              <p:ext uri="{D42A27DB-BD31-4B8C-83A1-F6EECF244321}">
                <p14:modId xmlns:p14="http://schemas.microsoft.com/office/powerpoint/2010/main" val="2128210081"/>
              </p:ext>
            </p:extLst>
          </p:nvPr>
        </p:nvGraphicFramePr>
        <p:xfrm>
          <a:off x="4648200" y="5235109"/>
          <a:ext cx="1387038" cy="370840"/>
        </p:xfrm>
        <a:graphic>
          <a:graphicData uri="http://schemas.openxmlformats.org/drawingml/2006/table">
            <a:tbl>
              <a:tblPr firstRow="1" bandRow="1">
                <a:tableStyleId>{5C22544A-7EE6-4342-B048-85BDC9FD1C3A}</a:tableStyleId>
              </a:tblPr>
              <a:tblGrid>
                <a:gridCol w="1387038">
                  <a:extLst>
                    <a:ext uri="{9D8B030D-6E8A-4147-A177-3AD203B41FA5}">
                      <a16:colId xmlns:a16="http://schemas.microsoft.com/office/drawing/2014/main" val="137806698"/>
                    </a:ext>
                  </a:extLst>
                </a:gridCol>
              </a:tblGrid>
              <a:tr h="370840">
                <a:tc>
                  <a:txBody>
                    <a:bodyPr/>
                    <a:lstStyle/>
                    <a:p>
                      <a:r>
                        <a:rPr lang="en-US" b="0" dirty="0">
                          <a:solidFill>
                            <a:schemeClr val="tx1"/>
                          </a:solidFill>
                        </a:rPr>
                        <a:t>S7</a:t>
                      </a:r>
                      <a:endParaRPr lang="en-IN" b="0" dirty="0">
                        <a:solidFill>
                          <a:schemeClr val="tx1"/>
                        </a:solidFill>
                      </a:endParaRPr>
                    </a:p>
                  </a:txBody>
                  <a:tcPr>
                    <a:solidFill>
                      <a:schemeClr val="bg1">
                        <a:lumMod val="75000"/>
                      </a:schemeClr>
                    </a:solidFill>
                  </a:tcPr>
                </a:tc>
                <a:extLst>
                  <a:ext uri="{0D108BD9-81ED-4DB2-BD59-A6C34878D82A}">
                    <a16:rowId xmlns:a16="http://schemas.microsoft.com/office/drawing/2014/main" val="4097986945"/>
                  </a:ext>
                </a:extLst>
              </a:tr>
            </a:tbl>
          </a:graphicData>
        </a:graphic>
      </p:graphicFrame>
    </p:spTree>
    <p:extLst>
      <p:ext uri="{BB962C8B-B14F-4D97-AF65-F5344CB8AC3E}">
        <p14:creationId xmlns:p14="http://schemas.microsoft.com/office/powerpoint/2010/main" val="2457256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1"/>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0"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0"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5"/>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childTnLst>
                                </p:cTn>
                              </p:par>
                              <p:par>
                                <p:cTn id="38" presetID="10" presetClass="entr" presetSubtype="0"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0"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56"/>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childTnLst>
                                </p:cTn>
                              </p:par>
                              <p:par>
                                <p:cTn id="60" presetID="10" presetClass="entr" presetSubtype="0" fill="hold" nodeType="with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500"/>
                                        <p:tgtEl>
                                          <p:spTgt spid="49"/>
                                        </p:tgtEl>
                                      </p:cBhvr>
                                    </p:animEffect>
                                  </p:childTnLst>
                                </p:cTn>
                              </p:par>
                            </p:childTnLst>
                          </p:cTn>
                        </p:par>
                        <p:par>
                          <p:cTn id="63" fill="hold">
                            <p:stCondLst>
                              <p:cond delay="500"/>
                            </p:stCondLst>
                            <p:childTnLst>
                              <p:par>
                                <p:cTn id="64" presetID="10" presetClass="entr" presetSubtype="0" fill="hold" nodeType="afterEffect">
                                  <p:stCondLst>
                                    <p:cond delay="2000"/>
                                  </p:stCondLst>
                                  <p:childTnLst>
                                    <p:set>
                                      <p:cBhvr>
                                        <p:cTn id="65" dur="1" fill="hold">
                                          <p:stCondLst>
                                            <p:cond delay="0"/>
                                          </p:stCondLst>
                                        </p:cTn>
                                        <p:tgtEl>
                                          <p:spTgt spid="50"/>
                                        </p:tgtEl>
                                        <p:attrNameLst>
                                          <p:attrName>style.visibility</p:attrName>
                                        </p:attrNameLst>
                                      </p:cBhvr>
                                      <p:to>
                                        <p:strVal val="visible"/>
                                      </p:to>
                                    </p:set>
                                    <p:animEffect transition="in" filter="fade">
                                      <p:cBhvr>
                                        <p:cTn id="66" dur="500"/>
                                        <p:tgtEl>
                                          <p:spTgt spid="50"/>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par>
                                <p:cTn id="73" presetID="10" presetClass="entr" presetSubtype="0" fill="hold" nodeType="withEffect">
                                  <p:stCondLst>
                                    <p:cond delay="0"/>
                                  </p:stCondLst>
                                  <p:childTnLst>
                                    <p:set>
                                      <p:cBhvr>
                                        <p:cTn id="74" dur="1" fill="hold">
                                          <p:stCondLst>
                                            <p:cond delay="0"/>
                                          </p:stCondLst>
                                        </p:cTn>
                                        <p:tgtEl>
                                          <p:spTgt spid="52"/>
                                        </p:tgtEl>
                                        <p:attrNameLst>
                                          <p:attrName>style.visibility</p:attrName>
                                        </p:attrNameLst>
                                      </p:cBhvr>
                                      <p:to>
                                        <p:strVal val="visible"/>
                                      </p:to>
                                    </p:set>
                                    <p:animEffect transition="in" filter="fade">
                                      <p:cBhvr>
                                        <p:cTn id="75" dur="500"/>
                                        <p:tgtEl>
                                          <p:spTgt spid="52"/>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34"/>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57"/>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8"/>
                                        </p:tgtEl>
                                        <p:attrNameLst>
                                          <p:attrName>style.visibility</p:attrName>
                                        </p:attrNameLst>
                                      </p:cBhvr>
                                      <p:to>
                                        <p:strVal val="visible"/>
                                      </p:to>
                                    </p:set>
                                  </p:childTnLst>
                                </p:cTn>
                              </p:par>
                              <p:par>
                                <p:cTn id="84" presetID="10" presetClass="entr" presetSubtype="0" fill="hold" nodeType="with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fade">
                                      <p:cBhvr>
                                        <p:cTn id="86" dur="500"/>
                                        <p:tgtEl>
                                          <p:spTgt spid="54"/>
                                        </p:tgtEl>
                                      </p:cBhvr>
                                    </p:animEffect>
                                  </p:childTnLst>
                                </p:cTn>
                              </p:par>
                            </p:childTnLst>
                          </p:cTn>
                        </p:par>
                        <p:par>
                          <p:cTn id="87" fill="hold">
                            <p:stCondLst>
                              <p:cond delay="500"/>
                            </p:stCondLst>
                            <p:childTnLst>
                              <p:par>
                                <p:cTn id="88" presetID="10" presetClass="entr" presetSubtype="0" fill="hold" nodeType="afterEffect">
                                  <p:stCondLst>
                                    <p:cond delay="1500"/>
                                  </p:stCondLst>
                                  <p:childTnLst>
                                    <p:set>
                                      <p:cBhvr>
                                        <p:cTn id="89" dur="1" fill="hold">
                                          <p:stCondLst>
                                            <p:cond delay="0"/>
                                          </p:stCondLst>
                                        </p:cTn>
                                        <p:tgtEl>
                                          <p:spTgt spid="63"/>
                                        </p:tgtEl>
                                        <p:attrNameLst>
                                          <p:attrName>style.visibility</p:attrName>
                                        </p:attrNameLst>
                                      </p:cBhvr>
                                      <p:to>
                                        <p:strVal val="visible"/>
                                      </p:to>
                                    </p:set>
                                    <p:animEffect transition="in" filter="fade">
                                      <p:cBhvr>
                                        <p:cTn id="90" dur="500"/>
                                        <p:tgtEl>
                                          <p:spTgt spid="63"/>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61"/>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5"/>
                                        </p:tgtEl>
                                        <p:attrNameLst>
                                          <p:attrName>style.visibility</p:attrName>
                                        </p:attrNameLst>
                                      </p:cBhvr>
                                      <p:to>
                                        <p:strVal val="visible"/>
                                      </p:to>
                                    </p:set>
                                  </p:childTnLst>
                                </p:cTn>
                              </p:par>
                              <p:par>
                                <p:cTn id="97" presetID="10" presetClass="entr" presetSubtype="0" fill="hold" nodeType="with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fade">
                                      <p:cBhvr>
                                        <p:cTn id="99" dur="500"/>
                                        <p:tgtEl>
                                          <p:spTgt spid="65"/>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48"/>
                                        </p:tgtEl>
                                        <p:attrNameLst>
                                          <p:attrName>style.visibility</p:attrName>
                                        </p:attrNameLst>
                                      </p:cBhvr>
                                      <p:to>
                                        <p:strVal val="visible"/>
                                      </p:to>
                                    </p:set>
                                    <p:animEffect transition="in" filter="fade">
                                      <p:cBhvr>
                                        <p:cTn id="104" dur="500"/>
                                        <p:tgtEl>
                                          <p:spTgt spid="4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58"/>
                                        </p:tgtEl>
                                        <p:attrNameLst>
                                          <p:attrName>style.visibility</p:attrName>
                                        </p:attrNameLst>
                                      </p:cBhvr>
                                      <p:to>
                                        <p:strVal val="visible"/>
                                      </p:to>
                                    </p:set>
                                    <p:animEffect transition="in" filter="fade">
                                      <p:cBhvr>
                                        <p:cTn id="107" dur="500"/>
                                        <p:tgtEl>
                                          <p:spTgt spid="58"/>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0"/>
                                        </p:tgtEl>
                                        <p:attrNameLst>
                                          <p:attrName>style.visibility</p:attrName>
                                        </p:attrNameLst>
                                      </p:cBhvr>
                                      <p:to>
                                        <p:strVal val="visible"/>
                                      </p:to>
                                    </p:set>
                                    <p:animEffect transition="in" filter="fade">
                                      <p:cBhvr>
                                        <p:cTn id="110" dur="500"/>
                                        <p:tgtEl>
                                          <p:spTgt spid="10"/>
                                        </p:tgtEl>
                                      </p:cBhvr>
                                    </p:animEffect>
                                  </p:childTnLst>
                                </p:cTn>
                              </p:par>
                              <p:par>
                                <p:cTn id="111" presetID="10" presetClass="entr" presetSubtype="0" fill="hold" nodeType="withEffect">
                                  <p:stCondLst>
                                    <p:cond delay="0"/>
                                  </p:stCondLst>
                                  <p:childTnLst>
                                    <p:set>
                                      <p:cBhvr>
                                        <p:cTn id="112" dur="1" fill="hold">
                                          <p:stCondLst>
                                            <p:cond delay="0"/>
                                          </p:stCondLst>
                                        </p:cTn>
                                        <p:tgtEl>
                                          <p:spTgt spid="66"/>
                                        </p:tgtEl>
                                        <p:attrNameLst>
                                          <p:attrName>style.visibility</p:attrName>
                                        </p:attrNameLst>
                                      </p:cBhvr>
                                      <p:to>
                                        <p:strVal val="visible"/>
                                      </p:to>
                                    </p:set>
                                    <p:animEffect transition="in" filter="fade">
                                      <p:cBhvr>
                                        <p:cTn id="113" dur="500"/>
                                        <p:tgtEl>
                                          <p:spTgt spid="66"/>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46"/>
                                        </p:tgtEl>
                                        <p:attrNameLst>
                                          <p:attrName>style.visibility</p:attrName>
                                        </p:attrNameLst>
                                      </p:cBhvr>
                                      <p:to>
                                        <p:strVal val="visible"/>
                                      </p:to>
                                    </p:set>
                                    <p:animEffect transition="in" filter="fade">
                                      <p:cBhvr>
                                        <p:cTn id="118" dur="500"/>
                                        <p:tgtEl>
                                          <p:spTgt spid="46"/>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47"/>
                                        </p:tgtEl>
                                        <p:attrNameLst>
                                          <p:attrName>style.visibility</p:attrName>
                                        </p:attrNameLst>
                                      </p:cBhvr>
                                      <p:to>
                                        <p:strVal val="visible"/>
                                      </p:to>
                                    </p:set>
                                    <p:animEffect transition="in" filter="fade">
                                      <p:cBhvr>
                                        <p:cTn id="12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51" grpId="0"/>
      <p:bldP spid="55" grpId="0"/>
      <p:bldP spid="56" grpId="0"/>
      <p:bldP spid="57" grpId="0"/>
      <p:bldP spid="58" grpId="0"/>
      <p:bldP spid="59" grpId="0"/>
      <p:bldP spid="60" grpId="0"/>
      <p:bldP spid="61" grpId="0"/>
      <p:bldP spid="6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solidFill>
                  <a:srgbClr val="556E7B"/>
                </a:solidFill>
              </a:rPr>
              <a:t>White Box Testing</a:t>
            </a:r>
          </a:p>
        </p:txBody>
      </p:sp>
      <p:sp>
        <p:nvSpPr>
          <p:cNvPr id="4" name="Text Placeholder 3"/>
          <p:cNvSpPr>
            <a:spLocks noGrp="1"/>
          </p:cNvSpPr>
          <p:nvPr>
            <p:ph type="body" idx="1"/>
          </p:nvPr>
        </p:nvSpPr>
        <p:spPr/>
        <p:txBody>
          <a:bodyPr/>
          <a:lstStyle/>
          <a:p>
            <a:r>
              <a:rPr lang="en-US" dirty="0"/>
              <a:t>Section 7</a:t>
            </a:r>
          </a:p>
          <a:p>
            <a:endParaRPr lang="en-US" dirty="0"/>
          </a:p>
          <a:p>
            <a:endParaRPr lang="en-US" dirty="0"/>
          </a:p>
        </p:txBody>
      </p:sp>
    </p:spTree>
    <p:extLst>
      <p:ext uri="{BB962C8B-B14F-4D97-AF65-F5344CB8AC3E}">
        <p14:creationId xmlns:p14="http://schemas.microsoft.com/office/powerpoint/2010/main" val="15890880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 Box Testing</a:t>
            </a:r>
          </a:p>
        </p:txBody>
      </p:sp>
      <p:sp>
        <p:nvSpPr>
          <p:cNvPr id="3" name="Content Placeholder 2"/>
          <p:cNvSpPr>
            <a:spLocks noGrp="1"/>
          </p:cNvSpPr>
          <p:nvPr>
            <p:ph idx="1"/>
          </p:nvPr>
        </p:nvSpPr>
        <p:spPr>
          <a:xfrm>
            <a:off x="131180" y="863444"/>
            <a:ext cx="11929641" cy="3592799"/>
          </a:xfrm>
        </p:spPr>
        <p:txBody>
          <a:bodyPr/>
          <a:lstStyle/>
          <a:p>
            <a:r>
              <a:rPr lang="en-US" dirty="0"/>
              <a:t>White Box Testing is also known as </a:t>
            </a:r>
            <a:r>
              <a:rPr lang="en-US" b="1" dirty="0">
                <a:solidFill>
                  <a:srgbClr val="C00000"/>
                </a:solidFill>
              </a:rPr>
              <a:t>Structural Testing.</a:t>
            </a:r>
          </a:p>
          <a:p>
            <a:r>
              <a:rPr lang="en-US" dirty="0"/>
              <a:t>It is a software testing </a:t>
            </a:r>
            <a:r>
              <a:rPr lang="en-US" b="1" dirty="0">
                <a:solidFill>
                  <a:srgbClr val="C00000"/>
                </a:solidFill>
              </a:rPr>
              <a:t>method</a:t>
            </a:r>
            <a:r>
              <a:rPr lang="en-US" dirty="0">
                <a:solidFill>
                  <a:srgbClr val="C00000"/>
                </a:solidFill>
              </a:rPr>
              <a:t> </a:t>
            </a:r>
            <a:r>
              <a:rPr lang="en-US" dirty="0"/>
              <a:t>in which the </a:t>
            </a:r>
            <a:r>
              <a:rPr lang="en-US" b="1" dirty="0">
                <a:solidFill>
                  <a:srgbClr val="C00000"/>
                </a:solidFill>
              </a:rPr>
              <a:t>internal structure/design/implementation </a:t>
            </a:r>
            <a:r>
              <a:rPr lang="en-US" dirty="0"/>
              <a:t>of the module being tested is </a:t>
            </a:r>
            <a:r>
              <a:rPr lang="en-US" b="1" dirty="0">
                <a:solidFill>
                  <a:srgbClr val="C00000"/>
                </a:solidFill>
              </a:rPr>
              <a:t>known to the tester.</a:t>
            </a:r>
            <a:endParaRPr lang="en-US" dirty="0"/>
          </a:p>
          <a:p>
            <a:r>
              <a:rPr lang="en-US" dirty="0"/>
              <a:t>Focus is on </a:t>
            </a:r>
            <a:r>
              <a:rPr lang="en-US" b="1" dirty="0">
                <a:solidFill>
                  <a:srgbClr val="C00000"/>
                </a:solidFill>
              </a:rPr>
              <a:t>ensuring </a:t>
            </a:r>
            <a:r>
              <a:rPr lang="en-US" dirty="0"/>
              <a:t>that even </a:t>
            </a:r>
            <a:r>
              <a:rPr lang="en-US" b="1" dirty="0">
                <a:solidFill>
                  <a:srgbClr val="C00000"/>
                </a:solidFill>
              </a:rPr>
              <a:t>abnormal calls</a:t>
            </a:r>
            <a:r>
              <a:rPr lang="en-US" dirty="0"/>
              <a:t> are also</a:t>
            </a:r>
            <a:r>
              <a:rPr lang="en-US" b="1" dirty="0">
                <a:solidFill>
                  <a:srgbClr val="C00000"/>
                </a:solidFill>
              </a:rPr>
              <a:t> handled gracefully.</a:t>
            </a:r>
          </a:p>
          <a:p>
            <a:r>
              <a:rPr lang="en-US" dirty="0"/>
              <a:t>Using white-box testing methods, you can </a:t>
            </a:r>
            <a:r>
              <a:rPr lang="en-US" b="1" dirty="0">
                <a:solidFill>
                  <a:srgbClr val="C00000"/>
                </a:solidFill>
              </a:rPr>
              <a:t>derive test cases</a:t>
            </a:r>
            <a:r>
              <a:rPr lang="en-US" dirty="0"/>
              <a:t> that </a:t>
            </a:r>
          </a:p>
          <a:p>
            <a:pPr lvl="1"/>
            <a:r>
              <a:rPr lang="en-US" b="1" dirty="0">
                <a:solidFill>
                  <a:srgbClr val="C00000"/>
                </a:solidFill>
              </a:rPr>
              <a:t>Guarantee</a:t>
            </a:r>
            <a:r>
              <a:rPr lang="en-US" dirty="0">
                <a:solidFill>
                  <a:srgbClr val="C00000"/>
                </a:solidFill>
              </a:rPr>
              <a:t> </a:t>
            </a:r>
            <a:r>
              <a:rPr lang="en-US" dirty="0"/>
              <a:t>that all </a:t>
            </a:r>
            <a:r>
              <a:rPr lang="en-US" b="1" dirty="0">
                <a:solidFill>
                  <a:srgbClr val="C00000"/>
                </a:solidFill>
              </a:rPr>
              <a:t>independent paths</a:t>
            </a:r>
            <a:r>
              <a:rPr lang="en-US" dirty="0">
                <a:solidFill>
                  <a:srgbClr val="C00000"/>
                </a:solidFill>
              </a:rPr>
              <a:t> </a:t>
            </a:r>
            <a:r>
              <a:rPr lang="en-US" dirty="0"/>
              <a:t>within a module have been </a:t>
            </a:r>
            <a:r>
              <a:rPr lang="en-US" b="1" dirty="0">
                <a:solidFill>
                  <a:srgbClr val="C00000"/>
                </a:solidFill>
              </a:rPr>
              <a:t>exercised at least once</a:t>
            </a:r>
            <a:endParaRPr lang="en-US" b="1" dirty="0"/>
          </a:p>
          <a:p>
            <a:pPr lvl="1"/>
            <a:r>
              <a:rPr lang="en-US" b="1" dirty="0">
                <a:solidFill>
                  <a:srgbClr val="C00000"/>
                </a:solidFill>
              </a:rPr>
              <a:t>Exercise</a:t>
            </a:r>
            <a:r>
              <a:rPr lang="en-US" dirty="0">
                <a:solidFill>
                  <a:srgbClr val="C00000"/>
                </a:solidFill>
              </a:rPr>
              <a:t> </a:t>
            </a:r>
            <a:r>
              <a:rPr lang="en-US" dirty="0"/>
              <a:t>all </a:t>
            </a:r>
            <a:r>
              <a:rPr lang="en-US" b="1" dirty="0">
                <a:solidFill>
                  <a:srgbClr val="C00000"/>
                </a:solidFill>
              </a:rPr>
              <a:t>logical decisions</a:t>
            </a:r>
            <a:r>
              <a:rPr lang="en-US" dirty="0"/>
              <a:t> on their true and false sides</a:t>
            </a:r>
          </a:p>
          <a:p>
            <a:pPr lvl="1"/>
            <a:r>
              <a:rPr lang="en-US" b="1" dirty="0">
                <a:solidFill>
                  <a:srgbClr val="C00000"/>
                </a:solidFill>
              </a:rPr>
              <a:t>Execute</a:t>
            </a:r>
            <a:r>
              <a:rPr lang="en-US" dirty="0">
                <a:solidFill>
                  <a:srgbClr val="C00000"/>
                </a:solidFill>
              </a:rPr>
              <a:t> </a:t>
            </a:r>
            <a:r>
              <a:rPr lang="en-US" dirty="0"/>
              <a:t>all </a:t>
            </a:r>
            <a:r>
              <a:rPr lang="en-US" b="1" dirty="0">
                <a:solidFill>
                  <a:srgbClr val="C00000"/>
                </a:solidFill>
              </a:rPr>
              <a:t>loops</a:t>
            </a:r>
            <a:r>
              <a:rPr lang="en-US" dirty="0">
                <a:solidFill>
                  <a:srgbClr val="C00000"/>
                </a:solidFill>
              </a:rPr>
              <a:t> </a:t>
            </a:r>
            <a:r>
              <a:rPr lang="en-US" dirty="0"/>
              <a:t>at their boundaries</a:t>
            </a:r>
          </a:p>
          <a:p>
            <a:pPr lvl="1"/>
            <a:r>
              <a:rPr lang="en-US" b="1" dirty="0">
                <a:solidFill>
                  <a:srgbClr val="C00000"/>
                </a:solidFill>
              </a:rPr>
              <a:t>Exercise</a:t>
            </a:r>
            <a:r>
              <a:rPr lang="en-US" dirty="0">
                <a:solidFill>
                  <a:srgbClr val="C00000"/>
                </a:solidFill>
              </a:rPr>
              <a:t> </a:t>
            </a:r>
            <a:r>
              <a:rPr lang="en-US" b="1" dirty="0">
                <a:solidFill>
                  <a:srgbClr val="C00000"/>
                </a:solidFill>
              </a:rPr>
              <a:t>internal data structures </a:t>
            </a:r>
            <a:r>
              <a:rPr lang="en-US" dirty="0"/>
              <a:t>to </a:t>
            </a:r>
            <a:r>
              <a:rPr lang="en-US" dirty="0">
                <a:solidFill>
                  <a:srgbClr val="C00000"/>
                </a:solidFill>
              </a:rPr>
              <a:t>ensure</a:t>
            </a:r>
            <a:r>
              <a:rPr lang="en-US" dirty="0"/>
              <a:t> their </a:t>
            </a:r>
            <a:r>
              <a:rPr lang="en-US" dirty="0">
                <a:solidFill>
                  <a:srgbClr val="C00000"/>
                </a:solidFill>
              </a:rPr>
              <a:t>validity</a:t>
            </a:r>
          </a:p>
          <a:p>
            <a:endParaRPr lang="en-US" dirty="0"/>
          </a:p>
        </p:txBody>
      </p:sp>
      <p:pic>
        <p:nvPicPr>
          <p:cNvPr id="6" name="Picture 5"/>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7588318" y="3570514"/>
            <a:ext cx="4472504" cy="2946837"/>
          </a:xfrm>
          <a:prstGeom prst="rect">
            <a:avLst/>
          </a:prstGeom>
        </p:spPr>
      </p:pic>
      <p:sp>
        <p:nvSpPr>
          <p:cNvPr id="7" name="Rounded Rectangular Callout 6"/>
          <p:cNvSpPr/>
          <p:nvPr/>
        </p:nvSpPr>
        <p:spPr>
          <a:xfrm>
            <a:off x="3091543" y="4647392"/>
            <a:ext cx="4162946" cy="1678809"/>
          </a:xfrm>
          <a:prstGeom prst="wedgeRoundRectCallout">
            <a:avLst>
              <a:gd name="adj1" fmla="val 66702"/>
              <a:gd name="adj2" fmla="val 1437"/>
              <a:gd name="adj3" fmla="val 16667"/>
            </a:avLst>
          </a:prstGeom>
          <a:ln>
            <a:solidFill>
              <a:srgbClr val="686868"/>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...our goal is to </a:t>
            </a:r>
            <a:r>
              <a:rPr lang="en-US" sz="2400" b="1" dirty="0">
                <a:solidFill>
                  <a:srgbClr val="C00000"/>
                </a:solidFill>
              </a:rPr>
              <a:t>ensure</a:t>
            </a:r>
            <a:r>
              <a:rPr lang="en-US" sz="2400" b="1" dirty="0"/>
              <a:t> that </a:t>
            </a:r>
            <a:r>
              <a:rPr lang="en-US" sz="2400" b="1" dirty="0">
                <a:solidFill>
                  <a:srgbClr val="C00000"/>
                </a:solidFill>
              </a:rPr>
              <a:t>all statements</a:t>
            </a:r>
            <a:r>
              <a:rPr lang="en-US" sz="2400" b="1" dirty="0"/>
              <a:t> and </a:t>
            </a:r>
            <a:r>
              <a:rPr lang="en-US" sz="2400" b="1" dirty="0">
                <a:solidFill>
                  <a:srgbClr val="C00000"/>
                </a:solidFill>
              </a:rPr>
              <a:t>conditions</a:t>
            </a:r>
            <a:r>
              <a:rPr lang="en-US" sz="2400" b="1" dirty="0"/>
              <a:t> have been </a:t>
            </a:r>
            <a:r>
              <a:rPr lang="en-US" sz="2400" b="1" dirty="0">
                <a:solidFill>
                  <a:srgbClr val="C00000"/>
                </a:solidFill>
              </a:rPr>
              <a:t>executed at least once </a:t>
            </a:r>
            <a:r>
              <a:rPr lang="en-US" sz="2400" b="1" dirty="0"/>
              <a:t>...</a:t>
            </a:r>
          </a:p>
        </p:txBody>
      </p:sp>
    </p:spTree>
    <p:extLst>
      <p:ext uri="{BB962C8B-B14F-4D97-AF65-F5344CB8AC3E}">
        <p14:creationId xmlns:p14="http://schemas.microsoft.com/office/powerpoint/2010/main" val="305185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right)">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White Box Testing (Cont.)</a:t>
            </a:r>
          </a:p>
        </p:txBody>
      </p:sp>
      <p:sp>
        <p:nvSpPr>
          <p:cNvPr id="5" name="Content Placeholder 4"/>
          <p:cNvSpPr>
            <a:spLocks noGrp="1"/>
          </p:cNvSpPr>
          <p:nvPr>
            <p:ph idx="1"/>
          </p:nvPr>
        </p:nvSpPr>
        <p:spPr>
          <a:xfrm>
            <a:off x="131180" y="863444"/>
            <a:ext cx="11929641" cy="1589471"/>
          </a:xfrm>
        </p:spPr>
        <p:txBody>
          <a:bodyPr/>
          <a:lstStyle/>
          <a:p>
            <a:r>
              <a:rPr lang="en-US" b="1" dirty="0"/>
              <a:t>It is applicable to the following levels of software testing</a:t>
            </a:r>
          </a:p>
          <a:p>
            <a:pPr lvl="1"/>
            <a:r>
              <a:rPr lang="en-US" b="1" dirty="0">
                <a:solidFill>
                  <a:srgbClr val="C00000"/>
                </a:solidFill>
              </a:rPr>
              <a:t>Unit Testing:</a:t>
            </a:r>
            <a:r>
              <a:rPr lang="en-US" dirty="0"/>
              <a:t> For testing </a:t>
            </a:r>
            <a:r>
              <a:rPr lang="en-US" i="1" dirty="0">
                <a:solidFill>
                  <a:srgbClr val="C00000"/>
                </a:solidFill>
              </a:rPr>
              <a:t>paths within a unit</a:t>
            </a:r>
          </a:p>
          <a:p>
            <a:pPr lvl="1"/>
            <a:r>
              <a:rPr lang="en-US" b="1" dirty="0">
                <a:solidFill>
                  <a:srgbClr val="C00000"/>
                </a:solidFill>
              </a:rPr>
              <a:t>Integration Testing:</a:t>
            </a:r>
            <a:r>
              <a:rPr lang="en-US" dirty="0"/>
              <a:t> For testing </a:t>
            </a:r>
            <a:r>
              <a:rPr lang="en-US" i="1" dirty="0">
                <a:solidFill>
                  <a:srgbClr val="C00000"/>
                </a:solidFill>
              </a:rPr>
              <a:t>paths between units</a:t>
            </a:r>
          </a:p>
          <a:p>
            <a:pPr lvl="1"/>
            <a:r>
              <a:rPr lang="en-US" b="1" dirty="0">
                <a:solidFill>
                  <a:srgbClr val="C00000"/>
                </a:solidFill>
              </a:rPr>
              <a:t>System Testing:</a:t>
            </a:r>
            <a:r>
              <a:rPr lang="en-US" dirty="0"/>
              <a:t> For testing </a:t>
            </a:r>
            <a:r>
              <a:rPr lang="en-US" i="1" dirty="0">
                <a:solidFill>
                  <a:srgbClr val="C00000"/>
                </a:solidFill>
              </a:rPr>
              <a:t>paths between subsystems</a:t>
            </a:r>
          </a:p>
          <a:p>
            <a:endParaRPr lang="en-US" dirty="0"/>
          </a:p>
        </p:txBody>
      </p:sp>
      <p:sp>
        <p:nvSpPr>
          <p:cNvPr id="6" name="Content Placeholder 2"/>
          <p:cNvSpPr txBox="1"/>
          <p:nvPr/>
        </p:nvSpPr>
        <p:spPr>
          <a:xfrm>
            <a:off x="264915" y="3250868"/>
            <a:ext cx="4016800" cy="3193476"/>
          </a:xfrm>
          <a:prstGeom prst="rect">
            <a:avLst/>
          </a:prstGeom>
        </p:spPr>
        <p:txBody>
          <a:bodyPr vert="horz" lIns="91440" tIns="45720" rIns="91440" bIns="45720" rtlCol="0">
            <a:norm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686868"/>
              </a:buClr>
            </a:pPr>
            <a:r>
              <a:rPr lang="en-US" b="1" dirty="0">
                <a:solidFill>
                  <a:srgbClr val="C00000"/>
                </a:solidFill>
              </a:rPr>
              <a:t>Testing</a:t>
            </a:r>
            <a:r>
              <a:rPr lang="en-US" dirty="0">
                <a:solidFill>
                  <a:srgbClr val="C00000"/>
                </a:solidFill>
              </a:rPr>
              <a:t> </a:t>
            </a:r>
            <a:r>
              <a:rPr lang="en-US" dirty="0"/>
              <a:t>can be </a:t>
            </a:r>
            <a:r>
              <a:rPr lang="en-US" b="1" dirty="0">
                <a:solidFill>
                  <a:srgbClr val="C00000"/>
                </a:solidFill>
              </a:rPr>
              <a:t>started</a:t>
            </a:r>
            <a:r>
              <a:rPr lang="en-US" dirty="0">
                <a:solidFill>
                  <a:srgbClr val="C00000"/>
                </a:solidFill>
              </a:rPr>
              <a:t> </a:t>
            </a:r>
            <a:r>
              <a:rPr lang="en-US" dirty="0"/>
              <a:t>at an </a:t>
            </a:r>
            <a:r>
              <a:rPr lang="en-US" b="1" dirty="0">
                <a:solidFill>
                  <a:srgbClr val="C00000"/>
                </a:solidFill>
              </a:rPr>
              <a:t>earlier stage </a:t>
            </a:r>
            <a:r>
              <a:rPr lang="en-US" dirty="0"/>
              <a:t>as one need not have to wait for the GUI to be available.</a:t>
            </a:r>
          </a:p>
          <a:p>
            <a:pPr>
              <a:buClr>
                <a:srgbClr val="686868"/>
              </a:buClr>
            </a:pPr>
            <a:r>
              <a:rPr lang="en-US" b="1" dirty="0">
                <a:solidFill>
                  <a:srgbClr val="C00000"/>
                </a:solidFill>
              </a:rPr>
              <a:t>Testing</a:t>
            </a:r>
            <a:r>
              <a:rPr lang="en-US" dirty="0">
                <a:solidFill>
                  <a:srgbClr val="C00000"/>
                </a:solidFill>
              </a:rPr>
              <a:t> </a:t>
            </a:r>
            <a:r>
              <a:rPr lang="en-US" dirty="0"/>
              <a:t>is </a:t>
            </a:r>
            <a:r>
              <a:rPr lang="en-US" b="1" dirty="0">
                <a:solidFill>
                  <a:srgbClr val="C00000"/>
                </a:solidFill>
              </a:rPr>
              <a:t>more in-depth</a:t>
            </a:r>
            <a:r>
              <a:rPr lang="en-US" dirty="0"/>
              <a:t>, with the possibility of </a:t>
            </a:r>
            <a:r>
              <a:rPr lang="en-US" b="1" dirty="0">
                <a:solidFill>
                  <a:srgbClr val="C00000"/>
                </a:solidFill>
              </a:rPr>
              <a:t>covering most paths.</a:t>
            </a:r>
          </a:p>
        </p:txBody>
      </p:sp>
      <p:sp>
        <p:nvSpPr>
          <p:cNvPr id="7" name="Rectangle 6"/>
          <p:cNvSpPr/>
          <p:nvPr/>
        </p:nvSpPr>
        <p:spPr>
          <a:xfrm>
            <a:off x="264913" y="2670625"/>
            <a:ext cx="2086401" cy="461665"/>
          </a:xfrm>
          <a:prstGeom prst="rect">
            <a:avLst/>
          </a:prstGeom>
          <a:solidFill>
            <a:srgbClr val="686868"/>
          </a:solidFill>
          <a:ln>
            <a:solidFill>
              <a:srgbClr val="686868"/>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Advantages</a:t>
            </a:r>
          </a:p>
        </p:txBody>
      </p:sp>
      <p:cxnSp>
        <p:nvCxnSpPr>
          <p:cNvPr id="8" name="Straight Connector 7"/>
          <p:cNvCxnSpPr/>
          <p:nvPr/>
        </p:nvCxnSpPr>
        <p:spPr>
          <a:xfrm>
            <a:off x="2156706" y="3130604"/>
            <a:ext cx="2125009" cy="0"/>
          </a:xfrm>
          <a:prstGeom prst="line">
            <a:avLst/>
          </a:prstGeom>
          <a:ln>
            <a:solidFill>
              <a:srgbClr val="686868"/>
            </a:solidFill>
          </a:ln>
        </p:spPr>
        <p:style>
          <a:lnRef idx="2">
            <a:schemeClr val="accent6"/>
          </a:lnRef>
          <a:fillRef idx="0">
            <a:schemeClr val="accent6"/>
          </a:fillRef>
          <a:effectRef idx="1">
            <a:schemeClr val="accent6"/>
          </a:effectRef>
          <a:fontRef idx="minor">
            <a:schemeClr val="tx1"/>
          </a:fontRef>
        </p:style>
      </p:cxnSp>
      <p:sp>
        <p:nvSpPr>
          <p:cNvPr id="9" name="Content Placeholder 2"/>
          <p:cNvSpPr txBox="1"/>
          <p:nvPr/>
        </p:nvSpPr>
        <p:spPr>
          <a:xfrm>
            <a:off x="4612574" y="3250867"/>
            <a:ext cx="7303651" cy="3193477"/>
          </a:xfrm>
          <a:prstGeom prst="rect">
            <a:avLst/>
          </a:prstGeom>
        </p:spPr>
        <p:txBody>
          <a:bodyPr vert="horz" lIns="91440" tIns="45720" rIns="91440" bIns="45720" rtlCol="0">
            <a:norm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686868"/>
              </a:buClr>
            </a:pPr>
            <a:r>
              <a:rPr lang="en-US" dirty="0"/>
              <a:t>Requires a </a:t>
            </a:r>
            <a:r>
              <a:rPr lang="en-US" b="1" dirty="0">
                <a:solidFill>
                  <a:srgbClr val="C00000"/>
                </a:solidFill>
              </a:rPr>
              <a:t>deep understanding </a:t>
            </a:r>
            <a:r>
              <a:rPr lang="en-US" dirty="0"/>
              <a:t>of the </a:t>
            </a:r>
            <a:r>
              <a:rPr lang="en-US" b="1" dirty="0">
                <a:solidFill>
                  <a:srgbClr val="C00000"/>
                </a:solidFill>
              </a:rPr>
              <a:t>internal structure</a:t>
            </a:r>
            <a:r>
              <a:rPr lang="en-US" dirty="0"/>
              <a:t>, </a:t>
            </a:r>
            <a:r>
              <a:rPr lang="en-US" b="1" dirty="0">
                <a:solidFill>
                  <a:srgbClr val="C00000"/>
                </a:solidFill>
              </a:rPr>
              <a:t>logic</a:t>
            </a:r>
            <a:r>
              <a:rPr lang="en-US" dirty="0"/>
              <a:t>, and </a:t>
            </a:r>
            <a:r>
              <a:rPr lang="en-US" b="1" dirty="0">
                <a:solidFill>
                  <a:srgbClr val="C00000"/>
                </a:solidFill>
              </a:rPr>
              <a:t>implementation </a:t>
            </a:r>
            <a:r>
              <a:rPr lang="en-US" dirty="0"/>
              <a:t>of the code</a:t>
            </a:r>
            <a:endParaRPr lang="en-US" b="1" dirty="0">
              <a:solidFill>
                <a:srgbClr val="C00000"/>
              </a:solidFill>
            </a:endParaRPr>
          </a:p>
          <a:p>
            <a:pPr>
              <a:buClr>
                <a:srgbClr val="686868"/>
              </a:buClr>
            </a:pPr>
            <a:r>
              <a:rPr lang="en-US" dirty="0"/>
              <a:t>Adding </a:t>
            </a:r>
            <a:r>
              <a:rPr lang="en-US" b="1" dirty="0">
                <a:solidFill>
                  <a:srgbClr val="C00000"/>
                </a:solidFill>
              </a:rPr>
              <a:t>new features </a:t>
            </a:r>
            <a:r>
              <a:rPr lang="en-US" dirty="0"/>
              <a:t>requires </a:t>
            </a:r>
            <a:r>
              <a:rPr lang="en-US" b="1" dirty="0">
                <a:solidFill>
                  <a:srgbClr val="C00000"/>
                </a:solidFill>
              </a:rPr>
              <a:t>updating</a:t>
            </a:r>
            <a:r>
              <a:rPr lang="en-US" dirty="0"/>
              <a:t> or </a:t>
            </a:r>
            <a:r>
              <a:rPr lang="en-US" b="1" dirty="0">
                <a:solidFill>
                  <a:srgbClr val="C00000"/>
                </a:solidFill>
              </a:rPr>
              <a:t>rewriting</a:t>
            </a:r>
            <a:r>
              <a:rPr lang="en-US" dirty="0"/>
              <a:t> existing </a:t>
            </a:r>
            <a:r>
              <a:rPr lang="en-US" b="1" dirty="0">
                <a:solidFill>
                  <a:srgbClr val="C00000"/>
                </a:solidFill>
              </a:rPr>
              <a:t>test cases</a:t>
            </a:r>
            <a:r>
              <a:rPr lang="en-US" dirty="0"/>
              <a:t> which adds maintenance overhead</a:t>
            </a:r>
          </a:p>
          <a:p>
            <a:pPr>
              <a:buClr>
                <a:srgbClr val="686868"/>
              </a:buClr>
            </a:pPr>
            <a:r>
              <a:rPr lang="en-US" dirty="0"/>
              <a:t>Designing and executing test cases for white box testing can be </a:t>
            </a:r>
            <a:r>
              <a:rPr lang="en-US" b="1" dirty="0">
                <a:solidFill>
                  <a:srgbClr val="C00000"/>
                </a:solidFill>
              </a:rPr>
              <a:t>more time-consuming </a:t>
            </a:r>
            <a:r>
              <a:rPr lang="en-US" dirty="0"/>
              <a:t>compared to black box testing.</a:t>
            </a:r>
          </a:p>
        </p:txBody>
      </p:sp>
      <p:sp>
        <p:nvSpPr>
          <p:cNvPr id="10" name="Rectangle 9"/>
          <p:cNvSpPr/>
          <p:nvPr/>
        </p:nvSpPr>
        <p:spPr>
          <a:xfrm>
            <a:off x="4612572" y="2670625"/>
            <a:ext cx="2063997" cy="461665"/>
          </a:xfrm>
          <a:prstGeom prst="rect">
            <a:avLst/>
          </a:prstGeom>
          <a:solidFill>
            <a:srgbClr val="686868"/>
          </a:solidFill>
          <a:ln>
            <a:solidFill>
              <a:srgbClr val="686868"/>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Disadvantages</a:t>
            </a:r>
          </a:p>
        </p:txBody>
      </p:sp>
      <p:cxnSp>
        <p:nvCxnSpPr>
          <p:cNvPr id="11" name="Straight Connector 10"/>
          <p:cNvCxnSpPr/>
          <p:nvPr/>
        </p:nvCxnSpPr>
        <p:spPr>
          <a:xfrm>
            <a:off x="6504365" y="3130604"/>
            <a:ext cx="5411860" cy="0"/>
          </a:xfrm>
          <a:prstGeom prst="line">
            <a:avLst/>
          </a:prstGeom>
          <a:ln>
            <a:solidFill>
              <a:srgbClr val="686868"/>
            </a:solidFill>
          </a:ln>
        </p:spPr>
        <p:style>
          <a:lnRef idx="2">
            <a:schemeClr val="accent6"/>
          </a:lnRef>
          <a:fillRef idx="0">
            <a:schemeClr val="accent6"/>
          </a:fillRef>
          <a:effectRef idx="1">
            <a:schemeClr val="accent6"/>
          </a:effectRef>
          <a:fontRef idx="minor">
            <a:schemeClr val="tx1"/>
          </a:fontRef>
        </p:style>
      </p:cxnSp>
      <p:cxnSp>
        <p:nvCxnSpPr>
          <p:cNvPr id="15" name="Straight Connector 14"/>
          <p:cNvCxnSpPr/>
          <p:nvPr/>
        </p:nvCxnSpPr>
        <p:spPr>
          <a:xfrm>
            <a:off x="4499389" y="3130604"/>
            <a:ext cx="0" cy="3444363"/>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479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22" presetClass="entr" presetSubtype="8"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childTnLst>
                                </p:cTn>
                              </p:par>
                              <p:par>
                                <p:cTn id="34" presetID="22" presetClass="entr" presetSubtype="1"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up)">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22" presetClass="entr" presetSubtype="8"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left)">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build="p"/>
      <p:bldP spid="7" grpId="0" animBg="1"/>
      <p:bldP spid="9" grpId="0" build="p"/>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White-box  testing strategies</a:t>
            </a:r>
          </a:p>
        </p:txBody>
      </p:sp>
      <p:sp>
        <p:nvSpPr>
          <p:cNvPr id="5" name="Content Placeholder 4"/>
          <p:cNvSpPr>
            <a:spLocks noGrp="1"/>
          </p:cNvSpPr>
          <p:nvPr>
            <p:ph idx="1"/>
          </p:nvPr>
        </p:nvSpPr>
        <p:spPr>
          <a:xfrm>
            <a:off x="131180" y="863444"/>
            <a:ext cx="11929641" cy="1212099"/>
          </a:xfrm>
        </p:spPr>
        <p:txBody>
          <a:bodyPr/>
          <a:lstStyle/>
          <a:p>
            <a:r>
              <a:rPr lang="en-US" dirty="0"/>
              <a:t>One white-box testing strategy is said to be stronger than another strategy, it means all types of errors detected by the first testing strategy is also detected by the second testing strategy, and the second testing strategy additionally detects some more types of errors.</a:t>
            </a:r>
          </a:p>
          <a:p>
            <a:endParaRPr lang="en-US" dirty="0"/>
          </a:p>
        </p:txBody>
      </p:sp>
      <p:grpSp>
        <p:nvGrpSpPr>
          <p:cNvPr id="8" name="Group 7"/>
          <p:cNvGrpSpPr/>
          <p:nvPr/>
        </p:nvGrpSpPr>
        <p:grpSpPr>
          <a:xfrm>
            <a:off x="270782" y="2604867"/>
            <a:ext cx="3880303" cy="461665"/>
            <a:chOff x="688300" y="4331466"/>
            <a:chExt cx="3880303" cy="461665"/>
          </a:xfrm>
        </p:grpSpPr>
        <p:sp>
          <p:nvSpPr>
            <p:cNvPr id="9" name="Rectangle 8"/>
            <p:cNvSpPr/>
            <p:nvPr/>
          </p:nvSpPr>
          <p:spPr>
            <a:xfrm>
              <a:off x="1244832" y="4331466"/>
              <a:ext cx="3323771"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dirty="0">
                  <a:solidFill>
                    <a:srgbClr val="C00000"/>
                  </a:solidFill>
                </a:rPr>
                <a:t>Statement</a:t>
              </a:r>
              <a:r>
                <a:rPr lang="en-US" sz="2400" dirty="0"/>
                <a:t> coverage</a:t>
              </a:r>
            </a:p>
          </p:txBody>
        </p:sp>
        <p:sp>
          <p:nvSpPr>
            <p:cNvPr id="10" name="Rectangle 9"/>
            <p:cNvSpPr/>
            <p:nvPr/>
          </p:nvSpPr>
          <p:spPr>
            <a:xfrm>
              <a:off x="688300" y="4331467"/>
              <a:ext cx="556532" cy="46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1</a:t>
              </a:r>
            </a:p>
          </p:txBody>
        </p:sp>
      </p:grpSp>
      <p:grpSp>
        <p:nvGrpSpPr>
          <p:cNvPr id="11" name="Group 10"/>
          <p:cNvGrpSpPr/>
          <p:nvPr/>
        </p:nvGrpSpPr>
        <p:grpSpPr>
          <a:xfrm>
            <a:off x="270782" y="3265849"/>
            <a:ext cx="3880304" cy="461665"/>
            <a:chOff x="688300" y="4863407"/>
            <a:chExt cx="3193728" cy="461665"/>
          </a:xfrm>
        </p:grpSpPr>
        <p:sp>
          <p:nvSpPr>
            <p:cNvPr id="12" name="Rectangle 11"/>
            <p:cNvSpPr/>
            <p:nvPr/>
          </p:nvSpPr>
          <p:spPr>
            <a:xfrm>
              <a:off x="1109214" y="4863407"/>
              <a:ext cx="2772814"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dirty="0">
                  <a:solidFill>
                    <a:srgbClr val="C00000"/>
                  </a:solidFill>
                </a:rPr>
                <a:t>Decision</a:t>
              </a:r>
              <a:r>
                <a:rPr lang="en-US" sz="2400" dirty="0"/>
                <a:t> coverage</a:t>
              </a:r>
            </a:p>
          </p:txBody>
        </p:sp>
        <p:sp>
          <p:nvSpPr>
            <p:cNvPr id="13" name="Rectangle 12"/>
            <p:cNvSpPr/>
            <p:nvPr/>
          </p:nvSpPr>
          <p:spPr>
            <a:xfrm>
              <a:off x="688300" y="4863408"/>
              <a:ext cx="420914" cy="46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2</a:t>
              </a:r>
            </a:p>
          </p:txBody>
        </p:sp>
      </p:grpSp>
      <p:grpSp>
        <p:nvGrpSpPr>
          <p:cNvPr id="15" name="Group 14"/>
          <p:cNvGrpSpPr/>
          <p:nvPr/>
        </p:nvGrpSpPr>
        <p:grpSpPr>
          <a:xfrm>
            <a:off x="270782" y="3926831"/>
            <a:ext cx="3880303" cy="461665"/>
            <a:chOff x="688299" y="4863407"/>
            <a:chExt cx="3880303" cy="461665"/>
          </a:xfrm>
        </p:grpSpPr>
        <p:sp>
          <p:nvSpPr>
            <p:cNvPr id="16" name="Rectangle 15"/>
            <p:cNvSpPr/>
            <p:nvPr/>
          </p:nvSpPr>
          <p:spPr>
            <a:xfrm>
              <a:off x="1199696" y="4863407"/>
              <a:ext cx="3368906"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dirty="0">
                  <a:solidFill>
                    <a:srgbClr val="C00000"/>
                  </a:solidFill>
                </a:rPr>
                <a:t>Condition</a:t>
              </a:r>
              <a:r>
                <a:rPr lang="en-US" sz="2400" dirty="0"/>
                <a:t> coverage</a:t>
              </a:r>
            </a:p>
          </p:txBody>
        </p:sp>
        <p:sp>
          <p:nvSpPr>
            <p:cNvPr id="17" name="Rectangle 16"/>
            <p:cNvSpPr/>
            <p:nvPr/>
          </p:nvSpPr>
          <p:spPr>
            <a:xfrm>
              <a:off x="688299" y="4863408"/>
              <a:ext cx="511397" cy="46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3</a:t>
              </a:r>
            </a:p>
          </p:txBody>
        </p:sp>
      </p:grpSp>
      <p:grpSp>
        <p:nvGrpSpPr>
          <p:cNvPr id="18" name="Group 17"/>
          <p:cNvGrpSpPr/>
          <p:nvPr/>
        </p:nvGrpSpPr>
        <p:grpSpPr>
          <a:xfrm>
            <a:off x="270782" y="5248795"/>
            <a:ext cx="3880303" cy="461665"/>
            <a:chOff x="688300" y="4863407"/>
            <a:chExt cx="3004458" cy="461665"/>
          </a:xfrm>
        </p:grpSpPr>
        <p:sp>
          <p:nvSpPr>
            <p:cNvPr id="19" name="Rectangle 18"/>
            <p:cNvSpPr/>
            <p:nvPr/>
          </p:nvSpPr>
          <p:spPr>
            <a:xfrm>
              <a:off x="1109214" y="4863407"/>
              <a:ext cx="2583544"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dirty="0">
                  <a:solidFill>
                    <a:srgbClr val="C00000"/>
                  </a:solidFill>
                </a:rPr>
                <a:t>Loop</a:t>
              </a:r>
              <a:r>
                <a:rPr lang="en-US" sz="2400" dirty="0"/>
                <a:t> coverage</a:t>
              </a:r>
            </a:p>
          </p:txBody>
        </p:sp>
        <p:sp>
          <p:nvSpPr>
            <p:cNvPr id="23" name="Rectangle 22"/>
            <p:cNvSpPr/>
            <p:nvPr/>
          </p:nvSpPr>
          <p:spPr>
            <a:xfrm>
              <a:off x="688300" y="4863408"/>
              <a:ext cx="420914" cy="46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5</a:t>
              </a:r>
            </a:p>
          </p:txBody>
        </p:sp>
      </p:grpSp>
      <p:grpSp>
        <p:nvGrpSpPr>
          <p:cNvPr id="24" name="Group 23"/>
          <p:cNvGrpSpPr/>
          <p:nvPr/>
        </p:nvGrpSpPr>
        <p:grpSpPr>
          <a:xfrm>
            <a:off x="270782" y="4577778"/>
            <a:ext cx="3880303" cy="461665"/>
            <a:chOff x="688299" y="4863407"/>
            <a:chExt cx="3880303" cy="461665"/>
          </a:xfrm>
        </p:grpSpPr>
        <p:sp>
          <p:nvSpPr>
            <p:cNvPr id="25" name="Rectangle 24"/>
            <p:cNvSpPr/>
            <p:nvPr/>
          </p:nvSpPr>
          <p:spPr>
            <a:xfrm>
              <a:off x="1199696" y="4863407"/>
              <a:ext cx="3368906"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dirty="0">
                  <a:solidFill>
                    <a:srgbClr val="C00000"/>
                  </a:solidFill>
                </a:rPr>
                <a:t>Path</a:t>
              </a:r>
              <a:r>
                <a:rPr lang="en-US" sz="2400" dirty="0"/>
                <a:t> coverage</a:t>
              </a:r>
            </a:p>
          </p:txBody>
        </p:sp>
        <p:sp>
          <p:nvSpPr>
            <p:cNvPr id="26" name="Rectangle 25"/>
            <p:cNvSpPr/>
            <p:nvPr/>
          </p:nvSpPr>
          <p:spPr>
            <a:xfrm>
              <a:off x="688299" y="4863408"/>
              <a:ext cx="511397" cy="46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4</a:t>
              </a:r>
            </a:p>
          </p:txBody>
        </p:sp>
      </p:grpSp>
      <p:sp>
        <p:nvSpPr>
          <p:cNvPr id="21" name="Rectangle 20"/>
          <p:cNvSpPr/>
          <p:nvPr/>
        </p:nvSpPr>
        <p:spPr>
          <a:xfrm>
            <a:off x="159602" y="1988301"/>
            <a:ext cx="3791891" cy="461665"/>
          </a:xfrm>
          <a:prstGeom prst="rect">
            <a:avLst/>
          </a:prstGeom>
          <a:solidFill>
            <a:srgbClr val="686868"/>
          </a:solidFill>
          <a:ln>
            <a:solidFill>
              <a:srgbClr val="686868"/>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dirty="0"/>
              <a:t>White-box  testing strategies</a:t>
            </a:r>
          </a:p>
        </p:txBody>
      </p:sp>
      <p:cxnSp>
        <p:nvCxnSpPr>
          <p:cNvPr id="22" name="Straight Connector 21"/>
          <p:cNvCxnSpPr/>
          <p:nvPr/>
        </p:nvCxnSpPr>
        <p:spPr>
          <a:xfrm>
            <a:off x="2051395" y="2448280"/>
            <a:ext cx="9926519" cy="0"/>
          </a:xfrm>
          <a:prstGeom prst="line">
            <a:avLst/>
          </a:prstGeom>
          <a:ln>
            <a:solidFill>
              <a:srgbClr val="686868"/>
            </a:solidFill>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43334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22" presetClass="entr" presetSubtype="8"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solidFill>
                  <a:srgbClr val="556E7B"/>
                </a:solidFill>
              </a:rPr>
              <a:t>Statement Coverage</a:t>
            </a:r>
          </a:p>
        </p:txBody>
      </p:sp>
      <p:sp>
        <p:nvSpPr>
          <p:cNvPr id="4" name="Text Placeholder 3"/>
          <p:cNvSpPr>
            <a:spLocks noGrp="1"/>
          </p:cNvSpPr>
          <p:nvPr>
            <p:ph type="body" idx="1"/>
          </p:nvPr>
        </p:nvSpPr>
        <p:spPr/>
        <p:txBody>
          <a:bodyPr/>
          <a:lstStyle/>
          <a:p>
            <a:r>
              <a:rPr lang="en-US" dirty="0"/>
              <a:t>Section 8</a:t>
            </a:r>
          </a:p>
          <a:p>
            <a:endParaRPr lang="en-US" dirty="0"/>
          </a:p>
          <a:p>
            <a:endParaRPr lang="en-US" dirty="0"/>
          </a:p>
        </p:txBody>
      </p:sp>
    </p:spTree>
    <p:extLst>
      <p:ext uri="{BB962C8B-B14F-4D97-AF65-F5344CB8AC3E}">
        <p14:creationId xmlns:p14="http://schemas.microsoft.com/office/powerpoint/2010/main" val="1883675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Statement Coverage</a:t>
            </a:r>
          </a:p>
        </p:txBody>
      </p:sp>
      <p:sp>
        <p:nvSpPr>
          <p:cNvPr id="3" name="Content Placeholder 2"/>
          <p:cNvSpPr>
            <a:spLocks noGrp="1"/>
          </p:cNvSpPr>
          <p:nvPr>
            <p:ph idx="1"/>
          </p:nvPr>
        </p:nvSpPr>
        <p:spPr>
          <a:xfrm>
            <a:off x="131180" y="863445"/>
            <a:ext cx="11929641" cy="3511332"/>
          </a:xfrm>
        </p:spPr>
        <p:txBody>
          <a:bodyPr/>
          <a:lstStyle/>
          <a:p>
            <a:r>
              <a:rPr lang="en-US" dirty="0"/>
              <a:t>It aims to design test cases so that </a:t>
            </a:r>
            <a:r>
              <a:rPr lang="en-US" b="1" dirty="0">
                <a:solidFill>
                  <a:srgbClr val="C00000"/>
                </a:solidFill>
              </a:rPr>
              <a:t>every statement in a program is executed at least once.</a:t>
            </a:r>
          </a:p>
          <a:p>
            <a:r>
              <a:rPr lang="en-US" dirty="0"/>
              <a:t>Principal idea is </a:t>
            </a:r>
            <a:r>
              <a:rPr lang="en-US" dirty="0">
                <a:solidFill>
                  <a:srgbClr val="C00000"/>
                </a:solidFill>
              </a:rPr>
              <a:t>unless a statement is executed</a:t>
            </a:r>
            <a:r>
              <a:rPr lang="en-US" dirty="0"/>
              <a:t>, it is very </a:t>
            </a:r>
            <a:r>
              <a:rPr lang="en-US" dirty="0">
                <a:solidFill>
                  <a:srgbClr val="C00000"/>
                </a:solidFill>
              </a:rPr>
              <a:t>hard to determine if an error exists</a:t>
            </a:r>
            <a:r>
              <a:rPr lang="en-US" dirty="0"/>
              <a:t> in that statement.</a:t>
            </a:r>
          </a:p>
          <a:p>
            <a:r>
              <a:rPr lang="en-US" dirty="0"/>
              <a:t>It is very difficult to observe whether it causes failure due to some illegal memory access, wrong result computation, etc.</a:t>
            </a:r>
          </a:p>
          <a:p>
            <a:r>
              <a:rPr lang="en-US" dirty="0"/>
              <a:t>It is used to calculate the </a:t>
            </a:r>
            <a:r>
              <a:rPr lang="en-US" b="1" dirty="0">
                <a:solidFill>
                  <a:srgbClr val="B71B1C"/>
                </a:solidFill>
              </a:rPr>
              <a:t>total number of executed statements </a:t>
            </a:r>
            <a:r>
              <a:rPr lang="en-US" dirty="0"/>
              <a:t>in the source code out of</a:t>
            </a:r>
            <a:r>
              <a:rPr lang="en-US" b="1" dirty="0">
                <a:solidFill>
                  <a:srgbClr val="B71B1C"/>
                </a:solidFill>
              </a:rPr>
              <a:t> total statements present</a:t>
            </a:r>
            <a:r>
              <a:rPr lang="en-US" dirty="0"/>
              <a:t> in the source code.</a:t>
            </a:r>
          </a:p>
          <a:p>
            <a:r>
              <a:rPr lang="en-US" dirty="0"/>
              <a:t>This technique covers </a:t>
            </a:r>
            <a:r>
              <a:rPr lang="en-US" b="1" dirty="0"/>
              <a:t>dead code</a:t>
            </a:r>
            <a:r>
              <a:rPr lang="en-US" dirty="0"/>
              <a:t>, </a:t>
            </a:r>
            <a:r>
              <a:rPr lang="en-US" b="1" dirty="0"/>
              <a:t>unused code </a:t>
            </a:r>
            <a:r>
              <a:rPr lang="en-US" dirty="0"/>
              <a:t>and </a:t>
            </a:r>
            <a:r>
              <a:rPr lang="en-US" b="1" dirty="0"/>
              <a:t>branches</a:t>
            </a:r>
            <a:r>
              <a:rPr lang="en-US" dirty="0"/>
              <a:t>.</a:t>
            </a:r>
          </a:p>
          <a:p>
            <a:endParaRPr lang="en-IN" dirty="0"/>
          </a:p>
        </p:txBody>
      </p:sp>
      <p:sp>
        <p:nvSpPr>
          <p:cNvPr id="7" name="TextBox 6"/>
          <p:cNvSpPr txBox="1"/>
          <p:nvPr/>
        </p:nvSpPr>
        <p:spPr>
          <a:xfrm>
            <a:off x="441960" y="4598739"/>
            <a:ext cx="11323320" cy="430887"/>
          </a:xfrm>
          <a:prstGeom prst="rect">
            <a:avLst/>
          </a:prstGeom>
          <a:noFill/>
        </p:spPr>
        <p:txBody>
          <a:bodyPr wrap="square">
            <a:spAutoFit/>
          </a:bodyPr>
          <a:lstStyle/>
          <a:p>
            <a:r>
              <a:rPr lang="en-US" sz="2200" b="1" dirty="0">
                <a:solidFill>
                  <a:srgbClr val="B71B1C"/>
                </a:solidFill>
              </a:rPr>
              <a:t>Statement coverage </a:t>
            </a:r>
            <a:r>
              <a:rPr lang="en-US" sz="2200" dirty="0"/>
              <a:t>= </a:t>
            </a:r>
            <a:r>
              <a:rPr lang="en-US" sz="2200" b="1" dirty="0"/>
              <a:t>No of statements Executed </a:t>
            </a:r>
            <a:r>
              <a:rPr lang="en-US" sz="2200" dirty="0"/>
              <a:t>/ </a:t>
            </a:r>
            <a:r>
              <a:rPr lang="en-US" sz="2200" b="1" dirty="0"/>
              <a:t>Total no of statements in the source code </a:t>
            </a:r>
            <a:r>
              <a:rPr lang="en-US" sz="2200" dirty="0"/>
              <a:t>* 100</a:t>
            </a:r>
            <a:endParaRPr lang="en-IN" sz="2200" dirty="0"/>
          </a:p>
        </p:txBody>
      </p:sp>
    </p:spTree>
    <p:extLst>
      <p:ext uri="{BB962C8B-B14F-4D97-AF65-F5344CB8AC3E}">
        <p14:creationId xmlns:p14="http://schemas.microsoft.com/office/powerpoint/2010/main" val="121765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Manual Testing</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115" t="11111" r="2219"/>
          <a:stretch>
            <a:fillRect/>
          </a:stretch>
        </p:blipFill>
        <p:spPr>
          <a:xfrm>
            <a:off x="3078009" y="2952131"/>
            <a:ext cx="5468773" cy="3417983"/>
          </a:xfrm>
          <a:prstGeom prst="rect">
            <a:avLst/>
          </a:prstGeom>
        </p:spPr>
      </p:pic>
      <p:sp>
        <p:nvSpPr>
          <p:cNvPr id="6" name="Rectangle 5"/>
          <p:cNvSpPr/>
          <p:nvPr/>
        </p:nvSpPr>
        <p:spPr>
          <a:xfrm>
            <a:off x="552085" y="1025015"/>
            <a:ext cx="3231731"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algn="ctr"/>
            <a:r>
              <a:rPr lang="en-US" sz="2400" b="1" dirty="0"/>
              <a:t>Black Box Testing</a:t>
            </a:r>
          </a:p>
        </p:txBody>
      </p:sp>
      <p:sp>
        <p:nvSpPr>
          <p:cNvPr id="7" name="Rectangle 6"/>
          <p:cNvSpPr/>
          <p:nvPr/>
        </p:nvSpPr>
        <p:spPr>
          <a:xfrm>
            <a:off x="552085" y="1478055"/>
            <a:ext cx="3231732"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400" dirty="0"/>
              <a:t>Close Box Testing</a:t>
            </a:r>
          </a:p>
          <a:p>
            <a:pPr algn="ctr"/>
            <a:r>
              <a:rPr lang="en-US" sz="2400" dirty="0"/>
              <a:t>Testing based only on specification</a:t>
            </a:r>
          </a:p>
        </p:txBody>
      </p:sp>
      <p:sp>
        <p:nvSpPr>
          <p:cNvPr id="8" name="Rectangle 7"/>
          <p:cNvSpPr/>
          <p:nvPr/>
        </p:nvSpPr>
        <p:spPr>
          <a:xfrm>
            <a:off x="8243253" y="1025015"/>
            <a:ext cx="3355881"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400" b="1" dirty="0"/>
              <a:t>White Box Testing</a:t>
            </a:r>
          </a:p>
        </p:txBody>
      </p:sp>
      <p:sp>
        <p:nvSpPr>
          <p:cNvPr id="9" name="Rectangle 8"/>
          <p:cNvSpPr/>
          <p:nvPr/>
        </p:nvSpPr>
        <p:spPr>
          <a:xfrm>
            <a:off x="8243251" y="1478055"/>
            <a:ext cx="3355883"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400" dirty="0"/>
              <a:t>Open Box Testing</a:t>
            </a:r>
          </a:p>
          <a:p>
            <a:pPr algn="ctr"/>
            <a:r>
              <a:rPr lang="en-US" sz="2400" dirty="0"/>
              <a:t>Testing based on actual source code</a:t>
            </a:r>
          </a:p>
        </p:txBody>
      </p:sp>
      <p:sp>
        <p:nvSpPr>
          <p:cNvPr id="10" name="Rectangle 9"/>
          <p:cNvSpPr/>
          <p:nvPr/>
        </p:nvSpPr>
        <p:spPr>
          <a:xfrm>
            <a:off x="4318084" y="1025015"/>
            <a:ext cx="3390902" cy="46166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400" b="1" dirty="0"/>
              <a:t>Grey Box Testing</a:t>
            </a:r>
          </a:p>
        </p:txBody>
      </p:sp>
      <p:sp>
        <p:nvSpPr>
          <p:cNvPr id="11" name="Rectangle 10"/>
          <p:cNvSpPr/>
          <p:nvPr/>
        </p:nvSpPr>
        <p:spPr>
          <a:xfrm>
            <a:off x="4318084" y="1478055"/>
            <a:ext cx="3390902"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400" dirty="0"/>
              <a:t>Partial knowledge of source code</a:t>
            </a:r>
          </a:p>
          <a:p>
            <a:pPr algn="ctr"/>
            <a:endParaRPr lang="en-US" sz="2400" dirty="0"/>
          </a:p>
        </p:txBody>
      </p:sp>
    </p:spTree>
    <p:extLst>
      <p:ext uri="{BB962C8B-B14F-4D97-AF65-F5344CB8AC3E}">
        <p14:creationId xmlns:p14="http://schemas.microsoft.com/office/powerpoint/2010/main" val="252667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Statement Coverage</a:t>
            </a:r>
          </a:p>
        </p:txBody>
      </p:sp>
      <p:sp>
        <p:nvSpPr>
          <p:cNvPr id="5" name="Content Placeholder 4"/>
          <p:cNvSpPr>
            <a:spLocks noGrp="1"/>
          </p:cNvSpPr>
          <p:nvPr>
            <p:ph idx="1"/>
          </p:nvPr>
        </p:nvSpPr>
        <p:spPr>
          <a:xfrm>
            <a:off x="131180" y="863444"/>
            <a:ext cx="4225667" cy="5590565"/>
          </a:xfrm>
        </p:spPr>
        <p:txBody>
          <a:bodyPr/>
          <a:lstStyle/>
          <a:p>
            <a:r>
              <a:rPr lang="en-US" dirty="0"/>
              <a:t>Read A</a:t>
            </a:r>
          </a:p>
          <a:p>
            <a:r>
              <a:rPr lang="en-US" dirty="0"/>
              <a:t>Read B</a:t>
            </a:r>
          </a:p>
          <a:p>
            <a:r>
              <a:rPr lang="en-US" dirty="0"/>
              <a:t>if A &gt; B</a:t>
            </a:r>
          </a:p>
          <a:p>
            <a:r>
              <a:rPr lang="en-US" dirty="0"/>
              <a:t>  Print “A is greater than B”</a:t>
            </a:r>
          </a:p>
          <a:p>
            <a:r>
              <a:rPr lang="en-US" dirty="0"/>
              <a:t>else</a:t>
            </a:r>
          </a:p>
          <a:p>
            <a:r>
              <a:rPr lang="en-US" dirty="0"/>
              <a:t>  Print "B is greater than A"</a:t>
            </a:r>
          </a:p>
          <a:p>
            <a:r>
              <a:rPr lang="en-US" dirty="0"/>
              <a:t>endif</a:t>
            </a:r>
            <a:endParaRPr lang="en-IN" dirty="0"/>
          </a:p>
        </p:txBody>
      </p:sp>
      <p:sp>
        <p:nvSpPr>
          <p:cNvPr id="13" name="Content Placeholder 2"/>
          <p:cNvSpPr txBox="1"/>
          <p:nvPr/>
        </p:nvSpPr>
        <p:spPr>
          <a:xfrm>
            <a:off x="4567974" y="1574468"/>
            <a:ext cx="7552308" cy="1419743"/>
          </a:xfrm>
          <a:prstGeom prst="rect">
            <a:avLst/>
          </a:prstGeom>
        </p:spPr>
        <p:txBody>
          <a:bodyPr vert="horz" lIns="91440" tIns="45720" rIns="91440" bIns="45720" rtlCol="0">
            <a:norm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686868"/>
              </a:buClr>
            </a:pPr>
            <a:r>
              <a:rPr lang="en-US" dirty="0"/>
              <a:t>No of statements Executed: 5</a:t>
            </a:r>
          </a:p>
          <a:p>
            <a:pPr>
              <a:buClr>
                <a:srgbClr val="686868"/>
              </a:buClr>
            </a:pPr>
            <a:r>
              <a:rPr lang="en-US" dirty="0"/>
              <a:t>Total no of statements in the source code: 7</a:t>
            </a:r>
          </a:p>
          <a:p>
            <a:pPr>
              <a:buClr>
                <a:srgbClr val="686868"/>
              </a:buClr>
            </a:pPr>
            <a:r>
              <a:rPr lang="en-US" dirty="0"/>
              <a:t>Statement coverage =5/7*100 = 71.00 %</a:t>
            </a:r>
          </a:p>
        </p:txBody>
      </p:sp>
      <p:sp>
        <p:nvSpPr>
          <p:cNvPr id="14" name="Rectangle 13"/>
          <p:cNvSpPr/>
          <p:nvPr/>
        </p:nvSpPr>
        <p:spPr>
          <a:xfrm>
            <a:off x="4576937" y="994225"/>
            <a:ext cx="2738263" cy="461665"/>
          </a:xfrm>
          <a:prstGeom prst="rect">
            <a:avLst/>
          </a:prstGeom>
          <a:solidFill>
            <a:srgbClr val="686868"/>
          </a:solidFill>
          <a:ln>
            <a:solidFill>
              <a:srgbClr val="686868"/>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Case 1: A=6 &amp; B=3</a:t>
            </a:r>
          </a:p>
        </p:txBody>
      </p:sp>
      <p:cxnSp>
        <p:nvCxnSpPr>
          <p:cNvPr id="15" name="Straight Connector 14"/>
          <p:cNvCxnSpPr/>
          <p:nvPr/>
        </p:nvCxnSpPr>
        <p:spPr>
          <a:xfrm>
            <a:off x="6459765" y="1454204"/>
            <a:ext cx="5660517" cy="0"/>
          </a:xfrm>
          <a:prstGeom prst="line">
            <a:avLst/>
          </a:prstGeom>
          <a:ln>
            <a:solidFill>
              <a:srgbClr val="686868"/>
            </a:solidFill>
          </a:ln>
        </p:spPr>
        <p:style>
          <a:lnRef idx="2">
            <a:schemeClr val="accent6"/>
          </a:lnRef>
          <a:fillRef idx="0">
            <a:schemeClr val="accent6"/>
          </a:fillRef>
          <a:effectRef idx="1">
            <a:schemeClr val="accent6"/>
          </a:effectRef>
          <a:fontRef idx="minor">
            <a:schemeClr val="tx1"/>
          </a:fontRef>
        </p:style>
      </p:cxnSp>
      <p:sp>
        <p:nvSpPr>
          <p:cNvPr id="17" name="Content Placeholder 2"/>
          <p:cNvSpPr txBox="1"/>
          <p:nvPr/>
        </p:nvSpPr>
        <p:spPr>
          <a:xfrm>
            <a:off x="4576937" y="3693032"/>
            <a:ext cx="7552308" cy="1419743"/>
          </a:xfrm>
          <a:prstGeom prst="rect">
            <a:avLst/>
          </a:prstGeom>
        </p:spPr>
        <p:txBody>
          <a:bodyPr vert="horz" lIns="91440" tIns="45720" rIns="91440" bIns="45720" rtlCol="0">
            <a:norm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686868"/>
              </a:buClr>
            </a:pPr>
            <a:r>
              <a:rPr lang="en-US" dirty="0"/>
              <a:t>No of statements Executed: 6</a:t>
            </a:r>
          </a:p>
          <a:p>
            <a:pPr>
              <a:buClr>
                <a:srgbClr val="686868"/>
              </a:buClr>
            </a:pPr>
            <a:r>
              <a:rPr lang="en-US" dirty="0"/>
              <a:t>Total no of statements in the source code: 7</a:t>
            </a:r>
          </a:p>
          <a:p>
            <a:pPr>
              <a:buClr>
                <a:srgbClr val="686868"/>
              </a:buClr>
            </a:pPr>
            <a:r>
              <a:rPr lang="en-US" dirty="0"/>
              <a:t>Statement coverage =6/7*100 = 85.20 %</a:t>
            </a:r>
          </a:p>
        </p:txBody>
      </p:sp>
      <p:sp>
        <p:nvSpPr>
          <p:cNvPr id="18" name="Rectangle 17"/>
          <p:cNvSpPr/>
          <p:nvPr/>
        </p:nvSpPr>
        <p:spPr>
          <a:xfrm>
            <a:off x="4585900" y="3112789"/>
            <a:ext cx="2738263" cy="461665"/>
          </a:xfrm>
          <a:prstGeom prst="rect">
            <a:avLst/>
          </a:prstGeom>
          <a:solidFill>
            <a:srgbClr val="686868"/>
          </a:solidFill>
          <a:ln>
            <a:solidFill>
              <a:srgbClr val="686868"/>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Case 2: A=3 &amp; B=6</a:t>
            </a:r>
          </a:p>
        </p:txBody>
      </p:sp>
      <p:cxnSp>
        <p:nvCxnSpPr>
          <p:cNvPr id="19" name="Straight Connector 18"/>
          <p:cNvCxnSpPr/>
          <p:nvPr/>
        </p:nvCxnSpPr>
        <p:spPr>
          <a:xfrm>
            <a:off x="6468728" y="3572768"/>
            <a:ext cx="5660517" cy="0"/>
          </a:xfrm>
          <a:prstGeom prst="line">
            <a:avLst/>
          </a:prstGeom>
          <a:ln>
            <a:solidFill>
              <a:srgbClr val="686868"/>
            </a:solidFill>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644397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22" presetClass="entr" presetSubtype="8"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par>
                                <p:cTn id="30" presetID="22" presetClass="entr" presetSubtype="8"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build="p"/>
      <p:bldP spid="14" grpId="0" animBg="1"/>
      <p:bldP spid="17" grpId="0" build="p"/>
      <p:bldP spid="1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Statement Coverage</a:t>
            </a:r>
          </a:p>
        </p:txBody>
      </p:sp>
      <p:sp>
        <p:nvSpPr>
          <p:cNvPr id="13" name="Content Placeholder 2"/>
          <p:cNvSpPr txBox="1"/>
          <p:nvPr/>
        </p:nvSpPr>
        <p:spPr>
          <a:xfrm>
            <a:off x="193198" y="4205190"/>
            <a:ext cx="5570168" cy="1419743"/>
          </a:xfrm>
          <a:prstGeom prst="rect">
            <a:avLst/>
          </a:prstGeom>
        </p:spPr>
        <p:txBody>
          <a:bodyPr vert="horz" lIns="91440" tIns="45720" rIns="91440" bIns="45720" rtlCol="0">
            <a:normAutofit fontScale="92500"/>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686868"/>
              </a:buClr>
            </a:pPr>
            <a:r>
              <a:rPr lang="en-US" dirty="0"/>
              <a:t>No of statements Executed: 6</a:t>
            </a:r>
          </a:p>
          <a:p>
            <a:pPr>
              <a:buClr>
                <a:srgbClr val="686868"/>
              </a:buClr>
            </a:pPr>
            <a:r>
              <a:rPr lang="en-US" dirty="0"/>
              <a:t>Total no of statements in the source code: 7</a:t>
            </a:r>
          </a:p>
          <a:p>
            <a:pPr>
              <a:buClr>
                <a:srgbClr val="686868"/>
              </a:buClr>
            </a:pPr>
            <a:r>
              <a:rPr lang="en-US" dirty="0"/>
              <a:t>Statement coverage =6/7*100 = 85.20 %</a:t>
            </a:r>
          </a:p>
        </p:txBody>
      </p:sp>
      <p:sp>
        <p:nvSpPr>
          <p:cNvPr id="14" name="Rectangle 13"/>
          <p:cNvSpPr/>
          <p:nvPr/>
        </p:nvSpPr>
        <p:spPr>
          <a:xfrm>
            <a:off x="202161" y="3624947"/>
            <a:ext cx="2657580" cy="461665"/>
          </a:xfrm>
          <a:prstGeom prst="rect">
            <a:avLst/>
          </a:prstGeom>
          <a:solidFill>
            <a:srgbClr val="686868"/>
          </a:solidFill>
          <a:ln>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Case 1: num=-1</a:t>
            </a:r>
          </a:p>
        </p:txBody>
      </p:sp>
      <p:cxnSp>
        <p:nvCxnSpPr>
          <p:cNvPr id="15" name="Straight Connector 14"/>
          <p:cNvCxnSpPr/>
          <p:nvPr/>
        </p:nvCxnSpPr>
        <p:spPr>
          <a:xfrm>
            <a:off x="2084989" y="4084926"/>
            <a:ext cx="3678377" cy="0"/>
          </a:xfrm>
          <a:prstGeom prst="line">
            <a:avLst/>
          </a:prstGeom>
          <a:ln>
            <a:solidFill>
              <a:schemeClr val="accent1"/>
            </a:solidFill>
          </a:ln>
        </p:spPr>
        <p:style>
          <a:lnRef idx="2">
            <a:schemeClr val="accent6"/>
          </a:lnRef>
          <a:fillRef idx="0">
            <a:schemeClr val="accent6"/>
          </a:fillRef>
          <a:effectRef idx="1">
            <a:schemeClr val="accent6"/>
          </a:effectRef>
          <a:fontRef idx="minor">
            <a:schemeClr val="tx1"/>
          </a:fontRef>
        </p:style>
      </p:cxnSp>
      <p:sp>
        <p:nvSpPr>
          <p:cNvPr id="17" name="Content Placeholder 2"/>
          <p:cNvSpPr txBox="1"/>
          <p:nvPr/>
        </p:nvSpPr>
        <p:spPr>
          <a:xfrm>
            <a:off x="6268098" y="4205190"/>
            <a:ext cx="5386019" cy="1419743"/>
          </a:xfrm>
          <a:prstGeom prst="rect">
            <a:avLst/>
          </a:prstGeom>
        </p:spPr>
        <p:txBody>
          <a:bodyPr vert="horz" lIns="91440" tIns="45720" rIns="91440" bIns="45720" rtlCol="0">
            <a:normAutofit fontScale="92500"/>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686868"/>
              </a:buClr>
            </a:pPr>
            <a:r>
              <a:rPr lang="en-US" dirty="0"/>
              <a:t>No of statements Executed: 5</a:t>
            </a:r>
          </a:p>
          <a:p>
            <a:pPr>
              <a:buClr>
                <a:srgbClr val="686868"/>
              </a:buClr>
            </a:pPr>
            <a:r>
              <a:rPr lang="en-US" dirty="0"/>
              <a:t>Total no of statements in the source code: 7</a:t>
            </a:r>
          </a:p>
          <a:p>
            <a:pPr>
              <a:buClr>
                <a:srgbClr val="686868"/>
              </a:buClr>
            </a:pPr>
            <a:r>
              <a:rPr lang="en-US" dirty="0"/>
              <a:t>Statement coverage =5/7*100 = 71.00%</a:t>
            </a:r>
          </a:p>
        </p:txBody>
      </p:sp>
      <p:sp>
        <p:nvSpPr>
          <p:cNvPr id="18" name="Rectangle 17"/>
          <p:cNvSpPr/>
          <p:nvPr/>
        </p:nvSpPr>
        <p:spPr>
          <a:xfrm>
            <a:off x="6277062" y="3624947"/>
            <a:ext cx="2738263" cy="461665"/>
          </a:xfrm>
          <a:prstGeom prst="rect">
            <a:avLst/>
          </a:prstGeom>
          <a:solidFill>
            <a:srgbClr val="686868"/>
          </a:solidFill>
          <a:ln>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Case 2: num= 5</a:t>
            </a:r>
          </a:p>
        </p:txBody>
      </p:sp>
      <p:cxnSp>
        <p:nvCxnSpPr>
          <p:cNvPr id="19" name="Straight Connector 18"/>
          <p:cNvCxnSpPr/>
          <p:nvPr/>
        </p:nvCxnSpPr>
        <p:spPr>
          <a:xfrm>
            <a:off x="8159890" y="4084926"/>
            <a:ext cx="3494228" cy="0"/>
          </a:xfrm>
          <a:prstGeom prst="line">
            <a:avLst/>
          </a:prstGeom>
          <a:ln>
            <a:solidFill>
              <a:schemeClr val="accent1"/>
            </a:solidFill>
          </a:ln>
        </p:spPr>
        <p:style>
          <a:lnRef idx="2">
            <a:schemeClr val="accent6"/>
          </a:lnRef>
          <a:fillRef idx="0">
            <a:schemeClr val="accent6"/>
          </a:fillRef>
          <a:effectRef idx="1">
            <a:schemeClr val="accent6"/>
          </a:effectRef>
          <a:fontRef idx="minor">
            <a:schemeClr val="tx1"/>
          </a:fontRef>
        </p:style>
      </p:cxnSp>
      <p:sp>
        <p:nvSpPr>
          <p:cNvPr id="6" name="TextBox 5"/>
          <p:cNvSpPr txBox="1"/>
          <p:nvPr/>
        </p:nvSpPr>
        <p:spPr>
          <a:xfrm>
            <a:off x="3376111" y="924729"/>
            <a:ext cx="5190240" cy="2031325"/>
          </a:xfrm>
          <a:prstGeom prst="rect">
            <a:avLst/>
          </a:prstGeom>
          <a:solidFill>
            <a:schemeClr val="bg1">
              <a:lumMod val="95000"/>
            </a:schemeClr>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err="1">
                <a:solidFill>
                  <a:schemeClr val="tx1"/>
                </a:solidFill>
                <a:latin typeface="Consolas" panose="020B0609020204030204" pitchFamily="49" charset="0"/>
                <a:cs typeface="Consolas" panose="020B0609020204030204" pitchFamily="49" charset="0"/>
              </a:rPr>
              <a:t>printNumberType</a:t>
            </a:r>
            <a:r>
              <a:rPr lang="en-US" dirty="0">
                <a:solidFill>
                  <a:schemeClr val="tx1"/>
                </a:solidFill>
                <a:latin typeface="Consolas" panose="020B0609020204030204" pitchFamily="49" charset="0"/>
                <a:cs typeface="Consolas" panose="020B0609020204030204" pitchFamily="49" charset="0"/>
              </a:rPr>
              <a:t> (int num) </a:t>
            </a:r>
          </a:p>
          <a:p>
            <a:r>
              <a:rPr lang="en-US" dirty="0">
                <a:solidFill>
                  <a:schemeClr val="tx1"/>
                </a:solidFill>
                <a:latin typeface="Consolas" panose="020B0609020204030204" pitchFamily="49" charset="0"/>
                <a:cs typeface="Consolas" panose="020B0609020204030204" pitchFamily="49" charset="0"/>
              </a:rPr>
              <a:t>{   </a:t>
            </a:r>
          </a:p>
          <a:p>
            <a:r>
              <a:rPr lang="en-US" dirty="0">
                <a:solidFill>
                  <a:schemeClr val="tx1"/>
                </a:solidFill>
                <a:latin typeface="Consolas" panose="020B0609020204030204" pitchFamily="49" charset="0"/>
                <a:cs typeface="Consolas" panose="020B0609020204030204" pitchFamily="49" charset="0"/>
              </a:rPr>
              <a:t>    if (num &gt; 0)   </a:t>
            </a:r>
          </a:p>
          <a:p>
            <a:r>
              <a:rPr lang="en-US" dirty="0">
                <a:solidFill>
                  <a:schemeClr val="tx1"/>
                </a:solidFill>
                <a:latin typeface="Consolas" panose="020B0609020204030204" pitchFamily="49" charset="0"/>
                <a:cs typeface="Consolas" panose="020B0609020204030204" pitchFamily="49" charset="0"/>
              </a:rPr>
              <a:t>       print (“Number is positive”)   </a:t>
            </a:r>
          </a:p>
          <a:p>
            <a:r>
              <a:rPr lang="en-US" dirty="0">
                <a:solidFill>
                  <a:schemeClr val="tx1"/>
                </a:solidFill>
                <a:latin typeface="Consolas" panose="020B0609020204030204" pitchFamily="49" charset="0"/>
                <a:cs typeface="Consolas" panose="020B0609020204030204" pitchFamily="49" charset="0"/>
              </a:rPr>
              <a:t>   else   </a:t>
            </a:r>
          </a:p>
          <a:p>
            <a:r>
              <a:rPr lang="en-US" dirty="0">
                <a:solidFill>
                  <a:schemeClr val="tx1"/>
                </a:solidFill>
                <a:latin typeface="Consolas" panose="020B0609020204030204" pitchFamily="49" charset="0"/>
                <a:cs typeface="Consolas" panose="020B0609020204030204" pitchFamily="49" charset="0"/>
              </a:rPr>
              <a:t>      print (“Number is negative”)   </a:t>
            </a:r>
          </a:p>
          <a:p>
            <a:r>
              <a:rPr lang="en-US" dirty="0">
                <a:solidFill>
                  <a:schemeClr val="tx1"/>
                </a:solidFill>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6035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22" presetClass="entr" presetSubtype="8"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par>
                                <p:cTn id="30" presetID="22" presetClass="entr" presetSubtype="8"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4" grpId="0" animBg="1"/>
      <p:bldP spid="17" grpId="0" build="p"/>
      <p:bldP spid="18" grpId="0" animBg="1"/>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solidFill>
                  <a:srgbClr val="556E7B"/>
                </a:solidFill>
              </a:rPr>
              <a:t>Decision Coverage</a:t>
            </a:r>
          </a:p>
        </p:txBody>
      </p:sp>
      <p:sp>
        <p:nvSpPr>
          <p:cNvPr id="4" name="Text Placeholder 3"/>
          <p:cNvSpPr>
            <a:spLocks noGrp="1"/>
          </p:cNvSpPr>
          <p:nvPr>
            <p:ph type="body" idx="1"/>
          </p:nvPr>
        </p:nvSpPr>
        <p:spPr/>
        <p:txBody>
          <a:bodyPr/>
          <a:lstStyle/>
          <a:p>
            <a:r>
              <a:rPr lang="en-US" dirty="0"/>
              <a:t>Section 9</a:t>
            </a:r>
          </a:p>
          <a:p>
            <a:endParaRPr lang="en-US" dirty="0"/>
          </a:p>
          <a:p>
            <a:endParaRPr lang="en-US" dirty="0"/>
          </a:p>
        </p:txBody>
      </p:sp>
    </p:spTree>
    <p:extLst>
      <p:ext uri="{BB962C8B-B14F-4D97-AF65-F5344CB8AC3E}">
        <p14:creationId xmlns:p14="http://schemas.microsoft.com/office/powerpoint/2010/main" val="19258037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Decision Coverage</a:t>
            </a:r>
          </a:p>
        </p:txBody>
      </p:sp>
      <p:sp>
        <p:nvSpPr>
          <p:cNvPr id="3" name="Content Placeholder 2"/>
          <p:cNvSpPr>
            <a:spLocks noGrp="1"/>
          </p:cNvSpPr>
          <p:nvPr>
            <p:ph idx="1"/>
          </p:nvPr>
        </p:nvSpPr>
        <p:spPr>
          <a:xfrm>
            <a:off x="131180" y="863444"/>
            <a:ext cx="11929641" cy="4362979"/>
          </a:xfrm>
        </p:spPr>
        <p:txBody>
          <a:bodyPr/>
          <a:lstStyle/>
          <a:p>
            <a:r>
              <a:rPr lang="en-US" dirty="0"/>
              <a:t>Decision coverage (or branch coverage) testing is a </a:t>
            </a:r>
            <a:r>
              <a:rPr lang="en-US" b="1" dirty="0">
                <a:solidFill>
                  <a:srgbClr val="B71B1C"/>
                </a:solidFill>
              </a:rPr>
              <a:t>form of white box testing</a:t>
            </a:r>
            <a:r>
              <a:rPr lang="en-US" dirty="0"/>
              <a:t>.</a:t>
            </a:r>
          </a:p>
          <a:p>
            <a:r>
              <a:rPr lang="en-US" dirty="0"/>
              <a:t>Within the scope of decision coverage testing, </a:t>
            </a:r>
            <a:r>
              <a:rPr lang="en-US" b="1" dirty="0">
                <a:solidFill>
                  <a:srgbClr val="B71B1C"/>
                </a:solidFill>
              </a:rPr>
              <a:t>all possible branches </a:t>
            </a:r>
            <a:r>
              <a:rPr lang="en-US" dirty="0"/>
              <a:t>from </a:t>
            </a:r>
            <a:r>
              <a:rPr lang="en-US" b="1" dirty="0">
                <a:solidFill>
                  <a:srgbClr val="B71B1C"/>
                </a:solidFill>
              </a:rPr>
              <a:t>each decision point </a:t>
            </a:r>
            <a:r>
              <a:rPr lang="en-US" dirty="0"/>
              <a:t>are </a:t>
            </a:r>
            <a:r>
              <a:rPr lang="en-US" b="1" dirty="0">
                <a:solidFill>
                  <a:srgbClr val="B71B1C"/>
                </a:solidFill>
              </a:rPr>
              <a:t>executed at least once</a:t>
            </a:r>
            <a:r>
              <a:rPr lang="en-US" dirty="0"/>
              <a:t>. </a:t>
            </a:r>
          </a:p>
          <a:p>
            <a:r>
              <a:rPr lang="en-US" dirty="0"/>
              <a:t>This implies that </a:t>
            </a:r>
            <a:r>
              <a:rPr lang="en-US" b="1" dirty="0">
                <a:solidFill>
                  <a:srgbClr val="B71B1C"/>
                </a:solidFill>
              </a:rPr>
              <a:t>all the edges </a:t>
            </a:r>
            <a:r>
              <a:rPr lang="en-US" dirty="0"/>
              <a:t>of the </a:t>
            </a:r>
            <a:r>
              <a:rPr lang="en-US" b="1" dirty="0"/>
              <a:t>control flow graph </a:t>
            </a:r>
            <a:r>
              <a:rPr lang="en-US" dirty="0"/>
              <a:t>are </a:t>
            </a:r>
            <a:r>
              <a:rPr lang="en-US" b="1" dirty="0">
                <a:solidFill>
                  <a:srgbClr val="B71B1C"/>
                </a:solidFill>
              </a:rPr>
              <a:t>traversed</a:t>
            </a:r>
            <a:r>
              <a:rPr lang="en-US" dirty="0"/>
              <a:t>.</a:t>
            </a:r>
          </a:p>
          <a:p>
            <a:r>
              <a:rPr lang="en-US" dirty="0"/>
              <a:t>Decision coverage can be calculated using the formula below:</a:t>
            </a:r>
          </a:p>
          <a:p>
            <a:endParaRPr lang="en-US" dirty="0"/>
          </a:p>
          <a:p>
            <a:endParaRPr lang="en-US" dirty="0"/>
          </a:p>
          <a:p>
            <a:r>
              <a:rPr lang="en-US" dirty="0"/>
              <a:t>A decision point is a </a:t>
            </a:r>
            <a:r>
              <a:rPr lang="en-US" b="1" dirty="0">
                <a:solidFill>
                  <a:srgbClr val="B71B1C"/>
                </a:solidFill>
              </a:rPr>
              <a:t>point in the control flow graph where the control of the program diverges</a:t>
            </a:r>
            <a:r>
              <a:rPr lang="en-US" dirty="0"/>
              <a:t>. </a:t>
            </a:r>
          </a:p>
          <a:p>
            <a:r>
              <a:rPr lang="en-US" dirty="0"/>
              <a:t>Common examples include </a:t>
            </a:r>
            <a:r>
              <a:rPr lang="en-US" b="1" dirty="0">
                <a:solidFill>
                  <a:srgbClr val="B71B1C"/>
                </a:solidFill>
              </a:rPr>
              <a:t>do-while</a:t>
            </a:r>
            <a:r>
              <a:rPr lang="en-US" dirty="0"/>
              <a:t> statements, </a:t>
            </a:r>
            <a:r>
              <a:rPr lang="en-US" b="1" dirty="0">
                <a:solidFill>
                  <a:srgbClr val="B71B1C"/>
                </a:solidFill>
              </a:rPr>
              <a:t>if</a:t>
            </a:r>
            <a:r>
              <a:rPr lang="en-US" dirty="0"/>
              <a:t> statements, and </a:t>
            </a:r>
            <a:r>
              <a:rPr lang="en-US" b="1" dirty="0">
                <a:solidFill>
                  <a:srgbClr val="B71B1C"/>
                </a:solidFill>
              </a:rPr>
              <a:t>case</a:t>
            </a:r>
            <a:r>
              <a:rPr lang="en-US" dirty="0"/>
              <a:t> statements.</a:t>
            </a:r>
            <a:endParaRPr lang="en-IN" dirty="0"/>
          </a:p>
        </p:txBody>
      </p:sp>
      <p:sp>
        <p:nvSpPr>
          <p:cNvPr id="4" name="TextBox 3"/>
          <p:cNvSpPr txBox="1"/>
          <p:nvPr/>
        </p:nvSpPr>
        <p:spPr>
          <a:xfrm>
            <a:off x="954739" y="3224308"/>
            <a:ext cx="10645590" cy="461665"/>
          </a:xfrm>
          <a:prstGeom prst="rect">
            <a:avLst/>
          </a:prstGeom>
          <a:noFill/>
        </p:spPr>
        <p:txBody>
          <a:bodyPr wrap="square">
            <a:spAutoFit/>
          </a:bodyPr>
          <a:lstStyle/>
          <a:p>
            <a:r>
              <a:rPr lang="en-US" sz="2400" b="1" dirty="0">
                <a:solidFill>
                  <a:srgbClr val="B71B1C"/>
                </a:solidFill>
              </a:rPr>
              <a:t>Decision coverage </a:t>
            </a:r>
            <a:r>
              <a:rPr lang="en-US" sz="2400" dirty="0"/>
              <a:t>= (</a:t>
            </a:r>
            <a:r>
              <a:rPr lang="en-US" sz="2400" b="1" dirty="0"/>
              <a:t>No of Decision Executed </a:t>
            </a:r>
            <a:r>
              <a:rPr lang="en-US" sz="2400" dirty="0"/>
              <a:t>/ </a:t>
            </a:r>
            <a:r>
              <a:rPr lang="en-US" sz="2400" b="1" dirty="0"/>
              <a:t>Total no of Decision )</a:t>
            </a:r>
            <a:r>
              <a:rPr lang="en-US" sz="2400" dirty="0"/>
              <a:t>* 100</a:t>
            </a:r>
            <a:endParaRPr lang="en-IN" sz="2400" dirty="0"/>
          </a:p>
        </p:txBody>
      </p:sp>
      <p:sp>
        <p:nvSpPr>
          <p:cNvPr id="5" name="Content Placeholder 2"/>
          <p:cNvSpPr txBox="1"/>
          <p:nvPr/>
        </p:nvSpPr>
        <p:spPr>
          <a:xfrm>
            <a:off x="131180" y="3974198"/>
            <a:ext cx="11929641" cy="2408674"/>
          </a:xfrm>
          <a:prstGeom prst="rect">
            <a:avLst/>
          </a:prstGeom>
        </p:spPr>
        <p:txBody>
          <a:bodyPr vert="horz" lIns="91440" tIns="45720" rIns="91440" bIns="45720" rtlCol="0">
            <a:no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Tree>
    <p:extLst>
      <p:ext uri="{BB962C8B-B14F-4D97-AF65-F5344CB8AC3E}">
        <p14:creationId xmlns:p14="http://schemas.microsoft.com/office/powerpoint/2010/main" val="200433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Control Flow Graph </a:t>
            </a:r>
            <a:endParaRPr lang="en-IN" dirty="0"/>
          </a:p>
        </p:txBody>
      </p:sp>
      <p:sp>
        <p:nvSpPr>
          <p:cNvPr id="3" name="Content Placeholder 2"/>
          <p:cNvSpPr>
            <a:spLocks noGrp="1"/>
          </p:cNvSpPr>
          <p:nvPr>
            <p:ph idx="1"/>
          </p:nvPr>
        </p:nvSpPr>
        <p:spPr>
          <a:xfrm>
            <a:off x="131180" y="863445"/>
            <a:ext cx="11929641" cy="1567511"/>
          </a:xfrm>
        </p:spPr>
        <p:txBody>
          <a:bodyPr/>
          <a:lstStyle/>
          <a:p>
            <a:r>
              <a:rPr lang="en-US" dirty="0"/>
              <a:t>A program, </a:t>
            </a:r>
            <a:r>
              <a:rPr lang="en-US" b="1" dirty="0">
                <a:solidFill>
                  <a:srgbClr val="B71B1C"/>
                </a:solidFill>
              </a:rPr>
              <a:t>doesn't</a:t>
            </a:r>
            <a:r>
              <a:rPr lang="en-US" b="1" dirty="0"/>
              <a:t> </a:t>
            </a:r>
            <a:r>
              <a:rPr lang="en-US" dirty="0"/>
              <a:t>always </a:t>
            </a:r>
            <a:r>
              <a:rPr lang="en-US" b="1" dirty="0">
                <a:solidFill>
                  <a:srgbClr val="B71B1C"/>
                </a:solidFill>
              </a:rPr>
              <a:t>consist</a:t>
            </a:r>
            <a:r>
              <a:rPr lang="en-US" dirty="0"/>
              <a:t> of only </a:t>
            </a:r>
            <a:r>
              <a:rPr lang="en-US" b="1" dirty="0">
                <a:solidFill>
                  <a:srgbClr val="B71B1C"/>
                </a:solidFill>
              </a:rPr>
              <a:t>sequential</a:t>
            </a:r>
            <a:r>
              <a:rPr lang="en-US" dirty="0">
                <a:solidFill>
                  <a:srgbClr val="B71B1C"/>
                </a:solidFill>
              </a:rPr>
              <a:t> </a:t>
            </a:r>
            <a:r>
              <a:rPr lang="en-US" b="1" dirty="0">
                <a:solidFill>
                  <a:srgbClr val="B71B1C"/>
                </a:solidFill>
              </a:rPr>
              <a:t>statements</a:t>
            </a:r>
            <a:r>
              <a:rPr lang="en-US" dirty="0"/>
              <a:t>. </a:t>
            </a:r>
          </a:p>
          <a:p>
            <a:r>
              <a:rPr lang="en-US" dirty="0"/>
              <a:t>There could be </a:t>
            </a:r>
            <a:r>
              <a:rPr lang="en-US" b="1" dirty="0">
                <a:solidFill>
                  <a:srgbClr val="B71B1C"/>
                </a:solidFill>
              </a:rPr>
              <a:t>branching and looping </a:t>
            </a:r>
            <a:r>
              <a:rPr lang="en-US" dirty="0"/>
              <a:t>involved in it as well. </a:t>
            </a:r>
          </a:p>
          <a:p>
            <a:r>
              <a:rPr lang="en-US" dirty="0"/>
              <a:t>Shows how a CFG would look like if there are sequential, selection and iteration kind of statements in order.</a:t>
            </a:r>
          </a:p>
        </p:txBody>
      </p:sp>
      <p:sp>
        <p:nvSpPr>
          <p:cNvPr id="4" name="Oval 3"/>
          <p:cNvSpPr/>
          <p:nvPr/>
        </p:nvSpPr>
        <p:spPr>
          <a:xfrm>
            <a:off x="1519518" y="2749578"/>
            <a:ext cx="516228" cy="570702"/>
          </a:xfrm>
          <a:prstGeom prst="ellipse">
            <a:avLst/>
          </a:prstGeom>
          <a:solidFill>
            <a:srgbClr val="C00000"/>
          </a:solidFill>
          <a:ln>
            <a:solidFill>
              <a:srgbClr val="B71B1C"/>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t>1</a:t>
            </a:r>
          </a:p>
        </p:txBody>
      </p:sp>
      <p:sp>
        <p:nvSpPr>
          <p:cNvPr id="5" name="Oval 4"/>
          <p:cNvSpPr/>
          <p:nvPr/>
        </p:nvSpPr>
        <p:spPr>
          <a:xfrm>
            <a:off x="1519518" y="4979383"/>
            <a:ext cx="516228" cy="570702"/>
          </a:xfrm>
          <a:prstGeom prst="ellipse">
            <a:avLst/>
          </a:prstGeom>
          <a:solidFill>
            <a:srgbClr val="C00000"/>
          </a:solidFill>
          <a:ln>
            <a:solidFill>
              <a:srgbClr val="B71B1C"/>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t>2</a:t>
            </a:r>
          </a:p>
        </p:txBody>
      </p:sp>
      <p:sp>
        <p:nvSpPr>
          <p:cNvPr id="6" name="Oval 5"/>
          <p:cNvSpPr/>
          <p:nvPr/>
        </p:nvSpPr>
        <p:spPr>
          <a:xfrm>
            <a:off x="3424518" y="2716307"/>
            <a:ext cx="516228" cy="570702"/>
          </a:xfrm>
          <a:prstGeom prst="ellipse">
            <a:avLst/>
          </a:prstGeom>
          <a:solidFill>
            <a:srgbClr val="C00000"/>
          </a:solidFill>
          <a:ln>
            <a:solidFill>
              <a:srgbClr val="B71B1C"/>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1</a:t>
            </a:r>
          </a:p>
        </p:txBody>
      </p:sp>
      <p:sp>
        <p:nvSpPr>
          <p:cNvPr id="7" name="Oval 6"/>
          <p:cNvSpPr/>
          <p:nvPr/>
        </p:nvSpPr>
        <p:spPr>
          <a:xfrm>
            <a:off x="2674860" y="3879313"/>
            <a:ext cx="516228" cy="570702"/>
          </a:xfrm>
          <a:prstGeom prst="ellipse">
            <a:avLst/>
          </a:prstGeom>
          <a:solidFill>
            <a:srgbClr val="C00000"/>
          </a:solidFill>
          <a:ln>
            <a:solidFill>
              <a:srgbClr val="B71B1C"/>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2</a:t>
            </a:r>
          </a:p>
        </p:txBody>
      </p:sp>
      <p:sp>
        <p:nvSpPr>
          <p:cNvPr id="8" name="Oval 7"/>
          <p:cNvSpPr/>
          <p:nvPr/>
        </p:nvSpPr>
        <p:spPr>
          <a:xfrm>
            <a:off x="4198860" y="3879313"/>
            <a:ext cx="516228" cy="570702"/>
          </a:xfrm>
          <a:prstGeom prst="ellipse">
            <a:avLst/>
          </a:prstGeom>
          <a:solidFill>
            <a:srgbClr val="C00000"/>
          </a:solidFill>
          <a:ln>
            <a:solidFill>
              <a:srgbClr val="B71B1C"/>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3</a:t>
            </a:r>
          </a:p>
        </p:txBody>
      </p:sp>
      <p:sp>
        <p:nvSpPr>
          <p:cNvPr id="9" name="Oval 8"/>
          <p:cNvSpPr/>
          <p:nvPr/>
        </p:nvSpPr>
        <p:spPr>
          <a:xfrm>
            <a:off x="3424518" y="4979383"/>
            <a:ext cx="516228" cy="570702"/>
          </a:xfrm>
          <a:prstGeom prst="ellipse">
            <a:avLst/>
          </a:prstGeom>
          <a:solidFill>
            <a:srgbClr val="C00000"/>
          </a:solidFill>
          <a:ln>
            <a:solidFill>
              <a:srgbClr val="B71B1C"/>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4</a:t>
            </a:r>
          </a:p>
        </p:txBody>
      </p:sp>
      <p:sp>
        <p:nvSpPr>
          <p:cNvPr id="10" name="Oval 9"/>
          <p:cNvSpPr/>
          <p:nvPr/>
        </p:nvSpPr>
        <p:spPr>
          <a:xfrm>
            <a:off x="5510896" y="2824018"/>
            <a:ext cx="516228" cy="570702"/>
          </a:xfrm>
          <a:prstGeom prst="ellipse">
            <a:avLst/>
          </a:prstGeom>
          <a:solidFill>
            <a:srgbClr val="C00000"/>
          </a:solidFill>
          <a:ln>
            <a:solidFill>
              <a:srgbClr val="B71B1C"/>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t>1</a:t>
            </a:r>
          </a:p>
        </p:txBody>
      </p:sp>
      <p:sp>
        <p:nvSpPr>
          <p:cNvPr id="11" name="Oval 10"/>
          <p:cNvSpPr/>
          <p:nvPr/>
        </p:nvSpPr>
        <p:spPr>
          <a:xfrm>
            <a:off x="5510896" y="5053823"/>
            <a:ext cx="516228" cy="570702"/>
          </a:xfrm>
          <a:prstGeom prst="ellipse">
            <a:avLst/>
          </a:prstGeom>
          <a:solidFill>
            <a:srgbClr val="C00000"/>
          </a:solidFill>
          <a:ln>
            <a:solidFill>
              <a:srgbClr val="B71B1C"/>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t>3</a:t>
            </a:r>
          </a:p>
        </p:txBody>
      </p:sp>
      <p:sp>
        <p:nvSpPr>
          <p:cNvPr id="12" name="Oval 11"/>
          <p:cNvSpPr/>
          <p:nvPr/>
        </p:nvSpPr>
        <p:spPr>
          <a:xfrm>
            <a:off x="5489431" y="3929068"/>
            <a:ext cx="516228" cy="570702"/>
          </a:xfrm>
          <a:prstGeom prst="ellipse">
            <a:avLst/>
          </a:prstGeom>
          <a:solidFill>
            <a:srgbClr val="C00000"/>
          </a:solidFill>
          <a:ln>
            <a:solidFill>
              <a:srgbClr val="B71B1C"/>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t>2</a:t>
            </a:r>
          </a:p>
        </p:txBody>
      </p:sp>
      <p:sp>
        <p:nvSpPr>
          <p:cNvPr id="13" name="Oval 12"/>
          <p:cNvSpPr/>
          <p:nvPr/>
        </p:nvSpPr>
        <p:spPr>
          <a:xfrm>
            <a:off x="7426445" y="2766250"/>
            <a:ext cx="516228" cy="570702"/>
          </a:xfrm>
          <a:prstGeom prst="ellipse">
            <a:avLst/>
          </a:prstGeom>
          <a:solidFill>
            <a:srgbClr val="C00000"/>
          </a:solidFill>
          <a:ln>
            <a:solidFill>
              <a:srgbClr val="B71B1C"/>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t>1</a:t>
            </a:r>
          </a:p>
        </p:txBody>
      </p:sp>
      <p:sp>
        <p:nvSpPr>
          <p:cNvPr id="14" name="Oval 13"/>
          <p:cNvSpPr/>
          <p:nvPr/>
        </p:nvSpPr>
        <p:spPr>
          <a:xfrm>
            <a:off x="6677860" y="3929256"/>
            <a:ext cx="516228" cy="570702"/>
          </a:xfrm>
          <a:prstGeom prst="ellipse">
            <a:avLst/>
          </a:prstGeom>
          <a:solidFill>
            <a:srgbClr val="C00000"/>
          </a:solidFill>
          <a:ln>
            <a:solidFill>
              <a:srgbClr val="B71B1C"/>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t>2</a:t>
            </a:r>
          </a:p>
        </p:txBody>
      </p:sp>
      <p:sp>
        <p:nvSpPr>
          <p:cNvPr id="15" name="Oval 14"/>
          <p:cNvSpPr/>
          <p:nvPr/>
        </p:nvSpPr>
        <p:spPr>
          <a:xfrm>
            <a:off x="8099365" y="3929256"/>
            <a:ext cx="516228" cy="570702"/>
          </a:xfrm>
          <a:prstGeom prst="ellipse">
            <a:avLst/>
          </a:prstGeom>
          <a:solidFill>
            <a:srgbClr val="C00000"/>
          </a:solidFill>
          <a:ln>
            <a:solidFill>
              <a:srgbClr val="B71B1C"/>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t>3</a:t>
            </a:r>
          </a:p>
        </p:txBody>
      </p:sp>
      <p:sp>
        <p:nvSpPr>
          <p:cNvPr id="16" name="Oval 15"/>
          <p:cNvSpPr/>
          <p:nvPr/>
        </p:nvSpPr>
        <p:spPr>
          <a:xfrm>
            <a:off x="7426445" y="5035248"/>
            <a:ext cx="516228" cy="570702"/>
          </a:xfrm>
          <a:prstGeom prst="ellipse">
            <a:avLst/>
          </a:prstGeom>
          <a:solidFill>
            <a:srgbClr val="C00000"/>
          </a:solidFill>
          <a:ln>
            <a:solidFill>
              <a:srgbClr val="B71B1C"/>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t>5</a:t>
            </a:r>
          </a:p>
        </p:txBody>
      </p:sp>
      <p:sp>
        <p:nvSpPr>
          <p:cNvPr id="17" name="Oval 16"/>
          <p:cNvSpPr/>
          <p:nvPr/>
        </p:nvSpPr>
        <p:spPr>
          <a:xfrm>
            <a:off x="9281539" y="3893707"/>
            <a:ext cx="516228" cy="570702"/>
          </a:xfrm>
          <a:prstGeom prst="ellipse">
            <a:avLst/>
          </a:prstGeom>
          <a:solidFill>
            <a:srgbClr val="C00000"/>
          </a:solidFill>
          <a:ln>
            <a:solidFill>
              <a:srgbClr val="B71B1C"/>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t>4</a:t>
            </a:r>
          </a:p>
        </p:txBody>
      </p:sp>
      <p:cxnSp>
        <p:nvCxnSpPr>
          <p:cNvPr id="18" name="Straight Arrow Connector 17"/>
          <p:cNvCxnSpPr>
            <a:endCxn id="5" idx="0"/>
          </p:cNvCxnSpPr>
          <p:nvPr/>
        </p:nvCxnSpPr>
        <p:spPr>
          <a:xfrm>
            <a:off x="1777632" y="3320280"/>
            <a:ext cx="0" cy="1659103"/>
          </a:xfrm>
          <a:prstGeom prst="straightConnector1">
            <a:avLst/>
          </a:prstGeom>
          <a:ln w="28575">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a:endCxn id="7" idx="0"/>
          </p:cNvCxnSpPr>
          <p:nvPr/>
        </p:nvCxnSpPr>
        <p:spPr>
          <a:xfrm flipH="1">
            <a:off x="2932974" y="3001658"/>
            <a:ext cx="491544" cy="877655"/>
          </a:xfrm>
          <a:prstGeom prst="straightConnector1">
            <a:avLst/>
          </a:prstGeom>
          <a:ln w="28575">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8" idx="0"/>
          </p:cNvCxnSpPr>
          <p:nvPr/>
        </p:nvCxnSpPr>
        <p:spPr>
          <a:xfrm>
            <a:off x="3940746" y="3001658"/>
            <a:ext cx="516228" cy="877655"/>
          </a:xfrm>
          <a:prstGeom prst="straightConnector1">
            <a:avLst/>
          </a:prstGeom>
          <a:ln w="28575">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4"/>
            <a:endCxn id="9" idx="2"/>
          </p:cNvCxnSpPr>
          <p:nvPr/>
        </p:nvCxnSpPr>
        <p:spPr>
          <a:xfrm>
            <a:off x="2932974" y="4450015"/>
            <a:ext cx="491544" cy="814719"/>
          </a:xfrm>
          <a:prstGeom prst="straightConnector1">
            <a:avLst/>
          </a:prstGeom>
          <a:ln w="28575">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9" idx="6"/>
          </p:cNvCxnSpPr>
          <p:nvPr/>
        </p:nvCxnSpPr>
        <p:spPr>
          <a:xfrm flipH="1">
            <a:off x="3940746" y="4450015"/>
            <a:ext cx="516228" cy="814719"/>
          </a:xfrm>
          <a:prstGeom prst="straightConnector1">
            <a:avLst/>
          </a:prstGeom>
          <a:ln w="28575">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2" idx="0"/>
          </p:cNvCxnSpPr>
          <p:nvPr/>
        </p:nvCxnSpPr>
        <p:spPr>
          <a:xfrm>
            <a:off x="5747545" y="3394720"/>
            <a:ext cx="0" cy="534348"/>
          </a:xfrm>
          <a:prstGeom prst="straightConnector1">
            <a:avLst/>
          </a:prstGeom>
          <a:ln w="28575">
            <a:solidFill>
              <a:srgbClr val="B71B1C"/>
            </a:solidFill>
            <a:tailEnd type="triangle"/>
          </a:ln>
        </p:spPr>
        <p:style>
          <a:lnRef idx="1">
            <a:schemeClr val="accent1"/>
          </a:lnRef>
          <a:fillRef idx="0">
            <a:schemeClr val="accent1"/>
          </a:fillRef>
          <a:effectRef idx="0">
            <a:schemeClr val="accent1"/>
          </a:effectRef>
          <a:fontRef idx="minor">
            <a:schemeClr val="tx1"/>
          </a:fontRef>
        </p:style>
      </p:cxnSp>
      <p:sp>
        <p:nvSpPr>
          <p:cNvPr id="24" name="Arc 23"/>
          <p:cNvSpPr/>
          <p:nvPr/>
        </p:nvSpPr>
        <p:spPr>
          <a:xfrm rot="10800000" flipH="1">
            <a:off x="5958035" y="2936764"/>
            <a:ext cx="327203" cy="1383911"/>
          </a:xfrm>
          <a:prstGeom prst="arc">
            <a:avLst>
              <a:gd name="adj1" fmla="val 15908298"/>
              <a:gd name="adj2" fmla="val 5811026"/>
            </a:avLst>
          </a:prstGeom>
          <a:noFill/>
          <a:ln w="28575">
            <a:solidFill>
              <a:srgbClr val="B71B1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Arc 24"/>
          <p:cNvSpPr/>
          <p:nvPr/>
        </p:nvSpPr>
        <p:spPr>
          <a:xfrm>
            <a:off x="5053559" y="3029913"/>
            <a:ext cx="646362" cy="2462161"/>
          </a:xfrm>
          <a:prstGeom prst="arc">
            <a:avLst>
              <a:gd name="adj1" fmla="val 5114974"/>
              <a:gd name="adj2" fmla="val 16563780"/>
            </a:avLst>
          </a:prstGeom>
          <a:noFill/>
          <a:ln w="28575">
            <a:solidFill>
              <a:srgbClr val="B71B1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Arrow Connector 25"/>
          <p:cNvCxnSpPr/>
          <p:nvPr/>
        </p:nvCxnSpPr>
        <p:spPr>
          <a:xfrm flipH="1">
            <a:off x="6935974" y="3051601"/>
            <a:ext cx="490471" cy="877655"/>
          </a:xfrm>
          <a:prstGeom prst="straightConnector1">
            <a:avLst/>
          </a:prstGeom>
          <a:ln w="28575">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942673" y="3051601"/>
            <a:ext cx="414806" cy="877655"/>
          </a:xfrm>
          <a:prstGeom prst="straightConnector1">
            <a:avLst/>
          </a:prstGeom>
          <a:ln w="28575">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4" idx="4"/>
            <a:endCxn id="16" idx="2"/>
          </p:cNvCxnSpPr>
          <p:nvPr/>
        </p:nvCxnSpPr>
        <p:spPr>
          <a:xfrm>
            <a:off x="6935974" y="4499958"/>
            <a:ext cx="490471" cy="820641"/>
          </a:xfrm>
          <a:prstGeom prst="straightConnector1">
            <a:avLst/>
          </a:prstGeom>
          <a:ln w="28575">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4"/>
            <a:endCxn id="16" idx="6"/>
          </p:cNvCxnSpPr>
          <p:nvPr/>
        </p:nvCxnSpPr>
        <p:spPr>
          <a:xfrm flipH="1">
            <a:off x="7942673" y="4499958"/>
            <a:ext cx="414806" cy="820641"/>
          </a:xfrm>
          <a:prstGeom prst="straightConnector1">
            <a:avLst/>
          </a:prstGeom>
          <a:ln w="28575">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7" idx="3"/>
          </p:cNvCxnSpPr>
          <p:nvPr/>
        </p:nvCxnSpPr>
        <p:spPr>
          <a:xfrm flipH="1">
            <a:off x="7942673" y="4380832"/>
            <a:ext cx="1414466" cy="1111242"/>
          </a:xfrm>
          <a:prstGeom prst="straightConnector1">
            <a:avLst/>
          </a:prstGeom>
          <a:ln w="28575">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7" idx="0"/>
          </p:cNvCxnSpPr>
          <p:nvPr/>
        </p:nvCxnSpPr>
        <p:spPr>
          <a:xfrm>
            <a:off x="7855740" y="2837170"/>
            <a:ext cx="1683913" cy="1056537"/>
          </a:xfrm>
          <a:prstGeom prst="straightConnector1">
            <a:avLst/>
          </a:prstGeom>
          <a:ln w="28575">
            <a:solidFill>
              <a:srgbClr val="B71B1C"/>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191088" y="5650770"/>
            <a:ext cx="915635" cy="369332"/>
          </a:xfrm>
          <a:prstGeom prst="rect">
            <a:avLst/>
          </a:prstGeom>
          <a:noFill/>
          <a:ln>
            <a:noFill/>
          </a:ln>
        </p:spPr>
        <p:txBody>
          <a:bodyPr wrap="none" rtlCol="0">
            <a:spAutoFit/>
          </a:bodyPr>
          <a:lstStyle/>
          <a:p>
            <a:r>
              <a:rPr lang="en-US" dirty="0">
                <a:latin typeface="LM Roman 12" panose="00000500000000000000" pitchFamily="50" charset="0"/>
              </a:rPr>
              <a:t>If - else</a:t>
            </a:r>
          </a:p>
        </p:txBody>
      </p:sp>
      <p:sp>
        <p:nvSpPr>
          <p:cNvPr id="33" name="TextBox 32"/>
          <p:cNvSpPr txBox="1"/>
          <p:nvPr/>
        </p:nvSpPr>
        <p:spPr>
          <a:xfrm>
            <a:off x="5363465" y="5687886"/>
            <a:ext cx="768159" cy="369332"/>
          </a:xfrm>
          <a:prstGeom prst="rect">
            <a:avLst/>
          </a:prstGeom>
          <a:noFill/>
          <a:ln>
            <a:noFill/>
          </a:ln>
        </p:spPr>
        <p:txBody>
          <a:bodyPr wrap="none" rtlCol="0">
            <a:spAutoFit/>
          </a:bodyPr>
          <a:lstStyle/>
          <a:p>
            <a:r>
              <a:rPr lang="en-US" dirty="0">
                <a:latin typeface="LM Roman 12" panose="00000500000000000000" pitchFamily="50" charset="0"/>
              </a:rPr>
              <a:t>While</a:t>
            </a:r>
          </a:p>
        </p:txBody>
      </p:sp>
      <p:sp>
        <p:nvSpPr>
          <p:cNvPr id="34" name="TextBox 33"/>
          <p:cNvSpPr txBox="1"/>
          <p:nvPr/>
        </p:nvSpPr>
        <p:spPr>
          <a:xfrm>
            <a:off x="7644666" y="5676124"/>
            <a:ext cx="652743" cy="369332"/>
          </a:xfrm>
          <a:prstGeom prst="rect">
            <a:avLst/>
          </a:prstGeom>
          <a:noFill/>
          <a:ln>
            <a:noFill/>
          </a:ln>
        </p:spPr>
        <p:txBody>
          <a:bodyPr wrap="none" rtlCol="0">
            <a:spAutoFit/>
          </a:bodyPr>
          <a:lstStyle/>
          <a:p>
            <a:r>
              <a:rPr lang="en-US" dirty="0">
                <a:latin typeface="LM Roman 12" panose="00000500000000000000" pitchFamily="50" charset="0"/>
              </a:rPr>
              <a:t>Case</a:t>
            </a:r>
          </a:p>
        </p:txBody>
      </p:sp>
      <p:sp>
        <p:nvSpPr>
          <p:cNvPr id="35" name="TextBox 34"/>
          <p:cNvSpPr txBox="1"/>
          <p:nvPr/>
        </p:nvSpPr>
        <p:spPr>
          <a:xfrm>
            <a:off x="1241776" y="5630656"/>
            <a:ext cx="1099981" cy="369332"/>
          </a:xfrm>
          <a:prstGeom prst="rect">
            <a:avLst/>
          </a:prstGeom>
          <a:noFill/>
          <a:ln>
            <a:noFill/>
          </a:ln>
        </p:spPr>
        <p:txBody>
          <a:bodyPr wrap="none" rtlCol="0">
            <a:spAutoFit/>
          </a:bodyPr>
          <a:lstStyle/>
          <a:p>
            <a:r>
              <a:rPr lang="en-US" dirty="0">
                <a:latin typeface="LM Roman 12" panose="00000500000000000000" pitchFamily="50" charset="0"/>
              </a:rPr>
              <a:t>Sequence</a:t>
            </a:r>
          </a:p>
        </p:txBody>
      </p:sp>
    </p:spTree>
    <p:extLst>
      <p:ext uri="{BB962C8B-B14F-4D97-AF65-F5344CB8AC3E}">
        <p14:creationId xmlns:p14="http://schemas.microsoft.com/office/powerpoint/2010/main" val="285362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barn(inVertical)">
                                      <p:cBhvr>
                                        <p:cTn id="36" dur="500"/>
                                        <p:tgtEl>
                                          <p:spTgt spid="9"/>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barn(inVertical)">
                                      <p:cBhvr>
                                        <p:cTn id="39" dur="500"/>
                                        <p:tgtEl>
                                          <p:spTgt spid="7"/>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arn(inVertical)">
                                      <p:cBhvr>
                                        <p:cTn id="42" dur="500"/>
                                        <p:tgtEl>
                                          <p:spTgt spid="6"/>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barn(inVertical)">
                                      <p:cBhvr>
                                        <p:cTn id="45" dur="500"/>
                                        <p:tgtEl>
                                          <p:spTgt spid="8"/>
                                        </p:tgtEl>
                                      </p:cBhvr>
                                    </p:animEffect>
                                  </p:childTnLst>
                                </p:cTn>
                              </p:par>
                              <p:par>
                                <p:cTn id="46" presetID="16" presetClass="entr" presetSubtype="21" fill="hold"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barn(inVertical)">
                                      <p:cBhvr>
                                        <p:cTn id="48" dur="500"/>
                                        <p:tgtEl>
                                          <p:spTgt spid="22"/>
                                        </p:tgtEl>
                                      </p:cBhvr>
                                    </p:animEffect>
                                  </p:childTnLst>
                                </p:cTn>
                              </p:par>
                              <p:par>
                                <p:cTn id="49" presetID="16" presetClass="entr" presetSubtype="21"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barn(inVertical)">
                                      <p:cBhvr>
                                        <p:cTn id="51" dur="500"/>
                                        <p:tgtEl>
                                          <p:spTgt spid="21"/>
                                        </p:tgtEl>
                                      </p:cBhvr>
                                    </p:animEffect>
                                  </p:childTnLst>
                                </p:cTn>
                              </p:par>
                              <p:par>
                                <p:cTn id="52" presetID="16" presetClass="entr" presetSubtype="21" fill="hold"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barn(inVertical)">
                                      <p:cBhvr>
                                        <p:cTn id="54" dur="500"/>
                                        <p:tgtEl>
                                          <p:spTgt spid="19"/>
                                        </p:tgtEl>
                                      </p:cBhvr>
                                    </p:animEffect>
                                  </p:childTnLst>
                                </p:cTn>
                              </p:par>
                              <p:par>
                                <p:cTn id="55" presetID="16" presetClass="entr" presetSubtype="21"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barn(inVertical)">
                                      <p:cBhvr>
                                        <p:cTn id="57" dur="500"/>
                                        <p:tgtEl>
                                          <p:spTgt spid="20"/>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barn(inVertical)">
                                      <p:cBhvr>
                                        <p:cTn id="60" dur="500"/>
                                        <p:tgtEl>
                                          <p:spTgt spid="3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fade">
                                      <p:cBhvr>
                                        <p:cTn id="65" dur="500"/>
                                        <p:tgtEl>
                                          <p:spTgt spid="1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fade">
                                      <p:cBhvr>
                                        <p:cTn id="68" dur="500"/>
                                        <p:tgtEl>
                                          <p:spTgt spid="3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fade">
                                      <p:cBhvr>
                                        <p:cTn id="71" dur="500"/>
                                        <p:tgtEl>
                                          <p:spTgt spid="2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fade">
                                      <p:cBhvr>
                                        <p:cTn id="74" dur="500"/>
                                        <p:tgtEl>
                                          <p:spTgt spid="1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par>
                                <p:cTn id="78" presetID="10" presetClass="entr" presetSubtype="0" fill="hold" nodeType="with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fade">
                                      <p:cBhvr>
                                        <p:cTn id="80" dur="500"/>
                                        <p:tgtEl>
                                          <p:spTgt spid="2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0"/>
                                        </p:tgtEl>
                                        <p:attrNameLst>
                                          <p:attrName>style.visibility</p:attrName>
                                        </p:attrNameLst>
                                      </p:cBhvr>
                                      <p:to>
                                        <p:strVal val="visible"/>
                                      </p:to>
                                    </p:set>
                                    <p:animEffect transition="in" filter="fade">
                                      <p:cBhvr>
                                        <p:cTn id="83" dur="500"/>
                                        <p:tgtEl>
                                          <p:spTgt spid="10"/>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13"/>
                                        </p:tgtEl>
                                        <p:attrNameLst>
                                          <p:attrName>style.visibility</p:attrName>
                                        </p:attrNameLst>
                                      </p:cBhvr>
                                      <p:to>
                                        <p:strVal val="visible"/>
                                      </p:to>
                                    </p:set>
                                    <p:animEffect transition="in" filter="fade">
                                      <p:cBhvr>
                                        <p:cTn id="88" dur="500"/>
                                        <p:tgtEl>
                                          <p:spTgt spid="13"/>
                                        </p:tgtEl>
                                      </p:cBhvr>
                                    </p:animEffect>
                                  </p:childTnLst>
                                </p:cTn>
                              </p:par>
                              <p:par>
                                <p:cTn id="89" presetID="10" presetClass="entr" presetSubtype="0" fill="hold" nodeType="with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fade">
                                      <p:cBhvr>
                                        <p:cTn id="91" dur="500"/>
                                        <p:tgtEl>
                                          <p:spTgt spid="26"/>
                                        </p:tgtEl>
                                      </p:cBhvr>
                                    </p:animEffect>
                                  </p:childTnLst>
                                </p:cTn>
                              </p:par>
                              <p:par>
                                <p:cTn id="92" presetID="10" presetClass="entr" presetSubtype="0" fill="hold" nodeType="with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fade">
                                      <p:cBhvr>
                                        <p:cTn id="94" dur="500"/>
                                        <p:tgtEl>
                                          <p:spTgt spid="27"/>
                                        </p:tgtEl>
                                      </p:cBhvr>
                                    </p:animEffect>
                                  </p:childTnLst>
                                </p:cTn>
                              </p:par>
                              <p:par>
                                <p:cTn id="95" presetID="10" presetClass="entr" presetSubtype="0" fill="hold" nodeType="with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fade">
                                      <p:cBhvr>
                                        <p:cTn id="97" dur="500"/>
                                        <p:tgtEl>
                                          <p:spTgt spid="31"/>
                                        </p:tgtEl>
                                      </p:cBhvr>
                                    </p:animEffect>
                                  </p:childTnLst>
                                </p:cTn>
                              </p:par>
                              <p:par>
                                <p:cTn id="98" presetID="10" presetClass="entr" presetSubtype="0" fill="hold" nodeType="with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fade">
                                      <p:cBhvr>
                                        <p:cTn id="100" dur="500"/>
                                        <p:tgtEl>
                                          <p:spTgt spid="30"/>
                                        </p:tgtEl>
                                      </p:cBhvr>
                                    </p:animEffect>
                                  </p:childTnLst>
                                </p:cTn>
                              </p:par>
                              <p:par>
                                <p:cTn id="101" presetID="10" presetClass="entr" presetSubtype="0" fill="hold" nodeType="withEffect">
                                  <p:stCondLst>
                                    <p:cond delay="0"/>
                                  </p:stCondLst>
                                  <p:childTnLst>
                                    <p:set>
                                      <p:cBhvr>
                                        <p:cTn id="102" dur="1" fill="hold">
                                          <p:stCondLst>
                                            <p:cond delay="0"/>
                                          </p:stCondLst>
                                        </p:cTn>
                                        <p:tgtEl>
                                          <p:spTgt spid="28"/>
                                        </p:tgtEl>
                                        <p:attrNameLst>
                                          <p:attrName>style.visibility</p:attrName>
                                        </p:attrNameLst>
                                      </p:cBhvr>
                                      <p:to>
                                        <p:strVal val="visible"/>
                                      </p:to>
                                    </p:set>
                                    <p:animEffect transition="in" filter="fade">
                                      <p:cBhvr>
                                        <p:cTn id="103" dur="500"/>
                                        <p:tgtEl>
                                          <p:spTgt spid="28"/>
                                        </p:tgtEl>
                                      </p:cBhvr>
                                    </p:animEffect>
                                  </p:childTnLst>
                                </p:cTn>
                              </p:par>
                              <p:par>
                                <p:cTn id="104" presetID="10" presetClass="entr" presetSubtype="0" fill="hold" nodeType="withEffect">
                                  <p:stCondLst>
                                    <p:cond delay="0"/>
                                  </p:stCondLst>
                                  <p:childTnLst>
                                    <p:set>
                                      <p:cBhvr>
                                        <p:cTn id="105" dur="1" fill="hold">
                                          <p:stCondLst>
                                            <p:cond delay="0"/>
                                          </p:stCondLst>
                                        </p:cTn>
                                        <p:tgtEl>
                                          <p:spTgt spid="29"/>
                                        </p:tgtEl>
                                        <p:attrNameLst>
                                          <p:attrName>style.visibility</p:attrName>
                                        </p:attrNameLst>
                                      </p:cBhvr>
                                      <p:to>
                                        <p:strVal val="visible"/>
                                      </p:to>
                                    </p:set>
                                    <p:animEffect transition="in" filter="fade">
                                      <p:cBhvr>
                                        <p:cTn id="106" dur="500"/>
                                        <p:tgtEl>
                                          <p:spTgt spid="29"/>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4"/>
                                        </p:tgtEl>
                                        <p:attrNameLst>
                                          <p:attrName>style.visibility</p:attrName>
                                        </p:attrNameLst>
                                      </p:cBhvr>
                                      <p:to>
                                        <p:strVal val="visible"/>
                                      </p:to>
                                    </p:set>
                                    <p:animEffect transition="in" filter="fade">
                                      <p:cBhvr>
                                        <p:cTn id="109" dur="500"/>
                                        <p:tgtEl>
                                          <p:spTgt spid="14"/>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5"/>
                                        </p:tgtEl>
                                        <p:attrNameLst>
                                          <p:attrName>style.visibility</p:attrName>
                                        </p:attrNameLst>
                                      </p:cBhvr>
                                      <p:to>
                                        <p:strVal val="visible"/>
                                      </p:to>
                                    </p:set>
                                    <p:animEffect transition="in" filter="fade">
                                      <p:cBhvr>
                                        <p:cTn id="112" dur="500"/>
                                        <p:tgtEl>
                                          <p:spTgt spid="15"/>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7"/>
                                        </p:tgtEl>
                                        <p:attrNameLst>
                                          <p:attrName>style.visibility</p:attrName>
                                        </p:attrNameLst>
                                      </p:cBhvr>
                                      <p:to>
                                        <p:strVal val="visible"/>
                                      </p:to>
                                    </p:set>
                                    <p:animEffect transition="in" filter="fade">
                                      <p:cBhvr>
                                        <p:cTn id="115" dur="500"/>
                                        <p:tgtEl>
                                          <p:spTgt spid="17"/>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6"/>
                                        </p:tgtEl>
                                        <p:attrNameLst>
                                          <p:attrName>style.visibility</p:attrName>
                                        </p:attrNameLst>
                                      </p:cBhvr>
                                      <p:to>
                                        <p:strVal val="visible"/>
                                      </p:to>
                                    </p:set>
                                    <p:animEffect transition="in" filter="fade">
                                      <p:cBhvr>
                                        <p:cTn id="118" dur="500"/>
                                        <p:tgtEl>
                                          <p:spTgt spid="16"/>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fade">
                                      <p:cBhvr>
                                        <p:cTn id="12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4" grpId="0" animBg="1"/>
      <p:bldP spid="25" grpId="0" animBg="1"/>
      <p:bldP spid="32" grpId="0"/>
      <p:bldP spid="33" grpId="0"/>
      <p:bldP spid="34" grpId="0"/>
      <p:bldP spid="3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Control Flow Graph </a:t>
            </a:r>
            <a:endParaRPr lang="en-IN" dirty="0"/>
          </a:p>
        </p:txBody>
      </p:sp>
      <p:sp>
        <p:nvSpPr>
          <p:cNvPr id="3" name="Content Placeholder 2"/>
          <p:cNvSpPr>
            <a:spLocks noGrp="1"/>
          </p:cNvSpPr>
          <p:nvPr>
            <p:ph idx="1"/>
          </p:nvPr>
        </p:nvSpPr>
        <p:spPr>
          <a:xfrm>
            <a:off x="131180" y="863444"/>
            <a:ext cx="11929641" cy="848815"/>
          </a:xfrm>
        </p:spPr>
        <p:txBody>
          <a:bodyPr/>
          <a:lstStyle/>
          <a:p>
            <a:r>
              <a:rPr lang="en-US" dirty="0"/>
              <a:t>The size of a CFG could be reduced by representing each basic block with a node. To illustrate this, let's consider the following example.</a:t>
            </a:r>
          </a:p>
        </p:txBody>
      </p:sp>
      <p:grpSp>
        <p:nvGrpSpPr>
          <p:cNvPr id="4" name="Canvas 7"/>
          <p:cNvGrpSpPr/>
          <p:nvPr/>
        </p:nvGrpSpPr>
        <p:grpSpPr>
          <a:xfrm>
            <a:off x="292190" y="2230655"/>
            <a:ext cx="3907128" cy="3962400"/>
            <a:chOff x="0" y="-136493"/>
            <a:chExt cx="6749993" cy="5257253"/>
          </a:xfrm>
        </p:grpSpPr>
        <p:sp>
          <p:nvSpPr>
            <p:cNvPr id="5" name="Rectangle 4"/>
            <p:cNvSpPr/>
            <p:nvPr/>
          </p:nvSpPr>
          <p:spPr>
            <a:xfrm>
              <a:off x="0" y="0"/>
              <a:ext cx="5438140" cy="2590800"/>
            </a:xfrm>
            <a:prstGeom prst="rect">
              <a:avLst/>
            </a:prstGeom>
          </p:spPr>
          <p:txBody>
            <a:bodyPr/>
            <a:lstStyle/>
            <a:p>
              <a:endParaRPr lang="en-IN"/>
            </a:p>
          </p:txBody>
        </p:sp>
        <p:sp>
          <p:nvSpPr>
            <p:cNvPr id="6" name="Text Box 6"/>
            <p:cNvSpPr txBox="1"/>
            <p:nvPr/>
          </p:nvSpPr>
          <p:spPr>
            <a:xfrm>
              <a:off x="159089" y="-136493"/>
              <a:ext cx="6590904" cy="5257253"/>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457200" marR="0" indent="-457200">
                <a:spcBef>
                  <a:spcPts val="0"/>
                </a:spcBef>
                <a:spcAft>
                  <a:spcPts val="0"/>
                </a:spcAft>
                <a:buFont typeface="+mj-lt"/>
                <a:buAutoNum type="arabicPeriod"/>
              </a:pPr>
              <a:r>
                <a:rPr lang="en-US" sz="2000" dirty="0">
                  <a:solidFill>
                    <a:schemeClr val="tx1"/>
                  </a:solidFill>
                  <a:latin typeface="Consolas" panose="020B0609020204030204" pitchFamily="49" charset="0"/>
                  <a:ea typeface="Times New Roman" panose="02020603050405020304" pitchFamily="18" charset="0"/>
                </a:rPr>
                <a:t>sum = 0;</a:t>
              </a:r>
            </a:p>
            <a:p>
              <a:pPr marL="457200" marR="0" indent="-457200">
                <a:spcBef>
                  <a:spcPts val="0"/>
                </a:spcBef>
                <a:spcAft>
                  <a:spcPts val="0"/>
                </a:spcAft>
                <a:buFont typeface="+mj-lt"/>
                <a:buAutoNum type="arabicPeriod"/>
              </a:pPr>
              <a:r>
                <a:rPr lang="en-US" sz="2000" dirty="0" err="1">
                  <a:solidFill>
                    <a:schemeClr val="tx1"/>
                  </a:solidFill>
                  <a:latin typeface="Consolas" panose="020B0609020204030204" pitchFamily="49" charset="0"/>
                  <a:ea typeface="Times New Roman" panose="02020603050405020304" pitchFamily="18" charset="0"/>
                </a:rPr>
                <a:t>i</a:t>
              </a:r>
              <a:r>
                <a:rPr lang="en-US" sz="2000" dirty="0">
                  <a:solidFill>
                    <a:schemeClr val="tx1"/>
                  </a:solidFill>
                  <a:latin typeface="Consolas" panose="020B0609020204030204" pitchFamily="49" charset="0"/>
                  <a:ea typeface="Times New Roman" panose="02020603050405020304" pitchFamily="18" charset="0"/>
                </a:rPr>
                <a:t> = 1;</a:t>
              </a:r>
            </a:p>
            <a:p>
              <a:pPr marL="457200" marR="0" indent="-457200">
                <a:spcBef>
                  <a:spcPts val="0"/>
                </a:spcBef>
                <a:spcAft>
                  <a:spcPts val="0"/>
                </a:spcAft>
                <a:buFont typeface="+mj-lt"/>
                <a:buAutoNum type="arabicPeriod"/>
              </a:pPr>
              <a:r>
                <a:rPr lang="en-US" sz="2000" dirty="0">
                  <a:solidFill>
                    <a:schemeClr val="tx1"/>
                  </a:solidFill>
                  <a:latin typeface="Consolas" panose="020B0609020204030204" pitchFamily="49" charset="0"/>
                  <a:ea typeface="Times New Roman" panose="02020603050405020304" pitchFamily="18" charset="0"/>
                </a:rPr>
                <a:t>while (</a:t>
              </a:r>
              <a:r>
                <a:rPr lang="en-US" sz="2000" dirty="0" err="1">
                  <a:solidFill>
                    <a:schemeClr val="tx1"/>
                  </a:solidFill>
                  <a:latin typeface="Consolas" panose="020B0609020204030204" pitchFamily="49" charset="0"/>
                  <a:ea typeface="Times New Roman" panose="02020603050405020304" pitchFamily="18" charset="0"/>
                </a:rPr>
                <a:t>i</a:t>
              </a:r>
              <a:r>
                <a:rPr lang="en-US" sz="2000" dirty="0">
                  <a:solidFill>
                    <a:schemeClr val="tx1"/>
                  </a:solidFill>
                  <a:latin typeface="Consolas" panose="020B0609020204030204" pitchFamily="49" charset="0"/>
                  <a:ea typeface="Times New Roman" panose="02020603050405020304" pitchFamily="18" charset="0"/>
                </a:rPr>
                <a:t>&lt;=n){</a:t>
              </a:r>
            </a:p>
            <a:p>
              <a:pPr marL="457200" marR="0" indent="-457200">
                <a:spcBef>
                  <a:spcPts val="0"/>
                </a:spcBef>
                <a:spcAft>
                  <a:spcPts val="0"/>
                </a:spcAft>
                <a:buFont typeface="+mj-lt"/>
                <a:buAutoNum type="arabicPeriod"/>
              </a:pPr>
              <a:r>
                <a:rPr lang="en-US" sz="2000" dirty="0">
                  <a:solidFill>
                    <a:schemeClr val="tx1"/>
                  </a:solidFill>
                  <a:latin typeface="Consolas" panose="020B0609020204030204" pitchFamily="49" charset="0"/>
                  <a:ea typeface="Times New Roman" panose="02020603050405020304" pitchFamily="18" charset="0"/>
                </a:rPr>
                <a:t>	sum += </a:t>
              </a:r>
              <a:r>
                <a:rPr lang="en-US" sz="2000" dirty="0" err="1">
                  <a:solidFill>
                    <a:schemeClr val="tx1"/>
                  </a:solidFill>
                  <a:latin typeface="Consolas" panose="020B0609020204030204" pitchFamily="49" charset="0"/>
                  <a:ea typeface="Times New Roman" panose="02020603050405020304" pitchFamily="18" charset="0"/>
                </a:rPr>
                <a:t>i</a:t>
              </a:r>
              <a:r>
                <a:rPr lang="en-US" sz="2000" dirty="0">
                  <a:solidFill>
                    <a:schemeClr val="tx1"/>
                  </a:solidFill>
                  <a:latin typeface="Consolas" panose="020B0609020204030204" pitchFamily="49" charset="0"/>
                  <a:ea typeface="Times New Roman" panose="02020603050405020304" pitchFamily="18" charset="0"/>
                </a:rPr>
                <a:t>;</a:t>
              </a:r>
            </a:p>
            <a:p>
              <a:pPr marL="457200" marR="0" indent="-457200">
                <a:spcBef>
                  <a:spcPts val="0"/>
                </a:spcBef>
                <a:spcAft>
                  <a:spcPts val="0"/>
                </a:spcAft>
                <a:buFont typeface="+mj-lt"/>
                <a:buAutoNum type="arabicPeriod"/>
              </a:pPr>
              <a:r>
                <a:rPr lang="en-US" sz="2000" dirty="0">
                  <a:solidFill>
                    <a:schemeClr val="tx1"/>
                  </a:solidFill>
                  <a:latin typeface="Consolas" panose="020B0609020204030204" pitchFamily="49" charset="0"/>
                  <a:ea typeface="Times New Roman" panose="02020603050405020304" pitchFamily="18" charset="0"/>
                </a:rPr>
                <a:t>	++</a:t>
              </a:r>
              <a:r>
                <a:rPr lang="en-US" sz="2000" dirty="0" err="1">
                  <a:solidFill>
                    <a:schemeClr val="tx1"/>
                  </a:solidFill>
                  <a:latin typeface="Consolas" panose="020B0609020204030204" pitchFamily="49" charset="0"/>
                  <a:ea typeface="Times New Roman" panose="02020603050405020304" pitchFamily="18" charset="0"/>
                </a:rPr>
                <a:t>i</a:t>
              </a:r>
              <a:r>
                <a:rPr lang="en-US" sz="2000" dirty="0">
                  <a:solidFill>
                    <a:schemeClr val="tx1"/>
                  </a:solidFill>
                  <a:latin typeface="Consolas" panose="020B0609020204030204" pitchFamily="49" charset="0"/>
                  <a:ea typeface="Times New Roman" panose="02020603050405020304" pitchFamily="18" charset="0"/>
                </a:rPr>
                <a:t>;</a:t>
              </a:r>
            </a:p>
            <a:p>
              <a:pPr marL="457200" marR="0" indent="-457200">
                <a:spcBef>
                  <a:spcPts val="0"/>
                </a:spcBef>
                <a:spcAft>
                  <a:spcPts val="0"/>
                </a:spcAft>
                <a:buFont typeface="+mj-lt"/>
                <a:buAutoNum type="arabicPeriod"/>
              </a:pPr>
              <a:r>
                <a:rPr lang="en-US" sz="2000" dirty="0">
                  <a:solidFill>
                    <a:schemeClr val="tx1"/>
                  </a:solidFill>
                  <a:latin typeface="Consolas" panose="020B0609020204030204" pitchFamily="49" charset="0"/>
                  <a:ea typeface="Times New Roman" panose="02020603050405020304" pitchFamily="18" charset="0"/>
                </a:rPr>
                <a:t>}</a:t>
              </a:r>
            </a:p>
            <a:p>
              <a:pPr marL="457200" marR="0" indent="-457200">
                <a:spcBef>
                  <a:spcPts val="0"/>
                </a:spcBef>
                <a:spcAft>
                  <a:spcPts val="0"/>
                </a:spcAft>
                <a:buFont typeface="+mj-lt"/>
                <a:buAutoNum type="arabicPeriod"/>
              </a:pPr>
              <a:r>
                <a:rPr lang="en-US" sz="2000" dirty="0" err="1">
                  <a:solidFill>
                    <a:schemeClr val="tx1"/>
                  </a:solidFill>
                  <a:latin typeface="Consolas" panose="020B0609020204030204" pitchFamily="49" charset="0"/>
                  <a:ea typeface="Times New Roman" panose="02020603050405020304" pitchFamily="18" charset="0"/>
                </a:rPr>
                <a:t>printf</a:t>
              </a:r>
              <a:r>
                <a:rPr lang="en-US" sz="2000" dirty="0">
                  <a:solidFill>
                    <a:schemeClr val="tx1"/>
                  </a:solidFill>
                  <a:latin typeface="Consolas" panose="020B0609020204030204" pitchFamily="49" charset="0"/>
                  <a:ea typeface="Times New Roman" panose="02020603050405020304" pitchFamily="18" charset="0"/>
                </a:rPr>
                <a:t>(“%</a:t>
              </a:r>
              <a:r>
                <a:rPr lang="en-US" sz="2000" dirty="0" err="1">
                  <a:solidFill>
                    <a:schemeClr val="tx1"/>
                  </a:solidFill>
                  <a:latin typeface="Consolas" panose="020B0609020204030204" pitchFamily="49" charset="0"/>
                  <a:ea typeface="Times New Roman" panose="02020603050405020304" pitchFamily="18" charset="0"/>
                </a:rPr>
                <a:t>d”,sum</a:t>
              </a:r>
              <a:r>
                <a:rPr lang="en-US" sz="2000" dirty="0">
                  <a:solidFill>
                    <a:schemeClr val="tx1"/>
                  </a:solidFill>
                  <a:latin typeface="Consolas" panose="020B0609020204030204" pitchFamily="49" charset="0"/>
                  <a:ea typeface="Times New Roman" panose="02020603050405020304" pitchFamily="18" charset="0"/>
                </a:rPr>
                <a:t>)</a:t>
              </a:r>
            </a:p>
            <a:p>
              <a:pPr marL="457200" marR="0" indent="-457200">
                <a:spcBef>
                  <a:spcPts val="0"/>
                </a:spcBef>
                <a:spcAft>
                  <a:spcPts val="0"/>
                </a:spcAft>
                <a:buFont typeface="+mj-lt"/>
                <a:buAutoNum type="arabicPeriod"/>
              </a:pPr>
              <a:r>
                <a:rPr lang="en-US" sz="2000" dirty="0">
                  <a:solidFill>
                    <a:schemeClr val="tx1"/>
                  </a:solidFill>
                  <a:latin typeface="Consolas" panose="020B0609020204030204" pitchFamily="49" charset="0"/>
                  <a:ea typeface="Times New Roman" panose="02020603050405020304" pitchFamily="18" charset="0"/>
                </a:rPr>
                <a:t>if(sum&gt;0){</a:t>
              </a:r>
            </a:p>
            <a:p>
              <a:pPr marL="457200" marR="0" indent="-457200">
                <a:spcBef>
                  <a:spcPts val="0"/>
                </a:spcBef>
                <a:spcAft>
                  <a:spcPts val="0"/>
                </a:spcAft>
                <a:buFont typeface="+mj-lt"/>
                <a:buAutoNum type="arabicPeriod"/>
              </a:pPr>
              <a:r>
                <a:rPr lang="en-US" sz="2000" dirty="0">
                  <a:solidFill>
                    <a:schemeClr val="tx1"/>
                  </a:solidFill>
                  <a:latin typeface="Consolas" panose="020B0609020204030204" pitchFamily="49" charset="0"/>
                  <a:ea typeface="Times New Roman" panose="02020603050405020304" pitchFamily="18" charset="0"/>
                </a:rPr>
                <a:t>	</a:t>
              </a:r>
              <a:r>
                <a:rPr lang="en-US" sz="2000" dirty="0" err="1">
                  <a:solidFill>
                    <a:schemeClr val="tx1"/>
                  </a:solidFill>
                  <a:latin typeface="Consolas" panose="020B0609020204030204" pitchFamily="49" charset="0"/>
                  <a:ea typeface="Times New Roman" panose="02020603050405020304" pitchFamily="18" charset="0"/>
                </a:rPr>
                <a:t>printf</a:t>
              </a:r>
              <a:r>
                <a:rPr lang="en-US" sz="2000" dirty="0">
                  <a:solidFill>
                    <a:schemeClr val="tx1"/>
                  </a:solidFill>
                  <a:latin typeface="Consolas" panose="020B0609020204030204" pitchFamily="49" charset="0"/>
                  <a:ea typeface="Times New Roman" panose="02020603050405020304" pitchFamily="18" charset="0"/>
                </a:rPr>
                <a:t>(“Positive”);</a:t>
              </a:r>
            </a:p>
            <a:p>
              <a:pPr marL="457200" marR="0" indent="-457200">
                <a:spcBef>
                  <a:spcPts val="0"/>
                </a:spcBef>
                <a:spcAft>
                  <a:spcPts val="0"/>
                </a:spcAft>
                <a:buFont typeface="+mj-lt"/>
                <a:buAutoNum type="arabicPeriod"/>
              </a:pPr>
              <a:r>
                <a:rPr lang="en-US" sz="2000" dirty="0">
                  <a:solidFill>
                    <a:schemeClr val="tx1"/>
                  </a:solidFill>
                  <a:latin typeface="Consolas" panose="020B0609020204030204" pitchFamily="49" charset="0"/>
                  <a:ea typeface="Times New Roman" panose="02020603050405020304" pitchFamily="18" charset="0"/>
                </a:rPr>
                <a:t>}</a:t>
              </a:r>
            </a:p>
          </p:txBody>
        </p:sp>
      </p:grpSp>
      <p:sp>
        <p:nvSpPr>
          <p:cNvPr id="7" name="Oval 6"/>
          <p:cNvSpPr/>
          <p:nvPr/>
        </p:nvSpPr>
        <p:spPr>
          <a:xfrm>
            <a:off x="5946820" y="1905000"/>
            <a:ext cx="457200" cy="409081"/>
          </a:xfrm>
          <a:prstGeom prst="ellipse">
            <a:avLst/>
          </a:prstGeom>
          <a:solidFill>
            <a:srgbClr val="C00000"/>
          </a:solidFill>
          <a:ln>
            <a:solidFill>
              <a:srgbClr val="B71B1C"/>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1</a:t>
            </a:r>
          </a:p>
        </p:txBody>
      </p:sp>
      <p:sp>
        <p:nvSpPr>
          <p:cNvPr id="8" name="Oval 7"/>
          <p:cNvSpPr/>
          <p:nvPr/>
        </p:nvSpPr>
        <p:spPr>
          <a:xfrm>
            <a:off x="5943600" y="2495151"/>
            <a:ext cx="457200" cy="409081"/>
          </a:xfrm>
          <a:prstGeom prst="ellipse">
            <a:avLst/>
          </a:prstGeom>
          <a:solidFill>
            <a:srgbClr val="C00000"/>
          </a:solidFill>
          <a:ln>
            <a:solidFill>
              <a:srgbClr val="B71B1C"/>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2</a:t>
            </a:r>
          </a:p>
        </p:txBody>
      </p:sp>
      <p:sp>
        <p:nvSpPr>
          <p:cNvPr id="9" name="Oval 8"/>
          <p:cNvSpPr/>
          <p:nvPr/>
        </p:nvSpPr>
        <p:spPr>
          <a:xfrm>
            <a:off x="5943600" y="3104751"/>
            <a:ext cx="457200" cy="409081"/>
          </a:xfrm>
          <a:prstGeom prst="ellipse">
            <a:avLst/>
          </a:prstGeom>
          <a:solidFill>
            <a:srgbClr val="C00000"/>
          </a:solidFill>
          <a:ln>
            <a:solidFill>
              <a:srgbClr val="B71B1C"/>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3</a:t>
            </a:r>
          </a:p>
        </p:txBody>
      </p:sp>
      <p:sp>
        <p:nvSpPr>
          <p:cNvPr id="10" name="Oval 9"/>
          <p:cNvSpPr/>
          <p:nvPr/>
        </p:nvSpPr>
        <p:spPr>
          <a:xfrm>
            <a:off x="5943600" y="3714351"/>
            <a:ext cx="457200" cy="409081"/>
          </a:xfrm>
          <a:prstGeom prst="ellipse">
            <a:avLst/>
          </a:prstGeom>
          <a:solidFill>
            <a:srgbClr val="C00000"/>
          </a:solidFill>
          <a:ln>
            <a:solidFill>
              <a:srgbClr val="B71B1C"/>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4</a:t>
            </a:r>
          </a:p>
        </p:txBody>
      </p:sp>
      <p:sp>
        <p:nvSpPr>
          <p:cNvPr id="11" name="Oval 10"/>
          <p:cNvSpPr/>
          <p:nvPr/>
        </p:nvSpPr>
        <p:spPr>
          <a:xfrm>
            <a:off x="5943600" y="4323951"/>
            <a:ext cx="457200" cy="409081"/>
          </a:xfrm>
          <a:prstGeom prst="ellipse">
            <a:avLst/>
          </a:prstGeom>
          <a:solidFill>
            <a:srgbClr val="C00000"/>
          </a:solidFill>
          <a:ln>
            <a:solidFill>
              <a:srgbClr val="B71B1C"/>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5</a:t>
            </a:r>
          </a:p>
        </p:txBody>
      </p:sp>
      <p:sp>
        <p:nvSpPr>
          <p:cNvPr id="12" name="Oval 11"/>
          <p:cNvSpPr/>
          <p:nvPr/>
        </p:nvSpPr>
        <p:spPr>
          <a:xfrm>
            <a:off x="5943600" y="4933551"/>
            <a:ext cx="457200" cy="409081"/>
          </a:xfrm>
          <a:prstGeom prst="ellipse">
            <a:avLst/>
          </a:prstGeom>
          <a:solidFill>
            <a:srgbClr val="C00000"/>
          </a:solidFill>
          <a:ln>
            <a:solidFill>
              <a:srgbClr val="B71B1C"/>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6</a:t>
            </a:r>
          </a:p>
        </p:txBody>
      </p:sp>
      <p:sp>
        <p:nvSpPr>
          <p:cNvPr id="13" name="Oval 12"/>
          <p:cNvSpPr/>
          <p:nvPr/>
        </p:nvSpPr>
        <p:spPr>
          <a:xfrm>
            <a:off x="5946820" y="5619351"/>
            <a:ext cx="457200" cy="409081"/>
          </a:xfrm>
          <a:prstGeom prst="ellipse">
            <a:avLst/>
          </a:prstGeom>
          <a:solidFill>
            <a:srgbClr val="C00000"/>
          </a:solidFill>
          <a:ln>
            <a:solidFill>
              <a:srgbClr val="B71B1C"/>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7</a:t>
            </a:r>
          </a:p>
        </p:txBody>
      </p:sp>
      <p:sp>
        <p:nvSpPr>
          <p:cNvPr id="14" name="Oval 13"/>
          <p:cNvSpPr/>
          <p:nvPr/>
        </p:nvSpPr>
        <p:spPr>
          <a:xfrm>
            <a:off x="6708820" y="5619351"/>
            <a:ext cx="457200" cy="409081"/>
          </a:xfrm>
          <a:prstGeom prst="ellipse">
            <a:avLst/>
          </a:prstGeom>
          <a:solidFill>
            <a:srgbClr val="C00000"/>
          </a:solidFill>
          <a:ln>
            <a:solidFill>
              <a:srgbClr val="B71B1C"/>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8</a:t>
            </a:r>
          </a:p>
        </p:txBody>
      </p:sp>
      <p:sp>
        <p:nvSpPr>
          <p:cNvPr id="15" name="Oval 14"/>
          <p:cNvSpPr/>
          <p:nvPr/>
        </p:nvSpPr>
        <p:spPr>
          <a:xfrm>
            <a:off x="7394620" y="4755121"/>
            <a:ext cx="457200" cy="409081"/>
          </a:xfrm>
          <a:prstGeom prst="ellipse">
            <a:avLst/>
          </a:prstGeom>
          <a:solidFill>
            <a:srgbClr val="C00000"/>
          </a:solidFill>
          <a:ln>
            <a:solidFill>
              <a:srgbClr val="B71B1C"/>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9</a:t>
            </a:r>
          </a:p>
        </p:txBody>
      </p:sp>
      <p:sp>
        <p:nvSpPr>
          <p:cNvPr id="16" name="Oval 15"/>
          <p:cNvSpPr/>
          <p:nvPr/>
        </p:nvSpPr>
        <p:spPr>
          <a:xfrm>
            <a:off x="7842160" y="5619351"/>
            <a:ext cx="629487" cy="409081"/>
          </a:xfrm>
          <a:prstGeom prst="ellipse">
            <a:avLst/>
          </a:prstGeom>
          <a:solidFill>
            <a:srgbClr val="C00000"/>
          </a:solidFill>
          <a:ln>
            <a:solidFill>
              <a:srgbClr val="B71B1C"/>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b="1" dirty="0"/>
              <a:t>10</a:t>
            </a:r>
          </a:p>
        </p:txBody>
      </p:sp>
      <p:cxnSp>
        <p:nvCxnSpPr>
          <p:cNvPr id="17" name="Straight Arrow Connector 16"/>
          <p:cNvCxnSpPr>
            <a:stCxn id="7" idx="4"/>
            <a:endCxn id="8" idx="0"/>
          </p:cNvCxnSpPr>
          <p:nvPr/>
        </p:nvCxnSpPr>
        <p:spPr>
          <a:xfrm flipH="1">
            <a:off x="6172200" y="2314081"/>
            <a:ext cx="3220" cy="181070"/>
          </a:xfrm>
          <a:prstGeom prst="straightConnector1">
            <a:avLst/>
          </a:prstGeom>
          <a:ln>
            <a:solidFill>
              <a:srgbClr val="B71B1C"/>
            </a:solidFill>
            <a:tailEnd type="triangle"/>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8" idx="4"/>
            <a:endCxn id="9" idx="0"/>
          </p:cNvCxnSpPr>
          <p:nvPr/>
        </p:nvCxnSpPr>
        <p:spPr>
          <a:xfrm>
            <a:off x="6172200" y="2904232"/>
            <a:ext cx="0" cy="200519"/>
          </a:xfrm>
          <a:prstGeom prst="straightConnector1">
            <a:avLst/>
          </a:prstGeom>
          <a:ln>
            <a:solidFill>
              <a:srgbClr val="B71B1C"/>
            </a:solidFill>
            <a:tailEnd type="triangle"/>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9" idx="4"/>
            <a:endCxn id="10" idx="0"/>
          </p:cNvCxnSpPr>
          <p:nvPr/>
        </p:nvCxnSpPr>
        <p:spPr>
          <a:xfrm>
            <a:off x="6172200" y="3513832"/>
            <a:ext cx="0" cy="200519"/>
          </a:xfrm>
          <a:prstGeom prst="straightConnector1">
            <a:avLst/>
          </a:prstGeom>
          <a:ln>
            <a:solidFill>
              <a:srgbClr val="B71B1C"/>
            </a:solidFill>
            <a:tailEnd type="triangle"/>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10" idx="4"/>
            <a:endCxn id="11" idx="0"/>
          </p:cNvCxnSpPr>
          <p:nvPr/>
        </p:nvCxnSpPr>
        <p:spPr>
          <a:xfrm>
            <a:off x="6172200" y="4123432"/>
            <a:ext cx="0" cy="200519"/>
          </a:xfrm>
          <a:prstGeom prst="straightConnector1">
            <a:avLst/>
          </a:prstGeom>
          <a:ln>
            <a:solidFill>
              <a:srgbClr val="B71B1C"/>
            </a:solidFill>
            <a:tailEnd type="triangle"/>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11" idx="4"/>
            <a:endCxn id="12" idx="0"/>
          </p:cNvCxnSpPr>
          <p:nvPr/>
        </p:nvCxnSpPr>
        <p:spPr>
          <a:xfrm>
            <a:off x="6172200" y="4733032"/>
            <a:ext cx="0" cy="200519"/>
          </a:xfrm>
          <a:prstGeom prst="straightConnector1">
            <a:avLst/>
          </a:prstGeom>
          <a:ln>
            <a:solidFill>
              <a:srgbClr val="B71B1C"/>
            </a:solidFill>
            <a:tailEnd type="triangle"/>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13" idx="6"/>
            <a:endCxn id="14" idx="2"/>
          </p:cNvCxnSpPr>
          <p:nvPr/>
        </p:nvCxnSpPr>
        <p:spPr>
          <a:xfrm>
            <a:off x="6404020" y="5823892"/>
            <a:ext cx="304800" cy="0"/>
          </a:xfrm>
          <a:prstGeom prst="straightConnector1">
            <a:avLst/>
          </a:prstGeom>
          <a:ln>
            <a:solidFill>
              <a:srgbClr val="B71B1C"/>
            </a:solidFill>
            <a:tailEnd type="triangle"/>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14" idx="7"/>
            <a:endCxn id="15" idx="3"/>
          </p:cNvCxnSpPr>
          <p:nvPr/>
        </p:nvCxnSpPr>
        <p:spPr>
          <a:xfrm flipV="1">
            <a:off x="7099065" y="5104293"/>
            <a:ext cx="362510" cy="574967"/>
          </a:xfrm>
          <a:prstGeom prst="straightConnector1">
            <a:avLst/>
          </a:prstGeom>
          <a:ln>
            <a:solidFill>
              <a:srgbClr val="B71B1C"/>
            </a:solidFill>
            <a:tailEnd type="triangle"/>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endCxn id="16" idx="2"/>
          </p:cNvCxnSpPr>
          <p:nvPr/>
        </p:nvCxnSpPr>
        <p:spPr>
          <a:xfrm>
            <a:off x="7166020" y="5823892"/>
            <a:ext cx="676140" cy="0"/>
          </a:xfrm>
          <a:prstGeom prst="straightConnector1">
            <a:avLst/>
          </a:prstGeom>
          <a:ln>
            <a:solidFill>
              <a:srgbClr val="B71B1C"/>
            </a:solidFill>
            <a:tailEnd type="triangl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endCxn id="16" idx="0"/>
          </p:cNvCxnSpPr>
          <p:nvPr/>
        </p:nvCxnSpPr>
        <p:spPr>
          <a:xfrm>
            <a:off x="7842160" y="5104293"/>
            <a:ext cx="314744" cy="515058"/>
          </a:xfrm>
          <a:prstGeom prst="straightConnector1">
            <a:avLst/>
          </a:prstGeom>
          <a:ln>
            <a:solidFill>
              <a:srgbClr val="B71B1C"/>
            </a:solidFill>
            <a:tailEnd type="triangle"/>
          </a:ln>
        </p:spPr>
        <p:style>
          <a:lnRef idx="2">
            <a:schemeClr val="accent2"/>
          </a:lnRef>
          <a:fillRef idx="0">
            <a:schemeClr val="accent2"/>
          </a:fillRef>
          <a:effectRef idx="1">
            <a:schemeClr val="accent2"/>
          </a:effectRef>
          <a:fontRef idx="minor">
            <a:schemeClr val="tx1"/>
          </a:fontRef>
        </p:style>
      </p:cxnSp>
      <p:cxnSp>
        <p:nvCxnSpPr>
          <p:cNvPr id="26" name="Curved Connector 49"/>
          <p:cNvCxnSpPr>
            <a:stCxn id="9" idx="2"/>
          </p:cNvCxnSpPr>
          <p:nvPr/>
        </p:nvCxnSpPr>
        <p:spPr>
          <a:xfrm rot="10800000" flipV="1">
            <a:off x="5943600" y="3309291"/>
            <a:ext cx="12700" cy="2514599"/>
          </a:xfrm>
          <a:prstGeom prst="curvedConnector4">
            <a:avLst>
              <a:gd name="adj1" fmla="val 4081685"/>
              <a:gd name="adj2" fmla="val 97089"/>
            </a:avLst>
          </a:prstGeom>
          <a:ln>
            <a:solidFill>
              <a:srgbClr val="B71B1C"/>
            </a:solidFill>
            <a:tailEnd type="triangle"/>
          </a:ln>
        </p:spPr>
        <p:style>
          <a:lnRef idx="2">
            <a:schemeClr val="accent2"/>
          </a:lnRef>
          <a:fillRef idx="0">
            <a:schemeClr val="accent2"/>
          </a:fillRef>
          <a:effectRef idx="1">
            <a:schemeClr val="accent2"/>
          </a:effectRef>
          <a:fontRef idx="minor">
            <a:schemeClr val="tx1"/>
          </a:fontRef>
        </p:style>
      </p:cxnSp>
      <p:cxnSp>
        <p:nvCxnSpPr>
          <p:cNvPr id="27" name="Curved Connector 50"/>
          <p:cNvCxnSpPr>
            <a:stCxn id="12" idx="6"/>
            <a:endCxn id="9" idx="6"/>
          </p:cNvCxnSpPr>
          <p:nvPr/>
        </p:nvCxnSpPr>
        <p:spPr>
          <a:xfrm flipV="1">
            <a:off x="6400800" y="3309292"/>
            <a:ext cx="12700" cy="1828800"/>
          </a:xfrm>
          <a:prstGeom prst="curvedConnector3">
            <a:avLst>
              <a:gd name="adj1" fmla="val 1800000"/>
            </a:avLst>
          </a:prstGeom>
          <a:ln>
            <a:solidFill>
              <a:srgbClr val="B71B1C"/>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12913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500"/>
                                        <p:tgtEl>
                                          <p:spTgt spid="1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par>
                                <p:cTn id="60" presetID="10" presetClass="entr" presetSubtype="0" fill="hold"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fade">
                                      <p:cBhvr>
                                        <p:cTn id="75" dur="500"/>
                                        <p:tgtEl>
                                          <p:spTgt spid="1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fade">
                                      <p:cBhvr>
                                        <p:cTn id="80" dur="500"/>
                                        <p:tgtEl>
                                          <p:spTgt spid="2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5"/>
                                        </p:tgtEl>
                                        <p:attrNameLst>
                                          <p:attrName>style.visibility</p:attrName>
                                        </p:attrNameLst>
                                      </p:cBhvr>
                                      <p:to>
                                        <p:strVal val="visible"/>
                                      </p:to>
                                    </p:set>
                                    <p:animEffect transition="in" filter="fade">
                                      <p:cBhvr>
                                        <p:cTn id="83" dur="500"/>
                                        <p:tgtEl>
                                          <p:spTgt spid="15"/>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fade">
                                      <p:cBhvr>
                                        <p:cTn id="88" dur="500"/>
                                        <p:tgtEl>
                                          <p:spTgt spid="25"/>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6"/>
                                        </p:tgtEl>
                                        <p:attrNameLst>
                                          <p:attrName>style.visibility</p:attrName>
                                        </p:attrNameLst>
                                      </p:cBhvr>
                                      <p:to>
                                        <p:strVal val="visible"/>
                                      </p:to>
                                    </p:set>
                                    <p:animEffect transition="in" filter="fade">
                                      <p:cBhvr>
                                        <p:cTn id="91" dur="500"/>
                                        <p:tgtEl>
                                          <p:spTgt spid="16"/>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fade">
                                      <p:cBhvr>
                                        <p:cTn id="9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Independent Path Using CFG</a:t>
            </a:r>
            <a:endParaRPr lang="en-IN" dirty="0"/>
          </a:p>
        </p:txBody>
      </p:sp>
      <p:sp>
        <p:nvSpPr>
          <p:cNvPr id="3" name="Content Placeholder 2"/>
          <p:cNvSpPr>
            <a:spLocks noGrp="1"/>
          </p:cNvSpPr>
          <p:nvPr>
            <p:ph idx="1"/>
          </p:nvPr>
        </p:nvSpPr>
        <p:spPr>
          <a:xfrm>
            <a:off x="131180" y="863445"/>
            <a:ext cx="11929641" cy="463332"/>
          </a:xfrm>
        </p:spPr>
        <p:txBody>
          <a:bodyPr/>
          <a:lstStyle/>
          <a:p>
            <a:r>
              <a:rPr lang="en-US" dirty="0"/>
              <a:t>Create a set of linear independent path of CFG</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5126" y="1658314"/>
            <a:ext cx="3109229" cy="4316342"/>
          </a:xfrm>
          <a:prstGeom prst="rect">
            <a:avLst/>
          </a:prstGeom>
        </p:spPr>
      </p:pic>
      <p:sp>
        <p:nvSpPr>
          <p:cNvPr id="6" name="TextBox 5"/>
          <p:cNvSpPr txBox="1"/>
          <p:nvPr/>
        </p:nvSpPr>
        <p:spPr>
          <a:xfrm>
            <a:off x="4558552" y="1658314"/>
            <a:ext cx="6122894" cy="1846659"/>
          </a:xfrm>
          <a:prstGeom prst="rect">
            <a:avLst/>
          </a:prstGeom>
          <a:noFill/>
        </p:spPr>
        <p:txBody>
          <a:bodyPr wrap="square">
            <a:spAutoFit/>
          </a:bodyPr>
          <a:lstStyle/>
          <a:p>
            <a:pPr marL="0" indent="0">
              <a:buNone/>
            </a:pPr>
            <a:r>
              <a:rPr lang="en-US" sz="2400" dirty="0"/>
              <a:t>Path 1: 1 – 2 – 3 – 7 – 8  – 10</a:t>
            </a:r>
          </a:p>
          <a:p>
            <a:pPr marL="0" indent="0">
              <a:buNone/>
            </a:pPr>
            <a:r>
              <a:rPr lang="en-US" sz="2400" dirty="0"/>
              <a:t>Path 2: 1 – 2 – 3 – 7 – 8 – 9 –10</a:t>
            </a:r>
          </a:p>
          <a:p>
            <a:r>
              <a:rPr lang="en-US" sz="2400" dirty="0"/>
              <a:t>Path 3: 1 – 2 – 3 – 4 – 5 – 6 – 3 – 7 – 8 – 10</a:t>
            </a:r>
          </a:p>
          <a:p>
            <a:r>
              <a:rPr lang="en-US" sz="2400" dirty="0"/>
              <a:t>Path 4: 1 – 2 – 3 – 4 – 5 – 6 – 3 – 7 – 8 – 9 – 10</a:t>
            </a:r>
          </a:p>
          <a:p>
            <a:pPr marL="0" indent="0">
              <a:buNone/>
            </a:pPr>
            <a:endParaRPr lang="en-US" dirty="0">
              <a:latin typeface="LM Roman 12" panose="00000500000000000000" pitchFamily="50" charset="0"/>
            </a:endParaRPr>
          </a:p>
        </p:txBody>
      </p:sp>
    </p:spTree>
    <p:extLst>
      <p:ext uri="{BB962C8B-B14F-4D97-AF65-F5344CB8AC3E}">
        <p14:creationId xmlns:p14="http://schemas.microsoft.com/office/powerpoint/2010/main" val="174460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solidFill>
                  <a:srgbClr val="556E7B"/>
                </a:solidFill>
              </a:rPr>
              <a:t>Condition Coverage</a:t>
            </a:r>
          </a:p>
        </p:txBody>
      </p:sp>
      <p:sp>
        <p:nvSpPr>
          <p:cNvPr id="4" name="Text Placeholder 3"/>
          <p:cNvSpPr>
            <a:spLocks noGrp="1"/>
          </p:cNvSpPr>
          <p:nvPr>
            <p:ph type="body" idx="1"/>
          </p:nvPr>
        </p:nvSpPr>
        <p:spPr/>
        <p:txBody>
          <a:bodyPr/>
          <a:lstStyle/>
          <a:p>
            <a:r>
              <a:rPr lang="en-US" dirty="0"/>
              <a:t>Section 10</a:t>
            </a:r>
          </a:p>
          <a:p>
            <a:endParaRPr lang="en-US" dirty="0"/>
          </a:p>
          <a:p>
            <a:endParaRPr lang="en-US" dirty="0"/>
          </a:p>
        </p:txBody>
      </p:sp>
    </p:spTree>
    <p:extLst>
      <p:ext uri="{BB962C8B-B14F-4D97-AF65-F5344CB8AC3E}">
        <p14:creationId xmlns:p14="http://schemas.microsoft.com/office/powerpoint/2010/main" val="37137220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Condition Coverage</a:t>
            </a:r>
          </a:p>
        </p:txBody>
      </p:sp>
      <p:sp>
        <p:nvSpPr>
          <p:cNvPr id="3" name="Content Placeholder 2"/>
          <p:cNvSpPr>
            <a:spLocks noGrp="1"/>
          </p:cNvSpPr>
          <p:nvPr>
            <p:ph idx="1"/>
          </p:nvPr>
        </p:nvSpPr>
        <p:spPr>
          <a:xfrm>
            <a:off x="131180" y="863445"/>
            <a:ext cx="11929641" cy="2408673"/>
          </a:xfrm>
        </p:spPr>
        <p:txBody>
          <a:bodyPr/>
          <a:lstStyle/>
          <a:p>
            <a:r>
              <a:rPr lang="en-US" dirty="0"/>
              <a:t>Condition coverage testing is a type of </a:t>
            </a:r>
            <a:r>
              <a:rPr lang="en-US" b="1" dirty="0">
                <a:solidFill>
                  <a:srgbClr val="C00000"/>
                </a:solidFill>
              </a:rPr>
              <a:t>white-box testing</a:t>
            </a:r>
            <a:r>
              <a:rPr lang="en-US" dirty="0"/>
              <a:t>. </a:t>
            </a:r>
          </a:p>
          <a:p>
            <a:r>
              <a:rPr lang="en-US" dirty="0"/>
              <a:t>Tests </a:t>
            </a:r>
            <a:r>
              <a:rPr lang="en-US" b="1" dirty="0">
                <a:solidFill>
                  <a:srgbClr val="C00000"/>
                </a:solidFill>
              </a:rPr>
              <a:t>all the conditional expressions </a:t>
            </a:r>
            <a:r>
              <a:rPr lang="en-US" dirty="0"/>
              <a:t>in a program for all possible outcomes of the conditions. </a:t>
            </a:r>
          </a:p>
          <a:p>
            <a:r>
              <a:rPr lang="en-US" dirty="0"/>
              <a:t>It is also called </a:t>
            </a:r>
            <a:r>
              <a:rPr lang="en-US" b="1" dirty="0">
                <a:solidFill>
                  <a:srgbClr val="C00000"/>
                </a:solidFill>
              </a:rPr>
              <a:t>predicate coverage</a:t>
            </a:r>
            <a:r>
              <a:rPr lang="en-US" dirty="0"/>
              <a:t>.</a:t>
            </a:r>
          </a:p>
          <a:p>
            <a:r>
              <a:rPr lang="en-US" dirty="0"/>
              <a:t>In branch coverage, </a:t>
            </a:r>
            <a:r>
              <a:rPr lang="en-US" b="1" dirty="0">
                <a:solidFill>
                  <a:srgbClr val="C00000"/>
                </a:solidFill>
              </a:rPr>
              <a:t>all conditions must be executed at least once</a:t>
            </a:r>
            <a:r>
              <a:rPr lang="en-US" dirty="0"/>
              <a:t>. </a:t>
            </a:r>
          </a:p>
          <a:p>
            <a:r>
              <a:rPr lang="en-US" dirty="0"/>
              <a:t>In condition coverage, </a:t>
            </a:r>
            <a:r>
              <a:rPr lang="en-US" b="1" dirty="0">
                <a:solidFill>
                  <a:srgbClr val="C00000"/>
                </a:solidFill>
              </a:rPr>
              <a:t>all possible outcomes </a:t>
            </a:r>
            <a:r>
              <a:rPr lang="en-US" dirty="0"/>
              <a:t>of </a:t>
            </a:r>
            <a:r>
              <a:rPr lang="en-US" b="1" dirty="0">
                <a:solidFill>
                  <a:srgbClr val="C00000"/>
                </a:solidFill>
              </a:rPr>
              <a:t>all conditions must be tested at least once</a:t>
            </a:r>
            <a:r>
              <a:rPr lang="en-US" dirty="0"/>
              <a:t>.</a:t>
            </a:r>
          </a:p>
          <a:p>
            <a:pPr marL="0" indent="0">
              <a:buNone/>
            </a:pPr>
            <a:endParaRPr lang="en-IN" dirty="0"/>
          </a:p>
        </p:txBody>
      </p:sp>
      <p:sp>
        <p:nvSpPr>
          <p:cNvPr id="4" name="TextBox 3"/>
          <p:cNvSpPr txBox="1"/>
          <p:nvPr/>
        </p:nvSpPr>
        <p:spPr>
          <a:xfrm>
            <a:off x="256393" y="3451946"/>
            <a:ext cx="5190240" cy="2031325"/>
          </a:xfrm>
          <a:prstGeom prst="rect">
            <a:avLst/>
          </a:prstGeom>
          <a:solidFill>
            <a:schemeClr val="bg1">
              <a:lumMod val="95000"/>
            </a:schemeClr>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err="1">
                <a:solidFill>
                  <a:schemeClr val="tx1"/>
                </a:solidFill>
                <a:latin typeface="Consolas" panose="020B0609020204030204" pitchFamily="49" charset="0"/>
                <a:cs typeface="Consolas" panose="020B0609020204030204" pitchFamily="49" charset="0"/>
              </a:rPr>
              <a:t>printNumberType</a:t>
            </a:r>
            <a:r>
              <a:rPr lang="en-US" dirty="0">
                <a:solidFill>
                  <a:schemeClr val="tx1"/>
                </a:solidFill>
                <a:latin typeface="Consolas" panose="020B0609020204030204" pitchFamily="49" charset="0"/>
                <a:cs typeface="Consolas" panose="020B0609020204030204" pitchFamily="49" charset="0"/>
              </a:rPr>
              <a:t> (int num) </a:t>
            </a:r>
          </a:p>
          <a:p>
            <a:r>
              <a:rPr lang="en-US" dirty="0">
                <a:solidFill>
                  <a:schemeClr val="tx1"/>
                </a:solidFill>
                <a:latin typeface="Consolas" panose="020B0609020204030204" pitchFamily="49" charset="0"/>
                <a:cs typeface="Consolas" panose="020B0609020204030204" pitchFamily="49" charset="0"/>
              </a:rPr>
              <a:t>{   </a:t>
            </a:r>
          </a:p>
          <a:p>
            <a:r>
              <a:rPr lang="en-US" dirty="0">
                <a:solidFill>
                  <a:schemeClr val="tx1"/>
                </a:solidFill>
                <a:latin typeface="Consolas" panose="020B0609020204030204" pitchFamily="49" charset="0"/>
                <a:cs typeface="Consolas" panose="020B0609020204030204" pitchFamily="49" charset="0"/>
              </a:rPr>
              <a:t>    if (num &gt; 0)   </a:t>
            </a:r>
          </a:p>
          <a:p>
            <a:r>
              <a:rPr lang="en-US" dirty="0">
                <a:solidFill>
                  <a:schemeClr val="tx1"/>
                </a:solidFill>
                <a:latin typeface="Consolas" panose="020B0609020204030204" pitchFamily="49" charset="0"/>
                <a:cs typeface="Consolas" panose="020B0609020204030204" pitchFamily="49" charset="0"/>
              </a:rPr>
              <a:t>       print (“Number is positive”)   </a:t>
            </a:r>
          </a:p>
          <a:p>
            <a:r>
              <a:rPr lang="en-US" dirty="0">
                <a:solidFill>
                  <a:schemeClr val="tx1"/>
                </a:solidFill>
                <a:latin typeface="Consolas" panose="020B0609020204030204" pitchFamily="49" charset="0"/>
                <a:cs typeface="Consolas" panose="020B0609020204030204" pitchFamily="49" charset="0"/>
              </a:rPr>
              <a:t>   else   </a:t>
            </a:r>
          </a:p>
          <a:p>
            <a:r>
              <a:rPr lang="en-US" dirty="0">
                <a:solidFill>
                  <a:schemeClr val="tx1"/>
                </a:solidFill>
                <a:latin typeface="Consolas" panose="020B0609020204030204" pitchFamily="49" charset="0"/>
                <a:cs typeface="Consolas" panose="020B0609020204030204" pitchFamily="49" charset="0"/>
              </a:rPr>
              <a:t>      print (“Number is negative”)   </a:t>
            </a:r>
          </a:p>
          <a:p>
            <a:r>
              <a:rPr lang="en-US" dirty="0">
                <a:solidFill>
                  <a:schemeClr val="tx1"/>
                </a:solidFill>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p:txBody>
      </p:sp>
      <p:sp>
        <p:nvSpPr>
          <p:cNvPr id="8" name="Content Placeholder 2"/>
          <p:cNvSpPr txBox="1"/>
          <p:nvPr/>
        </p:nvSpPr>
        <p:spPr>
          <a:xfrm>
            <a:off x="5689299" y="3263271"/>
            <a:ext cx="5839313" cy="2408673"/>
          </a:xfrm>
          <a:prstGeom prst="rect">
            <a:avLst/>
          </a:prstGeom>
        </p:spPr>
        <p:txBody>
          <a:bodyPr vert="horz" lIns="91440" tIns="45720" rIns="91440" bIns="45720" rtlCol="0">
            <a:no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686868"/>
              </a:buClr>
            </a:pPr>
            <a:r>
              <a:rPr lang="en-US" dirty="0"/>
              <a:t>Branch coverage requires that the condition </a:t>
            </a:r>
            <a:r>
              <a:rPr lang="en-US" b="1" dirty="0">
                <a:solidFill>
                  <a:srgbClr val="C00000"/>
                </a:solidFill>
              </a:rPr>
              <a:t>num &gt; 0</a:t>
            </a:r>
            <a:r>
              <a:rPr lang="en-US" b="1" dirty="0"/>
              <a:t> </a:t>
            </a:r>
            <a:r>
              <a:rPr lang="en-US" dirty="0"/>
              <a:t>is </a:t>
            </a:r>
            <a:r>
              <a:rPr lang="en-US" b="1" dirty="0">
                <a:solidFill>
                  <a:srgbClr val="C00000"/>
                </a:solidFill>
              </a:rPr>
              <a:t>executed</a:t>
            </a:r>
            <a:r>
              <a:rPr lang="en-US" dirty="0"/>
              <a:t> at </a:t>
            </a:r>
            <a:r>
              <a:rPr lang="en-US" b="1" dirty="0">
                <a:solidFill>
                  <a:srgbClr val="C00000"/>
                </a:solidFill>
              </a:rPr>
              <a:t>least</a:t>
            </a:r>
            <a:r>
              <a:rPr lang="en-US" b="1" dirty="0"/>
              <a:t> </a:t>
            </a:r>
            <a:r>
              <a:rPr lang="en-US" b="1" dirty="0">
                <a:solidFill>
                  <a:srgbClr val="C00000"/>
                </a:solidFill>
              </a:rPr>
              <a:t>once</a:t>
            </a:r>
            <a:r>
              <a:rPr lang="en-US" dirty="0"/>
              <a:t>.</a:t>
            </a:r>
          </a:p>
          <a:p>
            <a:pPr>
              <a:buClr>
                <a:srgbClr val="686868"/>
              </a:buClr>
            </a:pPr>
            <a:r>
              <a:rPr lang="en-US" dirty="0"/>
              <a:t>Condition coverage requires that </a:t>
            </a:r>
            <a:r>
              <a:rPr lang="en-US" b="1" dirty="0">
                <a:solidFill>
                  <a:srgbClr val="C00000"/>
                </a:solidFill>
              </a:rPr>
              <a:t>both</a:t>
            </a:r>
            <a:r>
              <a:rPr lang="en-US" dirty="0"/>
              <a:t> the outcomes </a:t>
            </a:r>
            <a:r>
              <a:rPr lang="en-US" b="1" dirty="0">
                <a:solidFill>
                  <a:srgbClr val="C00000"/>
                </a:solidFill>
              </a:rPr>
              <a:t>num</a:t>
            </a:r>
            <a:r>
              <a:rPr lang="en-US" b="1" dirty="0"/>
              <a:t> </a:t>
            </a:r>
            <a:r>
              <a:rPr lang="en-US" b="1" dirty="0">
                <a:solidFill>
                  <a:srgbClr val="C00000"/>
                </a:solidFill>
              </a:rPr>
              <a:t>&gt;</a:t>
            </a:r>
            <a:r>
              <a:rPr lang="en-US" b="1" dirty="0"/>
              <a:t> </a:t>
            </a:r>
            <a:r>
              <a:rPr lang="en-US" b="1" dirty="0">
                <a:solidFill>
                  <a:srgbClr val="C00000"/>
                </a:solidFill>
              </a:rPr>
              <a:t>0</a:t>
            </a:r>
            <a:r>
              <a:rPr lang="en-US" b="1" dirty="0"/>
              <a:t> </a:t>
            </a:r>
            <a:r>
              <a:rPr lang="en-US" b="1" dirty="0">
                <a:solidFill>
                  <a:srgbClr val="C00000"/>
                </a:solidFill>
              </a:rPr>
              <a:t>=</a:t>
            </a:r>
            <a:r>
              <a:rPr lang="en-US" b="1" dirty="0"/>
              <a:t> </a:t>
            </a:r>
            <a:r>
              <a:rPr lang="en-US" b="1" dirty="0">
                <a:solidFill>
                  <a:srgbClr val="C00000"/>
                </a:solidFill>
              </a:rPr>
              <a:t>True</a:t>
            </a:r>
            <a:r>
              <a:rPr lang="en-US" b="1" dirty="0"/>
              <a:t> </a:t>
            </a:r>
            <a:r>
              <a:rPr lang="en-US" dirty="0"/>
              <a:t>and </a:t>
            </a:r>
            <a:r>
              <a:rPr lang="en-US" b="1" dirty="0">
                <a:solidFill>
                  <a:srgbClr val="C00000"/>
                </a:solidFill>
              </a:rPr>
              <a:t>num</a:t>
            </a:r>
            <a:r>
              <a:rPr lang="en-US" b="1" dirty="0"/>
              <a:t> </a:t>
            </a:r>
            <a:r>
              <a:rPr lang="en-US" b="1" dirty="0">
                <a:solidFill>
                  <a:srgbClr val="C00000"/>
                </a:solidFill>
              </a:rPr>
              <a:t>&gt;</a:t>
            </a:r>
            <a:r>
              <a:rPr lang="en-US" b="1" dirty="0"/>
              <a:t> </a:t>
            </a:r>
            <a:r>
              <a:rPr lang="en-US" b="1" dirty="0">
                <a:solidFill>
                  <a:srgbClr val="C00000"/>
                </a:solidFill>
              </a:rPr>
              <a:t>0</a:t>
            </a:r>
            <a:r>
              <a:rPr lang="en-US" b="1" dirty="0"/>
              <a:t> </a:t>
            </a:r>
            <a:r>
              <a:rPr lang="en-US" b="1" dirty="0">
                <a:solidFill>
                  <a:srgbClr val="C00000"/>
                </a:solidFill>
              </a:rPr>
              <a:t>=</a:t>
            </a:r>
            <a:r>
              <a:rPr lang="en-US" b="1" dirty="0"/>
              <a:t> </a:t>
            </a:r>
            <a:r>
              <a:rPr lang="en-US" b="1" dirty="0">
                <a:solidFill>
                  <a:srgbClr val="C00000"/>
                </a:solidFill>
              </a:rPr>
              <a:t>False</a:t>
            </a:r>
            <a:r>
              <a:rPr lang="en-US" dirty="0"/>
              <a:t> of the condition num &gt; 0 are executed at least once.</a:t>
            </a:r>
            <a:endParaRPr lang="en-IN" dirty="0"/>
          </a:p>
        </p:txBody>
      </p:sp>
    </p:spTree>
    <p:extLst>
      <p:ext uri="{BB962C8B-B14F-4D97-AF65-F5344CB8AC3E}">
        <p14:creationId xmlns:p14="http://schemas.microsoft.com/office/powerpoint/2010/main" val="78535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Condition Coverage</a:t>
            </a:r>
            <a:endParaRPr lang="en-IN" dirty="0"/>
          </a:p>
        </p:txBody>
      </p:sp>
      <p:sp>
        <p:nvSpPr>
          <p:cNvPr id="4" name="TextBox 3"/>
          <p:cNvSpPr txBox="1"/>
          <p:nvPr/>
        </p:nvSpPr>
        <p:spPr>
          <a:xfrm>
            <a:off x="220535" y="916108"/>
            <a:ext cx="5190240" cy="2031325"/>
          </a:xfrm>
          <a:prstGeom prst="rect">
            <a:avLst/>
          </a:prstGeom>
          <a:solidFill>
            <a:schemeClr val="bg1">
              <a:lumMod val="95000"/>
            </a:schemeClr>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err="1">
                <a:solidFill>
                  <a:schemeClr val="tx1"/>
                </a:solidFill>
                <a:latin typeface="Consolas" panose="020B0609020204030204" pitchFamily="49" charset="0"/>
                <a:cs typeface="Consolas" panose="020B0609020204030204" pitchFamily="49" charset="0"/>
              </a:rPr>
              <a:t>printNumberType</a:t>
            </a:r>
            <a:r>
              <a:rPr lang="en-US" dirty="0">
                <a:solidFill>
                  <a:schemeClr val="tx1"/>
                </a:solidFill>
                <a:latin typeface="Consolas" panose="020B0609020204030204" pitchFamily="49" charset="0"/>
                <a:cs typeface="Consolas" panose="020B0609020204030204" pitchFamily="49" charset="0"/>
              </a:rPr>
              <a:t> (int num) </a:t>
            </a:r>
          </a:p>
          <a:p>
            <a:r>
              <a:rPr lang="en-US" dirty="0">
                <a:solidFill>
                  <a:schemeClr val="tx1"/>
                </a:solidFill>
                <a:latin typeface="Consolas" panose="020B0609020204030204" pitchFamily="49" charset="0"/>
                <a:cs typeface="Consolas" panose="020B0609020204030204" pitchFamily="49" charset="0"/>
              </a:rPr>
              <a:t>{   </a:t>
            </a:r>
          </a:p>
          <a:p>
            <a:r>
              <a:rPr lang="en-US" dirty="0">
                <a:solidFill>
                  <a:schemeClr val="tx1"/>
                </a:solidFill>
                <a:latin typeface="Consolas" panose="020B0609020204030204" pitchFamily="49" charset="0"/>
                <a:cs typeface="Consolas" panose="020B0609020204030204" pitchFamily="49" charset="0"/>
              </a:rPr>
              <a:t>    if (num &gt; 0)   </a:t>
            </a:r>
          </a:p>
          <a:p>
            <a:r>
              <a:rPr lang="en-US" dirty="0">
                <a:solidFill>
                  <a:schemeClr val="tx1"/>
                </a:solidFill>
                <a:latin typeface="Consolas" panose="020B0609020204030204" pitchFamily="49" charset="0"/>
                <a:cs typeface="Consolas" panose="020B0609020204030204" pitchFamily="49" charset="0"/>
              </a:rPr>
              <a:t>       print (“Number is positive”)   </a:t>
            </a:r>
          </a:p>
          <a:p>
            <a:r>
              <a:rPr lang="en-US" dirty="0">
                <a:solidFill>
                  <a:schemeClr val="tx1"/>
                </a:solidFill>
                <a:latin typeface="Consolas" panose="020B0609020204030204" pitchFamily="49" charset="0"/>
                <a:cs typeface="Consolas" panose="020B0609020204030204" pitchFamily="49" charset="0"/>
              </a:rPr>
              <a:t>   else   </a:t>
            </a:r>
          </a:p>
          <a:p>
            <a:r>
              <a:rPr lang="en-US" dirty="0">
                <a:solidFill>
                  <a:schemeClr val="tx1"/>
                </a:solidFill>
                <a:latin typeface="Consolas" panose="020B0609020204030204" pitchFamily="49" charset="0"/>
                <a:cs typeface="Consolas" panose="020B0609020204030204" pitchFamily="49" charset="0"/>
              </a:rPr>
              <a:t>      print (“Number is negative”)   </a:t>
            </a:r>
          </a:p>
          <a:p>
            <a:r>
              <a:rPr lang="en-US" dirty="0">
                <a:solidFill>
                  <a:schemeClr val="tx1"/>
                </a:solidFill>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p:txBody>
      </p:sp>
      <p:cxnSp>
        <p:nvCxnSpPr>
          <p:cNvPr id="8" name="Straight Connector 7"/>
          <p:cNvCxnSpPr/>
          <p:nvPr/>
        </p:nvCxnSpPr>
        <p:spPr>
          <a:xfrm>
            <a:off x="5665692" y="779929"/>
            <a:ext cx="0" cy="4159624"/>
          </a:xfrm>
          <a:prstGeom prst="line">
            <a:avLst/>
          </a:prstGeom>
          <a:ln w="9525" cap="flat" cmpd="sng" algn="ctr">
            <a:solidFill>
              <a:schemeClr val="bg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TextBox 8"/>
          <p:cNvSpPr txBox="1"/>
          <p:nvPr/>
        </p:nvSpPr>
        <p:spPr>
          <a:xfrm>
            <a:off x="5966912" y="916108"/>
            <a:ext cx="5190240" cy="1754326"/>
          </a:xfrm>
          <a:prstGeom prst="rect">
            <a:avLst/>
          </a:prstGeom>
          <a:solidFill>
            <a:schemeClr val="bg1">
              <a:lumMod val="95000"/>
            </a:schemeClr>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solidFill>
                  <a:schemeClr val="tx1"/>
                </a:solidFill>
                <a:latin typeface="Consolas" panose="020B0609020204030204" pitchFamily="49" charset="0"/>
                <a:cs typeface="Consolas" panose="020B0609020204030204" pitchFamily="49" charset="0"/>
              </a:rPr>
              <a:t>if((A&gt;0 || B&lt;10)){</a:t>
            </a:r>
          </a:p>
          <a:p>
            <a:r>
              <a:rPr lang="en-US" dirty="0">
                <a:solidFill>
                  <a:schemeClr val="tx1"/>
                </a:solidFill>
                <a:latin typeface="Consolas" panose="020B0609020204030204" pitchFamily="49" charset="0"/>
                <a:cs typeface="Consolas" panose="020B0609020204030204" pitchFamily="49" charset="0"/>
              </a:rPr>
              <a:t>    </a:t>
            </a:r>
            <a:r>
              <a:rPr lang="en-US" dirty="0" err="1">
                <a:solidFill>
                  <a:schemeClr val="tx1"/>
                </a:solidFill>
                <a:latin typeface="Consolas" panose="020B0609020204030204" pitchFamily="49" charset="0"/>
                <a:cs typeface="Consolas" panose="020B0609020204030204" pitchFamily="49" charset="0"/>
              </a:rPr>
              <a:t>cout</a:t>
            </a:r>
            <a:r>
              <a:rPr lang="en-US" dirty="0">
                <a:solidFill>
                  <a:schemeClr val="tx1"/>
                </a:solidFill>
                <a:latin typeface="Consolas" panose="020B0609020204030204" pitchFamily="49" charset="0"/>
                <a:cs typeface="Consolas" panose="020B0609020204030204" pitchFamily="49" charset="0"/>
              </a:rPr>
              <a:t>&lt;&lt;"valid data";</a:t>
            </a:r>
          </a:p>
          <a:p>
            <a:r>
              <a:rPr lang="en-US" dirty="0">
                <a:solidFill>
                  <a:schemeClr val="tx1"/>
                </a:solidFill>
                <a:latin typeface="Consolas" panose="020B0609020204030204" pitchFamily="49" charset="0"/>
                <a:cs typeface="Consolas" panose="020B0609020204030204" pitchFamily="49" charset="0"/>
              </a:rPr>
              <a:t>}else{</a:t>
            </a:r>
          </a:p>
          <a:p>
            <a:endParaRPr lang="en-US" dirty="0">
              <a:solidFill>
                <a:schemeClr val="tx1"/>
              </a:solidFill>
              <a:latin typeface="Consolas" panose="020B0609020204030204" pitchFamily="49" charset="0"/>
              <a:cs typeface="Consolas" panose="020B0609020204030204" pitchFamily="49" charset="0"/>
            </a:endParaRPr>
          </a:p>
          <a:p>
            <a:r>
              <a:rPr lang="en-US" dirty="0">
                <a:solidFill>
                  <a:schemeClr val="tx1"/>
                </a:solidFill>
                <a:latin typeface="Consolas" panose="020B0609020204030204" pitchFamily="49" charset="0"/>
                <a:cs typeface="Consolas" panose="020B0609020204030204" pitchFamily="49" charset="0"/>
              </a:rPr>
              <a:t>    </a:t>
            </a:r>
            <a:r>
              <a:rPr lang="en-US" dirty="0" err="1">
                <a:solidFill>
                  <a:schemeClr val="tx1"/>
                </a:solidFill>
                <a:latin typeface="Consolas" panose="020B0609020204030204" pitchFamily="49" charset="0"/>
                <a:cs typeface="Consolas" panose="020B0609020204030204" pitchFamily="49" charset="0"/>
              </a:rPr>
              <a:t>cout</a:t>
            </a:r>
            <a:r>
              <a:rPr lang="en-US" dirty="0">
                <a:solidFill>
                  <a:schemeClr val="tx1"/>
                </a:solidFill>
                <a:latin typeface="Consolas" panose="020B0609020204030204" pitchFamily="49" charset="0"/>
                <a:cs typeface="Consolas" panose="020B0609020204030204" pitchFamily="49" charset="0"/>
              </a:rPr>
              <a:t>&lt;&lt;"invalid data";</a:t>
            </a:r>
          </a:p>
          <a:p>
            <a:r>
              <a:rPr lang="en-US" dirty="0">
                <a:solidFill>
                  <a:schemeClr val="tx1"/>
                </a:solidFill>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graphicFrame>
        <p:nvGraphicFramePr>
          <p:cNvPr id="3" name="Table 2"/>
          <p:cNvGraphicFramePr>
            <a:graphicFrameLocks noGrp="1"/>
          </p:cNvGraphicFramePr>
          <p:nvPr/>
        </p:nvGraphicFramePr>
        <p:xfrm>
          <a:off x="220534" y="3245875"/>
          <a:ext cx="4625785" cy="370840"/>
        </p:xfrm>
        <a:graphic>
          <a:graphicData uri="http://schemas.openxmlformats.org/drawingml/2006/table">
            <a:tbl>
              <a:tblPr firstRow="1" bandRow="1">
                <a:tableStyleId>{5C22544A-7EE6-4342-B048-85BDC9FD1C3A}</a:tableStyleId>
              </a:tblPr>
              <a:tblGrid>
                <a:gridCol w="1410146">
                  <a:extLst>
                    <a:ext uri="{9D8B030D-6E8A-4147-A177-3AD203B41FA5}">
                      <a16:colId xmlns:a16="http://schemas.microsoft.com/office/drawing/2014/main" val="558175441"/>
                    </a:ext>
                  </a:extLst>
                </a:gridCol>
                <a:gridCol w="1234440">
                  <a:extLst>
                    <a:ext uri="{9D8B030D-6E8A-4147-A177-3AD203B41FA5}">
                      <a16:colId xmlns:a16="http://schemas.microsoft.com/office/drawing/2014/main" val="4256228707"/>
                    </a:ext>
                  </a:extLst>
                </a:gridCol>
                <a:gridCol w="1981199">
                  <a:extLst>
                    <a:ext uri="{9D8B030D-6E8A-4147-A177-3AD203B41FA5}">
                      <a16:colId xmlns:a16="http://schemas.microsoft.com/office/drawing/2014/main" val="1651367671"/>
                    </a:ext>
                  </a:extLst>
                </a:gridCol>
              </a:tblGrid>
              <a:tr h="370840">
                <a:tc>
                  <a:txBody>
                    <a:bodyPr/>
                    <a:lstStyle/>
                    <a:p>
                      <a:r>
                        <a:rPr lang="en-US" dirty="0" err="1"/>
                        <a:t>TestCaseID</a:t>
                      </a:r>
                      <a:endParaRPr lang="en-IN" dirty="0"/>
                    </a:p>
                  </a:txBody>
                  <a:tcPr/>
                </a:tc>
                <a:tc>
                  <a:txBody>
                    <a:bodyPr/>
                    <a:lstStyle/>
                    <a:p>
                      <a:r>
                        <a:rPr lang="en-US" dirty="0" err="1"/>
                        <a:t>num</a:t>
                      </a:r>
                      <a:r>
                        <a:rPr lang="en-US" baseline="0" dirty="0"/>
                        <a:t> &gt; 0</a:t>
                      </a:r>
                      <a:endParaRPr lang="en-IN" dirty="0"/>
                    </a:p>
                  </a:txBody>
                  <a:tcPr/>
                </a:tc>
                <a:tc>
                  <a:txBody>
                    <a:bodyPr/>
                    <a:lstStyle/>
                    <a:p>
                      <a:r>
                        <a:rPr lang="en-US" dirty="0"/>
                        <a:t>Final</a:t>
                      </a:r>
                      <a:r>
                        <a:rPr lang="en-US" baseline="0" dirty="0"/>
                        <a:t> output</a:t>
                      </a:r>
                      <a:endParaRPr lang="en-IN" dirty="0"/>
                    </a:p>
                  </a:txBody>
                  <a:tcPr/>
                </a:tc>
                <a:extLst>
                  <a:ext uri="{0D108BD9-81ED-4DB2-BD59-A6C34878D82A}">
                    <a16:rowId xmlns:a16="http://schemas.microsoft.com/office/drawing/2014/main" val="3874841434"/>
                  </a:ext>
                </a:extLst>
              </a:tr>
            </a:tbl>
          </a:graphicData>
        </a:graphic>
      </p:graphicFrame>
      <p:graphicFrame>
        <p:nvGraphicFramePr>
          <p:cNvPr id="10" name="Table 9"/>
          <p:cNvGraphicFramePr>
            <a:graphicFrameLocks noGrp="1"/>
          </p:cNvGraphicFramePr>
          <p:nvPr/>
        </p:nvGraphicFramePr>
        <p:xfrm>
          <a:off x="220534" y="3601475"/>
          <a:ext cx="4625785" cy="370840"/>
        </p:xfrm>
        <a:graphic>
          <a:graphicData uri="http://schemas.openxmlformats.org/drawingml/2006/table">
            <a:tbl>
              <a:tblPr firstRow="1" bandRow="1">
                <a:tableStyleId>{5C22544A-7EE6-4342-B048-85BDC9FD1C3A}</a:tableStyleId>
              </a:tblPr>
              <a:tblGrid>
                <a:gridCol w="1410146">
                  <a:extLst>
                    <a:ext uri="{9D8B030D-6E8A-4147-A177-3AD203B41FA5}">
                      <a16:colId xmlns:a16="http://schemas.microsoft.com/office/drawing/2014/main" val="558175441"/>
                    </a:ext>
                  </a:extLst>
                </a:gridCol>
                <a:gridCol w="1234440">
                  <a:extLst>
                    <a:ext uri="{9D8B030D-6E8A-4147-A177-3AD203B41FA5}">
                      <a16:colId xmlns:a16="http://schemas.microsoft.com/office/drawing/2014/main" val="4256228707"/>
                    </a:ext>
                  </a:extLst>
                </a:gridCol>
                <a:gridCol w="1981199">
                  <a:extLst>
                    <a:ext uri="{9D8B030D-6E8A-4147-A177-3AD203B41FA5}">
                      <a16:colId xmlns:a16="http://schemas.microsoft.com/office/drawing/2014/main" val="1651367671"/>
                    </a:ext>
                  </a:extLst>
                </a:gridCol>
              </a:tblGrid>
              <a:tr h="370840">
                <a:tc>
                  <a:txBody>
                    <a:bodyPr/>
                    <a:lstStyle/>
                    <a:p>
                      <a:r>
                        <a:rPr lang="en-US" b="0" dirty="0">
                          <a:solidFill>
                            <a:schemeClr val="tx1"/>
                          </a:solidFill>
                        </a:rPr>
                        <a:t>1</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True</a:t>
                      </a:r>
                      <a:endParaRPr lang="en-IN" b="0" dirty="0">
                        <a:solidFill>
                          <a:schemeClr val="tx1"/>
                        </a:solidFill>
                      </a:endParaRPr>
                    </a:p>
                  </a:txBody>
                  <a:tcPr>
                    <a:solidFill>
                      <a:schemeClr val="bg1">
                        <a:lumMod val="75000"/>
                      </a:schemeClr>
                    </a:solidFill>
                  </a:tcPr>
                </a:tc>
                <a:tc>
                  <a:txBody>
                    <a:bodyPr/>
                    <a:lstStyle/>
                    <a:p>
                      <a:r>
                        <a:rPr lang="en-US" b="0" dirty="0" err="1">
                          <a:solidFill>
                            <a:schemeClr val="tx1"/>
                          </a:solidFill>
                        </a:rPr>
                        <a:t>Num</a:t>
                      </a:r>
                      <a:r>
                        <a:rPr lang="en-US" b="0" baseline="0" dirty="0">
                          <a:solidFill>
                            <a:schemeClr val="tx1"/>
                          </a:solidFill>
                        </a:rPr>
                        <a:t> is positive</a:t>
                      </a:r>
                      <a:endParaRPr lang="en-IN" b="0" dirty="0">
                        <a:solidFill>
                          <a:schemeClr val="tx1"/>
                        </a:solidFill>
                      </a:endParaRPr>
                    </a:p>
                  </a:txBody>
                  <a:tcPr>
                    <a:solidFill>
                      <a:schemeClr val="bg1">
                        <a:lumMod val="75000"/>
                      </a:schemeClr>
                    </a:solidFill>
                  </a:tcPr>
                </a:tc>
                <a:extLst>
                  <a:ext uri="{0D108BD9-81ED-4DB2-BD59-A6C34878D82A}">
                    <a16:rowId xmlns:a16="http://schemas.microsoft.com/office/drawing/2014/main" val="3874841434"/>
                  </a:ext>
                </a:extLst>
              </a:tr>
            </a:tbl>
          </a:graphicData>
        </a:graphic>
      </p:graphicFrame>
      <p:graphicFrame>
        <p:nvGraphicFramePr>
          <p:cNvPr id="12" name="Table 11"/>
          <p:cNvGraphicFramePr>
            <a:graphicFrameLocks noGrp="1"/>
          </p:cNvGraphicFramePr>
          <p:nvPr/>
        </p:nvGraphicFramePr>
        <p:xfrm>
          <a:off x="220534" y="3933831"/>
          <a:ext cx="4625785" cy="370840"/>
        </p:xfrm>
        <a:graphic>
          <a:graphicData uri="http://schemas.openxmlformats.org/drawingml/2006/table">
            <a:tbl>
              <a:tblPr firstRow="1" bandRow="1">
                <a:tableStyleId>{5C22544A-7EE6-4342-B048-85BDC9FD1C3A}</a:tableStyleId>
              </a:tblPr>
              <a:tblGrid>
                <a:gridCol w="1410146">
                  <a:extLst>
                    <a:ext uri="{9D8B030D-6E8A-4147-A177-3AD203B41FA5}">
                      <a16:colId xmlns:a16="http://schemas.microsoft.com/office/drawing/2014/main" val="558175441"/>
                    </a:ext>
                  </a:extLst>
                </a:gridCol>
                <a:gridCol w="1234440">
                  <a:extLst>
                    <a:ext uri="{9D8B030D-6E8A-4147-A177-3AD203B41FA5}">
                      <a16:colId xmlns:a16="http://schemas.microsoft.com/office/drawing/2014/main" val="4256228707"/>
                    </a:ext>
                  </a:extLst>
                </a:gridCol>
                <a:gridCol w="1981199">
                  <a:extLst>
                    <a:ext uri="{9D8B030D-6E8A-4147-A177-3AD203B41FA5}">
                      <a16:colId xmlns:a16="http://schemas.microsoft.com/office/drawing/2014/main" val="1651367671"/>
                    </a:ext>
                  </a:extLst>
                </a:gridCol>
              </a:tblGrid>
              <a:tr h="370840">
                <a:tc>
                  <a:txBody>
                    <a:bodyPr/>
                    <a:lstStyle/>
                    <a:p>
                      <a:r>
                        <a:rPr lang="en-US" b="0" dirty="0">
                          <a:solidFill>
                            <a:schemeClr val="tx1"/>
                          </a:solidFill>
                        </a:rPr>
                        <a:t>2</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False</a:t>
                      </a:r>
                      <a:endParaRPr lang="en-IN" b="0" dirty="0">
                        <a:solidFill>
                          <a:schemeClr val="tx1"/>
                        </a:solidFill>
                      </a:endParaRPr>
                    </a:p>
                  </a:txBody>
                  <a:tcPr>
                    <a:solidFill>
                      <a:schemeClr val="bg1">
                        <a:lumMod val="95000"/>
                      </a:schemeClr>
                    </a:solidFill>
                  </a:tcPr>
                </a:tc>
                <a:tc>
                  <a:txBody>
                    <a:bodyPr/>
                    <a:lstStyle/>
                    <a:p>
                      <a:r>
                        <a:rPr lang="en-US" b="0" dirty="0" err="1">
                          <a:solidFill>
                            <a:schemeClr val="tx1"/>
                          </a:solidFill>
                        </a:rPr>
                        <a:t>Num</a:t>
                      </a:r>
                      <a:r>
                        <a:rPr lang="en-US" b="0" baseline="0" dirty="0">
                          <a:solidFill>
                            <a:schemeClr val="tx1"/>
                          </a:solidFill>
                        </a:rPr>
                        <a:t> is negative</a:t>
                      </a:r>
                      <a:endParaRPr lang="en-IN" b="0" dirty="0">
                        <a:solidFill>
                          <a:schemeClr val="tx1"/>
                        </a:solidFill>
                      </a:endParaRPr>
                    </a:p>
                  </a:txBody>
                  <a:tcPr>
                    <a:solidFill>
                      <a:schemeClr val="bg1">
                        <a:lumMod val="95000"/>
                      </a:schemeClr>
                    </a:solidFill>
                  </a:tcPr>
                </a:tc>
                <a:extLst>
                  <a:ext uri="{0D108BD9-81ED-4DB2-BD59-A6C34878D82A}">
                    <a16:rowId xmlns:a16="http://schemas.microsoft.com/office/drawing/2014/main" val="3874841434"/>
                  </a:ext>
                </a:extLst>
              </a:tr>
            </a:tbl>
          </a:graphicData>
        </a:graphic>
      </p:graphicFrame>
      <p:graphicFrame>
        <p:nvGraphicFramePr>
          <p:cNvPr id="6" name="Table 5"/>
          <p:cNvGraphicFramePr>
            <a:graphicFrameLocks noGrp="1"/>
          </p:cNvGraphicFramePr>
          <p:nvPr/>
        </p:nvGraphicFramePr>
        <p:xfrm>
          <a:off x="5811520" y="3245875"/>
          <a:ext cx="5933792" cy="370840"/>
        </p:xfrm>
        <a:graphic>
          <a:graphicData uri="http://schemas.openxmlformats.org/drawingml/2006/table">
            <a:tbl>
              <a:tblPr firstRow="1" bandRow="1">
                <a:tableStyleId>{5C22544A-7EE6-4342-B048-85BDC9FD1C3A}</a:tableStyleId>
              </a:tblPr>
              <a:tblGrid>
                <a:gridCol w="1483448">
                  <a:extLst>
                    <a:ext uri="{9D8B030D-6E8A-4147-A177-3AD203B41FA5}">
                      <a16:colId xmlns:a16="http://schemas.microsoft.com/office/drawing/2014/main" val="3396373925"/>
                    </a:ext>
                  </a:extLst>
                </a:gridCol>
                <a:gridCol w="1483448">
                  <a:extLst>
                    <a:ext uri="{9D8B030D-6E8A-4147-A177-3AD203B41FA5}">
                      <a16:colId xmlns:a16="http://schemas.microsoft.com/office/drawing/2014/main" val="3073431901"/>
                    </a:ext>
                  </a:extLst>
                </a:gridCol>
                <a:gridCol w="1483448">
                  <a:extLst>
                    <a:ext uri="{9D8B030D-6E8A-4147-A177-3AD203B41FA5}">
                      <a16:colId xmlns:a16="http://schemas.microsoft.com/office/drawing/2014/main" val="279331308"/>
                    </a:ext>
                  </a:extLst>
                </a:gridCol>
                <a:gridCol w="1483448">
                  <a:extLst>
                    <a:ext uri="{9D8B030D-6E8A-4147-A177-3AD203B41FA5}">
                      <a16:colId xmlns:a16="http://schemas.microsoft.com/office/drawing/2014/main" val="15941197"/>
                    </a:ext>
                  </a:extLst>
                </a:gridCol>
              </a:tblGrid>
              <a:tr h="370840">
                <a:tc>
                  <a:txBody>
                    <a:bodyPr/>
                    <a:lstStyle/>
                    <a:p>
                      <a:r>
                        <a:rPr lang="en-US" dirty="0" err="1"/>
                        <a:t>TestCaseID</a:t>
                      </a:r>
                      <a:endParaRPr lang="en-IN" dirty="0"/>
                    </a:p>
                  </a:txBody>
                  <a:tcPr/>
                </a:tc>
                <a:tc>
                  <a:txBody>
                    <a:bodyPr/>
                    <a:lstStyle/>
                    <a:p>
                      <a:r>
                        <a:rPr lang="en-US" dirty="0"/>
                        <a:t>A &gt; 0</a:t>
                      </a:r>
                      <a:endParaRPr lang="en-IN" dirty="0"/>
                    </a:p>
                  </a:txBody>
                  <a:tcPr/>
                </a:tc>
                <a:tc>
                  <a:txBody>
                    <a:bodyPr/>
                    <a:lstStyle/>
                    <a:p>
                      <a:r>
                        <a:rPr lang="en-US" dirty="0"/>
                        <a:t>B</a:t>
                      </a:r>
                      <a:r>
                        <a:rPr lang="en-US" baseline="0" dirty="0"/>
                        <a:t> &lt; 10</a:t>
                      </a:r>
                      <a:endParaRPr lang="en-IN" dirty="0"/>
                    </a:p>
                  </a:txBody>
                  <a:tcPr/>
                </a:tc>
                <a:tc>
                  <a:txBody>
                    <a:bodyPr/>
                    <a:lstStyle/>
                    <a:p>
                      <a:r>
                        <a:rPr lang="en-US" dirty="0"/>
                        <a:t>Output</a:t>
                      </a:r>
                      <a:endParaRPr lang="en-IN" dirty="0"/>
                    </a:p>
                  </a:txBody>
                  <a:tcPr/>
                </a:tc>
                <a:extLst>
                  <a:ext uri="{0D108BD9-81ED-4DB2-BD59-A6C34878D82A}">
                    <a16:rowId xmlns:a16="http://schemas.microsoft.com/office/drawing/2014/main" val="4050239002"/>
                  </a:ext>
                </a:extLst>
              </a:tr>
            </a:tbl>
          </a:graphicData>
        </a:graphic>
      </p:graphicFrame>
      <p:graphicFrame>
        <p:nvGraphicFramePr>
          <p:cNvPr id="13" name="Table 12"/>
          <p:cNvGraphicFramePr>
            <a:graphicFrameLocks noGrp="1"/>
          </p:cNvGraphicFramePr>
          <p:nvPr/>
        </p:nvGraphicFramePr>
        <p:xfrm>
          <a:off x="5811520" y="3616715"/>
          <a:ext cx="5933792" cy="370840"/>
        </p:xfrm>
        <a:graphic>
          <a:graphicData uri="http://schemas.openxmlformats.org/drawingml/2006/table">
            <a:tbl>
              <a:tblPr firstRow="1" bandRow="1">
                <a:tableStyleId>{5C22544A-7EE6-4342-B048-85BDC9FD1C3A}</a:tableStyleId>
              </a:tblPr>
              <a:tblGrid>
                <a:gridCol w="1483448">
                  <a:extLst>
                    <a:ext uri="{9D8B030D-6E8A-4147-A177-3AD203B41FA5}">
                      <a16:colId xmlns:a16="http://schemas.microsoft.com/office/drawing/2014/main" val="3396373925"/>
                    </a:ext>
                  </a:extLst>
                </a:gridCol>
                <a:gridCol w="1483448">
                  <a:extLst>
                    <a:ext uri="{9D8B030D-6E8A-4147-A177-3AD203B41FA5}">
                      <a16:colId xmlns:a16="http://schemas.microsoft.com/office/drawing/2014/main" val="3073431901"/>
                    </a:ext>
                  </a:extLst>
                </a:gridCol>
                <a:gridCol w="1483448">
                  <a:extLst>
                    <a:ext uri="{9D8B030D-6E8A-4147-A177-3AD203B41FA5}">
                      <a16:colId xmlns:a16="http://schemas.microsoft.com/office/drawing/2014/main" val="279331308"/>
                    </a:ext>
                  </a:extLst>
                </a:gridCol>
                <a:gridCol w="1483448">
                  <a:extLst>
                    <a:ext uri="{9D8B030D-6E8A-4147-A177-3AD203B41FA5}">
                      <a16:colId xmlns:a16="http://schemas.microsoft.com/office/drawing/2014/main" val="15941197"/>
                    </a:ext>
                  </a:extLst>
                </a:gridCol>
              </a:tblGrid>
              <a:tr h="370840">
                <a:tc>
                  <a:txBody>
                    <a:bodyPr/>
                    <a:lstStyle/>
                    <a:p>
                      <a:r>
                        <a:rPr lang="en-US" b="0" dirty="0">
                          <a:solidFill>
                            <a:schemeClr val="tx1"/>
                          </a:solidFill>
                        </a:rPr>
                        <a:t>1</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True</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Not required</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True</a:t>
                      </a:r>
                      <a:endParaRPr lang="en-IN" b="0" dirty="0">
                        <a:solidFill>
                          <a:schemeClr val="tx1"/>
                        </a:solidFill>
                      </a:endParaRPr>
                    </a:p>
                  </a:txBody>
                  <a:tcPr>
                    <a:solidFill>
                      <a:schemeClr val="bg1">
                        <a:lumMod val="75000"/>
                      </a:schemeClr>
                    </a:solidFill>
                  </a:tcPr>
                </a:tc>
                <a:extLst>
                  <a:ext uri="{0D108BD9-81ED-4DB2-BD59-A6C34878D82A}">
                    <a16:rowId xmlns:a16="http://schemas.microsoft.com/office/drawing/2014/main" val="4050239002"/>
                  </a:ext>
                </a:extLst>
              </a:tr>
            </a:tbl>
          </a:graphicData>
        </a:graphic>
      </p:graphicFrame>
      <p:graphicFrame>
        <p:nvGraphicFramePr>
          <p:cNvPr id="14" name="Table 13"/>
          <p:cNvGraphicFramePr>
            <a:graphicFrameLocks noGrp="1"/>
          </p:cNvGraphicFramePr>
          <p:nvPr/>
        </p:nvGraphicFramePr>
        <p:xfrm>
          <a:off x="5811520" y="3972315"/>
          <a:ext cx="5933792" cy="370840"/>
        </p:xfrm>
        <a:graphic>
          <a:graphicData uri="http://schemas.openxmlformats.org/drawingml/2006/table">
            <a:tbl>
              <a:tblPr firstRow="1" bandRow="1">
                <a:tableStyleId>{5C22544A-7EE6-4342-B048-85BDC9FD1C3A}</a:tableStyleId>
              </a:tblPr>
              <a:tblGrid>
                <a:gridCol w="1483448">
                  <a:extLst>
                    <a:ext uri="{9D8B030D-6E8A-4147-A177-3AD203B41FA5}">
                      <a16:colId xmlns:a16="http://schemas.microsoft.com/office/drawing/2014/main" val="3396373925"/>
                    </a:ext>
                  </a:extLst>
                </a:gridCol>
                <a:gridCol w="1483448">
                  <a:extLst>
                    <a:ext uri="{9D8B030D-6E8A-4147-A177-3AD203B41FA5}">
                      <a16:colId xmlns:a16="http://schemas.microsoft.com/office/drawing/2014/main" val="3073431901"/>
                    </a:ext>
                  </a:extLst>
                </a:gridCol>
                <a:gridCol w="1483448">
                  <a:extLst>
                    <a:ext uri="{9D8B030D-6E8A-4147-A177-3AD203B41FA5}">
                      <a16:colId xmlns:a16="http://schemas.microsoft.com/office/drawing/2014/main" val="279331308"/>
                    </a:ext>
                  </a:extLst>
                </a:gridCol>
                <a:gridCol w="1483448">
                  <a:extLst>
                    <a:ext uri="{9D8B030D-6E8A-4147-A177-3AD203B41FA5}">
                      <a16:colId xmlns:a16="http://schemas.microsoft.com/office/drawing/2014/main" val="15941197"/>
                    </a:ext>
                  </a:extLst>
                </a:gridCol>
              </a:tblGrid>
              <a:tr h="370840">
                <a:tc>
                  <a:txBody>
                    <a:bodyPr/>
                    <a:lstStyle/>
                    <a:p>
                      <a:r>
                        <a:rPr lang="en-US" b="0" dirty="0">
                          <a:solidFill>
                            <a:schemeClr val="tx1"/>
                          </a:solidFill>
                        </a:rPr>
                        <a:t>2</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False</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True</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True</a:t>
                      </a:r>
                      <a:endParaRPr lang="en-IN" b="0" dirty="0">
                        <a:solidFill>
                          <a:schemeClr val="tx1"/>
                        </a:solidFill>
                      </a:endParaRPr>
                    </a:p>
                  </a:txBody>
                  <a:tcPr>
                    <a:solidFill>
                      <a:schemeClr val="bg1">
                        <a:lumMod val="95000"/>
                      </a:schemeClr>
                    </a:solidFill>
                  </a:tcPr>
                </a:tc>
                <a:extLst>
                  <a:ext uri="{0D108BD9-81ED-4DB2-BD59-A6C34878D82A}">
                    <a16:rowId xmlns:a16="http://schemas.microsoft.com/office/drawing/2014/main" val="4050239002"/>
                  </a:ext>
                </a:extLst>
              </a:tr>
            </a:tbl>
          </a:graphicData>
        </a:graphic>
      </p:graphicFrame>
      <p:graphicFrame>
        <p:nvGraphicFramePr>
          <p:cNvPr id="15" name="Table 14"/>
          <p:cNvGraphicFramePr>
            <a:graphicFrameLocks noGrp="1"/>
          </p:cNvGraphicFramePr>
          <p:nvPr/>
        </p:nvGraphicFramePr>
        <p:xfrm>
          <a:off x="5811520" y="4304671"/>
          <a:ext cx="5933792" cy="370840"/>
        </p:xfrm>
        <a:graphic>
          <a:graphicData uri="http://schemas.openxmlformats.org/drawingml/2006/table">
            <a:tbl>
              <a:tblPr firstRow="1" bandRow="1">
                <a:tableStyleId>{5C22544A-7EE6-4342-B048-85BDC9FD1C3A}</a:tableStyleId>
              </a:tblPr>
              <a:tblGrid>
                <a:gridCol w="1483448">
                  <a:extLst>
                    <a:ext uri="{9D8B030D-6E8A-4147-A177-3AD203B41FA5}">
                      <a16:colId xmlns:a16="http://schemas.microsoft.com/office/drawing/2014/main" val="3396373925"/>
                    </a:ext>
                  </a:extLst>
                </a:gridCol>
                <a:gridCol w="1483448">
                  <a:extLst>
                    <a:ext uri="{9D8B030D-6E8A-4147-A177-3AD203B41FA5}">
                      <a16:colId xmlns:a16="http://schemas.microsoft.com/office/drawing/2014/main" val="3073431901"/>
                    </a:ext>
                  </a:extLst>
                </a:gridCol>
                <a:gridCol w="1483448">
                  <a:extLst>
                    <a:ext uri="{9D8B030D-6E8A-4147-A177-3AD203B41FA5}">
                      <a16:colId xmlns:a16="http://schemas.microsoft.com/office/drawing/2014/main" val="279331308"/>
                    </a:ext>
                  </a:extLst>
                </a:gridCol>
                <a:gridCol w="1483448">
                  <a:extLst>
                    <a:ext uri="{9D8B030D-6E8A-4147-A177-3AD203B41FA5}">
                      <a16:colId xmlns:a16="http://schemas.microsoft.com/office/drawing/2014/main" val="15941197"/>
                    </a:ext>
                  </a:extLst>
                </a:gridCol>
              </a:tblGrid>
              <a:tr h="370840">
                <a:tc>
                  <a:txBody>
                    <a:bodyPr/>
                    <a:lstStyle/>
                    <a:p>
                      <a:r>
                        <a:rPr lang="en-US" sz="1800" b="0" kern="1200" dirty="0">
                          <a:solidFill>
                            <a:schemeClr val="tx1"/>
                          </a:solidFill>
                          <a:latin typeface="+mn-lt"/>
                          <a:ea typeface="+mn-ea"/>
                          <a:cs typeface="+mn-cs"/>
                        </a:rPr>
                        <a:t>3</a:t>
                      </a:r>
                      <a:endParaRPr lang="en-IN" sz="1800" b="0" kern="1200" dirty="0">
                        <a:solidFill>
                          <a:schemeClr val="tx1"/>
                        </a:solidFill>
                        <a:latin typeface="+mn-lt"/>
                        <a:ea typeface="+mn-ea"/>
                        <a:cs typeface="+mn-cs"/>
                      </a:endParaRPr>
                    </a:p>
                  </a:txBody>
                  <a:tcPr>
                    <a:solidFill>
                      <a:schemeClr val="bg1">
                        <a:lumMod val="75000"/>
                      </a:schemeClr>
                    </a:solidFill>
                  </a:tcPr>
                </a:tc>
                <a:tc>
                  <a:txBody>
                    <a:bodyPr/>
                    <a:lstStyle/>
                    <a:p>
                      <a:r>
                        <a:rPr lang="en-US" b="0" dirty="0">
                          <a:solidFill>
                            <a:schemeClr val="tx1"/>
                          </a:solidFill>
                        </a:rPr>
                        <a:t>False</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False</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False</a:t>
                      </a:r>
                      <a:endParaRPr lang="en-IN" b="0" dirty="0">
                        <a:solidFill>
                          <a:schemeClr val="tx1"/>
                        </a:solidFill>
                      </a:endParaRPr>
                    </a:p>
                  </a:txBody>
                  <a:tcPr>
                    <a:solidFill>
                      <a:schemeClr val="bg1">
                        <a:lumMod val="75000"/>
                      </a:schemeClr>
                    </a:solidFill>
                  </a:tcPr>
                </a:tc>
                <a:extLst>
                  <a:ext uri="{0D108BD9-81ED-4DB2-BD59-A6C34878D82A}">
                    <a16:rowId xmlns:a16="http://schemas.microsoft.com/office/drawing/2014/main" val="4050239002"/>
                  </a:ext>
                </a:extLst>
              </a:tr>
            </a:tbl>
          </a:graphicData>
        </a:graphic>
      </p:graphicFrame>
    </p:spTree>
    <p:extLst>
      <p:ext uri="{BB962C8B-B14F-4D97-AF65-F5344CB8AC3E}">
        <p14:creationId xmlns:p14="http://schemas.microsoft.com/office/powerpoint/2010/main" val="165901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solidFill>
                  <a:srgbClr val="556E7B"/>
                </a:solidFill>
              </a:rPr>
              <a:t>Black Box Testing</a:t>
            </a:r>
          </a:p>
        </p:txBody>
      </p:sp>
      <p:sp>
        <p:nvSpPr>
          <p:cNvPr id="4" name="Text Placeholder 3"/>
          <p:cNvSpPr>
            <a:spLocks noGrp="1"/>
          </p:cNvSpPr>
          <p:nvPr>
            <p:ph type="body" idx="1"/>
          </p:nvPr>
        </p:nvSpPr>
        <p:spPr/>
        <p:txBody>
          <a:bodyPr/>
          <a:lstStyle/>
          <a:p>
            <a:r>
              <a:rPr lang="en-US" dirty="0"/>
              <a:t>Section 2</a:t>
            </a:r>
          </a:p>
          <a:p>
            <a:endParaRPr lang="en-US" dirty="0"/>
          </a:p>
        </p:txBody>
      </p:sp>
    </p:spTree>
    <p:extLst>
      <p:ext uri="{BB962C8B-B14F-4D97-AF65-F5344CB8AC3E}">
        <p14:creationId xmlns:p14="http://schemas.microsoft.com/office/powerpoint/2010/main" val="15391206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Condition Coverage</a:t>
            </a:r>
            <a:endParaRPr lang="en-IN" dirty="0"/>
          </a:p>
        </p:txBody>
      </p:sp>
      <p:sp>
        <p:nvSpPr>
          <p:cNvPr id="9" name="TextBox 8"/>
          <p:cNvSpPr txBox="1"/>
          <p:nvPr/>
        </p:nvSpPr>
        <p:spPr>
          <a:xfrm>
            <a:off x="274324" y="916108"/>
            <a:ext cx="5190240" cy="1477328"/>
          </a:xfrm>
          <a:prstGeom prst="rect">
            <a:avLst/>
          </a:prstGeom>
          <a:solidFill>
            <a:schemeClr val="bg1">
              <a:lumMod val="95000"/>
            </a:schemeClr>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solidFill>
                  <a:schemeClr val="tx1"/>
                </a:solidFill>
                <a:latin typeface="Consolas" panose="020B0609020204030204" pitchFamily="49" charset="0"/>
                <a:cs typeface="Consolas" panose="020B0609020204030204" pitchFamily="49" charset="0"/>
              </a:rPr>
              <a:t>if((A&gt;0 || B&lt;4) &amp;&amp; (A+B&lt;7)){</a:t>
            </a:r>
          </a:p>
          <a:p>
            <a:r>
              <a:rPr lang="en-US" dirty="0">
                <a:solidFill>
                  <a:schemeClr val="tx1"/>
                </a:solidFill>
                <a:latin typeface="Consolas" panose="020B0609020204030204" pitchFamily="49" charset="0"/>
                <a:cs typeface="Consolas" panose="020B0609020204030204" pitchFamily="49" charset="0"/>
              </a:rPr>
              <a:t>    </a:t>
            </a:r>
            <a:r>
              <a:rPr lang="en-US" dirty="0" err="1">
                <a:solidFill>
                  <a:schemeClr val="tx1"/>
                </a:solidFill>
                <a:latin typeface="Consolas" panose="020B0609020204030204" pitchFamily="49" charset="0"/>
                <a:cs typeface="Consolas" panose="020B0609020204030204" pitchFamily="49" charset="0"/>
              </a:rPr>
              <a:t>cout</a:t>
            </a:r>
            <a:r>
              <a:rPr lang="en-US" dirty="0">
                <a:solidFill>
                  <a:schemeClr val="tx1"/>
                </a:solidFill>
                <a:latin typeface="Consolas" panose="020B0609020204030204" pitchFamily="49" charset="0"/>
                <a:cs typeface="Consolas" panose="020B0609020204030204" pitchFamily="49" charset="0"/>
              </a:rPr>
              <a:t>&lt;&lt;"valid input";</a:t>
            </a:r>
          </a:p>
          <a:p>
            <a:r>
              <a:rPr lang="en-US" dirty="0">
                <a:solidFill>
                  <a:schemeClr val="tx1"/>
                </a:solidFill>
                <a:latin typeface="Consolas" panose="020B0609020204030204" pitchFamily="49" charset="0"/>
                <a:cs typeface="Consolas" panose="020B0609020204030204" pitchFamily="49" charset="0"/>
              </a:rPr>
              <a:t>}else{</a:t>
            </a:r>
          </a:p>
          <a:p>
            <a:r>
              <a:rPr lang="en-US" dirty="0">
                <a:solidFill>
                  <a:schemeClr val="tx1"/>
                </a:solidFill>
                <a:latin typeface="Consolas" panose="020B0609020204030204" pitchFamily="49" charset="0"/>
                <a:cs typeface="Consolas" panose="020B0609020204030204" pitchFamily="49" charset="0"/>
              </a:rPr>
              <a:t>    </a:t>
            </a:r>
            <a:r>
              <a:rPr lang="en-US" dirty="0" err="1">
                <a:solidFill>
                  <a:schemeClr val="tx1"/>
                </a:solidFill>
                <a:latin typeface="Consolas" panose="020B0609020204030204" pitchFamily="49" charset="0"/>
                <a:cs typeface="Consolas" panose="020B0609020204030204" pitchFamily="49" charset="0"/>
              </a:rPr>
              <a:t>cout</a:t>
            </a:r>
            <a:r>
              <a:rPr lang="en-US" dirty="0">
                <a:solidFill>
                  <a:schemeClr val="tx1"/>
                </a:solidFill>
                <a:latin typeface="Consolas" panose="020B0609020204030204" pitchFamily="49" charset="0"/>
                <a:cs typeface="Consolas" panose="020B0609020204030204" pitchFamily="49" charset="0"/>
              </a:rPr>
              <a:t>&lt;&lt;"invalid input";</a:t>
            </a:r>
          </a:p>
          <a:p>
            <a:r>
              <a:rPr lang="en-US" dirty="0">
                <a:solidFill>
                  <a:schemeClr val="tx1"/>
                </a:solidFill>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274324" y="2795785"/>
          <a:ext cx="81280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2655328"/>
                    </a:ext>
                  </a:extLst>
                </a:gridCol>
                <a:gridCol w="1625600">
                  <a:extLst>
                    <a:ext uri="{9D8B030D-6E8A-4147-A177-3AD203B41FA5}">
                      <a16:colId xmlns:a16="http://schemas.microsoft.com/office/drawing/2014/main" val="2852953907"/>
                    </a:ext>
                  </a:extLst>
                </a:gridCol>
                <a:gridCol w="1625600">
                  <a:extLst>
                    <a:ext uri="{9D8B030D-6E8A-4147-A177-3AD203B41FA5}">
                      <a16:colId xmlns:a16="http://schemas.microsoft.com/office/drawing/2014/main" val="2384317529"/>
                    </a:ext>
                  </a:extLst>
                </a:gridCol>
                <a:gridCol w="1625600">
                  <a:extLst>
                    <a:ext uri="{9D8B030D-6E8A-4147-A177-3AD203B41FA5}">
                      <a16:colId xmlns:a16="http://schemas.microsoft.com/office/drawing/2014/main" val="2310628287"/>
                    </a:ext>
                  </a:extLst>
                </a:gridCol>
                <a:gridCol w="1625600">
                  <a:extLst>
                    <a:ext uri="{9D8B030D-6E8A-4147-A177-3AD203B41FA5}">
                      <a16:colId xmlns:a16="http://schemas.microsoft.com/office/drawing/2014/main" val="866662106"/>
                    </a:ext>
                  </a:extLst>
                </a:gridCol>
              </a:tblGrid>
              <a:tr h="370840">
                <a:tc>
                  <a:txBody>
                    <a:bodyPr/>
                    <a:lstStyle/>
                    <a:p>
                      <a:r>
                        <a:rPr lang="en-US" dirty="0" err="1"/>
                        <a:t>TestCaseID</a:t>
                      </a:r>
                      <a:endParaRPr lang="en-IN" dirty="0"/>
                    </a:p>
                  </a:txBody>
                  <a:tcPr/>
                </a:tc>
                <a:tc>
                  <a:txBody>
                    <a:bodyPr/>
                    <a:lstStyle/>
                    <a:p>
                      <a:r>
                        <a:rPr lang="en-US" dirty="0"/>
                        <a:t>A &gt; 0</a:t>
                      </a:r>
                      <a:endParaRPr lang="en-IN" dirty="0"/>
                    </a:p>
                  </a:txBody>
                  <a:tcPr/>
                </a:tc>
                <a:tc>
                  <a:txBody>
                    <a:bodyPr/>
                    <a:lstStyle/>
                    <a:p>
                      <a:r>
                        <a:rPr lang="en-US" dirty="0"/>
                        <a:t>B &lt; 4</a:t>
                      </a:r>
                      <a:endParaRPr lang="en-IN" dirty="0"/>
                    </a:p>
                  </a:txBody>
                  <a:tcPr/>
                </a:tc>
                <a:tc>
                  <a:txBody>
                    <a:bodyPr/>
                    <a:lstStyle/>
                    <a:p>
                      <a:r>
                        <a:rPr lang="en-US" dirty="0"/>
                        <a:t>A</a:t>
                      </a:r>
                      <a:r>
                        <a:rPr lang="en-US" baseline="0" dirty="0"/>
                        <a:t> + B &lt; 7</a:t>
                      </a:r>
                      <a:endParaRPr lang="en-IN" dirty="0"/>
                    </a:p>
                  </a:txBody>
                  <a:tcPr/>
                </a:tc>
                <a:tc>
                  <a:txBody>
                    <a:bodyPr/>
                    <a:lstStyle/>
                    <a:p>
                      <a:r>
                        <a:rPr lang="en-US" dirty="0"/>
                        <a:t>Output</a:t>
                      </a:r>
                      <a:endParaRPr lang="en-IN" dirty="0"/>
                    </a:p>
                  </a:txBody>
                  <a:tcPr/>
                </a:tc>
                <a:extLst>
                  <a:ext uri="{0D108BD9-81ED-4DB2-BD59-A6C34878D82A}">
                    <a16:rowId xmlns:a16="http://schemas.microsoft.com/office/drawing/2014/main" val="2671828471"/>
                  </a:ext>
                </a:extLst>
              </a:tr>
            </a:tbl>
          </a:graphicData>
        </a:graphic>
      </p:graphicFrame>
      <p:graphicFrame>
        <p:nvGraphicFramePr>
          <p:cNvPr id="6" name="Table 5"/>
          <p:cNvGraphicFramePr>
            <a:graphicFrameLocks noGrp="1"/>
          </p:cNvGraphicFramePr>
          <p:nvPr/>
        </p:nvGraphicFramePr>
        <p:xfrm>
          <a:off x="274324" y="3152414"/>
          <a:ext cx="81280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2655328"/>
                    </a:ext>
                  </a:extLst>
                </a:gridCol>
                <a:gridCol w="1625600">
                  <a:extLst>
                    <a:ext uri="{9D8B030D-6E8A-4147-A177-3AD203B41FA5}">
                      <a16:colId xmlns:a16="http://schemas.microsoft.com/office/drawing/2014/main" val="2852953907"/>
                    </a:ext>
                  </a:extLst>
                </a:gridCol>
                <a:gridCol w="1625600">
                  <a:extLst>
                    <a:ext uri="{9D8B030D-6E8A-4147-A177-3AD203B41FA5}">
                      <a16:colId xmlns:a16="http://schemas.microsoft.com/office/drawing/2014/main" val="2384317529"/>
                    </a:ext>
                  </a:extLst>
                </a:gridCol>
                <a:gridCol w="1625600">
                  <a:extLst>
                    <a:ext uri="{9D8B030D-6E8A-4147-A177-3AD203B41FA5}">
                      <a16:colId xmlns:a16="http://schemas.microsoft.com/office/drawing/2014/main" val="2310628287"/>
                    </a:ext>
                  </a:extLst>
                </a:gridCol>
                <a:gridCol w="1625600">
                  <a:extLst>
                    <a:ext uri="{9D8B030D-6E8A-4147-A177-3AD203B41FA5}">
                      <a16:colId xmlns:a16="http://schemas.microsoft.com/office/drawing/2014/main" val="866662106"/>
                    </a:ext>
                  </a:extLst>
                </a:gridCol>
              </a:tblGrid>
              <a:tr h="370840">
                <a:tc>
                  <a:txBody>
                    <a:bodyPr/>
                    <a:lstStyle/>
                    <a:p>
                      <a:r>
                        <a:rPr lang="en-US" b="0" dirty="0">
                          <a:solidFill>
                            <a:schemeClr val="tx1"/>
                          </a:solidFill>
                        </a:rPr>
                        <a:t>1</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True</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Not required</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True</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True</a:t>
                      </a:r>
                      <a:endParaRPr lang="en-IN" b="0" dirty="0">
                        <a:solidFill>
                          <a:schemeClr val="tx1"/>
                        </a:solidFill>
                      </a:endParaRPr>
                    </a:p>
                  </a:txBody>
                  <a:tcPr>
                    <a:solidFill>
                      <a:schemeClr val="bg1">
                        <a:lumMod val="75000"/>
                      </a:schemeClr>
                    </a:solidFill>
                  </a:tcPr>
                </a:tc>
                <a:extLst>
                  <a:ext uri="{0D108BD9-81ED-4DB2-BD59-A6C34878D82A}">
                    <a16:rowId xmlns:a16="http://schemas.microsoft.com/office/drawing/2014/main" val="2671828471"/>
                  </a:ext>
                </a:extLst>
              </a:tr>
            </a:tbl>
          </a:graphicData>
        </a:graphic>
      </p:graphicFrame>
      <p:graphicFrame>
        <p:nvGraphicFramePr>
          <p:cNvPr id="7" name="Table 6"/>
          <p:cNvGraphicFramePr>
            <a:graphicFrameLocks noGrp="1"/>
          </p:cNvGraphicFramePr>
          <p:nvPr/>
        </p:nvGraphicFramePr>
        <p:xfrm>
          <a:off x="274324" y="3508014"/>
          <a:ext cx="81280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2655328"/>
                    </a:ext>
                  </a:extLst>
                </a:gridCol>
                <a:gridCol w="1625600">
                  <a:extLst>
                    <a:ext uri="{9D8B030D-6E8A-4147-A177-3AD203B41FA5}">
                      <a16:colId xmlns:a16="http://schemas.microsoft.com/office/drawing/2014/main" val="2852953907"/>
                    </a:ext>
                  </a:extLst>
                </a:gridCol>
                <a:gridCol w="1625600">
                  <a:extLst>
                    <a:ext uri="{9D8B030D-6E8A-4147-A177-3AD203B41FA5}">
                      <a16:colId xmlns:a16="http://schemas.microsoft.com/office/drawing/2014/main" val="2384317529"/>
                    </a:ext>
                  </a:extLst>
                </a:gridCol>
                <a:gridCol w="1625600">
                  <a:extLst>
                    <a:ext uri="{9D8B030D-6E8A-4147-A177-3AD203B41FA5}">
                      <a16:colId xmlns:a16="http://schemas.microsoft.com/office/drawing/2014/main" val="2310628287"/>
                    </a:ext>
                  </a:extLst>
                </a:gridCol>
                <a:gridCol w="1625600">
                  <a:extLst>
                    <a:ext uri="{9D8B030D-6E8A-4147-A177-3AD203B41FA5}">
                      <a16:colId xmlns:a16="http://schemas.microsoft.com/office/drawing/2014/main" val="866662106"/>
                    </a:ext>
                  </a:extLst>
                </a:gridCol>
              </a:tblGrid>
              <a:tr h="370840">
                <a:tc>
                  <a:txBody>
                    <a:bodyPr/>
                    <a:lstStyle/>
                    <a:p>
                      <a:r>
                        <a:rPr lang="en-US" b="0" dirty="0">
                          <a:solidFill>
                            <a:schemeClr val="tx1"/>
                          </a:solidFill>
                        </a:rPr>
                        <a:t>2</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True</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Not required</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False</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False</a:t>
                      </a:r>
                      <a:endParaRPr lang="en-IN" b="0" dirty="0">
                        <a:solidFill>
                          <a:schemeClr val="tx1"/>
                        </a:solidFill>
                      </a:endParaRPr>
                    </a:p>
                  </a:txBody>
                  <a:tcPr>
                    <a:solidFill>
                      <a:schemeClr val="bg1">
                        <a:lumMod val="95000"/>
                      </a:schemeClr>
                    </a:solidFill>
                  </a:tcPr>
                </a:tc>
                <a:extLst>
                  <a:ext uri="{0D108BD9-81ED-4DB2-BD59-A6C34878D82A}">
                    <a16:rowId xmlns:a16="http://schemas.microsoft.com/office/drawing/2014/main" val="2671828471"/>
                  </a:ext>
                </a:extLst>
              </a:tr>
            </a:tbl>
          </a:graphicData>
        </a:graphic>
      </p:graphicFrame>
      <p:graphicFrame>
        <p:nvGraphicFramePr>
          <p:cNvPr id="8" name="Table 7"/>
          <p:cNvGraphicFramePr>
            <a:graphicFrameLocks noGrp="1"/>
          </p:cNvGraphicFramePr>
          <p:nvPr/>
        </p:nvGraphicFramePr>
        <p:xfrm>
          <a:off x="274324" y="3848752"/>
          <a:ext cx="81280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2655328"/>
                    </a:ext>
                  </a:extLst>
                </a:gridCol>
                <a:gridCol w="1625600">
                  <a:extLst>
                    <a:ext uri="{9D8B030D-6E8A-4147-A177-3AD203B41FA5}">
                      <a16:colId xmlns:a16="http://schemas.microsoft.com/office/drawing/2014/main" val="2852953907"/>
                    </a:ext>
                  </a:extLst>
                </a:gridCol>
                <a:gridCol w="1625600">
                  <a:extLst>
                    <a:ext uri="{9D8B030D-6E8A-4147-A177-3AD203B41FA5}">
                      <a16:colId xmlns:a16="http://schemas.microsoft.com/office/drawing/2014/main" val="2384317529"/>
                    </a:ext>
                  </a:extLst>
                </a:gridCol>
                <a:gridCol w="1625600">
                  <a:extLst>
                    <a:ext uri="{9D8B030D-6E8A-4147-A177-3AD203B41FA5}">
                      <a16:colId xmlns:a16="http://schemas.microsoft.com/office/drawing/2014/main" val="2310628287"/>
                    </a:ext>
                  </a:extLst>
                </a:gridCol>
                <a:gridCol w="1625600">
                  <a:extLst>
                    <a:ext uri="{9D8B030D-6E8A-4147-A177-3AD203B41FA5}">
                      <a16:colId xmlns:a16="http://schemas.microsoft.com/office/drawing/2014/main" val="866662106"/>
                    </a:ext>
                  </a:extLst>
                </a:gridCol>
              </a:tblGrid>
              <a:tr h="370840">
                <a:tc>
                  <a:txBody>
                    <a:bodyPr/>
                    <a:lstStyle/>
                    <a:p>
                      <a:r>
                        <a:rPr lang="en-US" b="0" dirty="0">
                          <a:solidFill>
                            <a:schemeClr val="tx1"/>
                          </a:solidFill>
                        </a:rPr>
                        <a:t>3</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False</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True</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True</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True</a:t>
                      </a:r>
                      <a:endParaRPr lang="en-IN" b="0" dirty="0">
                        <a:solidFill>
                          <a:schemeClr val="tx1"/>
                        </a:solidFill>
                      </a:endParaRPr>
                    </a:p>
                  </a:txBody>
                  <a:tcPr>
                    <a:solidFill>
                      <a:schemeClr val="bg1">
                        <a:lumMod val="75000"/>
                      </a:schemeClr>
                    </a:solidFill>
                  </a:tcPr>
                </a:tc>
                <a:extLst>
                  <a:ext uri="{0D108BD9-81ED-4DB2-BD59-A6C34878D82A}">
                    <a16:rowId xmlns:a16="http://schemas.microsoft.com/office/drawing/2014/main" val="2671828471"/>
                  </a:ext>
                </a:extLst>
              </a:tr>
            </a:tbl>
          </a:graphicData>
        </a:graphic>
      </p:graphicFrame>
      <p:graphicFrame>
        <p:nvGraphicFramePr>
          <p:cNvPr id="10" name="Table 9"/>
          <p:cNvGraphicFramePr>
            <a:graphicFrameLocks noGrp="1"/>
          </p:cNvGraphicFramePr>
          <p:nvPr/>
        </p:nvGraphicFramePr>
        <p:xfrm>
          <a:off x="274324" y="4211302"/>
          <a:ext cx="81280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2655328"/>
                    </a:ext>
                  </a:extLst>
                </a:gridCol>
                <a:gridCol w="1625600">
                  <a:extLst>
                    <a:ext uri="{9D8B030D-6E8A-4147-A177-3AD203B41FA5}">
                      <a16:colId xmlns:a16="http://schemas.microsoft.com/office/drawing/2014/main" val="2852953907"/>
                    </a:ext>
                  </a:extLst>
                </a:gridCol>
                <a:gridCol w="1625600">
                  <a:extLst>
                    <a:ext uri="{9D8B030D-6E8A-4147-A177-3AD203B41FA5}">
                      <a16:colId xmlns:a16="http://schemas.microsoft.com/office/drawing/2014/main" val="2384317529"/>
                    </a:ext>
                  </a:extLst>
                </a:gridCol>
                <a:gridCol w="1625600">
                  <a:extLst>
                    <a:ext uri="{9D8B030D-6E8A-4147-A177-3AD203B41FA5}">
                      <a16:colId xmlns:a16="http://schemas.microsoft.com/office/drawing/2014/main" val="2310628287"/>
                    </a:ext>
                  </a:extLst>
                </a:gridCol>
                <a:gridCol w="1625600">
                  <a:extLst>
                    <a:ext uri="{9D8B030D-6E8A-4147-A177-3AD203B41FA5}">
                      <a16:colId xmlns:a16="http://schemas.microsoft.com/office/drawing/2014/main" val="866662106"/>
                    </a:ext>
                  </a:extLst>
                </a:gridCol>
              </a:tblGrid>
              <a:tr h="370840">
                <a:tc>
                  <a:txBody>
                    <a:bodyPr/>
                    <a:lstStyle/>
                    <a:p>
                      <a:r>
                        <a:rPr lang="en-US" b="0" dirty="0">
                          <a:solidFill>
                            <a:schemeClr val="tx1"/>
                          </a:solidFill>
                        </a:rPr>
                        <a:t>4</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False</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True</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False</a:t>
                      </a:r>
                      <a:endParaRPr lang="en-IN" b="0" dirty="0">
                        <a:solidFill>
                          <a:schemeClr val="tx1"/>
                        </a:solidFill>
                      </a:endParaRPr>
                    </a:p>
                  </a:txBody>
                  <a:tcPr>
                    <a:solidFill>
                      <a:schemeClr val="bg1">
                        <a:lumMod val="95000"/>
                      </a:schemeClr>
                    </a:solidFill>
                  </a:tcPr>
                </a:tc>
                <a:tc>
                  <a:txBody>
                    <a:bodyPr/>
                    <a:lstStyle/>
                    <a:p>
                      <a:r>
                        <a:rPr lang="en-US" b="0" dirty="0">
                          <a:solidFill>
                            <a:schemeClr val="tx1"/>
                          </a:solidFill>
                        </a:rPr>
                        <a:t>False</a:t>
                      </a:r>
                      <a:endParaRPr lang="en-IN" b="0" dirty="0">
                        <a:solidFill>
                          <a:schemeClr val="tx1"/>
                        </a:solidFill>
                      </a:endParaRPr>
                    </a:p>
                  </a:txBody>
                  <a:tcPr>
                    <a:solidFill>
                      <a:schemeClr val="bg1">
                        <a:lumMod val="95000"/>
                      </a:schemeClr>
                    </a:solidFill>
                  </a:tcPr>
                </a:tc>
                <a:extLst>
                  <a:ext uri="{0D108BD9-81ED-4DB2-BD59-A6C34878D82A}">
                    <a16:rowId xmlns:a16="http://schemas.microsoft.com/office/drawing/2014/main" val="2671828471"/>
                  </a:ext>
                </a:extLst>
              </a:tr>
            </a:tbl>
          </a:graphicData>
        </a:graphic>
      </p:graphicFrame>
      <p:graphicFrame>
        <p:nvGraphicFramePr>
          <p:cNvPr id="11" name="Table 10"/>
          <p:cNvGraphicFramePr>
            <a:graphicFrameLocks noGrp="1"/>
          </p:cNvGraphicFramePr>
          <p:nvPr/>
        </p:nvGraphicFramePr>
        <p:xfrm>
          <a:off x="274324" y="4561445"/>
          <a:ext cx="81280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92655328"/>
                    </a:ext>
                  </a:extLst>
                </a:gridCol>
                <a:gridCol w="1625600">
                  <a:extLst>
                    <a:ext uri="{9D8B030D-6E8A-4147-A177-3AD203B41FA5}">
                      <a16:colId xmlns:a16="http://schemas.microsoft.com/office/drawing/2014/main" val="2852953907"/>
                    </a:ext>
                  </a:extLst>
                </a:gridCol>
                <a:gridCol w="1625600">
                  <a:extLst>
                    <a:ext uri="{9D8B030D-6E8A-4147-A177-3AD203B41FA5}">
                      <a16:colId xmlns:a16="http://schemas.microsoft.com/office/drawing/2014/main" val="2384317529"/>
                    </a:ext>
                  </a:extLst>
                </a:gridCol>
                <a:gridCol w="1625600">
                  <a:extLst>
                    <a:ext uri="{9D8B030D-6E8A-4147-A177-3AD203B41FA5}">
                      <a16:colId xmlns:a16="http://schemas.microsoft.com/office/drawing/2014/main" val="2310628287"/>
                    </a:ext>
                  </a:extLst>
                </a:gridCol>
                <a:gridCol w="1625600">
                  <a:extLst>
                    <a:ext uri="{9D8B030D-6E8A-4147-A177-3AD203B41FA5}">
                      <a16:colId xmlns:a16="http://schemas.microsoft.com/office/drawing/2014/main" val="866662106"/>
                    </a:ext>
                  </a:extLst>
                </a:gridCol>
              </a:tblGrid>
              <a:tr h="370840">
                <a:tc>
                  <a:txBody>
                    <a:bodyPr/>
                    <a:lstStyle/>
                    <a:p>
                      <a:r>
                        <a:rPr lang="en-US" b="0" dirty="0">
                          <a:solidFill>
                            <a:schemeClr val="tx1"/>
                          </a:solidFill>
                        </a:rPr>
                        <a:t>5</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False</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False</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Not required</a:t>
                      </a:r>
                      <a:endParaRPr lang="en-IN" b="0" dirty="0">
                        <a:solidFill>
                          <a:schemeClr val="tx1"/>
                        </a:solidFill>
                      </a:endParaRPr>
                    </a:p>
                  </a:txBody>
                  <a:tcPr>
                    <a:solidFill>
                      <a:schemeClr val="bg1">
                        <a:lumMod val="75000"/>
                      </a:schemeClr>
                    </a:solidFill>
                  </a:tcPr>
                </a:tc>
                <a:tc>
                  <a:txBody>
                    <a:bodyPr/>
                    <a:lstStyle/>
                    <a:p>
                      <a:r>
                        <a:rPr lang="en-US" b="0" dirty="0">
                          <a:solidFill>
                            <a:schemeClr val="tx1"/>
                          </a:solidFill>
                        </a:rPr>
                        <a:t>False</a:t>
                      </a:r>
                      <a:endParaRPr lang="en-IN" b="0" dirty="0">
                        <a:solidFill>
                          <a:schemeClr val="tx1"/>
                        </a:solidFill>
                      </a:endParaRPr>
                    </a:p>
                  </a:txBody>
                  <a:tcPr>
                    <a:solidFill>
                      <a:schemeClr val="bg1">
                        <a:lumMod val="75000"/>
                      </a:schemeClr>
                    </a:solidFill>
                  </a:tcPr>
                </a:tc>
                <a:extLst>
                  <a:ext uri="{0D108BD9-81ED-4DB2-BD59-A6C34878D82A}">
                    <a16:rowId xmlns:a16="http://schemas.microsoft.com/office/drawing/2014/main" val="2671828471"/>
                  </a:ext>
                </a:extLst>
              </a:tr>
            </a:tbl>
          </a:graphicData>
        </a:graphic>
      </p:graphicFrame>
    </p:spTree>
    <p:extLst>
      <p:ext uri="{BB962C8B-B14F-4D97-AF65-F5344CB8AC3E}">
        <p14:creationId xmlns:p14="http://schemas.microsoft.com/office/powerpoint/2010/main" val="319022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solidFill>
                  <a:srgbClr val="556E7B"/>
                </a:solidFill>
              </a:rPr>
              <a:t>Path Coverage</a:t>
            </a:r>
          </a:p>
        </p:txBody>
      </p:sp>
      <p:sp>
        <p:nvSpPr>
          <p:cNvPr id="4" name="Text Placeholder 3"/>
          <p:cNvSpPr>
            <a:spLocks noGrp="1"/>
          </p:cNvSpPr>
          <p:nvPr>
            <p:ph type="body" idx="1"/>
          </p:nvPr>
        </p:nvSpPr>
        <p:spPr/>
        <p:txBody>
          <a:bodyPr/>
          <a:lstStyle/>
          <a:p>
            <a:r>
              <a:rPr lang="en-US" dirty="0"/>
              <a:t>Section 11</a:t>
            </a:r>
          </a:p>
          <a:p>
            <a:endParaRPr lang="en-US" dirty="0"/>
          </a:p>
          <a:p>
            <a:endParaRPr lang="en-US" dirty="0"/>
          </a:p>
        </p:txBody>
      </p:sp>
    </p:spTree>
    <p:extLst>
      <p:ext uri="{BB962C8B-B14F-4D97-AF65-F5344CB8AC3E}">
        <p14:creationId xmlns:p14="http://schemas.microsoft.com/office/powerpoint/2010/main" val="26658574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Path Coverage</a:t>
            </a:r>
          </a:p>
        </p:txBody>
      </p:sp>
      <p:sp>
        <p:nvSpPr>
          <p:cNvPr id="3" name="Content Placeholder 2"/>
          <p:cNvSpPr>
            <a:spLocks noGrp="1"/>
          </p:cNvSpPr>
          <p:nvPr>
            <p:ph idx="1"/>
          </p:nvPr>
        </p:nvSpPr>
        <p:spPr>
          <a:xfrm>
            <a:off x="131180" y="863445"/>
            <a:ext cx="11929641" cy="2876452"/>
          </a:xfrm>
        </p:spPr>
        <p:txBody>
          <a:bodyPr/>
          <a:lstStyle/>
          <a:p>
            <a:r>
              <a:rPr lang="en-US" dirty="0"/>
              <a:t>Path Coverage testing is a </a:t>
            </a:r>
            <a:r>
              <a:rPr lang="en-US" b="1" dirty="0">
                <a:solidFill>
                  <a:srgbClr val="C00000"/>
                </a:solidFill>
              </a:rPr>
              <a:t>structured testing technique </a:t>
            </a:r>
            <a:r>
              <a:rPr lang="en-US" dirty="0"/>
              <a:t>for designing test cases with the intention to </a:t>
            </a:r>
            <a:r>
              <a:rPr lang="en-US" b="1" dirty="0">
                <a:solidFill>
                  <a:srgbClr val="C00000"/>
                </a:solidFill>
              </a:rPr>
              <a:t>examine all possible paths of execution at least once</a:t>
            </a:r>
            <a:r>
              <a:rPr lang="en-US" dirty="0"/>
              <a:t>.</a:t>
            </a:r>
          </a:p>
          <a:p>
            <a:r>
              <a:rPr lang="en-US" dirty="0"/>
              <a:t>Creating and executing tests for all possible paths results in </a:t>
            </a:r>
            <a:r>
              <a:rPr lang="en-US" b="1" dirty="0">
                <a:solidFill>
                  <a:srgbClr val="C00000"/>
                </a:solidFill>
              </a:rPr>
              <a:t>100% statement coverage</a:t>
            </a:r>
            <a:r>
              <a:rPr lang="en-US" dirty="0"/>
              <a:t> and </a:t>
            </a:r>
            <a:r>
              <a:rPr lang="en-US" b="1" dirty="0">
                <a:solidFill>
                  <a:srgbClr val="C00000"/>
                </a:solidFill>
              </a:rPr>
              <a:t>100% branch coverage</a:t>
            </a:r>
            <a:r>
              <a:rPr lang="en-US" dirty="0"/>
              <a:t>.</a:t>
            </a:r>
          </a:p>
          <a:p>
            <a:r>
              <a:rPr lang="en-US" dirty="0"/>
              <a:t>In this type of testing every statement in the program is guaranteed to be executed at least one time. </a:t>
            </a:r>
          </a:p>
          <a:p>
            <a:r>
              <a:rPr lang="en-US" b="1" dirty="0">
                <a:solidFill>
                  <a:srgbClr val="C00000"/>
                </a:solidFill>
              </a:rPr>
              <a:t>Flow Graph</a:t>
            </a:r>
            <a:r>
              <a:rPr lang="en-US" dirty="0"/>
              <a:t>, </a:t>
            </a:r>
            <a:r>
              <a:rPr lang="en-US" b="1" dirty="0">
                <a:solidFill>
                  <a:srgbClr val="C00000"/>
                </a:solidFill>
              </a:rPr>
              <a:t>Cyclomatic Complexity </a:t>
            </a:r>
            <a:r>
              <a:rPr lang="en-US" dirty="0"/>
              <a:t>is used to arrive at the basis path.</a:t>
            </a:r>
          </a:p>
          <a:p>
            <a:endParaRPr lang="en-US" dirty="0"/>
          </a:p>
          <a:p>
            <a:endParaRPr lang="en-IN" dirty="0"/>
          </a:p>
        </p:txBody>
      </p:sp>
    </p:spTree>
    <p:extLst>
      <p:ext uri="{BB962C8B-B14F-4D97-AF65-F5344CB8AC3E}">
        <p14:creationId xmlns:p14="http://schemas.microsoft.com/office/powerpoint/2010/main" val="231159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Cyclomatic Complexity</a:t>
            </a:r>
          </a:p>
        </p:txBody>
      </p:sp>
      <p:sp>
        <p:nvSpPr>
          <p:cNvPr id="3" name="Content Placeholder 2"/>
          <p:cNvSpPr>
            <a:spLocks noGrp="1"/>
          </p:cNvSpPr>
          <p:nvPr>
            <p:ph idx="1"/>
          </p:nvPr>
        </p:nvSpPr>
        <p:spPr/>
        <p:txBody>
          <a:bodyPr/>
          <a:lstStyle/>
          <a:p>
            <a:r>
              <a:rPr lang="en-US" dirty="0"/>
              <a:t>Cyclomatic Complexity is a </a:t>
            </a:r>
            <a:r>
              <a:rPr lang="en-US" b="1" dirty="0">
                <a:solidFill>
                  <a:srgbClr val="C00000"/>
                </a:solidFill>
              </a:rPr>
              <a:t>software metric </a:t>
            </a:r>
            <a:r>
              <a:rPr lang="en-US" dirty="0"/>
              <a:t>used to </a:t>
            </a:r>
            <a:r>
              <a:rPr lang="en-US" b="1" dirty="0">
                <a:solidFill>
                  <a:srgbClr val="C00000"/>
                </a:solidFill>
              </a:rPr>
              <a:t>indicate</a:t>
            </a:r>
            <a:r>
              <a:rPr lang="en-US" dirty="0"/>
              <a:t> the </a:t>
            </a:r>
            <a:r>
              <a:rPr lang="en-US" b="1" dirty="0">
                <a:solidFill>
                  <a:srgbClr val="C00000"/>
                </a:solidFill>
              </a:rPr>
              <a:t>complexity</a:t>
            </a:r>
            <a:r>
              <a:rPr lang="en-US" dirty="0"/>
              <a:t> of a </a:t>
            </a:r>
            <a:r>
              <a:rPr lang="en-US" b="1" dirty="0">
                <a:solidFill>
                  <a:srgbClr val="C00000"/>
                </a:solidFill>
              </a:rPr>
              <a:t>program</a:t>
            </a:r>
            <a:r>
              <a:rPr lang="en-US" dirty="0"/>
              <a:t>.</a:t>
            </a:r>
          </a:p>
          <a:p>
            <a:r>
              <a:rPr lang="en-US" dirty="0"/>
              <a:t>Cyclomatic Complexity refers to the </a:t>
            </a:r>
            <a:r>
              <a:rPr lang="en-US" b="1" dirty="0">
                <a:solidFill>
                  <a:srgbClr val="C00000"/>
                </a:solidFill>
              </a:rPr>
              <a:t>number of minimum test cases </a:t>
            </a:r>
            <a:r>
              <a:rPr lang="en-US" dirty="0"/>
              <a:t>for a white-boxed code that </a:t>
            </a:r>
            <a:r>
              <a:rPr lang="en-US" b="1" dirty="0">
                <a:solidFill>
                  <a:srgbClr val="C00000"/>
                </a:solidFill>
              </a:rPr>
              <a:t>will cover every execution path </a:t>
            </a:r>
            <a:r>
              <a:rPr lang="en-US" dirty="0"/>
              <a:t>in the flow.</a:t>
            </a:r>
          </a:p>
          <a:p>
            <a:r>
              <a:rPr lang="en-US" dirty="0"/>
              <a:t>Cyclomatic Complexity is computed in one of three ways.</a:t>
            </a:r>
          </a:p>
          <a:p>
            <a:r>
              <a:rPr lang="en-US" dirty="0"/>
              <a:t>The </a:t>
            </a:r>
            <a:r>
              <a:rPr lang="en-US" b="1" dirty="0">
                <a:solidFill>
                  <a:srgbClr val="C00000"/>
                </a:solidFill>
              </a:rPr>
              <a:t>numbers of regions </a:t>
            </a:r>
            <a:r>
              <a:rPr lang="en-US" dirty="0"/>
              <a:t>of the </a:t>
            </a:r>
            <a:r>
              <a:rPr lang="en-US" b="1" dirty="0">
                <a:solidFill>
                  <a:srgbClr val="C00000"/>
                </a:solidFill>
              </a:rPr>
              <a:t>flow graph </a:t>
            </a:r>
            <a:r>
              <a:rPr lang="en-US" dirty="0"/>
              <a:t>correspond to the Cyclomatic complexity.</a:t>
            </a:r>
          </a:p>
          <a:p>
            <a:r>
              <a:rPr lang="en-US" dirty="0"/>
              <a:t>Cyclomatic complexity, V(G), for a flow graph G is defined as</a:t>
            </a:r>
          </a:p>
          <a:p>
            <a:pPr marL="0" indent="0">
              <a:buNone/>
            </a:pPr>
            <a:r>
              <a:rPr lang="pt-BR" dirty="0"/>
              <a:t>	</a:t>
            </a:r>
            <a:r>
              <a:rPr lang="pt-BR" b="1" dirty="0"/>
              <a:t>V(G) = E – N + 2</a:t>
            </a:r>
          </a:p>
          <a:p>
            <a:pPr marL="0" indent="0">
              <a:buNone/>
            </a:pPr>
            <a:r>
              <a:rPr lang="en-US" dirty="0"/>
              <a:t>	where E = the number of </a:t>
            </a:r>
            <a:r>
              <a:rPr lang="en-US" b="1" dirty="0">
                <a:solidFill>
                  <a:srgbClr val="C00000"/>
                </a:solidFill>
              </a:rPr>
              <a:t>flow graph edges</a:t>
            </a:r>
            <a:r>
              <a:rPr lang="en-US" dirty="0"/>
              <a:t>. </a:t>
            </a:r>
          </a:p>
          <a:p>
            <a:pPr marL="0" indent="0">
              <a:buNone/>
            </a:pPr>
            <a:r>
              <a:rPr lang="en-US" dirty="0"/>
              <a:t>	           N = is the number of </a:t>
            </a:r>
            <a:r>
              <a:rPr lang="en-US" b="1" dirty="0">
                <a:solidFill>
                  <a:srgbClr val="C00000"/>
                </a:solidFill>
              </a:rPr>
              <a:t>flow graph nodes</a:t>
            </a:r>
            <a:r>
              <a:rPr lang="en-US" dirty="0"/>
              <a:t>.</a:t>
            </a:r>
          </a:p>
          <a:p>
            <a:r>
              <a:rPr lang="en-US" dirty="0"/>
              <a:t>Cyclomatic complexity, V(G), for a graph flow G is also defined as</a:t>
            </a:r>
          </a:p>
          <a:p>
            <a:pPr marL="0" indent="0">
              <a:buNone/>
            </a:pPr>
            <a:r>
              <a:rPr lang="en-US" dirty="0"/>
              <a:t>	</a:t>
            </a:r>
            <a:r>
              <a:rPr lang="en-US" b="1" dirty="0"/>
              <a:t>V(G) = P + 1</a:t>
            </a:r>
          </a:p>
          <a:p>
            <a:pPr marL="0" indent="0">
              <a:buNone/>
            </a:pPr>
            <a:r>
              <a:rPr lang="en-US" dirty="0"/>
              <a:t>	where P = number of </a:t>
            </a:r>
            <a:r>
              <a:rPr lang="en-US" b="1" dirty="0">
                <a:solidFill>
                  <a:srgbClr val="C00000"/>
                </a:solidFill>
              </a:rPr>
              <a:t>predicate nodes </a:t>
            </a:r>
            <a:r>
              <a:rPr lang="en-US" dirty="0"/>
              <a:t>contained in the flow graph G.</a:t>
            </a:r>
          </a:p>
          <a:p>
            <a:endParaRPr lang="en-IN" dirty="0"/>
          </a:p>
        </p:txBody>
      </p:sp>
    </p:spTree>
    <p:extLst>
      <p:ext uri="{BB962C8B-B14F-4D97-AF65-F5344CB8AC3E}">
        <p14:creationId xmlns:p14="http://schemas.microsoft.com/office/powerpoint/2010/main" val="79285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Calculate Cyclomatic Complexity of CFG</a:t>
            </a:r>
            <a:endParaRPr lang="en-IN" dirty="0"/>
          </a:p>
        </p:txBody>
      </p:sp>
      <p:sp>
        <p:nvSpPr>
          <p:cNvPr id="3" name="Content Placeholder 2"/>
          <p:cNvSpPr>
            <a:spLocks noGrp="1"/>
          </p:cNvSpPr>
          <p:nvPr>
            <p:ph idx="1"/>
          </p:nvPr>
        </p:nvSpPr>
        <p:spPr>
          <a:xfrm>
            <a:off x="131180" y="863444"/>
            <a:ext cx="11929641" cy="642627"/>
          </a:xfrm>
        </p:spPr>
        <p:txBody>
          <a:bodyPr/>
          <a:lstStyle/>
          <a:p>
            <a:r>
              <a:rPr lang="en-US" dirty="0"/>
              <a:t>Calculate Cyclomatic complexity of given CFG.</a:t>
            </a:r>
          </a:p>
          <a:p>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5126" y="1658314"/>
            <a:ext cx="3109229" cy="4316342"/>
          </a:xfrm>
          <a:prstGeom prst="rect">
            <a:avLst/>
          </a:prstGeom>
        </p:spPr>
      </p:pic>
      <p:sp>
        <p:nvSpPr>
          <p:cNvPr id="10" name="Content Placeholder 2"/>
          <p:cNvSpPr txBox="1"/>
          <p:nvPr/>
        </p:nvSpPr>
        <p:spPr>
          <a:xfrm>
            <a:off x="5501091" y="1658314"/>
            <a:ext cx="4987343" cy="1173970"/>
          </a:xfrm>
          <a:prstGeom prst="rect">
            <a:avLst/>
          </a:prstGeom>
        </p:spPr>
        <p:txBody>
          <a:bodyPr vert="horz" lIns="91440" tIns="45720" rIns="91440" bIns="45720" rtlCol="0">
            <a:normAutofit fontScale="92500"/>
          </a:bodyPr>
          <a:lstStyle>
            <a:lvl1pPr marL="342900" indent="-342900" algn="just" defTabSz="914400" rtl="0" eaLnBrk="1" latinLnBrk="0" hangingPunct="1">
              <a:lnSpc>
                <a:spcPct val="90000"/>
              </a:lnSpc>
              <a:spcBef>
                <a:spcPts val="600"/>
              </a:spcBef>
              <a:buClr>
                <a:schemeClr val="tx1"/>
              </a:buClr>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
                <a:schemeClr val="tx1"/>
              </a:buClr>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buFont typeface="Arial" panose="020B0604020202020204" pitchFamily="34" charset="0"/>
              <a:buChar char="•"/>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520" indent="-342900" algn="just" defTabSz="914400" rtl="0" eaLnBrk="1" latinLnBrk="0" hangingPunct="1">
              <a:lnSpc>
                <a:spcPct val="90000"/>
              </a:lnSpc>
              <a:spcBef>
                <a:spcPts val="600"/>
              </a:spcBef>
              <a:buClrTx/>
              <a:buFont typeface="Arial" panose="020B0604020202020204" pitchFamily="34" charset="0"/>
              <a:buChar char="–"/>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buFont typeface="Arial" panose="020B0604020202020204" pitchFamily="34" charset="0"/>
              <a:buChar char="»"/>
              <a:defRPr lang="en-US" sz="1600" kern="1200" dirty="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latin typeface="+mn-lt"/>
                <a:ea typeface="+mn-ea"/>
                <a:cs typeface="+mn-cs"/>
              </a:rPr>
              <a:t>Number of </a:t>
            </a:r>
            <a:r>
              <a:rPr lang="en-US" b="1" dirty="0">
                <a:latin typeface="+mn-lt"/>
                <a:ea typeface="+mn-ea"/>
                <a:cs typeface="+mn-cs"/>
              </a:rPr>
              <a:t>Edges</a:t>
            </a:r>
            <a:r>
              <a:rPr lang="en-US" dirty="0">
                <a:latin typeface="+mn-lt"/>
                <a:ea typeface="+mn-ea"/>
                <a:cs typeface="+mn-cs"/>
              </a:rPr>
              <a:t> in given flow graphs is </a:t>
            </a:r>
            <a:r>
              <a:rPr lang="en-US" b="1" dirty="0">
                <a:latin typeface="+mn-lt"/>
                <a:ea typeface="+mn-ea"/>
                <a:cs typeface="+mn-cs"/>
              </a:rPr>
              <a:t>11</a:t>
            </a:r>
          </a:p>
          <a:p>
            <a:pPr marL="0" indent="0">
              <a:buNone/>
            </a:pPr>
            <a:r>
              <a:rPr lang="en-US" dirty="0">
                <a:latin typeface="+mn-lt"/>
                <a:ea typeface="+mn-ea"/>
                <a:cs typeface="+mn-cs"/>
              </a:rPr>
              <a:t>Number of </a:t>
            </a:r>
            <a:r>
              <a:rPr lang="en-US" b="1" dirty="0">
                <a:latin typeface="+mn-lt"/>
                <a:ea typeface="+mn-ea"/>
                <a:cs typeface="+mn-cs"/>
              </a:rPr>
              <a:t>Node</a:t>
            </a:r>
            <a:r>
              <a:rPr lang="en-US" dirty="0">
                <a:latin typeface="+mn-lt"/>
                <a:ea typeface="+mn-ea"/>
                <a:cs typeface="+mn-cs"/>
              </a:rPr>
              <a:t> in given flow graphs is </a:t>
            </a:r>
            <a:r>
              <a:rPr lang="en-US" b="1" dirty="0">
                <a:latin typeface="+mn-lt"/>
                <a:ea typeface="+mn-ea"/>
                <a:cs typeface="+mn-cs"/>
              </a:rPr>
              <a:t>10</a:t>
            </a:r>
          </a:p>
          <a:p>
            <a:pPr marL="0" indent="0">
              <a:buNone/>
            </a:pPr>
            <a:r>
              <a:rPr lang="en-US" dirty="0">
                <a:latin typeface="+mn-lt"/>
                <a:ea typeface="+mn-ea"/>
                <a:cs typeface="+mn-cs"/>
              </a:rPr>
              <a:t>Number of nodes that have </a:t>
            </a:r>
            <a:r>
              <a:rPr lang="en-US" b="1" dirty="0">
                <a:latin typeface="+mn-lt"/>
                <a:ea typeface="+mn-ea"/>
                <a:cs typeface="+mn-cs"/>
              </a:rPr>
              <a:t>exit Points </a:t>
            </a:r>
            <a:r>
              <a:rPr lang="en-US" dirty="0">
                <a:latin typeface="+mn-lt"/>
                <a:ea typeface="+mn-ea"/>
                <a:cs typeface="+mn-cs"/>
              </a:rPr>
              <a:t>is </a:t>
            </a:r>
            <a:r>
              <a:rPr lang="en-US" b="1" dirty="0">
                <a:latin typeface="+mn-lt"/>
                <a:ea typeface="+mn-ea"/>
                <a:cs typeface="+mn-cs"/>
              </a:rPr>
              <a:t>1</a:t>
            </a:r>
            <a:r>
              <a:rPr lang="en-US" dirty="0">
                <a:latin typeface="+mn-lt"/>
                <a:ea typeface="+mn-ea"/>
                <a:cs typeface="+mn-cs"/>
              </a:rPr>
              <a:t> </a:t>
            </a:r>
          </a:p>
          <a:p>
            <a:pPr marL="0" indent="0">
              <a:buNone/>
            </a:pPr>
            <a:endParaRPr lang="en-US" dirty="0">
              <a:latin typeface="LM Roman 12" panose="00000500000000000000" pitchFamily="50" charset="0"/>
            </a:endParaRPr>
          </a:p>
        </p:txBody>
      </p:sp>
      <p:sp>
        <p:nvSpPr>
          <p:cNvPr id="11" name="Content Placeholder 2"/>
          <p:cNvSpPr txBox="1"/>
          <p:nvPr/>
        </p:nvSpPr>
        <p:spPr>
          <a:xfrm>
            <a:off x="5899531" y="2974712"/>
            <a:ext cx="4987343" cy="2400916"/>
          </a:xfrm>
          <a:prstGeom prst="rect">
            <a:avLst/>
          </a:prstGeom>
        </p:spPr>
        <p:txBody>
          <a:bodyPr vert="horz" lIns="91440" tIns="45720" rIns="91440" bIns="45720" rtlCol="0">
            <a:normAutofit/>
          </a:bodyPr>
          <a:lstStyle>
            <a:lvl1pPr marL="342900" indent="-342900" algn="just" defTabSz="914400" rtl="0" eaLnBrk="1" latinLnBrk="0" hangingPunct="1">
              <a:lnSpc>
                <a:spcPct val="90000"/>
              </a:lnSpc>
              <a:spcBef>
                <a:spcPts val="600"/>
              </a:spcBef>
              <a:buClr>
                <a:schemeClr val="tx1"/>
              </a:buClr>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
                <a:schemeClr val="tx1"/>
              </a:buClr>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buFont typeface="Arial" panose="020B0604020202020204" pitchFamily="34" charset="0"/>
              <a:buChar char="•"/>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520" indent="-342900" algn="just" defTabSz="914400" rtl="0" eaLnBrk="1" latinLnBrk="0" hangingPunct="1">
              <a:lnSpc>
                <a:spcPct val="90000"/>
              </a:lnSpc>
              <a:spcBef>
                <a:spcPts val="600"/>
              </a:spcBef>
              <a:buClrTx/>
              <a:buFont typeface="Arial" panose="020B0604020202020204" pitchFamily="34" charset="0"/>
              <a:buChar char="–"/>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buFont typeface="Arial" panose="020B0604020202020204" pitchFamily="34" charset="0"/>
              <a:buChar char="»"/>
              <a:defRPr lang="en-US" sz="1600" kern="1200" dirty="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200" dirty="0">
                <a:latin typeface="+mn-lt"/>
                <a:ea typeface="+mn-ea"/>
                <a:cs typeface="+mn-cs"/>
              </a:rPr>
              <a:t>So, Cyclomatic complexity </a:t>
            </a:r>
          </a:p>
          <a:p>
            <a:pPr marL="0" indent="0">
              <a:buNone/>
            </a:pPr>
            <a:r>
              <a:rPr lang="en-US" sz="2200" dirty="0">
                <a:latin typeface="+mn-lt"/>
                <a:ea typeface="+mn-ea"/>
                <a:cs typeface="+mn-cs"/>
              </a:rPr>
              <a:t>	= E - N + 2*P</a:t>
            </a:r>
          </a:p>
          <a:p>
            <a:pPr marL="0" indent="0">
              <a:buNone/>
            </a:pPr>
            <a:r>
              <a:rPr lang="en-US" sz="2200" dirty="0">
                <a:latin typeface="+mn-lt"/>
                <a:ea typeface="+mn-ea"/>
                <a:cs typeface="+mn-cs"/>
              </a:rPr>
              <a:t>	= 11 – 10+ 2(1)</a:t>
            </a:r>
          </a:p>
          <a:p>
            <a:pPr marL="0" indent="0">
              <a:buNone/>
            </a:pPr>
            <a:r>
              <a:rPr lang="en-US" sz="2200" dirty="0">
                <a:latin typeface="+mn-lt"/>
                <a:ea typeface="+mn-ea"/>
                <a:cs typeface="+mn-cs"/>
              </a:rPr>
              <a:t>	= 3</a:t>
            </a:r>
          </a:p>
          <a:p>
            <a:pPr marL="0" indent="0">
              <a:buNone/>
            </a:pPr>
            <a:endParaRPr lang="en-US" dirty="0">
              <a:latin typeface="LM Roman 12" panose="00000500000000000000" pitchFamily="50" charset="0"/>
            </a:endParaRPr>
          </a:p>
        </p:txBody>
      </p:sp>
    </p:spTree>
    <p:extLst>
      <p:ext uri="{BB962C8B-B14F-4D97-AF65-F5344CB8AC3E}">
        <p14:creationId xmlns:p14="http://schemas.microsoft.com/office/powerpoint/2010/main" val="164381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1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solidFill>
                  <a:srgbClr val="556E7B"/>
                </a:solidFill>
              </a:rPr>
              <a:t>Loop Testing</a:t>
            </a:r>
          </a:p>
        </p:txBody>
      </p:sp>
      <p:sp>
        <p:nvSpPr>
          <p:cNvPr id="4" name="Text Placeholder 3"/>
          <p:cNvSpPr>
            <a:spLocks noGrp="1"/>
          </p:cNvSpPr>
          <p:nvPr>
            <p:ph type="body" idx="1"/>
          </p:nvPr>
        </p:nvSpPr>
        <p:spPr/>
        <p:txBody>
          <a:bodyPr/>
          <a:lstStyle/>
          <a:p>
            <a:r>
              <a:rPr lang="en-US" dirty="0"/>
              <a:t>Section 12</a:t>
            </a:r>
          </a:p>
          <a:p>
            <a:endParaRPr lang="en-US" dirty="0"/>
          </a:p>
          <a:p>
            <a:endParaRPr lang="en-US" dirty="0"/>
          </a:p>
        </p:txBody>
      </p:sp>
    </p:spTree>
    <p:extLst>
      <p:ext uri="{BB962C8B-B14F-4D97-AF65-F5344CB8AC3E}">
        <p14:creationId xmlns:p14="http://schemas.microsoft.com/office/powerpoint/2010/main" val="19743507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Loop Testing</a:t>
            </a:r>
          </a:p>
        </p:txBody>
      </p:sp>
      <p:sp>
        <p:nvSpPr>
          <p:cNvPr id="3" name="Content Placeholder 2"/>
          <p:cNvSpPr>
            <a:spLocks noGrp="1"/>
          </p:cNvSpPr>
          <p:nvPr>
            <p:ph idx="1"/>
          </p:nvPr>
        </p:nvSpPr>
        <p:spPr/>
        <p:txBody>
          <a:bodyPr/>
          <a:lstStyle/>
          <a:p>
            <a:r>
              <a:rPr lang="en-US" dirty="0"/>
              <a:t>Loop testing is </a:t>
            </a:r>
            <a:r>
              <a:rPr lang="en-US" b="1" dirty="0">
                <a:solidFill>
                  <a:srgbClr val="C00000"/>
                </a:solidFill>
              </a:rPr>
              <a:t>white box testing</a:t>
            </a:r>
            <a:r>
              <a:rPr lang="en-US" dirty="0"/>
              <a:t>. This technique is used to </a:t>
            </a:r>
            <a:r>
              <a:rPr lang="en-US" b="1" dirty="0">
                <a:solidFill>
                  <a:srgbClr val="C00000"/>
                </a:solidFill>
              </a:rPr>
              <a:t>test loops in the program</a:t>
            </a:r>
            <a:r>
              <a:rPr lang="en-US" dirty="0"/>
              <a:t>.</a:t>
            </a:r>
          </a:p>
          <a:p>
            <a:r>
              <a:rPr lang="en-US" dirty="0"/>
              <a:t>Loop Testing is defined as a software testing type, that completely </a:t>
            </a:r>
            <a:r>
              <a:rPr lang="en-US" b="1" dirty="0">
                <a:solidFill>
                  <a:srgbClr val="C00000"/>
                </a:solidFill>
              </a:rPr>
              <a:t>focuses</a:t>
            </a:r>
            <a:r>
              <a:rPr lang="en-US" dirty="0"/>
              <a:t> on the </a:t>
            </a:r>
            <a:r>
              <a:rPr lang="en-US" b="1" dirty="0">
                <a:solidFill>
                  <a:srgbClr val="C00000"/>
                </a:solidFill>
              </a:rPr>
              <a:t>validity of the loop constructs</a:t>
            </a:r>
            <a:r>
              <a:rPr lang="en-US" dirty="0"/>
              <a:t>.</a:t>
            </a:r>
          </a:p>
          <a:p>
            <a:r>
              <a:rPr lang="en-US" dirty="0"/>
              <a:t>It is one of the </a:t>
            </a:r>
            <a:r>
              <a:rPr lang="en-US" b="1" dirty="0">
                <a:solidFill>
                  <a:srgbClr val="C00000"/>
                </a:solidFill>
              </a:rPr>
              <a:t>parts</a:t>
            </a:r>
            <a:r>
              <a:rPr lang="en-US" dirty="0"/>
              <a:t> of </a:t>
            </a:r>
            <a:r>
              <a:rPr lang="en-US" b="1" dirty="0">
                <a:solidFill>
                  <a:srgbClr val="C00000"/>
                </a:solidFill>
              </a:rPr>
              <a:t>Control Structure Testing </a:t>
            </a:r>
            <a:r>
              <a:rPr lang="en-US" dirty="0"/>
              <a:t>(path testing, data validation testing, condition testing).</a:t>
            </a:r>
          </a:p>
          <a:p>
            <a:r>
              <a:rPr lang="en-US" dirty="0"/>
              <a:t>Loop Testing is done for the</a:t>
            </a:r>
          </a:p>
          <a:p>
            <a:pPr lvl="1"/>
            <a:r>
              <a:rPr lang="en-US" dirty="0"/>
              <a:t>Testing can </a:t>
            </a:r>
            <a:r>
              <a:rPr lang="en-US" b="1" dirty="0">
                <a:solidFill>
                  <a:srgbClr val="C00000"/>
                </a:solidFill>
              </a:rPr>
              <a:t>fix</a:t>
            </a:r>
            <a:r>
              <a:rPr lang="en-US" dirty="0"/>
              <a:t> the </a:t>
            </a:r>
            <a:r>
              <a:rPr lang="en-US" b="1" dirty="0">
                <a:solidFill>
                  <a:srgbClr val="C00000"/>
                </a:solidFill>
              </a:rPr>
              <a:t>loop repetition </a:t>
            </a:r>
            <a:r>
              <a:rPr lang="en-US" dirty="0"/>
              <a:t>issues</a:t>
            </a:r>
          </a:p>
          <a:p>
            <a:pPr lvl="1"/>
            <a:r>
              <a:rPr lang="en-US" dirty="0"/>
              <a:t>Loops testing can </a:t>
            </a:r>
            <a:r>
              <a:rPr lang="en-US" b="1" dirty="0">
                <a:solidFill>
                  <a:srgbClr val="C00000"/>
                </a:solidFill>
              </a:rPr>
              <a:t>reveal performance/capacity blockage</a:t>
            </a:r>
          </a:p>
          <a:p>
            <a:pPr lvl="1"/>
            <a:r>
              <a:rPr lang="en-US" dirty="0"/>
              <a:t>By testing loops, the </a:t>
            </a:r>
            <a:r>
              <a:rPr lang="en-US" b="1" dirty="0">
                <a:solidFill>
                  <a:srgbClr val="C00000"/>
                </a:solidFill>
              </a:rPr>
              <a:t>uninitialized variables </a:t>
            </a:r>
            <a:r>
              <a:rPr lang="en-US" dirty="0"/>
              <a:t>in the loop can be determined</a:t>
            </a:r>
          </a:p>
          <a:p>
            <a:pPr lvl="1"/>
            <a:r>
              <a:rPr lang="en-US" dirty="0"/>
              <a:t>It helps to </a:t>
            </a:r>
            <a:r>
              <a:rPr lang="en-US" b="1" dirty="0">
                <a:solidFill>
                  <a:srgbClr val="C00000"/>
                </a:solidFill>
              </a:rPr>
              <a:t>identify</a:t>
            </a:r>
            <a:r>
              <a:rPr lang="en-US" dirty="0"/>
              <a:t> loop </a:t>
            </a:r>
            <a:r>
              <a:rPr lang="en-US" b="1" dirty="0">
                <a:solidFill>
                  <a:srgbClr val="C00000"/>
                </a:solidFill>
              </a:rPr>
              <a:t>initialization</a:t>
            </a:r>
            <a:r>
              <a:rPr lang="en-US" dirty="0"/>
              <a:t> </a:t>
            </a:r>
            <a:r>
              <a:rPr lang="en-US" b="1" dirty="0">
                <a:solidFill>
                  <a:srgbClr val="C00000"/>
                </a:solidFill>
              </a:rPr>
              <a:t>problems</a:t>
            </a:r>
            <a:r>
              <a:rPr lang="en-US" dirty="0"/>
              <a:t>.</a:t>
            </a:r>
          </a:p>
          <a:p>
            <a:r>
              <a:rPr lang="en-US" dirty="0"/>
              <a:t>Types of loop Tested</a:t>
            </a:r>
          </a:p>
          <a:p>
            <a:pPr lvl="1"/>
            <a:r>
              <a:rPr lang="en-US" dirty="0"/>
              <a:t>Simple loop</a:t>
            </a:r>
          </a:p>
          <a:p>
            <a:pPr lvl="1"/>
            <a:r>
              <a:rPr lang="en-US" dirty="0"/>
              <a:t>Nested loop</a:t>
            </a:r>
          </a:p>
          <a:p>
            <a:pPr lvl="1"/>
            <a:r>
              <a:rPr lang="en-US" dirty="0"/>
              <a:t>Concatenated loop</a:t>
            </a:r>
          </a:p>
          <a:p>
            <a:pPr lvl="1"/>
            <a:r>
              <a:rPr lang="en-US" dirty="0"/>
              <a:t>Unstructured loop</a:t>
            </a:r>
          </a:p>
        </p:txBody>
      </p:sp>
    </p:spTree>
    <p:extLst>
      <p:ext uri="{BB962C8B-B14F-4D97-AF65-F5344CB8AC3E}">
        <p14:creationId xmlns:p14="http://schemas.microsoft.com/office/powerpoint/2010/main" val="1416382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Loop Testing: Simple loop testing</a:t>
            </a:r>
          </a:p>
        </p:txBody>
      </p:sp>
      <p:sp>
        <p:nvSpPr>
          <p:cNvPr id="3" name="Content Placeholder 2"/>
          <p:cNvSpPr>
            <a:spLocks noGrp="1"/>
          </p:cNvSpPr>
          <p:nvPr>
            <p:ph idx="1"/>
          </p:nvPr>
        </p:nvSpPr>
        <p:spPr>
          <a:xfrm>
            <a:off x="131180" y="863445"/>
            <a:ext cx="11975475" cy="947067"/>
          </a:xfrm>
        </p:spPr>
        <p:txBody>
          <a:bodyPr/>
          <a:lstStyle/>
          <a:p>
            <a:r>
              <a:rPr lang="en-US" dirty="0"/>
              <a:t>In simple loop testing, a simple loop control structure (either for, while, or do-while) is tested to </a:t>
            </a:r>
            <a:r>
              <a:rPr lang="en-US" b="1" dirty="0">
                <a:solidFill>
                  <a:srgbClr val="C00000"/>
                </a:solidFill>
              </a:rPr>
              <a:t>ensure</a:t>
            </a:r>
            <a:r>
              <a:rPr lang="en-US" dirty="0"/>
              <a:t> that it </a:t>
            </a:r>
            <a:r>
              <a:rPr lang="en-US" b="1" dirty="0">
                <a:solidFill>
                  <a:srgbClr val="C00000"/>
                </a:solidFill>
              </a:rPr>
              <a:t>terminates</a:t>
            </a:r>
            <a:r>
              <a:rPr lang="en-US" dirty="0"/>
              <a:t> </a:t>
            </a:r>
            <a:r>
              <a:rPr lang="en-US" b="1" dirty="0">
                <a:solidFill>
                  <a:srgbClr val="C00000"/>
                </a:solidFill>
              </a:rPr>
              <a:t>at</a:t>
            </a:r>
            <a:r>
              <a:rPr lang="en-US" dirty="0"/>
              <a:t> </a:t>
            </a:r>
            <a:r>
              <a:rPr lang="en-US" b="1" dirty="0">
                <a:solidFill>
                  <a:srgbClr val="C00000"/>
                </a:solidFill>
              </a:rPr>
              <a:t>some</a:t>
            </a:r>
            <a:r>
              <a:rPr lang="en-US" dirty="0"/>
              <a:t> </a:t>
            </a:r>
            <a:r>
              <a:rPr lang="en-US" b="1" dirty="0">
                <a:solidFill>
                  <a:srgbClr val="C00000"/>
                </a:solidFill>
              </a:rPr>
              <a:t>point</a:t>
            </a:r>
            <a:r>
              <a:rPr lang="en-US" dirty="0"/>
              <a:t>.</a:t>
            </a:r>
          </a:p>
        </p:txBody>
      </p:sp>
      <p:sp>
        <p:nvSpPr>
          <p:cNvPr id="5" name="Content Placeholder 2"/>
          <p:cNvSpPr txBox="1"/>
          <p:nvPr/>
        </p:nvSpPr>
        <p:spPr>
          <a:xfrm>
            <a:off x="108262" y="3648887"/>
            <a:ext cx="11975475" cy="2797203"/>
          </a:xfrm>
          <a:prstGeom prst="rect">
            <a:avLst/>
          </a:prstGeom>
        </p:spPr>
        <p:txBody>
          <a:bodyPr vert="horz" lIns="91440" tIns="45720" rIns="91440" bIns="45720" rtlCol="0">
            <a:no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how a basic loop is tested</a:t>
            </a:r>
          </a:p>
          <a:p>
            <a:pPr>
              <a:buClr>
                <a:srgbClr val="686868"/>
              </a:buClr>
            </a:pPr>
            <a:r>
              <a:rPr lang="en-US" dirty="0"/>
              <a:t>Make a single run across the loop.</a:t>
            </a:r>
          </a:p>
          <a:p>
            <a:pPr>
              <a:buClr>
                <a:srgbClr val="686868"/>
              </a:buClr>
            </a:pPr>
            <a:r>
              <a:rPr lang="en-US" dirty="0"/>
              <a:t>Pass two times through the loop.</a:t>
            </a:r>
          </a:p>
          <a:p>
            <a:pPr>
              <a:buClr>
                <a:srgbClr val="686868"/>
              </a:buClr>
            </a:pPr>
            <a:r>
              <a:rPr lang="en-US" dirty="0"/>
              <a:t>Make a number of passes through the loop, where a&lt;b, n is the maximum number of passes.</a:t>
            </a:r>
          </a:p>
          <a:p>
            <a:pPr>
              <a:buClr>
                <a:srgbClr val="686868"/>
              </a:buClr>
            </a:pPr>
            <a:r>
              <a:rPr lang="en-US" dirty="0"/>
              <a:t>Make b, b-1; b+1 loop passes, where “b” is the maximum number of loop passes that may be made.</a:t>
            </a:r>
            <a:endParaRPr lang="en-IN" dirty="0"/>
          </a:p>
        </p:txBody>
      </p:sp>
      <p:sp>
        <p:nvSpPr>
          <p:cNvPr id="6" name="TextBox 5"/>
          <p:cNvSpPr txBox="1"/>
          <p:nvPr/>
        </p:nvSpPr>
        <p:spPr>
          <a:xfrm>
            <a:off x="599493" y="2087911"/>
            <a:ext cx="2957523" cy="923330"/>
          </a:xfrm>
          <a:prstGeom prst="rect">
            <a:avLst/>
          </a:prstGeom>
          <a:solidFill>
            <a:schemeClr val="bg1">
              <a:lumMod val="95000"/>
            </a:schemeClr>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solidFill>
                  <a:schemeClr val="tx1"/>
                </a:solidFill>
                <a:latin typeface="Consolas" panose="020B0609020204030204" pitchFamily="49" charset="0"/>
                <a:cs typeface="Consolas" panose="020B0609020204030204" pitchFamily="49" charset="0"/>
              </a:rPr>
              <a:t>while(condition) {</a:t>
            </a:r>
          </a:p>
          <a:p>
            <a:r>
              <a:rPr lang="en-US" dirty="0">
                <a:solidFill>
                  <a:schemeClr val="tx1"/>
                </a:solidFill>
                <a:latin typeface="Consolas" panose="020B0609020204030204" pitchFamily="49" charset="0"/>
                <a:cs typeface="Consolas" panose="020B0609020204030204" pitchFamily="49" charset="0"/>
              </a:rPr>
              <a:t>   statement(s);</a:t>
            </a:r>
          </a:p>
          <a:p>
            <a:r>
              <a:rPr lang="en-US" dirty="0">
                <a:solidFill>
                  <a:schemeClr val="tx1"/>
                </a:solidFill>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8" name="Rectangle 7"/>
          <p:cNvSpPr/>
          <p:nvPr/>
        </p:nvSpPr>
        <p:spPr>
          <a:xfrm>
            <a:off x="9838944" y="2439014"/>
            <a:ext cx="1417320" cy="603504"/>
          </a:xfrm>
          <a:prstGeom prst="rect">
            <a:avLst/>
          </a:prstGeom>
          <a:ln w="19050">
            <a:solidFill>
              <a:srgbClr val="B71B1C"/>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C00000"/>
                </a:solidFill>
              </a:rPr>
              <a:t>Statement(s)</a:t>
            </a:r>
          </a:p>
        </p:txBody>
      </p:sp>
      <p:sp>
        <p:nvSpPr>
          <p:cNvPr id="9" name="Diamond 8"/>
          <p:cNvSpPr/>
          <p:nvPr/>
        </p:nvSpPr>
        <p:spPr>
          <a:xfrm>
            <a:off x="6876288" y="2231136"/>
            <a:ext cx="2167128" cy="977977"/>
          </a:xfrm>
          <a:prstGeom prst="diamond">
            <a:avLst/>
          </a:prstGeom>
          <a:ln w="19050">
            <a:solidFill>
              <a:srgbClr val="B71B1C"/>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C00000"/>
                </a:solidFill>
              </a:rPr>
              <a:t>Condition</a:t>
            </a:r>
          </a:p>
        </p:txBody>
      </p:sp>
      <p:cxnSp>
        <p:nvCxnSpPr>
          <p:cNvPr id="11" name="Straight Arrow Connector 10"/>
          <p:cNvCxnSpPr>
            <a:endCxn id="9" idx="0"/>
          </p:cNvCxnSpPr>
          <p:nvPr/>
        </p:nvCxnSpPr>
        <p:spPr>
          <a:xfrm>
            <a:off x="7959852" y="1810512"/>
            <a:ext cx="0" cy="420624"/>
          </a:xfrm>
          <a:prstGeom prst="straightConnector1">
            <a:avLst/>
          </a:prstGeom>
          <a:ln w="19050">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3"/>
            <a:endCxn id="8" idx="1"/>
          </p:cNvCxnSpPr>
          <p:nvPr/>
        </p:nvCxnSpPr>
        <p:spPr>
          <a:xfrm>
            <a:off x="9043416" y="2720125"/>
            <a:ext cx="795528" cy="20641"/>
          </a:xfrm>
          <a:prstGeom prst="straightConnector1">
            <a:avLst/>
          </a:prstGeom>
          <a:ln w="19050">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2"/>
          </p:cNvCxnSpPr>
          <p:nvPr/>
        </p:nvCxnSpPr>
        <p:spPr>
          <a:xfrm>
            <a:off x="7959852" y="3209113"/>
            <a:ext cx="0" cy="311327"/>
          </a:xfrm>
          <a:prstGeom prst="straightConnector1">
            <a:avLst/>
          </a:prstGeom>
          <a:ln w="19050">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p:cNvCxnSpPr>
            <a:stCxn id="8" idx="0"/>
          </p:cNvCxnSpPr>
          <p:nvPr/>
        </p:nvCxnSpPr>
        <p:spPr>
          <a:xfrm rot="16200000" flipV="1">
            <a:off x="9044633" y="936043"/>
            <a:ext cx="418190" cy="2587752"/>
          </a:xfrm>
          <a:prstGeom prst="bentConnector2">
            <a:avLst/>
          </a:prstGeom>
          <a:ln w="19050">
            <a:solidFill>
              <a:srgbClr val="B71B1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987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8" grpId="0" animBg="1"/>
      <p:bldP spid="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Loop Testing: Nested Loop testing</a:t>
            </a:r>
          </a:p>
        </p:txBody>
      </p:sp>
      <p:sp>
        <p:nvSpPr>
          <p:cNvPr id="3" name="Content Placeholder 2"/>
          <p:cNvSpPr>
            <a:spLocks noGrp="1"/>
          </p:cNvSpPr>
          <p:nvPr>
            <p:ph idx="1"/>
          </p:nvPr>
        </p:nvSpPr>
        <p:spPr>
          <a:xfrm>
            <a:off x="131180" y="863445"/>
            <a:ext cx="11975475" cy="1718390"/>
          </a:xfrm>
        </p:spPr>
        <p:txBody>
          <a:bodyPr/>
          <a:lstStyle/>
          <a:p>
            <a:r>
              <a:rPr lang="en-US" dirty="0"/>
              <a:t>Testing performed in a </a:t>
            </a:r>
            <a:r>
              <a:rPr lang="en-US" b="1" dirty="0">
                <a:solidFill>
                  <a:srgbClr val="C00000"/>
                </a:solidFill>
              </a:rPr>
              <a:t>nested loop </a:t>
            </a:r>
            <a:r>
              <a:rPr lang="en-US" dirty="0"/>
              <a:t>means </a:t>
            </a:r>
            <a:r>
              <a:rPr lang="en-US" b="1" dirty="0">
                <a:solidFill>
                  <a:srgbClr val="C00000"/>
                </a:solidFill>
              </a:rPr>
              <a:t>loops</a:t>
            </a:r>
            <a:r>
              <a:rPr lang="en-US" dirty="0"/>
              <a:t> </a:t>
            </a:r>
            <a:r>
              <a:rPr lang="en-US" b="1" dirty="0">
                <a:solidFill>
                  <a:srgbClr val="C00000"/>
                </a:solidFill>
              </a:rPr>
              <a:t>under</a:t>
            </a:r>
            <a:r>
              <a:rPr lang="en-US" dirty="0"/>
              <a:t> the loop is known as Nested loop testing. </a:t>
            </a:r>
          </a:p>
          <a:p>
            <a:r>
              <a:rPr lang="en-US" dirty="0"/>
              <a:t>This means a Nested loop is the </a:t>
            </a:r>
            <a:r>
              <a:rPr lang="en-US" b="1" dirty="0">
                <a:solidFill>
                  <a:srgbClr val="C00000"/>
                </a:solidFill>
              </a:rPr>
              <a:t>finite</a:t>
            </a:r>
            <a:r>
              <a:rPr lang="en-US" dirty="0"/>
              <a:t> </a:t>
            </a:r>
            <a:r>
              <a:rPr lang="en-US" b="1" dirty="0">
                <a:solidFill>
                  <a:srgbClr val="C00000"/>
                </a:solidFill>
              </a:rPr>
              <a:t>number</a:t>
            </a:r>
            <a:r>
              <a:rPr lang="en-US" dirty="0"/>
              <a:t> of </a:t>
            </a:r>
            <a:r>
              <a:rPr lang="en-US" b="1" dirty="0">
                <a:solidFill>
                  <a:srgbClr val="C00000"/>
                </a:solidFill>
              </a:rPr>
              <a:t>loops</a:t>
            </a:r>
            <a:r>
              <a:rPr lang="en-US" dirty="0"/>
              <a:t> </a:t>
            </a:r>
            <a:r>
              <a:rPr lang="en-US" b="1" dirty="0">
                <a:solidFill>
                  <a:srgbClr val="C00000"/>
                </a:solidFill>
              </a:rPr>
              <a:t>inside</a:t>
            </a:r>
            <a:r>
              <a:rPr lang="en-US" dirty="0"/>
              <a:t> </a:t>
            </a:r>
            <a:r>
              <a:rPr lang="en-US" b="1" dirty="0">
                <a:solidFill>
                  <a:srgbClr val="C00000"/>
                </a:solidFill>
              </a:rPr>
              <a:t>another</a:t>
            </a:r>
            <a:r>
              <a:rPr lang="en-US" dirty="0"/>
              <a:t> </a:t>
            </a:r>
            <a:r>
              <a:rPr lang="en-US" b="1" dirty="0">
                <a:solidFill>
                  <a:srgbClr val="C00000"/>
                </a:solidFill>
              </a:rPr>
              <a:t>loop</a:t>
            </a:r>
            <a:r>
              <a:rPr lang="en-US" dirty="0"/>
              <a:t>.</a:t>
            </a:r>
          </a:p>
          <a:p>
            <a:r>
              <a:rPr lang="en-US" dirty="0"/>
              <a:t>It may be </a:t>
            </a:r>
            <a:r>
              <a:rPr lang="en-US" b="1" dirty="0">
                <a:solidFill>
                  <a:srgbClr val="C00000"/>
                </a:solidFill>
              </a:rPr>
              <a:t>for</a:t>
            </a:r>
            <a:r>
              <a:rPr lang="en-US" dirty="0"/>
              <a:t>, a </a:t>
            </a:r>
            <a:r>
              <a:rPr lang="en-US" b="1" dirty="0">
                <a:solidFill>
                  <a:srgbClr val="C00000"/>
                </a:solidFill>
              </a:rPr>
              <a:t>while</a:t>
            </a:r>
            <a:r>
              <a:rPr lang="en-US" dirty="0"/>
              <a:t>, or a </a:t>
            </a:r>
            <a:r>
              <a:rPr lang="en-US" b="1" dirty="0">
                <a:solidFill>
                  <a:srgbClr val="C00000"/>
                </a:solidFill>
              </a:rPr>
              <a:t>do-while</a:t>
            </a:r>
            <a:r>
              <a:rPr lang="en-US" dirty="0"/>
              <a:t> loop.</a:t>
            </a:r>
          </a:p>
        </p:txBody>
      </p:sp>
      <p:sp>
        <p:nvSpPr>
          <p:cNvPr id="6" name="TextBox 5"/>
          <p:cNvSpPr txBox="1"/>
          <p:nvPr/>
        </p:nvSpPr>
        <p:spPr>
          <a:xfrm>
            <a:off x="630958" y="2950464"/>
            <a:ext cx="2957523" cy="2031325"/>
          </a:xfrm>
          <a:prstGeom prst="rect">
            <a:avLst/>
          </a:prstGeom>
          <a:solidFill>
            <a:schemeClr val="bg1">
              <a:lumMod val="95000"/>
            </a:schemeClr>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solidFill>
                  <a:schemeClr val="tx1"/>
                </a:solidFill>
                <a:latin typeface="Consolas" panose="020B0609020204030204" pitchFamily="49" charset="0"/>
                <a:cs typeface="Consolas" panose="020B0609020204030204" pitchFamily="49" charset="0"/>
              </a:rPr>
              <a:t>while(condition c1)</a:t>
            </a:r>
          </a:p>
          <a:p>
            <a:r>
              <a:rPr lang="en-US" dirty="0">
                <a:solidFill>
                  <a:schemeClr val="tx1"/>
                </a:solidFill>
                <a:latin typeface="Consolas" panose="020B0609020204030204" pitchFamily="49" charset="0"/>
                <a:cs typeface="Consolas" panose="020B0609020204030204" pitchFamily="49" charset="0"/>
              </a:rPr>
              <a:t>  {</a:t>
            </a:r>
          </a:p>
          <a:p>
            <a:r>
              <a:rPr lang="en-US" dirty="0">
                <a:solidFill>
                  <a:schemeClr val="tx1"/>
                </a:solidFill>
                <a:latin typeface="Consolas" panose="020B0609020204030204" pitchFamily="49" charset="0"/>
                <a:cs typeface="Consolas" panose="020B0609020204030204" pitchFamily="49" charset="0"/>
              </a:rPr>
              <a:t>   while(condition c2)</a:t>
            </a:r>
          </a:p>
          <a:p>
            <a:r>
              <a:rPr lang="en-US" dirty="0">
                <a:solidFill>
                  <a:schemeClr val="tx1"/>
                </a:solidFill>
                <a:latin typeface="Consolas" panose="020B0609020204030204" pitchFamily="49" charset="0"/>
                <a:cs typeface="Consolas" panose="020B0609020204030204" pitchFamily="49" charset="0"/>
              </a:rPr>
              <a:t>    {</a:t>
            </a:r>
          </a:p>
          <a:p>
            <a:r>
              <a:rPr lang="en-US" dirty="0">
                <a:solidFill>
                  <a:schemeClr val="tx1"/>
                </a:solidFill>
                <a:latin typeface="Consolas" panose="020B0609020204030204" pitchFamily="49" charset="0"/>
                <a:cs typeface="Consolas" panose="020B0609020204030204" pitchFamily="49" charset="0"/>
              </a:rPr>
              <a:t>     statement(s);</a:t>
            </a:r>
          </a:p>
          <a:p>
            <a:r>
              <a:rPr lang="en-US" dirty="0">
                <a:solidFill>
                  <a:schemeClr val="tx1"/>
                </a:solidFill>
                <a:latin typeface="Consolas" panose="020B0609020204030204" pitchFamily="49" charset="0"/>
                <a:cs typeface="Consolas" panose="020B0609020204030204" pitchFamily="49" charset="0"/>
              </a:rPr>
              <a:t>    }</a:t>
            </a:r>
          </a:p>
          <a:p>
            <a:r>
              <a:rPr lang="en-US" dirty="0">
                <a:solidFill>
                  <a:schemeClr val="tx1"/>
                </a:solidFill>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p:txBody>
      </p:sp>
      <p:pic>
        <p:nvPicPr>
          <p:cNvPr id="20" name="Picture 19" descr="C:\Users\DELL\Downloads\nested.drawio (2).png"/>
          <p:cNvPicPr/>
          <p:nvPr/>
        </p:nvPicPr>
        <p:blipFill>
          <a:blip r:embed="rId2">
            <a:extLst>
              <a:ext uri="{28A0092B-C50C-407E-A947-70E740481C1C}">
                <a14:useLocalDpi xmlns:a14="http://schemas.microsoft.com/office/drawing/2010/main" val="0"/>
              </a:ext>
            </a:extLst>
          </a:blip>
          <a:srcRect/>
          <a:stretch>
            <a:fillRect/>
          </a:stretch>
        </p:blipFill>
        <p:spPr bwMode="auto">
          <a:xfrm>
            <a:off x="5974080" y="2423160"/>
            <a:ext cx="2636520" cy="3931920"/>
          </a:xfrm>
          <a:prstGeom prst="rect">
            <a:avLst/>
          </a:prstGeom>
          <a:noFill/>
          <a:ln>
            <a:noFill/>
          </a:ln>
        </p:spPr>
      </p:pic>
    </p:spTree>
    <p:extLst>
      <p:ext uri="{BB962C8B-B14F-4D97-AF65-F5344CB8AC3E}">
        <p14:creationId xmlns:p14="http://schemas.microsoft.com/office/powerpoint/2010/main" val="92233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Loop Testing: Concatenated Loop testing</a:t>
            </a:r>
          </a:p>
        </p:txBody>
      </p:sp>
      <p:sp>
        <p:nvSpPr>
          <p:cNvPr id="3" name="Content Placeholder 2"/>
          <p:cNvSpPr>
            <a:spLocks noGrp="1"/>
          </p:cNvSpPr>
          <p:nvPr>
            <p:ph idx="1"/>
          </p:nvPr>
        </p:nvSpPr>
        <p:spPr>
          <a:xfrm>
            <a:off x="131180" y="863445"/>
            <a:ext cx="11975475" cy="1718390"/>
          </a:xfrm>
        </p:spPr>
        <p:txBody>
          <a:bodyPr/>
          <a:lstStyle/>
          <a:p>
            <a:r>
              <a:rPr lang="en-US" dirty="0"/>
              <a:t>Concatenated loops are </a:t>
            </a:r>
            <a:r>
              <a:rPr lang="en-US" b="1" dirty="0">
                <a:solidFill>
                  <a:srgbClr val="C00000"/>
                </a:solidFill>
              </a:rPr>
              <a:t>loops after the loop</a:t>
            </a:r>
            <a:r>
              <a:rPr lang="en-US" dirty="0"/>
              <a:t>.</a:t>
            </a:r>
          </a:p>
          <a:p>
            <a:r>
              <a:rPr lang="en-US" dirty="0"/>
              <a:t>It is a </a:t>
            </a:r>
            <a:r>
              <a:rPr lang="en-US" b="1" dirty="0">
                <a:solidFill>
                  <a:srgbClr val="C00000"/>
                </a:solidFill>
              </a:rPr>
              <a:t>series of loops</a:t>
            </a:r>
            <a:r>
              <a:rPr lang="en-US" dirty="0"/>
              <a:t>. The difference between nested and concatenated is that in nested loop is </a:t>
            </a:r>
            <a:r>
              <a:rPr lang="en-US" b="1" dirty="0">
                <a:solidFill>
                  <a:srgbClr val="C00000"/>
                </a:solidFill>
              </a:rPr>
              <a:t>inside</a:t>
            </a:r>
            <a:r>
              <a:rPr lang="en-US" dirty="0"/>
              <a:t> the loop but here </a:t>
            </a:r>
            <a:r>
              <a:rPr lang="en-US" b="1" dirty="0">
                <a:solidFill>
                  <a:srgbClr val="C00000"/>
                </a:solidFill>
              </a:rPr>
              <a:t>loop is after </a:t>
            </a:r>
            <a:r>
              <a:rPr lang="en-US" dirty="0"/>
              <a:t>the </a:t>
            </a:r>
            <a:r>
              <a:rPr lang="en-US" b="1" dirty="0">
                <a:solidFill>
                  <a:srgbClr val="C00000"/>
                </a:solidFill>
              </a:rPr>
              <a:t>loop</a:t>
            </a:r>
            <a:r>
              <a:rPr lang="en-US" dirty="0"/>
              <a:t>.</a:t>
            </a:r>
          </a:p>
        </p:txBody>
      </p:sp>
      <p:sp>
        <p:nvSpPr>
          <p:cNvPr id="6" name="TextBox 5"/>
          <p:cNvSpPr txBox="1"/>
          <p:nvPr/>
        </p:nvSpPr>
        <p:spPr>
          <a:xfrm>
            <a:off x="630958" y="2950464"/>
            <a:ext cx="2957523" cy="2308324"/>
          </a:xfrm>
          <a:prstGeom prst="rect">
            <a:avLst/>
          </a:prstGeom>
          <a:solidFill>
            <a:schemeClr val="bg1">
              <a:lumMod val="95000"/>
            </a:schemeClr>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solidFill>
                  <a:schemeClr val="tx1"/>
                </a:solidFill>
                <a:latin typeface="Consolas" panose="020B0609020204030204" pitchFamily="49" charset="0"/>
                <a:cs typeface="Consolas" panose="020B0609020204030204" pitchFamily="49" charset="0"/>
              </a:rPr>
              <a:t>while(condition 1)</a:t>
            </a:r>
          </a:p>
          <a:p>
            <a:r>
              <a:rPr lang="en-US" dirty="0">
                <a:solidFill>
                  <a:schemeClr val="tx1"/>
                </a:solidFill>
                <a:latin typeface="Consolas" panose="020B0609020204030204" pitchFamily="49" charset="0"/>
                <a:cs typeface="Consolas" panose="020B0609020204030204" pitchFamily="49" charset="0"/>
              </a:rPr>
              <a:t>  {</a:t>
            </a:r>
          </a:p>
          <a:p>
            <a:r>
              <a:rPr lang="en-US" dirty="0">
                <a:solidFill>
                  <a:schemeClr val="tx1"/>
                </a:solidFill>
                <a:latin typeface="Consolas" panose="020B0609020204030204" pitchFamily="49" charset="0"/>
                <a:cs typeface="Consolas" panose="020B0609020204030204" pitchFamily="49" charset="0"/>
              </a:rPr>
              <a:t>   statement(s);</a:t>
            </a:r>
          </a:p>
          <a:p>
            <a:r>
              <a:rPr lang="en-US" dirty="0">
                <a:solidFill>
                  <a:schemeClr val="tx1"/>
                </a:solidFill>
                <a:latin typeface="Consolas" panose="020B0609020204030204" pitchFamily="49" charset="0"/>
                <a:cs typeface="Consolas" panose="020B0609020204030204" pitchFamily="49" charset="0"/>
              </a:rPr>
              <a:t>  }</a:t>
            </a:r>
          </a:p>
          <a:p>
            <a:r>
              <a:rPr lang="en-US" dirty="0">
                <a:solidFill>
                  <a:schemeClr val="tx1"/>
                </a:solidFill>
                <a:latin typeface="Consolas" panose="020B0609020204030204" pitchFamily="49" charset="0"/>
                <a:cs typeface="Consolas" panose="020B0609020204030204" pitchFamily="49" charset="0"/>
              </a:rPr>
              <a:t> while(condition 2)</a:t>
            </a:r>
          </a:p>
          <a:p>
            <a:r>
              <a:rPr lang="en-US" dirty="0">
                <a:solidFill>
                  <a:schemeClr val="tx1"/>
                </a:solidFill>
                <a:latin typeface="Consolas" panose="020B0609020204030204" pitchFamily="49" charset="0"/>
                <a:cs typeface="Consolas" panose="020B0609020204030204" pitchFamily="49" charset="0"/>
              </a:rPr>
              <a:t> {</a:t>
            </a:r>
          </a:p>
          <a:p>
            <a:r>
              <a:rPr lang="en-US" dirty="0">
                <a:solidFill>
                  <a:schemeClr val="tx1"/>
                </a:solidFill>
                <a:latin typeface="Consolas" panose="020B0609020204030204" pitchFamily="49" charset="0"/>
                <a:cs typeface="Consolas" panose="020B0609020204030204" pitchFamily="49" charset="0"/>
              </a:rPr>
              <a:t>  statement(s);</a:t>
            </a:r>
          </a:p>
          <a:p>
            <a:r>
              <a:rPr lang="en-US" dirty="0">
                <a:solidFill>
                  <a:schemeClr val="tx1"/>
                </a:solidFill>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p:txBody>
      </p:sp>
      <p:sp>
        <p:nvSpPr>
          <p:cNvPr id="8" name="Rectangle 7"/>
          <p:cNvSpPr/>
          <p:nvPr/>
        </p:nvSpPr>
        <p:spPr>
          <a:xfrm>
            <a:off x="6298555" y="2282241"/>
            <a:ext cx="1417320" cy="603504"/>
          </a:xfrm>
          <a:prstGeom prst="rect">
            <a:avLst/>
          </a:prstGeom>
          <a:ln w="19050">
            <a:solidFill>
              <a:srgbClr val="B71B1C"/>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C00000"/>
                </a:solidFill>
              </a:rPr>
              <a:t>Statement(s)</a:t>
            </a:r>
          </a:p>
        </p:txBody>
      </p:sp>
      <p:sp>
        <p:nvSpPr>
          <p:cNvPr id="9" name="Diamond 8"/>
          <p:cNvSpPr/>
          <p:nvPr/>
        </p:nvSpPr>
        <p:spPr>
          <a:xfrm>
            <a:off x="5899132" y="3208292"/>
            <a:ext cx="2216165" cy="909310"/>
          </a:xfrm>
          <a:prstGeom prst="diamond">
            <a:avLst/>
          </a:prstGeom>
          <a:ln w="19050">
            <a:solidFill>
              <a:srgbClr val="B71B1C"/>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C00000"/>
                </a:solidFill>
              </a:rPr>
              <a:t>Condition</a:t>
            </a:r>
          </a:p>
        </p:txBody>
      </p:sp>
      <p:cxnSp>
        <p:nvCxnSpPr>
          <p:cNvPr id="11" name="Straight Arrow Connector 10"/>
          <p:cNvCxnSpPr>
            <a:endCxn id="8" idx="0"/>
          </p:cNvCxnSpPr>
          <p:nvPr/>
        </p:nvCxnSpPr>
        <p:spPr>
          <a:xfrm>
            <a:off x="7007213" y="1800032"/>
            <a:ext cx="2" cy="482209"/>
          </a:xfrm>
          <a:prstGeom prst="straightConnector1">
            <a:avLst/>
          </a:prstGeom>
          <a:ln w="19050">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2"/>
            <a:endCxn id="9" idx="0"/>
          </p:cNvCxnSpPr>
          <p:nvPr/>
        </p:nvCxnSpPr>
        <p:spPr>
          <a:xfrm>
            <a:off x="7007215" y="2885745"/>
            <a:ext cx="0" cy="322547"/>
          </a:xfrm>
          <a:prstGeom prst="straightConnector1">
            <a:avLst/>
          </a:prstGeom>
          <a:ln w="19050">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p:cNvCxnSpPr>
            <a:stCxn id="9" idx="3"/>
          </p:cNvCxnSpPr>
          <p:nvPr/>
        </p:nvCxnSpPr>
        <p:spPr>
          <a:xfrm flipH="1" flipV="1">
            <a:off x="7007213" y="1952276"/>
            <a:ext cx="1108084" cy="1710671"/>
          </a:xfrm>
          <a:prstGeom prst="bentConnector4">
            <a:avLst>
              <a:gd name="adj1" fmla="val -20630"/>
              <a:gd name="adj2" fmla="val 99448"/>
            </a:avLst>
          </a:prstGeom>
          <a:ln w="19050">
            <a:solidFill>
              <a:srgbClr val="B71B1C"/>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6298553" y="4456890"/>
            <a:ext cx="1417320" cy="603504"/>
          </a:xfrm>
          <a:prstGeom prst="rect">
            <a:avLst/>
          </a:prstGeom>
          <a:ln w="19050">
            <a:solidFill>
              <a:srgbClr val="B71B1C"/>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C00000"/>
                </a:solidFill>
              </a:rPr>
              <a:t>Statement(s)</a:t>
            </a:r>
          </a:p>
        </p:txBody>
      </p:sp>
      <p:sp>
        <p:nvSpPr>
          <p:cNvPr id="7" name="Diamond 6"/>
          <p:cNvSpPr/>
          <p:nvPr/>
        </p:nvSpPr>
        <p:spPr>
          <a:xfrm>
            <a:off x="5899132" y="5355348"/>
            <a:ext cx="2216165" cy="909310"/>
          </a:xfrm>
          <a:prstGeom prst="diamond">
            <a:avLst/>
          </a:prstGeom>
          <a:ln w="19050">
            <a:solidFill>
              <a:srgbClr val="B71B1C"/>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C00000"/>
                </a:solidFill>
              </a:rPr>
              <a:t>Condition</a:t>
            </a:r>
          </a:p>
        </p:txBody>
      </p:sp>
      <p:cxnSp>
        <p:nvCxnSpPr>
          <p:cNvPr id="12" name="Straight Arrow Connector 11"/>
          <p:cNvCxnSpPr>
            <a:stCxn id="9" idx="2"/>
            <a:endCxn id="5" idx="0"/>
          </p:cNvCxnSpPr>
          <p:nvPr/>
        </p:nvCxnSpPr>
        <p:spPr>
          <a:xfrm flipH="1">
            <a:off x="7007213" y="4117602"/>
            <a:ext cx="2" cy="339288"/>
          </a:xfrm>
          <a:prstGeom prst="straightConnector1">
            <a:avLst/>
          </a:prstGeom>
          <a:ln w="19050">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a:endCxn id="7" idx="0"/>
          </p:cNvCxnSpPr>
          <p:nvPr/>
        </p:nvCxnSpPr>
        <p:spPr>
          <a:xfrm>
            <a:off x="7007213" y="5060394"/>
            <a:ext cx="2" cy="294954"/>
          </a:xfrm>
          <a:prstGeom prst="straightConnector1">
            <a:avLst/>
          </a:prstGeom>
          <a:ln w="19050">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7" idx="3"/>
          </p:cNvCxnSpPr>
          <p:nvPr/>
        </p:nvCxnSpPr>
        <p:spPr>
          <a:xfrm flipH="1" flipV="1">
            <a:off x="7007215" y="4276168"/>
            <a:ext cx="1108082" cy="1533835"/>
          </a:xfrm>
          <a:prstGeom prst="bentConnector4">
            <a:avLst>
              <a:gd name="adj1" fmla="val -20630"/>
              <a:gd name="adj2" fmla="val 99889"/>
            </a:avLst>
          </a:prstGeom>
          <a:ln w="19050">
            <a:solidFill>
              <a:srgbClr val="B71B1C"/>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7007213" y="6264658"/>
            <a:ext cx="2" cy="294954"/>
          </a:xfrm>
          <a:prstGeom prst="straightConnector1">
            <a:avLst/>
          </a:prstGeom>
          <a:ln w="19050">
            <a:solidFill>
              <a:srgbClr val="B71B1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5922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8" grpId="0" animBg="1"/>
      <p:bldP spid="9" grpId="0" animBg="1"/>
      <p:bldP spid="5"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Black Box Testing</a:t>
            </a:r>
          </a:p>
        </p:txBody>
      </p:sp>
      <p:sp>
        <p:nvSpPr>
          <p:cNvPr id="3" name="Content Placeholder 2"/>
          <p:cNvSpPr>
            <a:spLocks noGrp="1"/>
          </p:cNvSpPr>
          <p:nvPr>
            <p:ph idx="1"/>
          </p:nvPr>
        </p:nvSpPr>
        <p:spPr/>
        <p:txBody>
          <a:bodyPr/>
          <a:lstStyle/>
          <a:p>
            <a:endParaRPr lang="en-US" dirty="0"/>
          </a:p>
          <a:p>
            <a:endParaRPr lang="en-US" dirty="0"/>
          </a:p>
          <a:p>
            <a:endParaRPr lang="en-US" dirty="0"/>
          </a:p>
          <a:p>
            <a:pPr marL="0" indent="0">
              <a:buNone/>
            </a:pPr>
            <a:endParaRPr lang="en-US" dirty="0"/>
          </a:p>
          <a:p>
            <a:r>
              <a:rPr lang="en-US" dirty="0"/>
              <a:t>Also known as </a:t>
            </a:r>
            <a:r>
              <a:rPr lang="en-US" b="1" dirty="0">
                <a:solidFill>
                  <a:srgbClr val="C00000"/>
                </a:solidFill>
              </a:rPr>
              <a:t>specification-based testing.</a:t>
            </a:r>
          </a:p>
          <a:p>
            <a:r>
              <a:rPr lang="en-US" b="1" dirty="0">
                <a:solidFill>
                  <a:srgbClr val="C00000"/>
                </a:solidFill>
              </a:rPr>
              <a:t>Tester</a:t>
            </a:r>
            <a:r>
              <a:rPr lang="en-US" dirty="0">
                <a:solidFill>
                  <a:srgbClr val="C00000"/>
                </a:solidFill>
              </a:rPr>
              <a:t> </a:t>
            </a:r>
            <a:r>
              <a:rPr lang="en-US" dirty="0"/>
              <a:t>has </a:t>
            </a:r>
            <a:r>
              <a:rPr lang="en-US" b="1" dirty="0">
                <a:solidFill>
                  <a:srgbClr val="C00000"/>
                </a:solidFill>
              </a:rPr>
              <a:t>access</a:t>
            </a:r>
            <a:r>
              <a:rPr lang="en-US" dirty="0">
                <a:solidFill>
                  <a:srgbClr val="C00000"/>
                </a:solidFill>
              </a:rPr>
              <a:t> </a:t>
            </a:r>
            <a:r>
              <a:rPr lang="en-US" dirty="0"/>
              <a:t>only to </a:t>
            </a:r>
            <a:r>
              <a:rPr lang="en-US" b="1" dirty="0">
                <a:solidFill>
                  <a:srgbClr val="C00000"/>
                </a:solidFill>
              </a:rPr>
              <a:t>running code </a:t>
            </a:r>
            <a:r>
              <a:rPr lang="en-US" dirty="0"/>
              <a:t>and the </a:t>
            </a:r>
            <a:r>
              <a:rPr lang="en-US" b="1" dirty="0">
                <a:solidFill>
                  <a:srgbClr val="C00000"/>
                </a:solidFill>
              </a:rPr>
              <a:t>specification</a:t>
            </a:r>
            <a:r>
              <a:rPr lang="en-US" dirty="0">
                <a:solidFill>
                  <a:srgbClr val="C00000"/>
                </a:solidFill>
              </a:rPr>
              <a:t> </a:t>
            </a:r>
            <a:r>
              <a:rPr lang="en-US" dirty="0"/>
              <a:t>it is supposed to satisfy.</a:t>
            </a:r>
          </a:p>
          <a:p>
            <a:r>
              <a:rPr lang="en-US" b="1" dirty="0">
                <a:solidFill>
                  <a:srgbClr val="C00000"/>
                </a:solidFill>
              </a:rPr>
              <a:t>Test cases </a:t>
            </a:r>
            <a:r>
              <a:rPr lang="en-US" dirty="0"/>
              <a:t>are </a:t>
            </a:r>
            <a:r>
              <a:rPr lang="en-US" b="1" dirty="0">
                <a:solidFill>
                  <a:srgbClr val="C00000"/>
                </a:solidFill>
              </a:rPr>
              <a:t>written</a:t>
            </a:r>
            <a:r>
              <a:rPr lang="en-US" dirty="0">
                <a:solidFill>
                  <a:srgbClr val="C00000"/>
                </a:solidFill>
              </a:rPr>
              <a:t> </a:t>
            </a:r>
            <a:r>
              <a:rPr lang="en-US" b="1" dirty="0">
                <a:solidFill>
                  <a:srgbClr val="C00000"/>
                </a:solidFill>
              </a:rPr>
              <a:t>with no knowledge of internal workings </a:t>
            </a:r>
            <a:r>
              <a:rPr lang="en-US" dirty="0"/>
              <a:t>of the code.</a:t>
            </a:r>
          </a:p>
          <a:p>
            <a:r>
              <a:rPr lang="en-US" b="1" dirty="0">
                <a:solidFill>
                  <a:srgbClr val="C00000"/>
                </a:solidFill>
              </a:rPr>
              <a:t>No access </a:t>
            </a:r>
            <a:r>
              <a:rPr lang="en-US" dirty="0"/>
              <a:t>to </a:t>
            </a:r>
            <a:r>
              <a:rPr lang="en-US" b="1" dirty="0">
                <a:solidFill>
                  <a:srgbClr val="C00000"/>
                </a:solidFill>
              </a:rPr>
              <a:t>source code.</a:t>
            </a:r>
          </a:p>
          <a:p>
            <a:r>
              <a:rPr lang="en-US" dirty="0"/>
              <a:t>So </a:t>
            </a:r>
            <a:r>
              <a:rPr lang="en-US" b="1" dirty="0">
                <a:solidFill>
                  <a:srgbClr val="C00000"/>
                </a:solidFill>
              </a:rPr>
              <a:t>test cases</a:t>
            </a:r>
            <a:r>
              <a:rPr lang="en-US" dirty="0"/>
              <a:t> </a:t>
            </a:r>
            <a:r>
              <a:rPr lang="en-US" b="1" dirty="0">
                <a:solidFill>
                  <a:srgbClr val="C00000"/>
                </a:solidFill>
              </a:rPr>
              <a:t>don’t worry </a:t>
            </a:r>
            <a:r>
              <a:rPr lang="en-US" dirty="0"/>
              <a:t>about </a:t>
            </a:r>
            <a:r>
              <a:rPr lang="en-US" b="1" dirty="0">
                <a:solidFill>
                  <a:srgbClr val="C00000"/>
                </a:solidFill>
              </a:rPr>
              <a:t>structure.</a:t>
            </a:r>
          </a:p>
          <a:p>
            <a:r>
              <a:rPr lang="en-US" b="1" dirty="0">
                <a:solidFill>
                  <a:srgbClr val="C00000"/>
                </a:solidFill>
              </a:rPr>
              <a:t>Importance </a:t>
            </a:r>
            <a:r>
              <a:rPr lang="en-US" dirty="0"/>
              <a:t>is only on</a:t>
            </a:r>
            <a:r>
              <a:rPr lang="en-US" b="1" dirty="0">
                <a:solidFill>
                  <a:srgbClr val="C00000"/>
                </a:solidFill>
              </a:rPr>
              <a:t> ensuring </a:t>
            </a:r>
            <a:r>
              <a:rPr lang="en-US" dirty="0"/>
              <a:t>that the </a:t>
            </a:r>
            <a:r>
              <a:rPr lang="en-US" b="1" dirty="0">
                <a:solidFill>
                  <a:srgbClr val="C00000"/>
                </a:solidFill>
              </a:rPr>
              <a:t>requirements are met.</a:t>
            </a:r>
          </a:p>
          <a:p>
            <a:endParaRPr lang="en-US" sz="2200" dirty="0"/>
          </a:p>
        </p:txBody>
      </p:sp>
      <p:sp>
        <p:nvSpPr>
          <p:cNvPr id="7" name="Content Placeholder 2"/>
          <p:cNvSpPr txBox="1"/>
          <p:nvPr/>
        </p:nvSpPr>
        <p:spPr>
          <a:xfrm>
            <a:off x="131181" y="4038304"/>
            <a:ext cx="11929640" cy="2510955"/>
          </a:xfrm>
          <a:prstGeom prst="rect">
            <a:avLst/>
          </a:prstGeom>
        </p:spPr>
        <p:txBody>
          <a:bodyPr vert="horz" lIns="91440" tIns="45720" rIns="91440" bIns="45720" rtlCol="0">
            <a:noAutofit/>
          </a:bodyPr>
          <a:lstStyle>
            <a:lvl1pPr marL="265430" indent="-265430"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686868"/>
              </a:buClr>
            </a:pPr>
            <a:endParaRPr lang="en-US" b="1" dirty="0">
              <a:solidFill>
                <a:srgbClr val="C00000"/>
              </a:solidFill>
            </a:endParaRPr>
          </a:p>
        </p:txBody>
      </p:sp>
      <p:pic>
        <p:nvPicPr>
          <p:cNvPr id="5" name="Picture 4">
            <a:extLst>
              <a:ext uri="{FF2B5EF4-FFF2-40B4-BE49-F238E27FC236}">
                <a16:creationId xmlns:a16="http://schemas.microsoft.com/office/drawing/2014/main" id="{3CA6C1C7-19FA-4DF2-88FD-D53E3AF517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3546" y="863445"/>
            <a:ext cx="4104907" cy="1294281"/>
          </a:xfrm>
          <a:prstGeom prst="rect">
            <a:avLst/>
          </a:prstGeom>
          <a:ln>
            <a:solidFill>
              <a:schemeClr val="tx1"/>
            </a:solidFill>
          </a:ln>
        </p:spPr>
      </p:pic>
    </p:spTree>
    <p:extLst>
      <p:ext uri="{BB962C8B-B14F-4D97-AF65-F5344CB8AC3E}">
        <p14:creationId xmlns:p14="http://schemas.microsoft.com/office/powerpoint/2010/main" val="134240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Loop Testing: Unstructured Loop</a:t>
            </a:r>
          </a:p>
        </p:txBody>
      </p:sp>
      <p:sp>
        <p:nvSpPr>
          <p:cNvPr id="3" name="Content Placeholder 2"/>
          <p:cNvSpPr>
            <a:spLocks noGrp="1"/>
          </p:cNvSpPr>
          <p:nvPr>
            <p:ph idx="1"/>
          </p:nvPr>
        </p:nvSpPr>
        <p:spPr/>
        <p:txBody>
          <a:bodyPr/>
          <a:lstStyle/>
          <a:p>
            <a:r>
              <a:rPr lang="en-US" dirty="0"/>
              <a:t>Testing </a:t>
            </a:r>
            <a:r>
              <a:rPr lang="en-US" b="1" dirty="0">
                <a:solidFill>
                  <a:srgbClr val="C00000"/>
                </a:solidFill>
              </a:rPr>
              <a:t>performed in an unstructured loop</a:t>
            </a:r>
            <a:r>
              <a:rPr lang="en-US" dirty="0"/>
              <a:t> is known as Unstructured loop testing.</a:t>
            </a:r>
          </a:p>
          <a:p>
            <a:r>
              <a:rPr lang="en-US" dirty="0"/>
              <a:t>Unstructured loop is a </a:t>
            </a:r>
            <a:r>
              <a:rPr lang="en-US" b="1" dirty="0">
                <a:solidFill>
                  <a:srgbClr val="C00000"/>
                </a:solidFill>
              </a:rPr>
              <a:t>combination</a:t>
            </a:r>
            <a:r>
              <a:rPr lang="en-US" dirty="0"/>
              <a:t> of </a:t>
            </a:r>
            <a:r>
              <a:rPr lang="en-US" b="1" dirty="0">
                <a:solidFill>
                  <a:srgbClr val="C00000"/>
                </a:solidFill>
              </a:rPr>
              <a:t>nested</a:t>
            </a:r>
            <a:r>
              <a:rPr lang="en-US" dirty="0"/>
              <a:t> and </a:t>
            </a:r>
            <a:r>
              <a:rPr lang="en-US" b="1" dirty="0">
                <a:solidFill>
                  <a:srgbClr val="C00000"/>
                </a:solidFill>
              </a:rPr>
              <a:t>concatenated</a:t>
            </a:r>
            <a:r>
              <a:rPr lang="en-US" dirty="0"/>
              <a:t> loops. </a:t>
            </a:r>
          </a:p>
          <a:p>
            <a:r>
              <a:rPr lang="en-US" dirty="0"/>
              <a:t>It is basically a group of loops that are in </a:t>
            </a:r>
            <a:r>
              <a:rPr lang="en-US" b="1" dirty="0">
                <a:solidFill>
                  <a:srgbClr val="C00000"/>
                </a:solidFill>
              </a:rPr>
              <a:t>no order</a:t>
            </a:r>
            <a:r>
              <a:rPr lang="en-US" dirty="0"/>
              <a:t>.</a:t>
            </a:r>
            <a:endParaRPr lang="en-IN" dirty="0"/>
          </a:p>
        </p:txBody>
      </p:sp>
    </p:spTree>
    <p:extLst>
      <p:ext uri="{BB962C8B-B14F-4D97-AF65-F5344CB8AC3E}">
        <p14:creationId xmlns:p14="http://schemas.microsoft.com/office/powerpoint/2010/main" val="102688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Loop Testing Benefits</a:t>
            </a:r>
          </a:p>
        </p:txBody>
      </p:sp>
      <p:sp>
        <p:nvSpPr>
          <p:cNvPr id="3" name="Content Placeholder 2"/>
          <p:cNvSpPr>
            <a:spLocks noGrp="1"/>
          </p:cNvSpPr>
          <p:nvPr>
            <p:ph idx="1"/>
          </p:nvPr>
        </p:nvSpPr>
        <p:spPr/>
        <p:txBody>
          <a:bodyPr/>
          <a:lstStyle/>
          <a:p>
            <a:r>
              <a:rPr lang="en-US" dirty="0"/>
              <a:t>The number of loop </a:t>
            </a:r>
            <a:r>
              <a:rPr lang="en-US" b="1" dirty="0">
                <a:solidFill>
                  <a:srgbClr val="C00000"/>
                </a:solidFill>
              </a:rPr>
              <a:t>iterations is limited </a:t>
            </a:r>
            <a:r>
              <a:rPr lang="en-US" dirty="0"/>
              <a:t>by loop testing.</a:t>
            </a:r>
          </a:p>
          <a:p>
            <a:r>
              <a:rPr lang="en-US" dirty="0"/>
              <a:t>Loop testing guarantees that the software </a:t>
            </a:r>
            <a:r>
              <a:rPr lang="en-US" b="1" dirty="0">
                <a:solidFill>
                  <a:srgbClr val="C00000"/>
                </a:solidFill>
              </a:rPr>
              <a:t>does not enter an infinite loop</a:t>
            </a:r>
            <a:r>
              <a:rPr lang="en-US" dirty="0"/>
              <a:t>.</a:t>
            </a:r>
          </a:p>
          <a:p>
            <a:r>
              <a:rPr lang="en-US" dirty="0"/>
              <a:t>Loop testing necessitates the </a:t>
            </a:r>
            <a:r>
              <a:rPr lang="en-US" b="1" dirty="0">
                <a:solidFill>
                  <a:srgbClr val="C00000"/>
                </a:solidFill>
              </a:rPr>
              <a:t>initialization of all variables used</a:t>
            </a:r>
            <a:r>
              <a:rPr lang="en-US" dirty="0"/>
              <a:t> within the loop.</a:t>
            </a:r>
          </a:p>
          <a:p>
            <a:r>
              <a:rPr lang="en-US" dirty="0"/>
              <a:t>Loop testing aids in the </a:t>
            </a:r>
            <a:r>
              <a:rPr lang="en-US" b="1" dirty="0">
                <a:solidFill>
                  <a:srgbClr val="C00000"/>
                </a:solidFill>
              </a:rPr>
              <a:t>detection of various issues </a:t>
            </a:r>
            <a:r>
              <a:rPr lang="en-US" dirty="0"/>
              <a:t>inside the loop.</a:t>
            </a:r>
          </a:p>
          <a:p>
            <a:r>
              <a:rPr lang="en-US" dirty="0"/>
              <a:t>Loop testing aids </a:t>
            </a:r>
            <a:r>
              <a:rPr lang="en-US" b="1" dirty="0">
                <a:solidFill>
                  <a:srgbClr val="C00000"/>
                </a:solidFill>
              </a:rPr>
              <a:t>in capacity assessment</a:t>
            </a:r>
            <a:r>
              <a:rPr lang="en-US" dirty="0"/>
              <a:t>.</a:t>
            </a:r>
            <a:endParaRPr lang="en-IN" dirty="0"/>
          </a:p>
        </p:txBody>
      </p:sp>
    </p:spTree>
    <p:extLst>
      <p:ext uri="{BB962C8B-B14F-4D97-AF65-F5344CB8AC3E}">
        <p14:creationId xmlns:p14="http://schemas.microsoft.com/office/powerpoint/2010/main" val="350163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47076983-6098-4D75-8E3B-99B088ABB8A4}"/>
              </a:ext>
            </a:extLst>
          </p:cNvPr>
          <p:cNvSpPr>
            <a:spLocks noGrp="1"/>
          </p:cNvSpPr>
          <p:nvPr>
            <p:ph type="body" sz="quarter" idx="11"/>
          </p:nvPr>
        </p:nvSpPr>
        <p:spPr/>
        <p:txBody>
          <a:bodyPr/>
          <a:lstStyle/>
          <a:p>
            <a:r>
              <a:rPr lang="en-US" dirty="0"/>
              <a:t>Devangi.kotak@darshan.ac.in</a:t>
            </a:r>
          </a:p>
        </p:txBody>
      </p:sp>
      <p:sp>
        <p:nvSpPr>
          <p:cNvPr id="3" name="Text Placeholder 2"/>
          <p:cNvSpPr>
            <a:spLocks noGrp="1"/>
          </p:cNvSpPr>
          <p:nvPr>
            <p:ph type="body" sz="quarter" idx="14"/>
          </p:nvPr>
        </p:nvSpPr>
        <p:spPr/>
        <p:txBody>
          <a:bodyPr>
            <a:noAutofit/>
          </a:bodyPr>
          <a:lstStyle/>
          <a:p>
            <a:r>
              <a:rPr lang="en-US" dirty="0"/>
              <a:t>Prof. </a:t>
            </a:r>
            <a:r>
              <a:rPr lang="en-US" dirty="0" err="1"/>
              <a:t>Devangi</a:t>
            </a:r>
            <a:r>
              <a:rPr lang="en-US" dirty="0"/>
              <a:t> L. Kotak</a:t>
            </a:r>
          </a:p>
        </p:txBody>
      </p:sp>
      <p:sp>
        <p:nvSpPr>
          <p:cNvPr id="15" name="Text Placeholder 1026">
            <a:extLst>
              <a:ext uri="{FF2B5EF4-FFF2-40B4-BE49-F238E27FC236}">
                <a16:creationId xmlns:a16="http://schemas.microsoft.com/office/drawing/2014/main" id="{508C39DE-82EA-4947-BA58-85EB27511A40}"/>
              </a:ext>
            </a:extLst>
          </p:cNvPr>
          <p:cNvSpPr txBox="1">
            <a:spLocks/>
          </p:cNvSpPr>
          <p:nvPr/>
        </p:nvSpPr>
        <p:spPr>
          <a:xfrm>
            <a:off x="2931880" y="0"/>
            <a:ext cx="4646358" cy="734653"/>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ct val="0"/>
              </a:spcBef>
              <a:buFont typeface="Arial" panose="020B0604020202020204" pitchFamily="34" charset="0"/>
              <a:buNone/>
              <a:defRPr lang="en-US" sz="1800" b="0" kern="1200" dirty="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dirty="0"/>
              <a:t>Software Testing (ST)</a:t>
            </a:r>
          </a:p>
          <a:p>
            <a:pPr lvl="0"/>
            <a:r>
              <a:rPr lang="en-US" dirty="0"/>
              <a:t># 21O4CS503</a:t>
            </a:r>
          </a:p>
        </p:txBody>
      </p:sp>
      <p:pic>
        <p:nvPicPr>
          <p:cNvPr id="10" name="Picture Placeholder 9">
            <a:extLst>
              <a:ext uri="{FF2B5EF4-FFF2-40B4-BE49-F238E27FC236}">
                <a16:creationId xmlns:a16="http://schemas.microsoft.com/office/drawing/2014/main" id="{5D31194F-AA4C-4A34-B1BF-1DAC3229A48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854" r="3854"/>
          <a:stretch>
            <a:fillRect/>
          </a:stretch>
        </p:blipFill>
        <p:spPr/>
      </p:pic>
    </p:spTree>
    <p:extLst>
      <p:ext uri="{BB962C8B-B14F-4D97-AF65-F5344CB8AC3E}">
        <p14:creationId xmlns:p14="http://schemas.microsoft.com/office/powerpoint/2010/main" val="142141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 Box Testing (Cont.)</a:t>
            </a:r>
            <a:endParaRPr lang="en-IN" dirty="0"/>
          </a:p>
        </p:txBody>
      </p:sp>
      <p:sp>
        <p:nvSpPr>
          <p:cNvPr id="3" name="Content Placeholder 2"/>
          <p:cNvSpPr>
            <a:spLocks noGrp="1"/>
          </p:cNvSpPr>
          <p:nvPr>
            <p:ph idx="1"/>
          </p:nvPr>
        </p:nvSpPr>
        <p:spPr>
          <a:xfrm>
            <a:off x="131179" y="1336798"/>
            <a:ext cx="11929641" cy="5238173"/>
          </a:xfrm>
        </p:spPr>
        <p:txBody>
          <a:bodyPr/>
          <a:lstStyle/>
          <a:p>
            <a:pPr>
              <a:buClr>
                <a:srgbClr val="686868"/>
              </a:buClr>
            </a:pPr>
            <a:r>
              <a:rPr lang="en-US" b="1" dirty="0">
                <a:solidFill>
                  <a:srgbClr val="C00000"/>
                </a:solidFill>
              </a:rPr>
              <a:t>Simplicity:</a:t>
            </a:r>
            <a:r>
              <a:rPr lang="en-US" b="1" dirty="0"/>
              <a:t> </a:t>
            </a:r>
          </a:p>
          <a:p>
            <a:pPr lvl="1">
              <a:buClr>
                <a:srgbClr val="686868"/>
              </a:buClr>
            </a:pPr>
            <a:r>
              <a:rPr lang="en-US" dirty="0"/>
              <a:t>Black box testing </a:t>
            </a:r>
            <a:r>
              <a:rPr lang="en-US" dirty="0">
                <a:solidFill>
                  <a:srgbClr val="C00000"/>
                </a:solidFill>
              </a:rPr>
              <a:t>does not require specific programming knowledge</a:t>
            </a:r>
            <a:r>
              <a:rPr lang="en-US" dirty="0"/>
              <a:t>, so it allows anyone to be a tester. </a:t>
            </a:r>
          </a:p>
          <a:p>
            <a:pPr lvl="1">
              <a:buClr>
                <a:srgbClr val="686868"/>
              </a:buClr>
            </a:pPr>
            <a:r>
              <a:rPr lang="en-US" dirty="0"/>
              <a:t>This simplicity also speeds up the testing process, as testers can begin writing test cases as soon as the software’s specifications are complete.</a:t>
            </a:r>
            <a:endParaRPr lang="en-US" b="1" dirty="0">
              <a:solidFill>
                <a:srgbClr val="C00000"/>
              </a:solidFill>
            </a:endParaRPr>
          </a:p>
          <a:p>
            <a:pPr>
              <a:buClr>
                <a:srgbClr val="686868"/>
              </a:buClr>
            </a:pPr>
            <a:r>
              <a:rPr lang="en-US" b="1" dirty="0">
                <a:solidFill>
                  <a:srgbClr val="C00000"/>
                </a:solidFill>
              </a:rPr>
              <a:t>User-focused:</a:t>
            </a:r>
          </a:p>
          <a:p>
            <a:pPr lvl="1">
              <a:buClr>
                <a:srgbClr val="686868"/>
              </a:buClr>
            </a:pPr>
            <a:r>
              <a:rPr lang="en-US" dirty="0"/>
              <a:t>Focus on the system’s functionality </a:t>
            </a:r>
            <a:r>
              <a:rPr lang="en-US" dirty="0">
                <a:solidFill>
                  <a:srgbClr val="C00000"/>
                </a:solidFill>
              </a:rPr>
              <a:t>as a user use</a:t>
            </a:r>
            <a:r>
              <a:rPr lang="en-US" dirty="0"/>
              <a:t>.</a:t>
            </a:r>
          </a:p>
          <a:p>
            <a:pPr lvl="1">
              <a:buClr>
                <a:srgbClr val="686868"/>
              </a:buClr>
            </a:pPr>
            <a:r>
              <a:rPr lang="en-US" dirty="0"/>
              <a:t>Encouraging testers to discover and </a:t>
            </a:r>
            <a:r>
              <a:rPr lang="en-US" dirty="0">
                <a:solidFill>
                  <a:srgbClr val="C00000"/>
                </a:solidFill>
              </a:rPr>
              <a:t>understand issues that users would encounter</a:t>
            </a:r>
            <a:r>
              <a:rPr lang="en-US" dirty="0"/>
              <a:t>.</a:t>
            </a:r>
          </a:p>
          <a:p>
            <a:pPr lvl="1">
              <a:buClr>
                <a:srgbClr val="686868"/>
              </a:buClr>
            </a:pPr>
            <a:r>
              <a:rPr lang="en-US" dirty="0"/>
              <a:t>By focusing on the user experience rather than the technical aspects, black box testing enables creating test cases that more accurately reflect user behavior.</a:t>
            </a:r>
            <a:endParaRPr lang="en-US" b="1" dirty="0"/>
          </a:p>
          <a:p>
            <a:pPr>
              <a:buClr>
                <a:srgbClr val="686868"/>
              </a:buClr>
            </a:pPr>
            <a:r>
              <a:rPr lang="fr-FR" b="1" dirty="0">
                <a:solidFill>
                  <a:srgbClr val="C00000"/>
                </a:solidFill>
              </a:rPr>
              <a:t>Efficient for large code bases:</a:t>
            </a:r>
            <a:r>
              <a:rPr lang="fr-FR" b="1" dirty="0"/>
              <a:t>	</a:t>
            </a:r>
          </a:p>
          <a:p>
            <a:pPr lvl="1">
              <a:buClr>
                <a:srgbClr val="686868"/>
              </a:buClr>
            </a:pPr>
            <a:r>
              <a:rPr lang="en-US" dirty="0"/>
              <a:t>Testers can </a:t>
            </a:r>
            <a:r>
              <a:rPr lang="en-US" dirty="0">
                <a:solidFill>
                  <a:srgbClr val="C00000"/>
                </a:solidFill>
              </a:rPr>
              <a:t>start working without having to understand a large and complex code base</a:t>
            </a:r>
            <a:r>
              <a:rPr lang="en-US" dirty="0"/>
              <a:t>.</a:t>
            </a:r>
          </a:p>
          <a:p>
            <a:pPr lvl="1">
              <a:buClr>
                <a:srgbClr val="686868"/>
              </a:buClr>
            </a:pPr>
            <a:r>
              <a:rPr lang="en-US" dirty="0"/>
              <a:t>Also, black box test cases can typically be executed even if there is a change in the underlying system functionality.</a:t>
            </a:r>
            <a:endParaRPr lang="en-US" b="1" dirty="0">
              <a:solidFill>
                <a:srgbClr val="C00000"/>
              </a:solidFill>
            </a:endParaRPr>
          </a:p>
          <a:p>
            <a:endParaRPr lang="en-US" dirty="0"/>
          </a:p>
        </p:txBody>
      </p:sp>
      <p:cxnSp>
        <p:nvCxnSpPr>
          <p:cNvPr id="7" name="Straight Connector 6"/>
          <p:cNvCxnSpPr/>
          <p:nvPr/>
        </p:nvCxnSpPr>
        <p:spPr>
          <a:xfrm>
            <a:off x="1929628" y="1305483"/>
            <a:ext cx="9935665" cy="0"/>
          </a:xfrm>
          <a:prstGeom prst="line">
            <a:avLst/>
          </a:prstGeom>
          <a:ln>
            <a:solidFill>
              <a:srgbClr val="647177"/>
            </a:solidFill>
          </a:ln>
        </p:spPr>
        <p:style>
          <a:lnRef idx="2">
            <a:schemeClr val="accent6"/>
          </a:lnRef>
          <a:fillRef idx="0">
            <a:schemeClr val="accent6"/>
          </a:fillRef>
          <a:effectRef idx="1">
            <a:schemeClr val="accent6"/>
          </a:effectRef>
          <a:fontRef idx="minor">
            <a:schemeClr val="tx1"/>
          </a:fontRef>
        </p:style>
      </p:cxnSp>
      <p:sp>
        <p:nvSpPr>
          <p:cNvPr id="8" name="Rectangle 6"/>
          <p:cNvSpPr/>
          <p:nvPr/>
        </p:nvSpPr>
        <p:spPr>
          <a:xfrm>
            <a:off x="220532" y="824454"/>
            <a:ext cx="2401200" cy="479685"/>
          </a:xfrm>
          <a:prstGeom prst="rect">
            <a:avLst/>
          </a:prstGeom>
          <a:solidFill>
            <a:srgbClr val="686868"/>
          </a:solidFill>
          <a:ln>
            <a:solidFill>
              <a:srgbClr val="6471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Advantages</a:t>
            </a:r>
          </a:p>
        </p:txBody>
      </p:sp>
    </p:spTree>
    <p:extLst>
      <p:ext uri="{BB962C8B-B14F-4D97-AF65-F5344CB8AC3E}">
        <p14:creationId xmlns:p14="http://schemas.microsoft.com/office/powerpoint/2010/main" val="66237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 Box Testing (Cont.)</a:t>
            </a:r>
            <a:endParaRPr lang="en-IN" dirty="0"/>
          </a:p>
        </p:txBody>
      </p:sp>
      <p:sp>
        <p:nvSpPr>
          <p:cNvPr id="3" name="Content Placeholder 2"/>
          <p:cNvSpPr>
            <a:spLocks noGrp="1"/>
          </p:cNvSpPr>
          <p:nvPr>
            <p:ph idx="1"/>
          </p:nvPr>
        </p:nvSpPr>
        <p:spPr>
          <a:xfrm>
            <a:off x="131180" y="1277113"/>
            <a:ext cx="11929641" cy="4993069"/>
          </a:xfrm>
        </p:spPr>
        <p:txBody>
          <a:bodyPr/>
          <a:lstStyle/>
          <a:p>
            <a:pPr>
              <a:buClr>
                <a:srgbClr val="686868"/>
              </a:buClr>
            </a:pPr>
            <a:r>
              <a:rPr lang="en-US" b="1" dirty="0">
                <a:solidFill>
                  <a:srgbClr val="C00000"/>
                </a:solidFill>
              </a:rPr>
              <a:t>Limited coverage: </a:t>
            </a:r>
          </a:p>
          <a:p>
            <a:pPr lvl="1">
              <a:buClr>
                <a:srgbClr val="686868"/>
              </a:buClr>
            </a:pPr>
            <a:r>
              <a:rPr lang="en-US" dirty="0"/>
              <a:t>Since black box testing focuses on the system’s functionality, it can </a:t>
            </a:r>
            <a:r>
              <a:rPr lang="en-US" dirty="0">
                <a:solidFill>
                  <a:srgbClr val="C00000"/>
                </a:solidFill>
              </a:rPr>
              <a:t>miss errors in the system’s structure </a:t>
            </a:r>
            <a:r>
              <a:rPr lang="en-US" dirty="0"/>
              <a:t>or </a:t>
            </a:r>
            <a:r>
              <a:rPr lang="en-US" dirty="0">
                <a:solidFill>
                  <a:srgbClr val="C00000"/>
                </a:solidFill>
              </a:rPr>
              <a:t>inner workings</a:t>
            </a:r>
            <a:r>
              <a:rPr lang="en-US" dirty="0"/>
              <a:t>.</a:t>
            </a:r>
          </a:p>
          <a:p>
            <a:pPr lvl="1">
              <a:buClr>
                <a:srgbClr val="686868"/>
              </a:buClr>
            </a:pPr>
            <a:r>
              <a:rPr lang="en-US" dirty="0"/>
              <a:t>For example, black box testing may not effectively detect memory leaks or other issues that occur within the system’s structure.</a:t>
            </a:r>
          </a:p>
          <a:p>
            <a:pPr>
              <a:buClr>
                <a:srgbClr val="686868"/>
              </a:buClr>
            </a:pPr>
            <a:r>
              <a:rPr lang="en-US" b="1" dirty="0">
                <a:solidFill>
                  <a:srgbClr val="C00000"/>
                </a:solidFill>
              </a:rPr>
              <a:t>Possibility for redundancy: </a:t>
            </a:r>
          </a:p>
          <a:p>
            <a:pPr lvl="1">
              <a:buClr>
                <a:srgbClr val="686868"/>
              </a:buClr>
            </a:pPr>
            <a:r>
              <a:rPr lang="en-US" dirty="0"/>
              <a:t>Since testers are not known to the system’s internal structure, they may unknowingly </a:t>
            </a:r>
            <a:r>
              <a:rPr lang="en-US" dirty="0">
                <a:solidFill>
                  <a:srgbClr val="C00000"/>
                </a:solidFill>
              </a:rPr>
              <a:t>create multiple test cases that check for the same thing</a:t>
            </a:r>
            <a:r>
              <a:rPr lang="en-US" dirty="0"/>
              <a:t>. </a:t>
            </a:r>
          </a:p>
          <a:p>
            <a:pPr lvl="1">
              <a:buClr>
                <a:srgbClr val="686868"/>
              </a:buClr>
            </a:pPr>
            <a:r>
              <a:rPr lang="en-US" dirty="0"/>
              <a:t>This redundancy can lead to wasted time and resources.</a:t>
            </a:r>
            <a:endParaRPr lang="en-US" b="1" dirty="0"/>
          </a:p>
          <a:p>
            <a:pPr>
              <a:buClr>
                <a:srgbClr val="686868"/>
              </a:buClr>
            </a:pPr>
            <a:r>
              <a:rPr lang="en-US" b="1" dirty="0">
                <a:solidFill>
                  <a:srgbClr val="C00000"/>
                </a:solidFill>
              </a:rPr>
              <a:t>Difficulty in identifying complex issues:</a:t>
            </a:r>
          </a:p>
          <a:p>
            <a:pPr lvl="1"/>
            <a:r>
              <a:rPr lang="en-US" dirty="0"/>
              <a:t>Since black box testing focuses on the system’s functionality, it may </a:t>
            </a:r>
            <a:r>
              <a:rPr lang="en-US" dirty="0">
                <a:solidFill>
                  <a:srgbClr val="C00000"/>
                </a:solidFill>
              </a:rPr>
              <a:t>ignore complex issues </a:t>
            </a:r>
            <a:r>
              <a:rPr lang="en-US" dirty="0"/>
              <a:t>that arise from the system’s structure or internal workings. </a:t>
            </a:r>
          </a:p>
          <a:p>
            <a:pPr lvl="1"/>
            <a:r>
              <a:rPr lang="en-US" dirty="0"/>
              <a:t>For example, issues related to concurrency or data consistency might not be easily identifiable through black box testing.</a:t>
            </a:r>
            <a:endParaRPr lang="en-US" b="1" dirty="0">
              <a:solidFill>
                <a:srgbClr val="C00000"/>
              </a:solidFill>
            </a:endParaRPr>
          </a:p>
        </p:txBody>
      </p:sp>
      <p:cxnSp>
        <p:nvCxnSpPr>
          <p:cNvPr id="9" name="Straight Connector 8"/>
          <p:cNvCxnSpPr/>
          <p:nvPr/>
        </p:nvCxnSpPr>
        <p:spPr>
          <a:xfrm>
            <a:off x="1929628" y="1234310"/>
            <a:ext cx="9935665" cy="0"/>
          </a:xfrm>
          <a:prstGeom prst="line">
            <a:avLst/>
          </a:prstGeom>
          <a:ln>
            <a:solidFill>
              <a:srgbClr val="647177"/>
            </a:solidFill>
          </a:ln>
        </p:spPr>
        <p:style>
          <a:lnRef idx="2">
            <a:schemeClr val="accent6"/>
          </a:lnRef>
          <a:fillRef idx="0">
            <a:schemeClr val="accent6"/>
          </a:fillRef>
          <a:effectRef idx="1">
            <a:schemeClr val="accent6"/>
          </a:effectRef>
          <a:fontRef idx="minor">
            <a:schemeClr val="tx1"/>
          </a:fontRef>
        </p:style>
      </p:cxnSp>
      <p:sp>
        <p:nvSpPr>
          <p:cNvPr id="10" name="Rectangle 6"/>
          <p:cNvSpPr/>
          <p:nvPr/>
        </p:nvSpPr>
        <p:spPr>
          <a:xfrm>
            <a:off x="220532" y="768521"/>
            <a:ext cx="2401200" cy="479685"/>
          </a:xfrm>
          <a:prstGeom prst="rect">
            <a:avLst/>
          </a:prstGeom>
          <a:solidFill>
            <a:srgbClr val="686868"/>
          </a:solidFill>
          <a:ln>
            <a:solidFill>
              <a:srgbClr val="6868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Disadvantages</a:t>
            </a:r>
          </a:p>
        </p:txBody>
      </p:sp>
    </p:spTree>
    <p:extLst>
      <p:ext uri="{BB962C8B-B14F-4D97-AF65-F5344CB8AC3E}">
        <p14:creationId xmlns:p14="http://schemas.microsoft.com/office/powerpoint/2010/main" val="2526083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wipe(down)">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 Box Testing (Cont.)</a:t>
            </a:r>
          </a:p>
        </p:txBody>
      </p:sp>
      <p:sp>
        <p:nvSpPr>
          <p:cNvPr id="3" name="Content Placeholder 2"/>
          <p:cNvSpPr>
            <a:spLocks noGrp="1"/>
          </p:cNvSpPr>
          <p:nvPr>
            <p:ph idx="1"/>
          </p:nvPr>
        </p:nvSpPr>
        <p:spPr>
          <a:xfrm>
            <a:off x="131180" y="863445"/>
            <a:ext cx="11929641" cy="1658530"/>
          </a:xfrm>
        </p:spPr>
        <p:txBody>
          <a:bodyPr/>
          <a:lstStyle/>
          <a:p>
            <a:r>
              <a:rPr lang="en-US" b="1" dirty="0">
                <a:solidFill>
                  <a:srgbClr val="C00000"/>
                </a:solidFill>
              </a:rPr>
              <a:t>Exhausting testing </a:t>
            </a:r>
            <a:r>
              <a:rPr lang="en-US" dirty="0"/>
              <a:t>is </a:t>
            </a:r>
            <a:r>
              <a:rPr lang="en-US" dirty="0">
                <a:solidFill>
                  <a:srgbClr val="C00000"/>
                </a:solidFill>
              </a:rPr>
              <a:t>not always possible </a:t>
            </a:r>
            <a:r>
              <a:rPr lang="en-US" dirty="0"/>
              <a:t>when there is </a:t>
            </a:r>
            <a:r>
              <a:rPr lang="en-US" b="1" dirty="0">
                <a:solidFill>
                  <a:srgbClr val="C00000"/>
                </a:solidFill>
              </a:rPr>
              <a:t>a large set of input combinations</a:t>
            </a:r>
            <a:r>
              <a:rPr lang="en-US" dirty="0"/>
              <a:t>,  because of </a:t>
            </a:r>
            <a:r>
              <a:rPr lang="en-US" b="1" dirty="0">
                <a:solidFill>
                  <a:srgbClr val="C00000"/>
                </a:solidFill>
              </a:rPr>
              <a:t>budget</a:t>
            </a:r>
            <a:r>
              <a:rPr lang="en-US" dirty="0"/>
              <a:t> and </a:t>
            </a:r>
            <a:r>
              <a:rPr lang="en-US" b="1" dirty="0">
                <a:solidFill>
                  <a:srgbClr val="C00000"/>
                </a:solidFill>
              </a:rPr>
              <a:t>time</a:t>
            </a:r>
            <a:r>
              <a:rPr lang="en-US" dirty="0"/>
              <a:t> </a:t>
            </a:r>
            <a:r>
              <a:rPr lang="en-US" dirty="0">
                <a:solidFill>
                  <a:srgbClr val="C00000"/>
                </a:solidFill>
              </a:rPr>
              <a:t>constraint</a:t>
            </a:r>
            <a:r>
              <a:rPr lang="en-US" dirty="0"/>
              <a:t>.</a:t>
            </a:r>
          </a:p>
          <a:p>
            <a:r>
              <a:rPr lang="en-US" dirty="0"/>
              <a:t>The </a:t>
            </a:r>
            <a:r>
              <a:rPr lang="en-US" dirty="0">
                <a:solidFill>
                  <a:srgbClr val="C00000"/>
                </a:solidFill>
              </a:rPr>
              <a:t>special techniques </a:t>
            </a:r>
            <a:r>
              <a:rPr lang="en-US" dirty="0"/>
              <a:t>are needed which </a:t>
            </a:r>
            <a:r>
              <a:rPr lang="en-US" b="1" dirty="0">
                <a:solidFill>
                  <a:srgbClr val="C00000"/>
                </a:solidFill>
              </a:rPr>
              <a:t>select test-cases smartly </a:t>
            </a:r>
            <a:r>
              <a:rPr lang="en-US" dirty="0"/>
              <a:t>from the </a:t>
            </a:r>
            <a:r>
              <a:rPr lang="en-US" b="1" dirty="0">
                <a:solidFill>
                  <a:srgbClr val="C00000"/>
                </a:solidFill>
              </a:rPr>
              <a:t>all combination of test-cases </a:t>
            </a:r>
            <a:r>
              <a:rPr lang="en-US" dirty="0"/>
              <a:t>in such a way that </a:t>
            </a:r>
            <a:r>
              <a:rPr lang="en-US" dirty="0">
                <a:solidFill>
                  <a:srgbClr val="C00000"/>
                </a:solidFill>
              </a:rPr>
              <a:t>all scenarios are covered.</a:t>
            </a:r>
            <a:endParaRPr lang="en-US" dirty="0"/>
          </a:p>
        </p:txBody>
      </p:sp>
      <p:grpSp>
        <p:nvGrpSpPr>
          <p:cNvPr id="12" name="Group 11"/>
          <p:cNvGrpSpPr/>
          <p:nvPr/>
        </p:nvGrpSpPr>
        <p:grpSpPr>
          <a:xfrm>
            <a:off x="473980" y="3121575"/>
            <a:ext cx="5056657" cy="461665"/>
            <a:chOff x="688300" y="4331466"/>
            <a:chExt cx="5056657" cy="461665"/>
          </a:xfrm>
        </p:grpSpPr>
        <p:sp>
          <p:nvSpPr>
            <p:cNvPr id="13" name="Rectangle 12"/>
            <p:cNvSpPr/>
            <p:nvPr/>
          </p:nvSpPr>
          <p:spPr>
            <a:xfrm>
              <a:off x="1109214" y="4331466"/>
              <a:ext cx="4635743" cy="461665"/>
            </a:xfrm>
            <a:prstGeom prst="rect">
              <a:avLst/>
            </a:prstGeom>
            <a:ln>
              <a:solidFill>
                <a:srgbClr val="686868"/>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Equivalence Partitioning</a:t>
              </a:r>
            </a:p>
          </p:txBody>
        </p:sp>
        <p:sp>
          <p:nvSpPr>
            <p:cNvPr id="14" name="Rectangle 13"/>
            <p:cNvSpPr/>
            <p:nvPr/>
          </p:nvSpPr>
          <p:spPr>
            <a:xfrm>
              <a:off x="688300" y="4331467"/>
              <a:ext cx="420914" cy="461664"/>
            </a:xfrm>
            <a:prstGeom prst="rect">
              <a:avLst/>
            </a:prstGeom>
            <a:ln>
              <a:solidFill>
                <a:srgbClr val="6868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1</a:t>
              </a:r>
            </a:p>
          </p:txBody>
        </p:sp>
      </p:grpSp>
      <p:grpSp>
        <p:nvGrpSpPr>
          <p:cNvPr id="15" name="Group 14"/>
          <p:cNvGrpSpPr/>
          <p:nvPr/>
        </p:nvGrpSpPr>
        <p:grpSpPr>
          <a:xfrm>
            <a:off x="473980" y="3783107"/>
            <a:ext cx="5056658" cy="461665"/>
            <a:chOff x="688300" y="4863407"/>
            <a:chExt cx="5056658" cy="461665"/>
          </a:xfrm>
        </p:grpSpPr>
        <p:sp>
          <p:nvSpPr>
            <p:cNvPr id="16" name="Rectangle 15"/>
            <p:cNvSpPr/>
            <p:nvPr/>
          </p:nvSpPr>
          <p:spPr>
            <a:xfrm>
              <a:off x="1109214" y="4863407"/>
              <a:ext cx="4635744" cy="461665"/>
            </a:xfrm>
            <a:prstGeom prst="rect">
              <a:avLst/>
            </a:prstGeom>
            <a:ln>
              <a:solidFill>
                <a:srgbClr val="686868"/>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Boundary Value Analysis (BVA)</a:t>
              </a:r>
            </a:p>
          </p:txBody>
        </p:sp>
        <p:sp>
          <p:nvSpPr>
            <p:cNvPr id="17" name="Rectangle 16"/>
            <p:cNvSpPr/>
            <p:nvPr/>
          </p:nvSpPr>
          <p:spPr>
            <a:xfrm>
              <a:off x="688300" y="4863408"/>
              <a:ext cx="420914" cy="461664"/>
            </a:xfrm>
            <a:prstGeom prst="rect">
              <a:avLst/>
            </a:prstGeom>
            <a:ln>
              <a:solidFill>
                <a:srgbClr val="6868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2</a:t>
              </a:r>
            </a:p>
          </p:txBody>
        </p:sp>
      </p:grpSp>
      <p:grpSp>
        <p:nvGrpSpPr>
          <p:cNvPr id="4" name="Group 3"/>
          <p:cNvGrpSpPr/>
          <p:nvPr/>
        </p:nvGrpSpPr>
        <p:grpSpPr>
          <a:xfrm>
            <a:off x="473980" y="4444639"/>
            <a:ext cx="5056657" cy="461665"/>
            <a:chOff x="688300" y="4331466"/>
            <a:chExt cx="5056657" cy="461665"/>
          </a:xfrm>
        </p:grpSpPr>
        <p:sp>
          <p:nvSpPr>
            <p:cNvPr id="5" name="Rectangle 4"/>
            <p:cNvSpPr/>
            <p:nvPr/>
          </p:nvSpPr>
          <p:spPr>
            <a:xfrm>
              <a:off x="1109214" y="4331466"/>
              <a:ext cx="4635743"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Decision Table Testing</a:t>
              </a:r>
            </a:p>
          </p:txBody>
        </p:sp>
        <p:sp>
          <p:nvSpPr>
            <p:cNvPr id="6" name="Rectangle 5"/>
            <p:cNvSpPr/>
            <p:nvPr/>
          </p:nvSpPr>
          <p:spPr>
            <a:xfrm>
              <a:off x="688300" y="4331467"/>
              <a:ext cx="420914" cy="461664"/>
            </a:xfrm>
            <a:prstGeom prst="rect">
              <a:avLst/>
            </a:prstGeom>
            <a:ln>
              <a:solidFill>
                <a:srgbClr val="6868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3</a:t>
              </a:r>
            </a:p>
          </p:txBody>
        </p:sp>
      </p:grpSp>
      <p:grpSp>
        <p:nvGrpSpPr>
          <p:cNvPr id="7" name="Group 6"/>
          <p:cNvGrpSpPr/>
          <p:nvPr/>
        </p:nvGrpSpPr>
        <p:grpSpPr>
          <a:xfrm>
            <a:off x="473980" y="5106171"/>
            <a:ext cx="5056658" cy="461665"/>
            <a:chOff x="688300" y="4863407"/>
            <a:chExt cx="5056658" cy="461665"/>
          </a:xfrm>
        </p:grpSpPr>
        <p:sp>
          <p:nvSpPr>
            <p:cNvPr id="8" name="Rectangle 7"/>
            <p:cNvSpPr/>
            <p:nvPr/>
          </p:nvSpPr>
          <p:spPr>
            <a:xfrm>
              <a:off x="1109214" y="4863407"/>
              <a:ext cx="4635744"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State-Transition Testing</a:t>
              </a:r>
            </a:p>
          </p:txBody>
        </p:sp>
        <p:sp>
          <p:nvSpPr>
            <p:cNvPr id="18" name="Rectangle 17"/>
            <p:cNvSpPr/>
            <p:nvPr/>
          </p:nvSpPr>
          <p:spPr>
            <a:xfrm>
              <a:off x="688300" y="4863408"/>
              <a:ext cx="420914" cy="461664"/>
            </a:xfrm>
            <a:prstGeom prst="rect">
              <a:avLst/>
            </a:prstGeom>
            <a:ln>
              <a:solidFill>
                <a:srgbClr val="6868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4</a:t>
              </a:r>
            </a:p>
          </p:txBody>
        </p:sp>
      </p:grpSp>
      <p:sp>
        <p:nvSpPr>
          <p:cNvPr id="19" name="Rectangle 18"/>
          <p:cNvSpPr/>
          <p:nvPr/>
        </p:nvSpPr>
        <p:spPr>
          <a:xfrm>
            <a:off x="304533" y="2445528"/>
            <a:ext cx="3749040" cy="457200"/>
          </a:xfrm>
          <a:prstGeom prst="rect">
            <a:avLst/>
          </a:prstGeom>
          <a:solidFill>
            <a:srgbClr val="647177"/>
          </a:solidFill>
          <a:ln>
            <a:solidFill>
              <a:srgbClr val="686868"/>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dirty="0"/>
              <a:t>Different techniques are used</a:t>
            </a:r>
          </a:p>
        </p:txBody>
      </p:sp>
      <p:cxnSp>
        <p:nvCxnSpPr>
          <p:cNvPr id="20" name="Straight Connector 19"/>
          <p:cNvCxnSpPr/>
          <p:nvPr/>
        </p:nvCxnSpPr>
        <p:spPr>
          <a:xfrm>
            <a:off x="2565400" y="2905903"/>
            <a:ext cx="9215120" cy="0"/>
          </a:xfrm>
          <a:prstGeom prst="line">
            <a:avLst/>
          </a:prstGeom>
          <a:ln>
            <a:solidFill>
              <a:srgbClr val="647177"/>
            </a:solidFill>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95095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22" presetClass="entr" presetSubtype="4"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down)">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9"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100667</TotalTime>
  <Words>4728</Words>
  <Application>Microsoft Office PowerPoint</Application>
  <PresentationFormat>Widescreen</PresentationFormat>
  <Paragraphs>742</Paragraphs>
  <Slides>62</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62</vt:i4>
      </vt:variant>
    </vt:vector>
  </HeadingPairs>
  <TitlesOfParts>
    <vt:vector size="74" baseType="lpstr">
      <vt:lpstr>Times New Roman</vt:lpstr>
      <vt:lpstr>Roboto Condensed Light</vt:lpstr>
      <vt:lpstr>Wingdings</vt:lpstr>
      <vt:lpstr>Segoe UI Black</vt:lpstr>
      <vt:lpstr>Arial</vt:lpstr>
      <vt:lpstr>Calibri</vt:lpstr>
      <vt:lpstr>LM Roman 12</vt:lpstr>
      <vt:lpstr>Consolas</vt:lpstr>
      <vt:lpstr>Wingdings 2</vt:lpstr>
      <vt:lpstr>Roboto Condensed</vt:lpstr>
      <vt:lpstr>Wingdings 3</vt:lpstr>
      <vt:lpstr>Office Theme</vt:lpstr>
      <vt:lpstr>Unit-2 Manual Testing Techniques</vt:lpstr>
      <vt:lpstr>PowerPoint Presentation</vt:lpstr>
      <vt:lpstr>Types of Manual Testing</vt:lpstr>
      <vt:lpstr>Types of Manual Testing</vt:lpstr>
      <vt:lpstr>Black Box Testing</vt:lpstr>
      <vt:lpstr>Black Box Testing</vt:lpstr>
      <vt:lpstr>Black Box Testing (Cont.)</vt:lpstr>
      <vt:lpstr>Black Box Testing (Cont.)</vt:lpstr>
      <vt:lpstr>Black Box Testing (Cont.)</vt:lpstr>
      <vt:lpstr>Equivalence Partitioning</vt:lpstr>
      <vt:lpstr>Equivalence Partitioning</vt:lpstr>
      <vt:lpstr>Equivalence Partitioning</vt:lpstr>
      <vt:lpstr>Equivalence Partitioning (Black Box Testing) Cont.</vt:lpstr>
      <vt:lpstr>Example: Two test case values based on members from the same partition</vt:lpstr>
      <vt:lpstr>Examples of Equivalence Partitioning classes</vt:lpstr>
      <vt:lpstr>Types of Equivalence class Testing</vt:lpstr>
      <vt:lpstr>Types of Equivalence Testing</vt:lpstr>
      <vt:lpstr>Where to use equivalence partitioning ?</vt:lpstr>
      <vt:lpstr>Boundary Value Analysis</vt:lpstr>
      <vt:lpstr>Boundary Value Analysis (BVA) (Black Box Testing)</vt:lpstr>
      <vt:lpstr>Boundary Value Analysis (BVA) (Black Box Testing)</vt:lpstr>
      <vt:lpstr>Boundary Value Analysis (BVA) (Black Box Testing) Cont.</vt:lpstr>
      <vt:lpstr>Decision Table Testing</vt:lpstr>
      <vt:lpstr>Decision Table Testing</vt:lpstr>
      <vt:lpstr>Decision Table Examples 1</vt:lpstr>
      <vt:lpstr>Decision Table Examples 1</vt:lpstr>
      <vt:lpstr>Decision Table Examples 2</vt:lpstr>
      <vt:lpstr>Decision Table Examples 2</vt:lpstr>
      <vt:lpstr>State Transition Technique</vt:lpstr>
      <vt:lpstr>State Transition Technique</vt:lpstr>
      <vt:lpstr>State Transition Technique</vt:lpstr>
      <vt:lpstr>Example: State Transition Technique </vt:lpstr>
      <vt:lpstr>State transition diagram</vt:lpstr>
      <vt:lpstr>White Box Testing</vt:lpstr>
      <vt:lpstr>White Box Testing</vt:lpstr>
      <vt:lpstr>White Box Testing (Cont.)</vt:lpstr>
      <vt:lpstr>White-box  testing strategies</vt:lpstr>
      <vt:lpstr>Statement Coverage</vt:lpstr>
      <vt:lpstr>Statement Coverage</vt:lpstr>
      <vt:lpstr>Statement Coverage</vt:lpstr>
      <vt:lpstr>Statement Coverage</vt:lpstr>
      <vt:lpstr>Decision Coverage</vt:lpstr>
      <vt:lpstr>Decision Coverage</vt:lpstr>
      <vt:lpstr>How to create Control Flow Graph </vt:lpstr>
      <vt:lpstr>Example of Control Flow Graph </vt:lpstr>
      <vt:lpstr>Find Independent Path Using CFG</vt:lpstr>
      <vt:lpstr>Condition Coverage</vt:lpstr>
      <vt:lpstr>Condition Coverage</vt:lpstr>
      <vt:lpstr>Example of Condition Coverage</vt:lpstr>
      <vt:lpstr>Example of Condition Coverage</vt:lpstr>
      <vt:lpstr>Path Coverage</vt:lpstr>
      <vt:lpstr>Path Coverage</vt:lpstr>
      <vt:lpstr>Cyclomatic Complexity</vt:lpstr>
      <vt:lpstr>Calculate Cyclomatic Complexity of CFG</vt:lpstr>
      <vt:lpstr>Loop Testing</vt:lpstr>
      <vt:lpstr>Loop Testing</vt:lpstr>
      <vt:lpstr>Loop Testing: Simple loop testing</vt:lpstr>
      <vt:lpstr>Loop Testing: Nested Loop testing</vt:lpstr>
      <vt:lpstr>Loop Testing: Concatenated Loop testing</vt:lpstr>
      <vt:lpstr>Loop Testing: Unstructured Loop</vt:lpstr>
      <vt:lpstr>Loop Testing Benefits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HP</cp:lastModifiedBy>
  <cp:revision>2424</cp:revision>
  <dcterms:created xsi:type="dcterms:W3CDTF">2020-05-01T05:09:15Z</dcterms:created>
  <dcterms:modified xsi:type="dcterms:W3CDTF">2024-07-10T18:14:14Z</dcterms:modified>
</cp:coreProperties>
</file>