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3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DBE004A-0E4C-411A-8906-46822FA8D35F}">
          <p14:sldIdLst>
            <p14:sldId id="256"/>
            <p14:sldId id="257"/>
            <p14:sldId id="258"/>
            <p14:sldId id="260"/>
            <p14:sldId id="259"/>
            <p14:sldId id="264"/>
            <p14:sldId id="265"/>
            <p14:sldId id="266"/>
            <p14:sldId id="263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8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94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6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29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2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3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9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3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0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2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FD4A-FFB6-402C-B67A-8862BB4F7EAA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C53D5-A553-4C56-8AC0-73820E9F6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3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41A97-4722-4FB7-CD65-2376172A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OpenVINS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28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OpenVINS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Outros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8337B8-1F25-8DDC-CBFE-DE2CA10E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4136" r="8769" b="35261"/>
          <a:stretch/>
        </p:blipFill>
        <p:spPr>
          <a:xfrm>
            <a:off x="572876" y="1693843"/>
            <a:ext cx="9033831" cy="3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OpenVINS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Outros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0F0354-135B-7638-0053-5FD3246DF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0" t="30682" r="10074" b="18876"/>
          <a:stretch/>
        </p:blipFill>
        <p:spPr>
          <a:xfrm>
            <a:off x="360045" y="1641514"/>
            <a:ext cx="9910338" cy="3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39" y="2978226"/>
            <a:ext cx="8596668" cy="1320800"/>
          </a:xfrm>
        </p:spPr>
        <p:txBody>
          <a:bodyPr/>
          <a:lstStyle/>
          <a:p>
            <a:r>
              <a:rPr lang="pt-BR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70602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81F9-148F-2088-AE60-9A1DF771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B3000-3F75-B829-B3EC-22B14226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Visual </a:t>
            </a:r>
            <a:r>
              <a:rPr lang="pt-BR" dirty="0" err="1"/>
              <a:t>Inertial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 System;</a:t>
            </a:r>
          </a:p>
          <a:p>
            <a:pPr algn="just"/>
            <a:r>
              <a:rPr lang="pt-BR" dirty="0"/>
              <a:t>Avalia posições com base em câmeras ou sensores;</a:t>
            </a:r>
          </a:p>
          <a:p>
            <a:pPr algn="just"/>
            <a:r>
              <a:rPr lang="pt-BR" dirty="0"/>
              <a:t>Gera gráficos ou imagens 2D ou 3D das posições relativas dos objetos;</a:t>
            </a:r>
          </a:p>
          <a:p>
            <a:pPr algn="just"/>
            <a:r>
              <a:rPr lang="pt-BR" dirty="0"/>
              <a:t>Necessário para estudos em campo e em navegação móvel;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43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E748-234F-54B7-9A8E-2B25DD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3D192-C717-8ACF-4A65-2B496191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Memoriza caminho feito;</a:t>
            </a:r>
          </a:p>
          <a:p>
            <a:pPr algn="just"/>
            <a:r>
              <a:rPr lang="pt-BR" dirty="0"/>
              <a:t>Fácil obtenção de rotas de retorno;</a:t>
            </a:r>
          </a:p>
          <a:p>
            <a:pPr algn="just"/>
            <a:r>
              <a:rPr lang="pt-BR" dirty="0"/>
              <a:t>Dificuldades:</a:t>
            </a:r>
          </a:p>
          <a:p>
            <a:pPr lvl="1" algn="just"/>
            <a:r>
              <a:rPr lang="pt-BR" dirty="0"/>
              <a:t>Algoritmo complexo;</a:t>
            </a:r>
          </a:p>
          <a:p>
            <a:pPr lvl="1" algn="just"/>
            <a:r>
              <a:rPr lang="pt-BR" dirty="0"/>
              <a:t>Poucos códigos abertos;</a:t>
            </a:r>
          </a:p>
          <a:p>
            <a:pPr lvl="1" algn="just"/>
            <a:r>
              <a:rPr lang="pt-BR" dirty="0"/>
              <a:t>Posição exata no ambiente;</a:t>
            </a:r>
          </a:p>
          <a:p>
            <a:pPr lvl="1" algn="just"/>
            <a:r>
              <a:rPr lang="pt-BR" dirty="0"/>
              <a:t>Programa especifico para cada modelo;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76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OpenVINS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73B1A-7FF4-4D1F-21EB-31B9CECD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Fornece soluções 3D;</a:t>
            </a:r>
          </a:p>
          <a:p>
            <a:pPr algn="just"/>
            <a:r>
              <a:rPr lang="pt-BR" dirty="0"/>
              <a:t>Leve e baixo custo comparado a outros algoritmos;</a:t>
            </a:r>
          </a:p>
          <a:p>
            <a:pPr algn="just"/>
            <a:r>
              <a:rPr lang="pt-BR" dirty="0"/>
              <a:t>Fundido com varias funções de estimativas:</a:t>
            </a:r>
          </a:p>
          <a:p>
            <a:pPr lvl="1" algn="just"/>
            <a:r>
              <a:rPr lang="pt-BR" dirty="0" err="1"/>
              <a:t>Ov_Core</a:t>
            </a:r>
            <a:r>
              <a:rPr lang="pt-BR" dirty="0"/>
              <a:t>: </a:t>
            </a:r>
            <a: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Recurso visual de imagem 2D e 3D de rastreamento, métodos de triangulação linear e de Gauss-Newton</a:t>
            </a:r>
          </a:p>
          <a:p>
            <a:pPr lvl="1" algn="just"/>
            <a:r>
              <a:rPr lang="pt-BR" sz="1700" dirty="0" err="1">
                <a:solidFill>
                  <a:schemeClr val="bg2">
                    <a:lumMod val="25000"/>
                  </a:schemeClr>
                </a:solidFill>
              </a:rPr>
              <a:t>Ov_eval</a:t>
            </a:r>
            <a:r>
              <a:rPr lang="pt-BR" sz="17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700" dirty="0">
                <a:solidFill>
                  <a:schemeClr val="bg2">
                    <a:lumMod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Contém alinhamento de trajetória, utilitários de plotagem de precisão de trajetória e avaliação de consistência, analise Monte Carlo em diferentes métricas de precisão.</a:t>
            </a:r>
          </a:p>
          <a:p>
            <a:pPr lvl="1" algn="just"/>
            <a:r>
              <a:rPr lang="pt-BR" sz="17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Ov_msckf</a:t>
            </a:r>
            <a:r>
              <a:rPr lang="pt-BR" sz="17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pt-PT" sz="1700" dirty="0">
                <a:solidFill>
                  <a:schemeClr val="bg2">
                    <a:lumMod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Recursos como: estimativa Jacobiana, tempo de calibração da câmera IMU durante o deslocamento, calibração online intrínsecos e extrínsecos da câmera;</a:t>
            </a:r>
            <a:endParaRPr lang="pt-BR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0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OpenVINS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4173B1A-7FF4-4D1F-21EB-31B9CECDA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pt-BR" dirty="0" err="1"/>
                  <a:t>Ov_Type</a:t>
                </a:r>
                <a:r>
                  <a:rPr lang="pt-BR" dirty="0"/>
                  <a:t>: A</a:t>
                </a:r>
                <a:r>
                  <a:rPr lang="pt-BR" dirty="0">
                    <a:effectLst/>
                  </a:rPr>
                  <a:t>rmazenam onde estão na covariância junto com sua estimativa atual, </a:t>
                </a:r>
                <a:r>
                  <a:rPr lang="pt-B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reduzindo a complexidade de adicionar novos recursos incluindo apenas dados que a medição necessita</a:t>
                </a:r>
                <a:r>
                  <a:rPr lang="pt-BR" dirty="0">
                    <a:effectLst/>
                  </a:rPr>
                  <a:t>.</a:t>
                </a:r>
              </a:p>
              <a:p>
                <a:pPr lvl="1" algn="just"/>
                <a:r>
                  <a:rPr lang="pt-BR" dirty="0" err="1">
                    <a:solidFill>
                      <a:schemeClr val="bg2">
                        <a:lumMod val="25000"/>
                      </a:schemeClr>
                    </a:solidFill>
                  </a:rPr>
                  <a:t>Ov_Init</a:t>
                </a:r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: I</a:t>
                </a:r>
                <a:r>
                  <a:rPr lang="pt-BR" dirty="0">
                    <a:effectLst/>
                  </a:rPr>
                  <a:t>nicialização estático e dinâmico para um sistema visual-inercial;</a:t>
                </a:r>
              </a:p>
              <a:p>
                <a:pPr algn="just"/>
                <a:r>
                  <a:rPr lang="pt-BR" dirty="0">
                    <a:effectLst/>
                    <a:ea typeface="Calibri" panose="020F0502020204030204" pitchFamily="34" charset="0"/>
                    <a:cs typeface="F"/>
                  </a:rPr>
                  <a:t>Problemas: Para gerar o espaço, é necessário gravar posições e com elas é estimado a posição atual do sensor ou da câmera, gerando uma imagem I em um tempo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ea typeface="Calibri" panose="020F0502020204030204" pitchFamily="34" charset="0"/>
                            <a:cs typeface="F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ea typeface="Calibri" panose="020F0502020204030204" pitchFamily="34" charset="0"/>
                    <a:cs typeface="F"/>
                  </a:rPr>
                  <a:t>);</a:t>
                </a:r>
              </a:p>
              <a:p>
                <a:pPr algn="just"/>
                <a:endParaRPr lang="pt-BR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algn="just"/>
                <a:endParaRPr lang="pt-BR" sz="19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4173B1A-7FF4-4D1F-21EB-31B9CECDA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73B1A-7FF4-4D1F-21EB-31B9CECD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F"/>
              </a:rPr>
              <a:t>Realiza também a calibração da câmera (intrínseca e extrínseca), e também a calibração do deslocamento entre a IMU e a câmera, o que ajuda a melhorar a precisão de localização no ambiente, onde mesmo descalibrada, sua taxa de acerto é boa;</a:t>
            </a:r>
          </a:p>
          <a:p>
            <a:pPr algn="just"/>
            <a:r>
              <a:rPr lang="pt-BR" sz="1600" dirty="0">
                <a:effectLst/>
                <a:ea typeface="Calibri" panose="020F0502020204030204" pitchFamily="34" charset="0"/>
                <a:cs typeface="F"/>
              </a:rPr>
              <a:t>Com uma câmera, em janela de 11 a 100 faixas de recursos por quadro. A câmera é simulada em 10Hz enquanto a IMU é simulada em 400Hz</a:t>
            </a:r>
            <a:r>
              <a:rPr lang="pt-BR" sz="1600" dirty="0">
                <a:effectLst/>
              </a:rPr>
              <a:t>;</a:t>
            </a:r>
          </a:p>
          <a:p>
            <a:r>
              <a:rPr lang="pt-BR" sz="1600" dirty="0"/>
              <a:t>É injetado valores para simular calibração ruim na </a:t>
            </a:r>
            <a:r>
              <a:rPr lang="pt-BR" sz="1600" dirty="0" err="1"/>
              <a:t>camera</a:t>
            </a:r>
            <a:r>
              <a:rPr lang="pt-BR" sz="1600" dirty="0"/>
              <a:t>, garantindo medições, garantindo que durante a simulação </a:t>
            </a:r>
            <a:r>
              <a:rPr lang="pt-BR" sz="1600" dirty="0" err="1"/>
              <a:t>Monte-Carlo</a:t>
            </a:r>
            <a:r>
              <a:rPr lang="pt-BR" sz="1600" dirty="0"/>
              <a:t> temos ruídos de medição diferentes e valores de calibração iniciais para cada execução;</a:t>
            </a:r>
          </a:p>
          <a:p>
            <a:pPr algn="just"/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nquanto no caso de nós com estimativas iniciais ruins, o estimador permanece consistente e é capaz de estimar com razoável precisão.</a:t>
            </a:r>
            <a:endParaRPr lang="pt-BR" sz="1600" dirty="0">
              <a:effectLst/>
              <a:ea typeface="Calibri" panose="020F0502020204030204" pitchFamily="34" charset="0"/>
              <a:cs typeface="F"/>
            </a:endParaRPr>
          </a:p>
          <a:p>
            <a:pPr algn="just"/>
            <a:endParaRPr lang="pt-BR" sz="1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73B1A-7FF4-4D1F-21EB-31B9CECD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/>
              <a:t>Na calibração online, a precisão da estimativa não se degrada se nos for dada a verdadeira calibração;</a:t>
            </a:r>
            <a:endParaRPr lang="pt-BR" sz="1600" dirty="0">
              <a:effectLst/>
              <a:ea typeface="Calibri" panose="020F0502020204030204" pitchFamily="34" charset="0"/>
              <a:cs typeface="F"/>
            </a:endParaRPr>
          </a:p>
          <a:p>
            <a:pPr algn="just"/>
            <a:r>
              <a:rPr lang="pt-BR" sz="1600" dirty="0"/>
              <a:t>Quando calibração é desativada e uma estimativa inicial incorreta é usada, a NEES torna-se grande devido a não modelar a incerteza que esses parâmetros de calibração têm e, em muitos casos, a estimativa diverge;</a:t>
            </a:r>
          </a:p>
          <a:p>
            <a:pPr algn="just"/>
            <a:r>
              <a:rPr lang="pt-BR" sz="1600" dirty="0"/>
              <a:t>ATE: Erro de Trajetória Absoluta;</a:t>
            </a:r>
          </a:p>
          <a:p>
            <a:pPr algn="just"/>
            <a:r>
              <a:rPr lang="pt-BR" sz="1600" dirty="0">
                <a:effectLst/>
                <a:ea typeface="Calibri" panose="020F0502020204030204" pitchFamily="34" charset="0"/>
                <a:cs typeface="F"/>
              </a:rPr>
              <a:t>NEES: N</a:t>
            </a:r>
            <a:r>
              <a:rPr lang="pt-BR" sz="1600" dirty="0"/>
              <a:t>ormalização Estimada do Erro ao Quadrado;</a:t>
            </a:r>
            <a:endParaRPr lang="pt-BR" sz="1600" dirty="0">
              <a:effectLst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83849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2935-4C13-28CB-53F4-8756DD9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B98A59-CD3A-9EA1-4B86-CB90CD970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" t="34056" r="52243" b="28514"/>
          <a:stretch/>
        </p:blipFill>
        <p:spPr>
          <a:xfrm>
            <a:off x="1692640" y="1744099"/>
            <a:ext cx="6566053" cy="3369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62A4DA-630F-DBE9-DF5C-82D7202FF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40803" r="2443" b="36867"/>
          <a:stretch/>
        </p:blipFill>
        <p:spPr>
          <a:xfrm>
            <a:off x="2366506" y="5113901"/>
            <a:ext cx="5218323" cy="15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11C06-6C1E-E2B4-F0D8-8053AF7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de calibração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23E0C3-3DAD-1FB9-4181-11BF4B09D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6" t="26667" r="7161" b="27389"/>
          <a:stretch/>
        </p:blipFill>
        <p:spPr>
          <a:xfrm>
            <a:off x="374571" y="2085248"/>
            <a:ext cx="11059473" cy="36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34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474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OpenVINS</vt:lpstr>
      <vt:lpstr>VINS</vt:lpstr>
      <vt:lpstr>VINS</vt:lpstr>
      <vt:lpstr>Algoritmo OpenVINS</vt:lpstr>
      <vt:lpstr>Algoritmo OpenVINS</vt:lpstr>
      <vt:lpstr>Calibração</vt:lpstr>
      <vt:lpstr>Calibração</vt:lpstr>
      <vt:lpstr>Calibração</vt:lpstr>
      <vt:lpstr>Comparativo de calibração</vt:lpstr>
      <vt:lpstr>OpenVINS vs Outros</vt:lpstr>
      <vt:lpstr>OpenVINS vs Outros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OpenVINS</dc:title>
  <dc:creator>Renilson Almeida</dc:creator>
  <cp:lastModifiedBy>Renilson Almeida</cp:lastModifiedBy>
  <cp:revision>5</cp:revision>
  <dcterms:created xsi:type="dcterms:W3CDTF">2022-07-07T14:56:20Z</dcterms:created>
  <dcterms:modified xsi:type="dcterms:W3CDTF">2022-07-15T01:24:54Z</dcterms:modified>
</cp:coreProperties>
</file>