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21A0-AD8B-45BA-97FC-51F3D9B1FC46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EF0E5C1-B474-4069-A4AC-D0525A680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53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21A0-AD8B-45BA-97FC-51F3D9B1FC46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F0E5C1-B474-4069-A4AC-D0525A680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09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21A0-AD8B-45BA-97FC-51F3D9B1FC46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F0E5C1-B474-4069-A4AC-D0525A680665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7395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21A0-AD8B-45BA-97FC-51F3D9B1FC46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F0E5C1-B474-4069-A4AC-D0525A680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704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21A0-AD8B-45BA-97FC-51F3D9B1FC46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F0E5C1-B474-4069-A4AC-D0525A680665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1931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21A0-AD8B-45BA-97FC-51F3D9B1FC46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F0E5C1-B474-4069-A4AC-D0525A680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733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21A0-AD8B-45BA-97FC-51F3D9B1FC46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E5C1-B474-4069-A4AC-D0525A680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30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21A0-AD8B-45BA-97FC-51F3D9B1FC46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E5C1-B474-4069-A4AC-D0525A680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21A0-AD8B-45BA-97FC-51F3D9B1FC46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E5C1-B474-4069-A4AC-D0525A680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44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21A0-AD8B-45BA-97FC-51F3D9B1FC46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F0E5C1-B474-4069-A4AC-D0525A680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44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21A0-AD8B-45BA-97FC-51F3D9B1FC46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F0E5C1-B474-4069-A4AC-D0525A680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95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21A0-AD8B-45BA-97FC-51F3D9B1FC46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F0E5C1-B474-4069-A4AC-D0525A680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21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21A0-AD8B-45BA-97FC-51F3D9B1FC46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E5C1-B474-4069-A4AC-D0525A680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63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21A0-AD8B-45BA-97FC-51F3D9B1FC46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E5C1-B474-4069-A4AC-D0525A680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44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21A0-AD8B-45BA-97FC-51F3D9B1FC46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E5C1-B474-4069-A4AC-D0525A680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88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21A0-AD8B-45BA-97FC-51F3D9B1FC46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F0E5C1-B474-4069-A4AC-D0525A680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04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221A0-AD8B-45BA-97FC-51F3D9B1FC46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EF0E5C1-B474-4069-A4AC-D0525A680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80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sica.ufjf.br/~sjfsato/fiscomp1/node45.html" TargetMode="External"/><Relationship Id="rId2" Type="http://schemas.openxmlformats.org/officeDocument/2006/relationships/hyperlink" Target="https://en.wikipedia.org/wiki/Euler_metho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frgs.br/reamat/CalculoNumerico/livro-py/pdvi-metodo_de_euler.html" TargetMode="External"/><Relationship Id="rId5" Type="http://schemas.openxmlformats.org/officeDocument/2006/relationships/hyperlink" Target="https://edisciplinas.usp.br/pluginfile.php/4530296/mod_resource/content/1/modelo3.pdf" TargetMode="External"/><Relationship Id="rId4" Type="http://schemas.openxmlformats.org/officeDocument/2006/relationships/hyperlink" Target="https://pt.wikipedia.org/wiki/Dist%C3%A2ncia_euclidian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9190B-2126-834A-594E-CFEB3E003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Solução para </a:t>
            </a:r>
            <a:br>
              <a:rPr lang="pt-BR" dirty="0"/>
            </a:br>
            <a:r>
              <a:rPr lang="pt-BR" dirty="0"/>
              <a:t>“</a:t>
            </a:r>
            <a:r>
              <a:rPr lang="pt-BR" dirty="0" err="1"/>
              <a:t>Can</a:t>
            </a:r>
            <a:r>
              <a:rPr lang="pt-BR" dirty="0"/>
              <a:t> U </a:t>
            </a:r>
            <a:r>
              <a:rPr lang="pt-BR" dirty="0" err="1"/>
              <a:t>Control</a:t>
            </a:r>
            <a:r>
              <a:rPr lang="pt-BR" dirty="0"/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103861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92D70-EE8A-7000-C298-80BBD164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6A96BA-EC4B-0904-A1CC-D98636548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 fontScale="92500" lnSpcReduction="10000"/>
          </a:bodyPr>
          <a:lstStyle/>
          <a:p>
            <a:r>
              <a:rPr lang="pt-BR" sz="1800" b="0" u="none" strike="noStrike" dirty="0">
                <a:solidFill>
                  <a:srgbClr val="000000"/>
                </a:solidFill>
                <a:effectLst/>
              </a:rPr>
              <a:t>Método de Euler, Wikipédia. Disponível: &lt;</a:t>
            </a:r>
            <a:r>
              <a:rPr lang="pt-BR" sz="1800" b="0" u="none" strike="noStrike" dirty="0">
                <a:solidFill>
                  <a:srgbClr val="000000"/>
                </a:solidFill>
                <a:effectLst/>
                <a:hlinkClick r:id="rId2"/>
              </a:rPr>
              <a:t>https://en.wikipedia.org/wiki/</a:t>
            </a:r>
            <a:r>
              <a:rPr lang="pt-BR" sz="1800" b="0" u="none" strike="noStrike" dirty="0" err="1">
                <a:solidFill>
                  <a:srgbClr val="000000"/>
                </a:solidFill>
                <a:effectLst/>
                <a:hlinkClick r:id="rId2"/>
              </a:rPr>
              <a:t>Euler_method</a:t>
            </a:r>
            <a:r>
              <a:rPr lang="pt-BR" sz="1800" b="0" u="none" strike="noStrike" dirty="0">
                <a:solidFill>
                  <a:srgbClr val="000000"/>
                </a:solidFill>
                <a:effectLst/>
              </a:rPr>
              <a:t>&gt;. Acesso em 10/05/23;</a:t>
            </a:r>
          </a:p>
          <a:p>
            <a:r>
              <a:rPr lang="pt-BR" sz="1800" b="0" u="none" strike="noStrike" dirty="0">
                <a:solidFill>
                  <a:srgbClr val="000000"/>
                </a:solidFill>
                <a:effectLst/>
              </a:rPr>
              <a:t>Método de Euler, UFJF. Disponível em: &lt;</a:t>
            </a:r>
            <a:r>
              <a:rPr lang="pt-BR" sz="1800" b="0" u="none" strike="noStrike" dirty="0">
                <a:solidFill>
                  <a:srgbClr val="000000"/>
                </a:solidFill>
                <a:effectLst/>
                <a:hlinkClick r:id="rId3"/>
              </a:rPr>
              <a:t>https://www.fisica.ufjf.br/~</a:t>
            </a:r>
            <a:r>
              <a:rPr lang="pt-BR" sz="1800" b="0" u="none" strike="noStrike" dirty="0" err="1">
                <a:solidFill>
                  <a:srgbClr val="000000"/>
                </a:solidFill>
                <a:effectLst/>
                <a:hlinkClick r:id="rId3"/>
              </a:rPr>
              <a:t>sjfsato</a:t>
            </a:r>
            <a:r>
              <a:rPr lang="pt-BR" sz="1800" b="0" u="none" strike="noStrike" dirty="0">
                <a:solidFill>
                  <a:srgbClr val="000000"/>
                </a:solidFill>
                <a:effectLst/>
                <a:hlinkClick r:id="rId3"/>
              </a:rPr>
              <a:t>/fiscomp1/node45.html</a:t>
            </a:r>
            <a:r>
              <a:rPr lang="pt-BR" dirty="0">
                <a:solidFill>
                  <a:srgbClr val="000000"/>
                </a:solidFill>
              </a:rPr>
              <a:t>&gt;. Acesso em 10/05/23;</a:t>
            </a:r>
            <a:endParaRPr lang="pt-BR" sz="1800" b="0" u="none" strike="noStrike" dirty="0">
              <a:solidFill>
                <a:srgbClr val="000000"/>
              </a:solidFill>
              <a:effectLst/>
            </a:endParaRPr>
          </a:p>
          <a:p>
            <a:r>
              <a:rPr lang="pt-BR" sz="1800" b="0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Distância Euclidiana, Wikipédia. Disponível em: &lt;</a:t>
            </a:r>
            <a:r>
              <a:rPr lang="pt-BR" sz="1800" b="0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  <a:hlinkClick r:id="rId4"/>
              </a:rPr>
              <a:t>https://pt.wikipedia.org/wiki/Dist%C3%A2ncia_euclidiana</a:t>
            </a:r>
            <a:r>
              <a:rPr lang="pt-BR" sz="1800" b="0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&gt;. Acesso em 10/05/23;</a:t>
            </a:r>
          </a:p>
          <a:p>
            <a:r>
              <a:rPr lang="pt-BR" dirty="0">
                <a:solidFill>
                  <a:srgbClr val="000000"/>
                </a:solidFill>
                <a:cs typeface="Arial" panose="020B0604020202020204" pitchFamily="34" charset="0"/>
              </a:rPr>
              <a:t>Método de Euler Explícito para Resolver </a:t>
            </a:r>
            <a:r>
              <a:rPr lang="pt-BR" dirty="0" err="1">
                <a:solidFill>
                  <a:srgbClr val="000000"/>
                </a:solidFill>
                <a:cs typeface="Arial" panose="020B0604020202020204" pitchFamily="34" charset="0"/>
              </a:rPr>
              <a:t>EDOs</a:t>
            </a:r>
            <a:r>
              <a:rPr lang="pt-BR" dirty="0">
                <a:solidFill>
                  <a:srgbClr val="000000"/>
                </a:solidFill>
                <a:cs typeface="Arial" panose="020B0604020202020204" pitchFamily="34" charset="0"/>
              </a:rPr>
              <a:t>, Artigo de Victoria Tanaka. Disponível em: &lt;</a:t>
            </a:r>
            <a:r>
              <a:rPr lang="pt-BR" dirty="0">
                <a:solidFill>
                  <a:srgbClr val="000000"/>
                </a:solidFill>
                <a:cs typeface="Arial" panose="020B0604020202020204" pitchFamily="34" charset="0"/>
                <a:hlinkClick r:id="rId5"/>
              </a:rPr>
              <a:t>https://edisciplinas.usp.br/pluginfile.php/4530296/mod_resource/content/1/modelo3.pdf</a:t>
            </a:r>
            <a:r>
              <a:rPr lang="pt-BR" dirty="0">
                <a:solidFill>
                  <a:srgbClr val="000000"/>
                </a:solidFill>
                <a:cs typeface="Arial" panose="020B0604020202020204" pitchFamily="34" charset="0"/>
              </a:rPr>
              <a:t>&gt;. Acesso em 11/05/23;</a:t>
            </a:r>
            <a:r>
              <a:rPr lang="pt-BR" sz="1800" b="0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cs typeface="Arial" panose="020B0604020202020204" pitchFamily="34" charset="0"/>
              </a:rPr>
              <a:t>Método de Euler, Disponível em: &lt;</a:t>
            </a:r>
            <a:r>
              <a:rPr lang="pt-BR" dirty="0">
                <a:solidFill>
                  <a:srgbClr val="000000"/>
                </a:solidFill>
                <a:cs typeface="Arial" panose="020B0604020202020204" pitchFamily="34" charset="0"/>
                <a:hlinkClick r:id="rId6"/>
              </a:rPr>
              <a:t>https://www.ufrgs.br/</a:t>
            </a:r>
            <a:r>
              <a:rPr lang="pt-BR" dirty="0" err="1">
                <a:solidFill>
                  <a:srgbClr val="000000"/>
                </a:solidFill>
                <a:cs typeface="Arial" panose="020B0604020202020204" pitchFamily="34" charset="0"/>
                <a:hlinkClick r:id="rId6"/>
              </a:rPr>
              <a:t>reamat</a:t>
            </a:r>
            <a:r>
              <a:rPr lang="pt-BR" dirty="0">
                <a:solidFill>
                  <a:srgbClr val="000000"/>
                </a:solidFill>
                <a:cs typeface="Arial" panose="020B0604020202020204" pitchFamily="34" charset="0"/>
                <a:hlinkClick r:id="rId6"/>
              </a:rPr>
              <a:t>/</a:t>
            </a:r>
            <a:r>
              <a:rPr lang="pt-BR" dirty="0" err="1">
                <a:solidFill>
                  <a:srgbClr val="000000"/>
                </a:solidFill>
                <a:cs typeface="Arial" panose="020B0604020202020204" pitchFamily="34" charset="0"/>
                <a:hlinkClick r:id="rId6"/>
              </a:rPr>
              <a:t>CalculoNumerico</a:t>
            </a:r>
            <a:r>
              <a:rPr lang="pt-BR" dirty="0">
                <a:solidFill>
                  <a:srgbClr val="000000"/>
                </a:solidFill>
                <a:cs typeface="Arial" panose="020B0604020202020204" pitchFamily="34" charset="0"/>
                <a:hlinkClick r:id="rId6"/>
              </a:rPr>
              <a:t>/livro-</a:t>
            </a:r>
            <a:r>
              <a:rPr lang="pt-BR" dirty="0" err="1">
                <a:solidFill>
                  <a:srgbClr val="000000"/>
                </a:solidFill>
                <a:cs typeface="Arial" panose="020B0604020202020204" pitchFamily="34" charset="0"/>
                <a:hlinkClick r:id="rId6"/>
              </a:rPr>
              <a:t>py</a:t>
            </a:r>
            <a:r>
              <a:rPr lang="pt-BR" dirty="0">
                <a:solidFill>
                  <a:srgbClr val="000000"/>
                </a:solidFill>
                <a:cs typeface="Arial" panose="020B0604020202020204" pitchFamily="34" charset="0"/>
                <a:hlinkClick r:id="rId6"/>
              </a:rPr>
              <a:t>/pdvi-metodo_de_euler.html</a:t>
            </a:r>
            <a:r>
              <a:rPr lang="pt-BR" dirty="0">
                <a:solidFill>
                  <a:srgbClr val="000000"/>
                </a:solidFill>
                <a:cs typeface="Arial" panose="020B0604020202020204" pitchFamily="34" charset="0"/>
              </a:rPr>
              <a:t>&gt;. Acesso em 11/05/23;</a:t>
            </a:r>
          </a:p>
        </p:txBody>
      </p:sp>
    </p:spTree>
    <p:extLst>
      <p:ext uri="{BB962C8B-B14F-4D97-AF65-F5344CB8AC3E}">
        <p14:creationId xmlns:p14="http://schemas.microsoft.com/office/powerpoint/2010/main" val="104089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92D70-EE8A-7000-C298-80BBD164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6A96BA-EC4B-0904-A1CC-D98636548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Python;</a:t>
            </a:r>
          </a:p>
          <a:p>
            <a:r>
              <a:rPr lang="pt-BR" dirty="0"/>
              <a:t>Recepção de dados;</a:t>
            </a:r>
          </a:p>
          <a:p>
            <a:pPr lvl="1"/>
            <a:r>
              <a:rPr lang="pt-BR" dirty="0"/>
              <a:t>Web socket;</a:t>
            </a:r>
          </a:p>
          <a:p>
            <a:r>
              <a:rPr lang="pt-BR" dirty="0"/>
              <a:t>Equações de espaço de estados;</a:t>
            </a:r>
          </a:p>
          <a:p>
            <a:r>
              <a:rPr lang="pt-BR" dirty="0"/>
              <a:t>Algoritmo de Euler;</a:t>
            </a:r>
          </a:p>
          <a:p>
            <a:r>
              <a:rPr lang="pt-BR" dirty="0"/>
              <a:t>Distância Euclidiana;</a:t>
            </a:r>
          </a:p>
          <a:p>
            <a:r>
              <a:rPr lang="pt-BR" dirty="0"/>
              <a:t>Melhor parâmetro U;</a:t>
            </a:r>
          </a:p>
          <a:p>
            <a:r>
              <a:rPr lang="pt-BR" dirty="0"/>
              <a:t>Condicionamento;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B9B2EA9-585A-DAA4-C6CB-3BCCAF610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34822"/>
            <a:ext cx="57340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01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92D70-EE8A-7000-C298-80BBD164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Equações de espaço de estados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6A96BA-EC4B-0904-A1CC-D98636548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das funções;</a:t>
            </a:r>
          </a:p>
          <a:p>
            <a:r>
              <a:rPr lang="pt-BR" dirty="0"/>
              <a:t>Uso delas para testar valores potenciais de U;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Gerar valores das funções, onde dois são alterados por dados do vetor X;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51DC637-E044-2E2A-B367-748543DE1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323"/>
          <a:stretch/>
        </p:blipFill>
        <p:spPr>
          <a:xfrm>
            <a:off x="3295538" y="2979869"/>
            <a:ext cx="4654251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8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92D70-EE8A-7000-C298-80BBD164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Euler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66A96BA-EC4B-0904-A1CC-D98636548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>
                    <a:solidFill>
                      <a:srgbClr val="000000"/>
                    </a:solidFill>
                  </a:rPr>
                  <a:t>Método de integração;</a:t>
                </a:r>
              </a:p>
              <a:p>
                <a:r>
                  <a:rPr lang="pt-BR" sz="1800" b="0" u="none" strike="noStrike" dirty="0">
                    <a:solidFill>
                      <a:srgbClr val="000000"/>
                    </a:solidFill>
                    <a:effectLst/>
                  </a:rPr>
                  <a:t>Baseado em aproximação linear;</a:t>
                </a:r>
              </a:p>
              <a:p>
                <a:r>
                  <a:rPr lang="pt-BR" dirty="0">
                    <a:solidFill>
                      <a:srgbClr val="000000"/>
                    </a:solidFill>
                  </a:rPr>
                  <a:t>Descreve ou simular processos por taxa de variação;</a:t>
                </a:r>
              </a:p>
              <a:p>
                <a:r>
                  <a:rPr lang="pt-BR" dirty="0">
                    <a:solidFill>
                      <a:srgbClr val="000000"/>
                    </a:solidFill>
                  </a:rPr>
                  <a:t>Melhor desempenho em sistemas lineares; </a:t>
                </a:r>
                <a:endParaRPr lang="pt-BR" sz="1800" b="0" i="1" u="none" strike="noStrike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pt-BR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;</a:t>
                </a:r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;</a:t>
                </a:r>
                <a:endParaRPr lang="fi-FI" dirty="0">
                  <a:effectLst/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66A96BA-EC4B-0904-A1CC-D98636548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9505BB19-F86F-F95C-24C2-91C43F13E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439" y="4043671"/>
            <a:ext cx="4504376" cy="260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84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92D70-EE8A-7000-C298-80BBD164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Euler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6A96BA-EC4B-0904-A1CC-D98636548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0" u="none" strike="noStrike" dirty="0">
                <a:solidFill>
                  <a:srgbClr val="000000"/>
                </a:solidFill>
                <a:effectLst/>
              </a:rPr>
              <a:t>Usada para buscar uma “tendência” do caminho;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DEAF1BA-BF2B-EB4B-66D6-5C131C1A8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639" y="3428887"/>
            <a:ext cx="3456328" cy="34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0BD1CFC-B010-CF42-3DF0-DBC3EA368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4" y="2894159"/>
            <a:ext cx="5971334" cy="396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24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92D70-EE8A-7000-C298-80BBD164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Distância Euclidiana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66A96BA-EC4B-0904-A1CC-D98636548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1800" b="0" u="none" strike="noStrike" dirty="0">
                    <a:solidFill>
                      <a:srgbClr val="000000"/>
                    </a:solidFill>
                    <a:effectLst/>
                  </a:rPr>
                  <a:t>Aplicação do teorema de Pitágoras;</a:t>
                </a:r>
              </a:p>
              <a:p>
                <a:r>
                  <a:rPr lang="pt-BR" dirty="0">
                    <a:solidFill>
                      <a:srgbClr val="000000"/>
                    </a:solidFill>
                  </a:rPr>
                  <a:t>Espaço euclidiano pode ser usado em um espaço métrico;</a:t>
                </a:r>
              </a:p>
              <a:p>
                <a:r>
                  <a:rPr lang="pt-BR" dirty="0">
                    <a:solidFill>
                      <a:srgbClr val="000000"/>
                    </a:solidFill>
                  </a:rPr>
                  <a:t>Distancia entre dois pontos;</a:t>
                </a:r>
              </a:p>
              <a:p>
                <a:r>
                  <a:rPr lang="pt-BR" dirty="0">
                    <a:solidFill>
                      <a:srgbClr val="000000"/>
                    </a:solidFill>
                  </a:rPr>
                  <a:t>Não é necessário desenvolver no controlador;</a:t>
                </a:r>
              </a:p>
              <a:p>
                <a:r>
                  <a:rPr lang="pt-BR" dirty="0">
                    <a:solidFill>
                      <a:srgbClr val="000000"/>
                    </a:solidFill>
                  </a:rPr>
                  <a:t>Alvo e caixas tem peso (f) diferente;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pt-BR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∗((</m:t>
                        </m:r>
                        <m:r>
                          <a:rPr lang="pt-BR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𝑜𝑥</m:t>
                        </m:r>
                        <m:r>
                          <a:rPr lang="pt-BR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𝑜𝑦</m:t>
                        </m:r>
                        <m:r>
                          <a:rPr lang="pt-BR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b="0" u="none" strike="noStrike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66A96BA-EC4B-0904-A1CC-D98636548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32FF7D41-3307-8CD2-0934-F32CBFF3B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158" y="3331005"/>
            <a:ext cx="3474431" cy="239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8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92D70-EE8A-7000-C298-80BBD164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Achando 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6A96BA-EC4B-0904-A1CC-D98636548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0" u="none" strike="noStrike" dirty="0">
                <a:solidFill>
                  <a:srgbClr val="000000"/>
                </a:solidFill>
                <a:effectLst/>
              </a:rPr>
              <a:t>Checagem do intervalo possível de U </a:t>
            </a:r>
            <a:r>
              <a:rPr lang="pt-BR" sz="1800" b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(-1 ≤ u ≤ 1);</a:t>
            </a:r>
          </a:p>
          <a:p>
            <a:pPr lvl="1"/>
            <a:r>
              <a:rPr lang="pt-BR" dirty="0">
                <a:solidFill>
                  <a:srgbClr val="000000"/>
                </a:solidFill>
                <a:cs typeface="Arial" panose="020B0604020202020204" pitchFamily="34" charset="0"/>
              </a:rPr>
              <a:t>Para ambas equações;</a:t>
            </a:r>
          </a:p>
          <a:p>
            <a:pPr lvl="1"/>
            <a:r>
              <a:rPr lang="pt-BR" dirty="0">
                <a:solidFill>
                  <a:srgbClr val="000000"/>
                </a:solidFill>
                <a:cs typeface="Arial" panose="020B0604020202020204" pitchFamily="34" charset="0"/>
              </a:rPr>
              <a:t>Somente U da primeira equação é obrigatório;</a:t>
            </a:r>
          </a:p>
          <a:p>
            <a:r>
              <a:rPr lang="pt-BR" dirty="0">
                <a:solidFill>
                  <a:srgbClr val="000000"/>
                </a:solidFill>
                <a:cs typeface="Arial" panose="020B0604020202020204" pitchFamily="34" charset="0"/>
              </a:rPr>
              <a:t>Busca exaustiva do melhor U;</a:t>
            </a:r>
          </a:p>
          <a:p>
            <a:r>
              <a:rPr lang="pt-BR" dirty="0">
                <a:solidFill>
                  <a:srgbClr val="000000"/>
                </a:solidFill>
                <a:cs typeface="Arial" panose="020B0604020202020204" pitchFamily="34" charset="0"/>
              </a:rPr>
              <a:t>Checando as distâncias até 50 pontos a frente;</a:t>
            </a:r>
          </a:p>
          <a:p>
            <a:r>
              <a:rPr lang="pt-BR" dirty="0">
                <a:solidFill>
                  <a:srgbClr val="000000"/>
                </a:solidFill>
                <a:cs typeface="Arial" panose="020B0604020202020204" pitchFamily="34" charset="0"/>
              </a:rPr>
              <a:t>Pegar como objetivo o objeto mais próximo;</a:t>
            </a:r>
          </a:p>
        </p:txBody>
      </p:sp>
    </p:spTree>
    <p:extLst>
      <p:ext uri="{BB962C8B-B14F-4D97-AF65-F5344CB8AC3E}">
        <p14:creationId xmlns:p14="http://schemas.microsoft.com/office/powerpoint/2010/main" val="292184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92D70-EE8A-7000-C298-80BBD164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Achando U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5D29F0B-0C2D-F8FF-9F6C-931237467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264555"/>
            <a:ext cx="6884562" cy="56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31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92D70-EE8A-7000-C298-80BBD164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6A96BA-EC4B-0904-A1CC-D98636548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0" u="none" strike="noStrike" dirty="0">
                <a:solidFill>
                  <a:srgbClr val="000000"/>
                </a:solidFill>
                <a:effectLst/>
              </a:rPr>
              <a:t>Condicionar U para um limite;</a:t>
            </a:r>
          </a:p>
          <a:p>
            <a:r>
              <a:rPr lang="pt-BR" sz="1800" b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-1 ≤ u ≤ 1;</a:t>
            </a:r>
            <a:endParaRPr lang="pt-BR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660B734-B4AF-9074-45B5-9162011DA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85" y="3223600"/>
            <a:ext cx="7385728" cy="79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BC52E65-7993-1451-6E39-72D97851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950" y="4262586"/>
            <a:ext cx="4278197" cy="70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660232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</TotalTime>
  <Words>421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Century Gothic</vt:lpstr>
      <vt:lpstr>Wingdings 3</vt:lpstr>
      <vt:lpstr>Cacho</vt:lpstr>
      <vt:lpstr>Solução para  “Can U Control?”</vt:lpstr>
      <vt:lpstr>Algoritmo</vt:lpstr>
      <vt:lpstr>Equações de espaço de estados</vt:lpstr>
      <vt:lpstr>Método de Euler</vt:lpstr>
      <vt:lpstr>Método de Euler</vt:lpstr>
      <vt:lpstr>Distância Euclidiana</vt:lpstr>
      <vt:lpstr>Achando U</vt:lpstr>
      <vt:lpstr>Achando U</vt:lpstr>
      <vt:lpstr>Condicionamento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Solução para  “Can U Control?”</dc:title>
  <dc:creator>Renilson Almeida</dc:creator>
  <cp:lastModifiedBy>Renilson Almeida</cp:lastModifiedBy>
  <cp:revision>3</cp:revision>
  <dcterms:created xsi:type="dcterms:W3CDTF">2023-05-19T00:56:03Z</dcterms:created>
  <dcterms:modified xsi:type="dcterms:W3CDTF">2023-05-19T02:35:12Z</dcterms:modified>
</cp:coreProperties>
</file>