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7" r:id="rId2"/>
    <p:sldId id="260" r:id="rId3"/>
    <p:sldId id="261" r:id="rId4"/>
    <p:sldId id="262"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E90FB-220A-4958-A8A3-954A2CECD74C}"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96921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266092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519157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5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72255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5E90FB-220A-4958-A8A3-954A2CECD74C}"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3622766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5E90FB-220A-4958-A8A3-954A2CECD74C}"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2627151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90FB-220A-4958-A8A3-954A2CECD74C}"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872610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90FB-220A-4958-A8A3-954A2CECD74C}"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67941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90FB-220A-4958-A8A3-954A2CECD74C}"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69227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5E90FB-220A-4958-A8A3-954A2CECD74C}" type="datetimeFigureOut">
              <a:rPr lang="en-IN" smtClean="0"/>
              <a:t>13-03-2021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07112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312340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E90FB-220A-4958-A8A3-954A2CECD74C}" type="datetimeFigureOut">
              <a:rPr lang="en-IN" smtClean="0"/>
              <a:t>13-03-2021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29337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E90FB-220A-4958-A8A3-954A2CECD74C}" type="datetimeFigureOut">
              <a:rPr lang="en-IN" smtClean="0"/>
              <a:t>13-03-2021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3942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90FB-220A-4958-A8A3-954A2CECD74C}" type="datetimeFigureOut">
              <a:rPr lang="en-IN" smtClean="0"/>
              <a:t>13-03-2021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1796178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240552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5E90FB-220A-4958-A8A3-954A2CECD74C}" type="datetimeFigureOut">
              <a:rPr lang="en-IN" smtClean="0"/>
              <a:t>13-03-2021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43E9C62-C8A3-436C-89F9-85DA4F496671}" type="slidenum">
              <a:rPr lang="en-IN" smtClean="0"/>
              <a:t>‹#›</a:t>
            </a:fld>
            <a:endParaRPr lang="en-IN"/>
          </a:p>
        </p:txBody>
      </p:sp>
    </p:spTree>
    <p:extLst>
      <p:ext uri="{BB962C8B-B14F-4D97-AF65-F5344CB8AC3E}">
        <p14:creationId xmlns:p14="http://schemas.microsoft.com/office/powerpoint/2010/main" val="392661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5E90FB-220A-4958-A8A3-954A2CECD74C}" type="datetimeFigureOut">
              <a:rPr lang="en-IN" smtClean="0"/>
              <a:t>13-03-2021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43E9C62-C8A3-436C-89F9-85DA4F496671}" type="slidenum">
              <a:rPr lang="en-IN" smtClean="0"/>
              <a:t>‹#›</a:t>
            </a:fld>
            <a:endParaRPr lang="en-IN"/>
          </a:p>
        </p:txBody>
      </p:sp>
    </p:spTree>
    <p:extLst>
      <p:ext uri="{BB962C8B-B14F-4D97-AF65-F5344CB8AC3E}">
        <p14:creationId xmlns:p14="http://schemas.microsoft.com/office/powerpoint/2010/main" val="1252915128"/>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524105" y="414709"/>
            <a:ext cx="4114800" cy="1114425"/>
          </a:xfrm>
          <a:prstGeom prst="rect">
            <a:avLst/>
          </a:prstGeom>
        </p:spPr>
      </p:pic>
      <p:pic>
        <p:nvPicPr>
          <p:cNvPr id="3" name="Picture 2" descr="Sot logo.jpeg"/>
          <p:cNvPicPr/>
          <p:nvPr/>
        </p:nvPicPr>
        <p:blipFill>
          <a:blip r:embed="rId3" cstate="print"/>
          <a:stretch>
            <a:fillRect/>
          </a:stretch>
        </p:blipFill>
        <p:spPr>
          <a:xfrm>
            <a:off x="7708886" y="528373"/>
            <a:ext cx="885825" cy="887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1573677" y="4003918"/>
            <a:ext cx="4007828" cy="1754326"/>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Meet Sheladiya		: 19BIT076</a:t>
            </a:r>
          </a:p>
          <a:p>
            <a:r>
              <a:rPr lang="en-US" dirty="0">
                <a:latin typeface="Times New Roman" panose="02020603050405020304" pitchFamily="18" charset="0"/>
                <a:cs typeface="Times New Roman" panose="02020603050405020304" pitchFamily="18" charset="0"/>
              </a:rPr>
              <a:t>Renish Jagani		: 19BIT108</a:t>
            </a:r>
          </a:p>
          <a:p>
            <a:r>
              <a:rPr lang="en-US" dirty="0">
                <a:latin typeface="Times New Roman" panose="02020603050405020304" pitchFamily="18" charset="0"/>
                <a:cs typeface="Times New Roman" panose="02020603050405020304" pitchFamily="18" charset="0"/>
              </a:rPr>
              <a:t>Rishit Samariya		: 19BIT109</a:t>
            </a:r>
          </a:p>
          <a:p>
            <a:r>
              <a:rPr lang="en-US" dirty="0">
                <a:latin typeface="Times New Roman" panose="02020603050405020304" pitchFamily="18" charset="0"/>
                <a:cs typeface="Times New Roman" panose="02020603050405020304" pitchFamily="18" charset="0"/>
              </a:rPr>
              <a:t>Rishabh Patel		: 19BIT141</a:t>
            </a:r>
          </a:p>
          <a:p>
            <a:r>
              <a:rPr lang="en-US" dirty="0">
                <a:latin typeface="Times New Roman" panose="02020603050405020304" pitchFamily="18" charset="0"/>
                <a:cs typeface="Times New Roman" panose="02020603050405020304" pitchFamily="18" charset="0"/>
              </a:rPr>
              <a:t>Ujash Thakkar		: 19BIT142</a:t>
            </a:r>
          </a:p>
          <a:p>
            <a:r>
              <a:rPr lang="en-US" dirty="0">
                <a:latin typeface="Times New Roman" panose="02020603050405020304" pitchFamily="18" charset="0"/>
                <a:cs typeface="Times New Roman" panose="02020603050405020304" pitchFamily="18" charset="0"/>
              </a:rPr>
              <a:t>Ananya Khandelwal	: 19BIT144</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042403" y="1938831"/>
            <a:ext cx="5931432" cy="1200329"/>
          </a:xfrm>
          <a:prstGeom prst="rect">
            <a:avLst/>
          </a:prstGeom>
          <a:noFill/>
        </p:spPr>
        <p:txBody>
          <a:bodyPr wrap="none" rtlCol="0">
            <a:spAutoFit/>
          </a:bodyPr>
          <a:lstStyle/>
          <a:p>
            <a:pPr algn="ctr"/>
            <a:r>
              <a:rPr lang="en-US" sz="2400" b="1" u="sng" dirty="0">
                <a:latin typeface="Times New Roman" panose="02020603050405020304" pitchFamily="18" charset="0"/>
                <a:cs typeface="Times New Roman" panose="02020603050405020304" pitchFamily="18" charset="0"/>
              </a:rPr>
              <a:t>Group: 03</a:t>
            </a:r>
          </a:p>
          <a:p>
            <a:pPr algn="ct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Stadium Seat Booking Management System</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47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9695" y="208230"/>
            <a:ext cx="3168713"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Project Description </a:t>
            </a:r>
          </a:p>
        </p:txBody>
      </p:sp>
      <p:sp>
        <p:nvSpPr>
          <p:cNvPr id="3" name="TextBox 2"/>
          <p:cNvSpPr txBox="1"/>
          <p:nvPr/>
        </p:nvSpPr>
        <p:spPr>
          <a:xfrm>
            <a:off x="426914" y="1144710"/>
            <a:ext cx="1133817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Stadium is the place where get together to watch the matches of cricket, football, hockey, and many more. But to watch these matches one need to book a seat for that matter. To get a seat in the stadium to watch the matches sometimes it will be a difficult job. Many of you might have experienced it! But what if the seats in the stadium can be booked through online mode. Yes it's possible. The stadium seat booking system will help in booking the tickets of the matches through the online mode. The people can get the tickets through the online mode at ease.</a:t>
            </a:r>
          </a:p>
          <a:p>
            <a:endParaRPr lang="en-US" dirty="0"/>
          </a:p>
          <a:p>
            <a:pPr marL="285750" indent="-285750">
              <a:buFont typeface="Arial" panose="020B0604020202020204" pitchFamily="34" charset="0"/>
              <a:buChar char="•"/>
            </a:pPr>
            <a:r>
              <a:rPr lang="en-US" dirty="0"/>
              <a:t>It is a process in which customers can order, pay for, receive and confirm tickets from anywhere anytime using mobile phones or other mobile phones. Mobile tickets reduce the cost of production and distribution linked to  traditional paper-based tickets channels and increase customer usability by providing new and easier ways to purchase tickets.</a:t>
            </a:r>
          </a:p>
          <a:p>
            <a:endParaRPr lang="en-US" dirty="0"/>
          </a:p>
          <a:p>
            <a:pPr marL="285750" indent="-285750">
              <a:buFont typeface="Arial" panose="020B0604020202020204" pitchFamily="34" charset="0"/>
              <a:buChar char="•"/>
            </a:pPr>
            <a:r>
              <a:rPr lang="en-US" dirty="0"/>
              <a:t>Stadium seat booking management system is a smart system and a platform from which any person can book a ticket and details of users are stored into database to track the information and to reduce the complexity. </a:t>
            </a:r>
          </a:p>
        </p:txBody>
      </p:sp>
    </p:spTree>
    <p:extLst>
      <p:ext uri="{BB962C8B-B14F-4D97-AF65-F5344CB8AC3E}">
        <p14:creationId xmlns:p14="http://schemas.microsoft.com/office/powerpoint/2010/main" val="227276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1299" y="108642"/>
            <a:ext cx="2301207" cy="523220"/>
          </a:xfrm>
          <a:prstGeom prst="rect">
            <a:avLst/>
          </a:prstGeom>
          <a:noFill/>
        </p:spPr>
        <p:txBody>
          <a:bodyPr wrap="none" rtlCol="0">
            <a:spAutoFit/>
          </a:bodyPr>
          <a:lstStyle/>
          <a:p>
            <a:r>
              <a:rPr lang="en-IN" sz="2800" b="1" u="sng" dirty="0">
                <a:latin typeface="Times New Roman" panose="02020603050405020304" pitchFamily="18" charset="0"/>
                <a:cs typeface="Times New Roman" panose="02020603050405020304" pitchFamily="18" charset="0"/>
              </a:rPr>
              <a:t>Feature Table</a:t>
            </a:r>
          </a:p>
        </p:txBody>
      </p:sp>
      <p:graphicFrame>
        <p:nvGraphicFramePr>
          <p:cNvPr id="3" name="Table 2"/>
          <p:cNvGraphicFramePr>
            <a:graphicFrameLocks noGrp="1"/>
          </p:cNvGraphicFramePr>
          <p:nvPr>
            <p:extLst>
              <p:ext uri="{D42A27DB-BD31-4B8C-83A1-F6EECF244321}">
                <p14:modId xmlns:p14="http://schemas.microsoft.com/office/powerpoint/2010/main" val="2628755598"/>
              </p:ext>
            </p:extLst>
          </p:nvPr>
        </p:nvGraphicFramePr>
        <p:xfrm>
          <a:off x="838259" y="878188"/>
          <a:ext cx="10547286" cy="5314382"/>
        </p:xfrm>
        <a:graphic>
          <a:graphicData uri="http://schemas.openxmlformats.org/drawingml/2006/table">
            <a:tbl>
              <a:tblPr firstRow="1" bandRow="1">
                <a:tableStyleId>{5C22544A-7EE6-4342-B048-85BDC9FD1C3A}</a:tableStyleId>
              </a:tblPr>
              <a:tblGrid>
                <a:gridCol w="3099998">
                  <a:extLst>
                    <a:ext uri="{9D8B030D-6E8A-4147-A177-3AD203B41FA5}">
                      <a16:colId xmlns:a16="http://schemas.microsoft.com/office/drawing/2014/main" val="20000"/>
                    </a:ext>
                  </a:extLst>
                </a:gridCol>
                <a:gridCol w="3931526">
                  <a:extLst>
                    <a:ext uri="{9D8B030D-6E8A-4147-A177-3AD203B41FA5}">
                      <a16:colId xmlns:a16="http://schemas.microsoft.com/office/drawing/2014/main" val="20001"/>
                    </a:ext>
                  </a:extLst>
                </a:gridCol>
                <a:gridCol w="3515762">
                  <a:extLst>
                    <a:ext uri="{9D8B030D-6E8A-4147-A177-3AD203B41FA5}">
                      <a16:colId xmlns:a16="http://schemas.microsoft.com/office/drawing/2014/main" val="20002"/>
                    </a:ext>
                  </a:extLst>
                </a:gridCol>
              </a:tblGrid>
              <a:tr h="430921">
                <a:tc>
                  <a:txBody>
                    <a:bodyPr/>
                    <a:lstStyle/>
                    <a:p>
                      <a:pPr algn="ctr"/>
                      <a:r>
                        <a:rPr lang="en-IN" dirty="0"/>
                        <a:t>Sr No.</a:t>
                      </a:r>
                    </a:p>
                  </a:txBody>
                  <a:tcPr/>
                </a:tc>
                <a:tc>
                  <a:txBody>
                    <a:bodyPr/>
                    <a:lstStyle/>
                    <a:p>
                      <a:pPr algn="ctr"/>
                      <a:r>
                        <a:rPr lang="en-IN" dirty="0"/>
                        <a:t>Features</a:t>
                      </a:r>
                    </a:p>
                    <a:p>
                      <a:pPr algn="ctr"/>
                      <a:r>
                        <a:rPr lang="en-IN" dirty="0"/>
                        <a:t>(Bold Text – Unique Features)</a:t>
                      </a:r>
                    </a:p>
                  </a:txBody>
                  <a:tcPr/>
                </a:tc>
                <a:tc>
                  <a:txBody>
                    <a:bodyPr/>
                    <a:lstStyle/>
                    <a:p>
                      <a:pPr algn="ctr"/>
                      <a:r>
                        <a:rPr lang="en-IN" dirty="0"/>
                        <a:t>Tables Associated</a:t>
                      </a:r>
                    </a:p>
                  </a:txBody>
                  <a:tcPr/>
                </a:tc>
                <a:extLst>
                  <a:ext uri="{0D108BD9-81ED-4DB2-BD59-A6C34878D82A}">
                    <a16:rowId xmlns:a16="http://schemas.microsoft.com/office/drawing/2014/main" val="10000"/>
                  </a:ext>
                </a:extLst>
              </a:tr>
              <a:tr h="1052640">
                <a:tc>
                  <a:txBody>
                    <a:bodyPr/>
                    <a:lstStyle/>
                    <a:p>
                      <a:pPr algn="ctr"/>
                      <a:r>
                        <a:rPr lang="en-IN" dirty="0"/>
                        <a:t>1.</a:t>
                      </a:r>
                    </a:p>
                  </a:txBody>
                  <a:tcPr/>
                </a:tc>
                <a:tc>
                  <a:txBody>
                    <a:bodyPr/>
                    <a:lstStyle/>
                    <a:p>
                      <a:pPr algn="l"/>
                      <a:r>
                        <a:rPr lang="en-IN" dirty="0"/>
                        <a:t>Each person access</a:t>
                      </a:r>
                      <a:r>
                        <a:rPr lang="en-IN" baseline="0" dirty="0"/>
                        <a:t> to a system through self-identification and authentication.</a:t>
                      </a:r>
                      <a:endParaRPr lang="en-IN" dirty="0"/>
                    </a:p>
                  </a:txBody>
                  <a:tcPr/>
                </a:tc>
                <a:tc>
                  <a:txBody>
                    <a:bodyPr/>
                    <a:lstStyle/>
                    <a:p>
                      <a:pPr algn="ctr"/>
                      <a:r>
                        <a:rPr lang="en-IN" dirty="0"/>
                        <a:t>Login</a:t>
                      </a:r>
                    </a:p>
                  </a:txBody>
                  <a:tcPr/>
                </a:tc>
                <a:extLst>
                  <a:ext uri="{0D108BD9-81ED-4DB2-BD59-A6C34878D82A}">
                    <a16:rowId xmlns:a16="http://schemas.microsoft.com/office/drawing/2014/main" val="10001"/>
                  </a:ext>
                </a:extLst>
              </a:tr>
              <a:tr h="1313029">
                <a:tc>
                  <a:txBody>
                    <a:bodyPr/>
                    <a:lstStyle/>
                    <a:p>
                      <a:pPr algn="ctr"/>
                      <a:r>
                        <a:rPr lang="en-IN"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The</a:t>
                      </a:r>
                      <a:r>
                        <a:rPr lang="en-IN" baseline="0" dirty="0"/>
                        <a:t> System has a feature of booking tickets for spectators and displaying, managing data of spectators.</a:t>
                      </a:r>
                      <a:endParaRPr lang="en-IN" dirty="0"/>
                    </a:p>
                    <a:p>
                      <a:endParaRPr lang="en-IN" dirty="0"/>
                    </a:p>
                  </a:txBody>
                  <a:tcPr/>
                </a:tc>
                <a:tc>
                  <a:txBody>
                    <a:bodyPr/>
                    <a:lstStyle/>
                    <a:p>
                      <a:pPr algn="ctr"/>
                      <a:r>
                        <a:rPr lang="en-IN" dirty="0"/>
                        <a:t>Seat_details,</a:t>
                      </a:r>
                      <a:r>
                        <a:rPr lang="en-IN" baseline="0" dirty="0"/>
                        <a:t> </a:t>
                      </a:r>
                    </a:p>
                    <a:p>
                      <a:pPr algn="ctr"/>
                      <a:r>
                        <a:rPr lang="en-IN" dirty="0"/>
                        <a:t>Seat_booking</a:t>
                      </a:r>
                    </a:p>
                    <a:p>
                      <a:endParaRPr lang="en-IN" dirty="0"/>
                    </a:p>
                  </a:txBody>
                  <a:tcPr/>
                </a:tc>
                <a:extLst>
                  <a:ext uri="{0D108BD9-81ED-4DB2-BD59-A6C34878D82A}">
                    <a16:rowId xmlns:a16="http://schemas.microsoft.com/office/drawing/2014/main" val="10002"/>
                  </a:ext>
                </a:extLst>
              </a:tr>
              <a:tr h="1295557">
                <a:tc>
                  <a:txBody>
                    <a:bodyPr/>
                    <a:lstStyle/>
                    <a:p>
                      <a:pPr algn="ctr"/>
                      <a:r>
                        <a:rPr lang="en-IN" b="1" dirty="0"/>
                        <a:t>3.</a:t>
                      </a:r>
                    </a:p>
                  </a:txBody>
                  <a:tcPr/>
                </a:tc>
                <a:tc>
                  <a:txBody>
                    <a:bodyPr/>
                    <a:lstStyle/>
                    <a:p>
                      <a:r>
                        <a:rPr lang="en-IN" b="1" dirty="0"/>
                        <a:t>The System</a:t>
                      </a:r>
                      <a:r>
                        <a:rPr lang="en-IN" b="1" baseline="0" dirty="0"/>
                        <a:t> has inbuilt tracking system function where using GPS sensor to determine seat location.</a:t>
                      </a:r>
                      <a:endParaRPr lang="en-IN" b="1" dirty="0"/>
                    </a:p>
                  </a:txBody>
                  <a:tcPr/>
                </a:tc>
                <a:tc>
                  <a:txBody>
                    <a:bodyPr/>
                    <a:lstStyle/>
                    <a:p>
                      <a:pPr algn="ctr"/>
                      <a:r>
                        <a:rPr lang="en-IN" b="1" dirty="0"/>
                        <a:t>Seat_location</a:t>
                      </a:r>
                    </a:p>
                  </a:txBody>
                  <a:tcPr/>
                </a:tc>
                <a:extLst>
                  <a:ext uri="{0D108BD9-81ED-4DB2-BD59-A6C34878D82A}">
                    <a16:rowId xmlns:a16="http://schemas.microsoft.com/office/drawing/2014/main" val="10003"/>
                  </a:ext>
                </a:extLst>
              </a:tr>
              <a:tr h="1013076">
                <a:tc>
                  <a:txBody>
                    <a:bodyPr/>
                    <a:lstStyle/>
                    <a:p>
                      <a:pPr algn="ctr"/>
                      <a:r>
                        <a:rPr lang="en-IN" b="1" dirty="0"/>
                        <a:t>4.</a:t>
                      </a:r>
                    </a:p>
                  </a:txBody>
                  <a:tcPr/>
                </a:tc>
                <a:tc>
                  <a:txBody>
                    <a:bodyPr/>
                    <a:lstStyle/>
                    <a:p>
                      <a:r>
                        <a:rPr lang="en-IN" b="1" dirty="0"/>
                        <a:t>Harmonic</a:t>
                      </a:r>
                      <a:r>
                        <a:rPr lang="en-IN" b="1" baseline="0" dirty="0"/>
                        <a:t> Search algorithm and graph colouring algorithm used to allocate seats for each person.</a:t>
                      </a:r>
                      <a:endParaRPr lang="en-IN" b="1" dirty="0"/>
                    </a:p>
                  </a:txBody>
                  <a:tcPr/>
                </a:tc>
                <a:tc>
                  <a:txBody>
                    <a:bodyPr/>
                    <a:lstStyle/>
                    <a:p>
                      <a:pPr algn="ctr"/>
                      <a:r>
                        <a:rPr lang="en-IN" b="1" dirty="0"/>
                        <a:t>Seat_arrangement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8483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26CB34F-76E9-4952-B8D3-B0141470F508}"/>
              </a:ext>
            </a:extLst>
          </p:cNvPr>
          <p:cNvGraphicFramePr>
            <a:graphicFrameLocks noGrp="1"/>
          </p:cNvGraphicFramePr>
          <p:nvPr>
            <p:extLst>
              <p:ext uri="{D42A27DB-BD31-4B8C-83A1-F6EECF244321}">
                <p14:modId xmlns:p14="http://schemas.microsoft.com/office/powerpoint/2010/main" val="1859184082"/>
              </p:ext>
            </p:extLst>
          </p:nvPr>
        </p:nvGraphicFramePr>
        <p:xfrm>
          <a:off x="822357" y="672915"/>
          <a:ext cx="10547286" cy="3336347"/>
        </p:xfrm>
        <a:graphic>
          <a:graphicData uri="http://schemas.openxmlformats.org/drawingml/2006/table">
            <a:tbl>
              <a:tblPr firstRow="1" bandRow="1">
                <a:tableStyleId>{5C22544A-7EE6-4342-B048-85BDC9FD1C3A}</a:tableStyleId>
              </a:tblPr>
              <a:tblGrid>
                <a:gridCol w="3099998">
                  <a:extLst>
                    <a:ext uri="{9D8B030D-6E8A-4147-A177-3AD203B41FA5}">
                      <a16:colId xmlns:a16="http://schemas.microsoft.com/office/drawing/2014/main" val="20000"/>
                    </a:ext>
                  </a:extLst>
                </a:gridCol>
                <a:gridCol w="3931526">
                  <a:extLst>
                    <a:ext uri="{9D8B030D-6E8A-4147-A177-3AD203B41FA5}">
                      <a16:colId xmlns:a16="http://schemas.microsoft.com/office/drawing/2014/main" val="20001"/>
                    </a:ext>
                  </a:extLst>
                </a:gridCol>
                <a:gridCol w="3515762">
                  <a:extLst>
                    <a:ext uri="{9D8B030D-6E8A-4147-A177-3AD203B41FA5}">
                      <a16:colId xmlns:a16="http://schemas.microsoft.com/office/drawing/2014/main" val="20002"/>
                    </a:ext>
                  </a:extLst>
                </a:gridCol>
              </a:tblGrid>
              <a:tr h="583083">
                <a:tc>
                  <a:txBody>
                    <a:bodyPr/>
                    <a:lstStyle/>
                    <a:p>
                      <a:pPr algn="ctr"/>
                      <a:r>
                        <a:rPr lang="en-IN" dirty="0"/>
                        <a:t>Sr No.</a:t>
                      </a:r>
                    </a:p>
                  </a:txBody>
                  <a:tcPr/>
                </a:tc>
                <a:tc>
                  <a:txBody>
                    <a:bodyPr/>
                    <a:lstStyle/>
                    <a:p>
                      <a:pPr algn="ctr"/>
                      <a:r>
                        <a:rPr lang="en-IN" dirty="0"/>
                        <a:t>Features</a:t>
                      </a:r>
                    </a:p>
                    <a:p>
                      <a:pPr algn="ctr"/>
                      <a:r>
                        <a:rPr lang="en-IN" dirty="0"/>
                        <a:t>(Bold Text – Unique Features)</a:t>
                      </a:r>
                    </a:p>
                  </a:txBody>
                  <a:tcPr/>
                </a:tc>
                <a:tc>
                  <a:txBody>
                    <a:bodyPr/>
                    <a:lstStyle/>
                    <a:p>
                      <a:pPr algn="ctr"/>
                      <a:r>
                        <a:rPr lang="en-IN" dirty="0"/>
                        <a:t>Tables Associated</a:t>
                      </a:r>
                    </a:p>
                  </a:txBody>
                  <a:tcPr/>
                </a:tc>
                <a:extLst>
                  <a:ext uri="{0D108BD9-81ED-4DB2-BD59-A6C34878D82A}">
                    <a16:rowId xmlns:a16="http://schemas.microsoft.com/office/drawing/2014/main" val="10000"/>
                  </a:ext>
                </a:extLst>
              </a:tr>
              <a:tr h="958907">
                <a:tc>
                  <a:txBody>
                    <a:bodyPr/>
                    <a:lstStyle/>
                    <a:p>
                      <a:pPr algn="ctr"/>
                      <a:r>
                        <a:rPr lang="en-US" dirty="0"/>
                        <a:t>5.</a:t>
                      </a:r>
                      <a:endParaRPr lang="en-IN" dirty="0"/>
                    </a:p>
                  </a:txBody>
                  <a:tcPr/>
                </a:tc>
                <a:tc>
                  <a:txBody>
                    <a:bodyPr/>
                    <a:lstStyle/>
                    <a:p>
                      <a:pPr algn="l"/>
                      <a:r>
                        <a:rPr lang="en-US" dirty="0"/>
                        <a:t>Home team details and away team details is stored and managed easily </a:t>
                      </a:r>
                    </a:p>
                    <a:p>
                      <a:pPr algn="l"/>
                      <a:endParaRPr lang="en-IN" dirty="0"/>
                    </a:p>
                  </a:txBody>
                  <a:tcPr/>
                </a:tc>
                <a:tc>
                  <a:txBody>
                    <a:bodyPr/>
                    <a:lstStyle/>
                    <a:p>
                      <a:pPr algn="ctr"/>
                      <a:r>
                        <a:rPr lang="en-IN" dirty="0"/>
                        <a:t>home_team, away_team </a:t>
                      </a:r>
                    </a:p>
                  </a:txBody>
                  <a:tcPr/>
                </a:tc>
                <a:extLst>
                  <a:ext uri="{0D108BD9-81ED-4DB2-BD59-A6C34878D82A}">
                    <a16:rowId xmlns:a16="http://schemas.microsoft.com/office/drawing/2014/main" val="10001"/>
                  </a:ext>
                </a:extLst>
              </a:tr>
              <a:tr h="1585557">
                <a:tc>
                  <a:txBody>
                    <a:bodyPr/>
                    <a:lstStyle/>
                    <a:p>
                      <a:pPr algn="ctr"/>
                      <a:r>
                        <a:rPr lang="en-IN" dirty="0"/>
                        <a:t>6.</a:t>
                      </a:r>
                    </a:p>
                  </a:txBody>
                  <a:tcPr/>
                </a:tc>
                <a:tc>
                  <a:txBody>
                    <a:bodyPr/>
                    <a:lstStyle/>
                    <a:p>
                      <a:r>
                        <a:rPr lang="en-IN" sz="1800" dirty="0"/>
                        <a:t>The system has a feature of providing details of the upcoming matches which will identify the detailed information about fixtures and venue of the match. </a:t>
                      </a:r>
                    </a:p>
                    <a:p>
                      <a:endParaRPr lang="en-IN" dirty="0"/>
                    </a:p>
                  </a:txBody>
                  <a:tcPr/>
                </a:tc>
                <a:tc>
                  <a:txBody>
                    <a:bodyPr/>
                    <a:lstStyle/>
                    <a:p>
                      <a:pPr algn="ctr"/>
                      <a:r>
                        <a:rPr lang="en-IN" dirty="0"/>
                        <a:t>fixtures , venue </a:t>
                      </a:r>
                    </a:p>
                    <a:p>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020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2734" y="382617"/>
            <a:ext cx="1763702"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Features</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4566" y="1475715"/>
            <a:ext cx="11659154" cy="4401205"/>
          </a:xfrm>
          <a:prstGeom prst="rect">
            <a:avLst/>
          </a:prstGeom>
          <a:noFill/>
        </p:spPr>
        <p:txBody>
          <a:bodyPr wrap="none" rtlCol="0">
            <a:spAutoFit/>
          </a:bodyPr>
          <a:lstStyle/>
          <a:p>
            <a:r>
              <a:rPr lang="en-IN" sz="2000" u="sng" dirty="0"/>
              <a:t>1. </a:t>
            </a:r>
            <a:r>
              <a:rPr lang="en-IN" sz="2000" b="1" u="sng" dirty="0"/>
              <a:t>Number of Seats: </a:t>
            </a:r>
            <a:r>
              <a:rPr lang="en-IN" sz="2000" dirty="0"/>
              <a:t>The details related to the seats in our database is mentioned properly .</a:t>
            </a:r>
          </a:p>
          <a:p>
            <a:pPr marL="457200" indent="-457200">
              <a:buAutoNum type="arabicPeriod"/>
            </a:pPr>
            <a:endParaRPr lang="en-IN" sz="2000" dirty="0"/>
          </a:p>
          <a:p>
            <a:r>
              <a:rPr lang="en-IN" sz="2000" u="sng" dirty="0"/>
              <a:t>2. </a:t>
            </a:r>
            <a:r>
              <a:rPr lang="en-IN" sz="2000" b="1" u="sng" dirty="0"/>
              <a:t>Seat Availability: </a:t>
            </a:r>
            <a:r>
              <a:rPr lang="en-IN" sz="2000" dirty="0"/>
              <a:t>The people will be to check the availability of the seats in the stadium for a particular</a:t>
            </a:r>
          </a:p>
          <a:p>
            <a:r>
              <a:rPr lang="en-IN" sz="2000" dirty="0"/>
              <a:t> match just at one click.</a:t>
            </a:r>
          </a:p>
          <a:p>
            <a:endParaRPr lang="en-IN" sz="2000" dirty="0"/>
          </a:p>
          <a:p>
            <a:r>
              <a:rPr lang="en-IN" sz="2000" u="sng" dirty="0"/>
              <a:t>3. </a:t>
            </a:r>
            <a:r>
              <a:rPr lang="en-IN" sz="2000" b="1" u="sng" dirty="0"/>
              <a:t>Temperature: </a:t>
            </a:r>
            <a:r>
              <a:rPr lang="en-IN" sz="2000" dirty="0"/>
              <a:t>The people will have to be checked their body temperature due to COVID concern.</a:t>
            </a:r>
          </a:p>
          <a:p>
            <a:endParaRPr lang="en-IN" sz="2000" dirty="0"/>
          </a:p>
          <a:p>
            <a:r>
              <a:rPr lang="en-IN" sz="2000" u="sng" dirty="0"/>
              <a:t>4. </a:t>
            </a:r>
            <a:r>
              <a:rPr lang="en-IN" sz="2000" b="1" u="sng" dirty="0"/>
              <a:t>Updates of Different matches: </a:t>
            </a:r>
            <a:r>
              <a:rPr lang="en-IN" sz="2000" dirty="0"/>
              <a:t>The details of the upcoming matches should be also present in the </a:t>
            </a:r>
          </a:p>
          <a:p>
            <a:r>
              <a:rPr lang="en-IN" sz="2000" dirty="0"/>
              <a:t>application which will provide the exact date of the match.</a:t>
            </a:r>
          </a:p>
          <a:p>
            <a:endParaRPr lang="en-IN" sz="2000" dirty="0"/>
          </a:p>
          <a:p>
            <a:r>
              <a:rPr lang="en-IN" sz="2000" u="sng" dirty="0"/>
              <a:t>5. </a:t>
            </a:r>
            <a:r>
              <a:rPr lang="en-IN" sz="2000" b="1" u="sng" dirty="0"/>
              <a:t>Stadiums: </a:t>
            </a:r>
            <a:r>
              <a:rPr lang="en-IN" sz="2000" dirty="0"/>
              <a:t>The matches that take place in different stadiums must be mentioned properly and should be </a:t>
            </a:r>
          </a:p>
          <a:p>
            <a:r>
              <a:rPr lang="en-IN" sz="2000" dirty="0"/>
              <a:t>updated on regular basis.</a:t>
            </a:r>
          </a:p>
          <a:p>
            <a:endParaRPr lang="en-IN" sz="2000" dirty="0"/>
          </a:p>
          <a:p>
            <a:r>
              <a:rPr lang="en-IN" sz="2000" u="sng" dirty="0"/>
              <a:t>6. </a:t>
            </a:r>
            <a:r>
              <a:rPr lang="en-IN" sz="2000" b="1" u="sng" dirty="0"/>
              <a:t>Category: </a:t>
            </a:r>
            <a:r>
              <a:rPr lang="en-IN" sz="2000" dirty="0"/>
              <a:t>The seats in the stadium can be categorized based on prize.</a:t>
            </a:r>
          </a:p>
        </p:txBody>
      </p:sp>
    </p:spTree>
    <p:extLst>
      <p:ext uri="{BB962C8B-B14F-4D97-AF65-F5344CB8AC3E}">
        <p14:creationId xmlns:p14="http://schemas.microsoft.com/office/powerpoint/2010/main" val="179050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96107" y="272142"/>
            <a:ext cx="6756850" cy="369332"/>
          </a:xfrm>
          <a:prstGeom prst="rect">
            <a:avLst/>
          </a:prstGeom>
          <a:noFill/>
        </p:spPr>
        <p:txBody>
          <a:bodyPr wrap="none" rtlCol="0">
            <a:spAutoFit/>
          </a:bodyPr>
          <a:lstStyle/>
          <a:p>
            <a:r>
              <a:rPr lang="en-US" b="1" u="sng" dirty="0"/>
              <a:t>Relational Model for Stadium Seat Booking Management System</a:t>
            </a:r>
            <a:endParaRPr lang="en-IN" b="1" u="sng"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09830"/>
            <a:ext cx="12192000" cy="6148169"/>
          </a:xfrm>
          <a:prstGeom prst="rect">
            <a:avLst/>
          </a:prstGeom>
        </p:spPr>
      </p:pic>
    </p:spTree>
    <p:extLst>
      <p:ext uri="{BB962C8B-B14F-4D97-AF65-F5344CB8AC3E}">
        <p14:creationId xmlns:p14="http://schemas.microsoft.com/office/powerpoint/2010/main" val="3688061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138</TotalTime>
  <Words>563</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Calisto MT</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 Sheladiya</dc:creator>
  <cp:lastModifiedBy>renish jagani</cp:lastModifiedBy>
  <cp:revision>19</cp:revision>
  <dcterms:created xsi:type="dcterms:W3CDTF">2021-02-20T09:39:45Z</dcterms:created>
  <dcterms:modified xsi:type="dcterms:W3CDTF">2021-03-13T07:17:48Z</dcterms:modified>
</cp:coreProperties>
</file>