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5" r:id="rId1"/>
  </p:sldMasterIdLst>
  <p:sldIdLst>
    <p:sldId id="256" r:id="rId2"/>
    <p:sldId id="258" r:id="rId3"/>
    <p:sldId id="257" r:id="rId4"/>
    <p:sldId id="259" r:id="rId5"/>
    <p:sldId id="260" r:id="rId6"/>
    <p:sldId id="261" r:id="rId7"/>
    <p:sldId id="262" r:id="rId8"/>
    <p:sldId id="264" r:id="rId9"/>
    <p:sldId id="272" r:id="rId10"/>
    <p:sldId id="263" r:id="rId11"/>
    <p:sldId id="273" r:id="rId12"/>
    <p:sldId id="265" r:id="rId13"/>
    <p:sldId id="266" r:id="rId14"/>
    <p:sldId id="274"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4" autoAdjust="0"/>
    <p:restoredTop sz="94660"/>
  </p:normalViewPr>
  <p:slideViewPr>
    <p:cSldViewPr snapToGrid="0">
      <p:cViewPr varScale="1">
        <p:scale>
          <a:sx n="61" d="100"/>
          <a:sy n="61" d="100"/>
        </p:scale>
        <p:origin x="48"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2ABD4B-4CD9-4779-ABD8-335EE96EC958}"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379376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2ABD4B-4CD9-4779-ABD8-335EE96EC958}"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3427821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2ABD4B-4CD9-4779-ABD8-335EE96EC958}"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4D616-F296-4230-8676-309E5CCCB20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4430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2ABD4B-4CD9-4779-ABD8-335EE96EC958}"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307421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2ABD4B-4CD9-4779-ABD8-335EE96EC958}"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4D616-F296-4230-8676-309E5CCCB20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1778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2ABD4B-4CD9-4779-ABD8-335EE96EC958}"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751280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2ABD4B-4CD9-4779-ABD8-335EE96EC958}"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1442514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2ABD4B-4CD9-4779-ABD8-335EE96EC958}"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220194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2ABD4B-4CD9-4779-ABD8-335EE96EC958}"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27588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2ABD4B-4CD9-4779-ABD8-335EE96EC958}" type="datetimeFigureOut">
              <a:rPr lang="en-IN" smtClean="0"/>
              <a:t>06-12-2021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362368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2ABD4B-4CD9-4779-ABD8-335EE96EC958}"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3475631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2ABD4B-4CD9-4779-ABD8-335EE96EC958}" type="datetimeFigureOut">
              <a:rPr lang="en-IN" smtClean="0"/>
              <a:t>06-12-2021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270231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2ABD4B-4CD9-4779-ABD8-335EE96EC958}" type="datetimeFigureOut">
              <a:rPr lang="en-IN" smtClean="0"/>
              <a:t>06-12-2021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169611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ABD4B-4CD9-4779-ABD8-335EE96EC958}" type="datetimeFigureOut">
              <a:rPr lang="en-IN" smtClean="0"/>
              <a:t>06-12-2021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167515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2ABD4B-4CD9-4779-ABD8-335EE96EC958}"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342899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2ABD4B-4CD9-4779-ABD8-335EE96EC958}" type="datetimeFigureOut">
              <a:rPr lang="en-IN" smtClean="0"/>
              <a:t>06-12-2021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4D616-F296-4230-8676-309E5CCCB204}" type="slidenum">
              <a:rPr lang="en-IN" smtClean="0"/>
              <a:t>‹#›</a:t>
            </a:fld>
            <a:endParaRPr lang="en-IN"/>
          </a:p>
        </p:txBody>
      </p:sp>
    </p:spTree>
    <p:extLst>
      <p:ext uri="{BB962C8B-B14F-4D97-AF65-F5344CB8AC3E}">
        <p14:creationId xmlns:p14="http://schemas.microsoft.com/office/powerpoint/2010/main" val="3166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2ABD4B-4CD9-4779-ABD8-335EE96EC958}" type="datetimeFigureOut">
              <a:rPr lang="en-IN" smtClean="0"/>
              <a:t>06-12-2021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54D616-F296-4230-8676-309E5CCCB204}" type="slidenum">
              <a:rPr lang="en-IN" smtClean="0"/>
              <a:t>‹#›</a:t>
            </a:fld>
            <a:endParaRPr lang="en-IN"/>
          </a:p>
        </p:txBody>
      </p:sp>
    </p:spTree>
    <p:extLst>
      <p:ext uri="{BB962C8B-B14F-4D97-AF65-F5344CB8AC3E}">
        <p14:creationId xmlns:p14="http://schemas.microsoft.com/office/powerpoint/2010/main" val="624593233"/>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 id="2147484410" r:id="rId5"/>
    <p:sldLayoutId id="2147484411" r:id="rId6"/>
    <p:sldLayoutId id="2147484412" r:id="rId7"/>
    <p:sldLayoutId id="2147484413" r:id="rId8"/>
    <p:sldLayoutId id="2147484414" r:id="rId9"/>
    <p:sldLayoutId id="2147484415" r:id="rId10"/>
    <p:sldLayoutId id="2147484416" r:id="rId11"/>
    <p:sldLayoutId id="2147484417" r:id="rId12"/>
    <p:sldLayoutId id="2147484418" r:id="rId13"/>
    <p:sldLayoutId id="2147484419" r:id="rId14"/>
    <p:sldLayoutId id="2147484420" r:id="rId15"/>
    <p:sldLayoutId id="21474844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emf"/><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FC03-FE59-498D-A19F-D37B4336E1CA}"/>
              </a:ext>
            </a:extLst>
          </p:cNvPr>
          <p:cNvSpPr>
            <a:spLocks noGrp="1"/>
          </p:cNvSpPr>
          <p:nvPr>
            <p:ph type="ctrTitle"/>
          </p:nvPr>
        </p:nvSpPr>
        <p:spPr>
          <a:xfrm>
            <a:off x="726510" y="2455101"/>
            <a:ext cx="8755495" cy="2517732"/>
          </a:xfrm>
        </p:spPr>
        <p:txBody>
          <a:bodyPr>
            <a:normAutofit fontScale="90000"/>
          </a:bodyPr>
          <a:lstStyle/>
          <a:p>
            <a:pPr marL="571500" indent="-571500" algn="l">
              <a:buFont typeface="Wingdings" panose="05000000000000000000" pitchFamily="2" charset="2"/>
              <a:buChar char="Ø"/>
            </a:pPr>
            <a:r>
              <a:rPr lang="en-US" sz="3600" u="sng" dirty="0">
                <a:latin typeface="Arial Black" panose="020B0A04020102020204" pitchFamily="34" charset="0"/>
              </a:rPr>
              <a:t>MY MODULES </a:t>
            </a:r>
            <a:br>
              <a:rPr lang="en-US" sz="3600" u="sng" dirty="0">
                <a:latin typeface="Arial Black" panose="020B0A04020102020204" pitchFamily="34" charset="0"/>
              </a:rPr>
            </a:br>
            <a:br>
              <a:rPr lang="en-US" sz="3600" u="sng" dirty="0">
                <a:latin typeface="Arial Black" panose="020B0A04020102020204" pitchFamily="34" charset="0"/>
              </a:rPr>
            </a:br>
            <a:r>
              <a:rPr lang="en-US" sz="3600" dirty="0">
                <a:latin typeface="Arial Black" panose="020B0A04020102020204" pitchFamily="34" charset="0"/>
              </a:rPr>
              <a:t>  </a:t>
            </a:r>
            <a:r>
              <a:rPr lang="en-US" sz="2700" dirty="0">
                <a:latin typeface="Arial" panose="020B0604020202020204" pitchFamily="34" charset="0"/>
                <a:cs typeface="Arial" panose="020B0604020202020204" pitchFamily="34" charset="0"/>
              </a:rPr>
              <a:t> 1.  </a:t>
            </a:r>
            <a:r>
              <a:rPr lang="en-US" sz="2200" dirty="0">
                <a:latin typeface="Arial" panose="020B0604020202020204" pitchFamily="34" charset="0"/>
                <a:cs typeface="Arial" panose="020B0604020202020204" pitchFamily="34" charset="0"/>
              </a:rPr>
              <a:t>DATASET COLLECTION </a:t>
            </a: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2.  EXPLORATORY DATA ANALYSIS</a:t>
            </a:r>
            <a:br>
              <a:rPr lang="en-US" sz="2200" dirty="0">
                <a:latin typeface="Arial" panose="020B0604020202020204" pitchFamily="34" charset="0"/>
                <a:cs typeface="Arial" panose="020B0604020202020204" pitchFamily="34" charset="0"/>
              </a:rPr>
            </a:br>
            <a:br>
              <a:rPr lang="en-US" sz="22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      3.  DATA PRE-PROCESSING</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94961F1-F579-4055-8C54-40B6958EA50F}"/>
              </a:ext>
            </a:extLst>
          </p:cNvPr>
          <p:cNvSpPr txBox="1"/>
          <p:nvPr/>
        </p:nvSpPr>
        <p:spPr>
          <a:xfrm>
            <a:off x="726510" y="438410"/>
            <a:ext cx="11273424" cy="1200329"/>
          </a:xfrm>
          <a:prstGeom prst="rect">
            <a:avLst/>
          </a:prstGeom>
          <a:noFill/>
        </p:spPr>
        <p:txBody>
          <a:bodyPr wrap="square" rtlCol="0">
            <a:spAutoFit/>
          </a:bodyPr>
          <a:lstStyle/>
          <a:p>
            <a:pPr algn="ctr"/>
            <a:r>
              <a:rPr lang="en-US" sz="2400" b="1" u="sng" dirty="0">
                <a:latin typeface="Arial" panose="020B0604020202020204" pitchFamily="34" charset="0"/>
                <a:cs typeface="Arial" panose="020B0604020202020204" pitchFamily="34" charset="0"/>
              </a:rPr>
              <a:t>DIABETES PREDICTION USING MACHINE LEARNING</a:t>
            </a:r>
          </a:p>
          <a:p>
            <a:pPr algn="ctr"/>
            <a:endParaRPr lang="en-US" sz="2400" b="1" u="sng" dirty="0">
              <a:latin typeface="Arial" panose="020B0604020202020204" pitchFamily="34" charset="0"/>
              <a:cs typeface="Arial" panose="020B0604020202020204" pitchFamily="34" charset="0"/>
            </a:endParaRPr>
          </a:p>
          <a:p>
            <a:pPr algn="ctr"/>
            <a:r>
              <a:rPr lang="en-US" sz="2400" b="1" u="sng" dirty="0">
                <a:latin typeface="Arial" panose="020B0604020202020204" pitchFamily="34" charset="0"/>
                <a:cs typeface="Arial" panose="020B0604020202020204" pitchFamily="34" charset="0"/>
              </a:rPr>
              <a:t> </a:t>
            </a:r>
            <a:endParaRPr lang="en-IN" sz="2400" b="1" u="sng"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9FCC291E-9BBE-4AE4-9239-D7917037A9EE}"/>
              </a:ext>
            </a:extLst>
          </p:cNvPr>
          <p:cNvCxnSpPr/>
          <p:nvPr/>
        </p:nvCxnSpPr>
        <p:spPr>
          <a:xfrm>
            <a:off x="0" y="1152395"/>
            <a:ext cx="13102225"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A87BCB4A-220B-42CD-8031-D8017E8CA7B9}"/>
              </a:ext>
            </a:extLst>
          </p:cNvPr>
          <p:cNvSpPr txBox="1"/>
          <p:nvPr/>
        </p:nvSpPr>
        <p:spPr>
          <a:xfrm>
            <a:off x="10321448" y="5473874"/>
            <a:ext cx="202921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 . RENITA </a:t>
            </a:r>
          </a:p>
          <a:p>
            <a:r>
              <a:rPr lang="en-US" dirty="0">
                <a:latin typeface="Arial" panose="020B0604020202020204" pitchFamily="34" charset="0"/>
                <a:cs typeface="Arial" panose="020B0604020202020204" pitchFamily="34" charset="0"/>
              </a:rPr>
              <a:t>2019506073</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715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B7B8-63F3-4228-8892-3A912C10BEAB}"/>
              </a:ext>
            </a:extLst>
          </p:cNvPr>
          <p:cNvSpPr>
            <a:spLocks noGrp="1"/>
          </p:cNvSpPr>
          <p:nvPr>
            <p:ph type="ctrTitle"/>
          </p:nvPr>
        </p:nvSpPr>
        <p:spPr>
          <a:xfrm>
            <a:off x="772438" y="252476"/>
            <a:ext cx="6722301" cy="716659"/>
          </a:xfrm>
        </p:spPr>
        <p:txBody>
          <a:bodyPr>
            <a:normAutofit/>
          </a:bodyPr>
          <a:lstStyle/>
          <a:p>
            <a:pPr algn="l"/>
            <a:r>
              <a:rPr lang="en-US" sz="2800" b="1" dirty="0">
                <a:latin typeface="Arial" panose="020B0604020202020204" pitchFamily="34" charset="0"/>
                <a:cs typeface="Arial" panose="020B0604020202020204" pitchFamily="34" charset="0"/>
              </a:rPr>
              <a:t>Outcome</a:t>
            </a:r>
            <a:endParaRPr lang="en-IN" sz="28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9FE02CB-13BD-4F88-A044-B5A6AD923F94}"/>
              </a:ext>
            </a:extLst>
          </p:cNvPr>
          <p:cNvSpPr>
            <a:spLocks noGrp="1"/>
          </p:cNvSpPr>
          <p:nvPr>
            <p:ph type="subTitle" idx="1"/>
          </p:nvPr>
        </p:nvSpPr>
        <p:spPr>
          <a:xfrm>
            <a:off x="772438" y="3429000"/>
            <a:ext cx="9144000" cy="1655762"/>
          </a:xfrm>
        </p:spPr>
        <p:txBody>
          <a:bodyPr/>
          <a:lstStyle/>
          <a:p>
            <a:pPr algn="l"/>
            <a:r>
              <a:rPr lang="en-IN" sz="1800" b="0" i="0" u="none" strike="noStrike" baseline="0" dirty="0">
                <a:solidFill>
                  <a:srgbClr val="000000"/>
                </a:solidFill>
                <a:latin typeface="Arial" panose="020B0604020202020204" pitchFamily="34" charset="0"/>
                <a:cs typeface="Arial" panose="020B0604020202020204" pitchFamily="34" charset="0"/>
              </a:rPr>
              <a:t>In the outcome column , </a:t>
            </a:r>
          </a:p>
          <a:p>
            <a:pPr marL="285750" indent="-285750" algn="l">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1 </a:t>
            </a:r>
            <a:r>
              <a:rPr lang="en-IN" sz="1800" dirty="0">
                <a:solidFill>
                  <a:srgbClr val="000000"/>
                </a:solidFill>
                <a:latin typeface="Arial" panose="020B0604020202020204" pitchFamily="34" charset="0"/>
                <a:cs typeface="Arial" panose="020B0604020202020204" pitchFamily="34" charset="0"/>
              </a:rPr>
              <a:t>– </a:t>
            </a:r>
            <a:r>
              <a:rPr lang="en-IN" sz="1800" b="0" i="0" u="none" strike="noStrike" baseline="0" dirty="0">
                <a:solidFill>
                  <a:srgbClr val="000000"/>
                </a:solidFill>
                <a:latin typeface="Arial" panose="020B0604020202020204" pitchFamily="34" charset="0"/>
                <a:cs typeface="Arial" panose="020B0604020202020204" pitchFamily="34" charset="0"/>
              </a:rPr>
              <a:t>positive </a:t>
            </a:r>
          </a:p>
          <a:p>
            <a:pPr marL="285750" indent="-285750" algn="l">
              <a:buFont typeface="Arial" panose="020B0604020202020204" pitchFamily="34" charset="0"/>
              <a:buChar char="•"/>
            </a:pPr>
            <a:r>
              <a:rPr lang="en-IN" sz="1800" b="0" i="0" u="none" strike="noStrike" baseline="0" dirty="0">
                <a:solidFill>
                  <a:srgbClr val="000000"/>
                </a:solidFill>
                <a:latin typeface="Arial" panose="020B0604020202020204" pitchFamily="34" charset="0"/>
                <a:cs typeface="Arial" panose="020B0604020202020204" pitchFamily="34" charset="0"/>
              </a:rPr>
              <a:t> 0 - represents diabetes negative </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718F4A1-6746-411F-8BB3-25504D4E3EBC}"/>
              </a:ext>
            </a:extLst>
          </p:cNvPr>
          <p:cNvPicPr>
            <a:picLocks noChangeAspect="1"/>
          </p:cNvPicPr>
          <p:nvPr/>
        </p:nvPicPr>
        <p:blipFill>
          <a:blip r:embed="rId2"/>
          <a:stretch>
            <a:fillRect/>
          </a:stretch>
        </p:blipFill>
        <p:spPr>
          <a:xfrm>
            <a:off x="1399152" y="1384728"/>
            <a:ext cx="8517286" cy="1526514"/>
          </a:xfrm>
          <a:prstGeom prst="rect">
            <a:avLst/>
          </a:prstGeom>
        </p:spPr>
      </p:pic>
      <p:pic>
        <p:nvPicPr>
          <p:cNvPr id="7" name="Picture 6">
            <a:extLst>
              <a:ext uri="{FF2B5EF4-FFF2-40B4-BE49-F238E27FC236}">
                <a16:creationId xmlns:a16="http://schemas.microsoft.com/office/drawing/2014/main" id="{E3C50108-3CA4-43EC-8391-342ABDD03282}"/>
              </a:ext>
            </a:extLst>
          </p:cNvPr>
          <p:cNvPicPr>
            <a:picLocks noChangeAspect="1"/>
          </p:cNvPicPr>
          <p:nvPr/>
        </p:nvPicPr>
        <p:blipFill>
          <a:blip r:embed="rId3"/>
          <a:stretch>
            <a:fillRect/>
          </a:stretch>
        </p:blipFill>
        <p:spPr>
          <a:xfrm>
            <a:off x="2128837" y="4957846"/>
            <a:ext cx="7582313" cy="1289348"/>
          </a:xfrm>
          <a:prstGeom prst="rect">
            <a:avLst/>
          </a:prstGeom>
        </p:spPr>
      </p:pic>
    </p:spTree>
    <p:extLst>
      <p:ext uri="{BB962C8B-B14F-4D97-AF65-F5344CB8AC3E}">
        <p14:creationId xmlns:p14="http://schemas.microsoft.com/office/powerpoint/2010/main" val="100643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44-32D1-4264-B7EA-6FFC511B2817}"/>
              </a:ext>
            </a:extLst>
          </p:cNvPr>
          <p:cNvSpPr>
            <a:spLocks noGrp="1"/>
          </p:cNvSpPr>
          <p:nvPr>
            <p:ph type="title"/>
          </p:nvPr>
        </p:nvSpPr>
        <p:spPr>
          <a:xfrm>
            <a:off x="186267" y="335280"/>
            <a:ext cx="11301306" cy="1320800"/>
          </a:xfrm>
        </p:spPr>
        <p:txBody>
          <a:bodyPr>
            <a:normAutofit/>
          </a:bodyPr>
          <a:lstStyle/>
          <a:p>
            <a:r>
              <a:rPr lang="en-US" sz="2800" i="0" dirty="0">
                <a:solidFill>
                  <a:schemeClr val="tx1"/>
                </a:solidFill>
                <a:effectLst/>
                <a:latin typeface="Roboto" panose="02000000000000000000" pitchFamily="2" charset="0"/>
              </a:rPr>
              <a:t>Count plot specifying the number of people suffering by diabetes</a:t>
            </a:r>
            <a:endParaRPr lang="en-IN" sz="2800" dirty="0">
              <a:solidFill>
                <a:schemeClr val="tx1"/>
              </a:solidFill>
            </a:endParaRPr>
          </a:p>
        </p:txBody>
      </p:sp>
      <p:pic>
        <p:nvPicPr>
          <p:cNvPr id="4" name="Picture 3">
            <a:extLst>
              <a:ext uri="{FF2B5EF4-FFF2-40B4-BE49-F238E27FC236}">
                <a16:creationId xmlns:a16="http://schemas.microsoft.com/office/drawing/2014/main" id="{9B5ABA0F-06AA-4D2C-A6F1-1E22CA4D3EE6}"/>
              </a:ext>
            </a:extLst>
          </p:cNvPr>
          <p:cNvPicPr>
            <a:picLocks noChangeAspect="1"/>
          </p:cNvPicPr>
          <p:nvPr/>
        </p:nvPicPr>
        <p:blipFill>
          <a:blip r:embed="rId2"/>
          <a:stretch>
            <a:fillRect/>
          </a:stretch>
        </p:blipFill>
        <p:spPr>
          <a:xfrm>
            <a:off x="1104900" y="1086962"/>
            <a:ext cx="9982200" cy="2047875"/>
          </a:xfrm>
          <a:prstGeom prst="rect">
            <a:avLst/>
          </a:prstGeom>
        </p:spPr>
      </p:pic>
      <p:pic>
        <p:nvPicPr>
          <p:cNvPr id="4100" name="Picture 4">
            <a:extLst>
              <a:ext uri="{FF2B5EF4-FFF2-40B4-BE49-F238E27FC236}">
                <a16:creationId xmlns:a16="http://schemas.microsoft.com/office/drawing/2014/main" id="{4C8CAD0C-417E-49C6-A41C-7481B6E52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3429000"/>
            <a:ext cx="43815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9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83E4-7FC4-4848-B60A-61A5B25878DA}"/>
              </a:ext>
            </a:extLst>
          </p:cNvPr>
          <p:cNvSpPr>
            <a:spLocks noGrp="1"/>
          </p:cNvSpPr>
          <p:nvPr>
            <p:ph type="ctrTitle"/>
          </p:nvPr>
        </p:nvSpPr>
        <p:spPr>
          <a:xfrm>
            <a:off x="513567" y="450937"/>
            <a:ext cx="6652364" cy="651353"/>
          </a:xfrm>
        </p:spPr>
        <p:txBody>
          <a:bodyPr>
            <a:normAutofit fontScale="90000"/>
          </a:bodyPr>
          <a:lstStyle/>
          <a:p>
            <a:pPr algn="l"/>
            <a:r>
              <a:rPr lang="en-US" sz="2800" b="1" dirty="0">
                <a:solidFill>
                  <a:schemeClr val="bg2">
                    <a:lumMod val="10000"/>
                  </a:schemeClr>
                </a:solidFill>
                <a:latin typeface="Arial" panose="020B0604020202020204" pitchFamily="34" charset="0"/>
                <a:cs typeface="Arial" panose="020B0604020202020204" pitchFamily="34" charset="0"/>
              </a:rPr>
              <a:t>DATA PRE – PROCESSING </a:t>
            </a:r>
            <a:br>
              <a:rPr lang="en-US" sz="2800" b="1" dirty="0">
                <a:solidFill>
                  <a:schemeClr val="bg2">
                    <a:lumMod val="10000"/>
                  </a:schemeClr>
                </a:solidFill>
                <a:latin typeface="Arial" panose="020B0604020202020204" pitchFamily="34" charset="0"/>
                <a:cs typeface="Arial" panose="020B0604020202020204" pitchFamily="34" charset="0"/>
              </a:rPr>
            </a:br>
            <a:endParaRPr lang="en-IN" sz="2800" b="1" dirty="0">
              <a:solidFill>
                <a:schemeClr val="bg2">
                  <a:lumMod val="10000"/>
                </a:schemeClr>
              </a:solidFill>
              <a:latin typeface="Arial" panose="020B0604020202020204" pitchFamily="34" charset="0"/>
              <a:cs typeface="Arial" panose="020B0604020202020204" pitchFamily="34" charset="0"/>
            </a:endParaRPr>
          </a:p>
        </p:txBody>
      </p:sp>
      <p:sp>
        <p:nvSpPr>
          <p:cNvPr id="6" name="Subtitle 2">
            <a:extLst>
              <a:ext uri="{FF2B5EF4-FFF2-40B4-BE49-F238E27FC236}">
                <a16:creationId xmlns:a16="http://schemas.microsoft.com/office/drawing/2014/main" id="{8F77C5D6-FFF2-4F8B-A411-C28D57C54491}"/>
              </a:ext>
            </a:extLst>
          </p:cNvPr>
          <p:cNvSpPr>
            <a:spLocks noGrp="1"/>
          </p:cNvSpPr>
          <p:nvPr>
            <p:ph type="subTitle" idx="1"/>
          </p:nvPr>
        </p:nvSpPr>
        <p:spPr>
          <a:xfrm>
            <a:off x="755737" y="964502"/>
            <a:ext cx="11098060" cy="1077239"/>
          </a:xfrm>
        </p:spPr>
        <p:txBody>
          <a:bodyPr>
            <a:normAutofit fontScale="85000" lnSpcReduction="20000"/>
          </a:bodyPr>
          <a:lstStyle/>
          <a:p>
            <a:pPr marL="285750" indent="-285750" algn="l">
              <a:buFont typeface="Arial" panose="020B0604020202020204" pitchFamily="34" charset="0"/>
              <a:buChar char="•"/>
            </a:pPr>
            <a:r>
              <a:rPr lang="en-IN" sz="1800" dirty="0">
                <a:solidFill>
                  <a:schemeClr val="bg2">
                    <a:lumMod val="10000"/>
                  </a:schemeClr>
                </a:solidFill>
                <a:effectLst/>
                <a:latin typeface="Georgia" panose="02040502050405020303" pitchFamily="18" charset="0"/>
                <a:ea typeface="Calibri" panose="020F0502020204030204" pitchFamily="34" charset="0"/>
                <a:cs typeface="Times New Roman" panose="02020603050405020304" pitchFamily="18" charset="0"/>
              </a:rPr>
              <a:t> </a:t>
            </a:r>
            <a:r>
              <a:rPr lang="en-IN" sz="1800" dirty="0">
                <a:solidFill>
                  <a:schemeClr val="bg2">
                    <a:lumMod val="10000"/>
                  </a:schemeClr>
                </a:solidFill>
                <a:effectLst/>
                <a:latin typeface="Arial" panose="020B0604020202020204" pitchFamily="34" charset="0"/>
                <a:ea typeface="Calibri" panose="020F0502020204030204" pitchFamily="34" charset="0"/>
              </a:rPr>
              <a:t>Data </a:t>
            </a:r>
            <a:r>
              <a:rPr lang="en-IN" sz="1800" dirty="0" err="1">
                <a:solidFill>
                  <a:schemeClr val="bg2">
                    <a:lumMod val="10000"/>
                  </a:schemeClr>
                </a:solidFill>
                <a:effectLst/>
                <a:latin typeface="Arial" panose="020B0604020202020204" pitchFamily="34" charset="0"/>
                <a:ea typeface="Calibri" panose="020F0502020204030204" pitchFamily="34" charset="0"/>
              </a:rPr>
              <a:t>Preprocessing</a:t>
            </a:r>
            <a:r>
              <a:rPr lang="en-IN" sz="1800" dirty="0">
                <a:solidFill>
                  <a:schemeClr val="bg2">
                    <a:lumMod val="10000"/>
                  </a:schemeClr>
                </a:solidFill>
                <a:effectLst/>
                <a:latin typeface="Arial" panose="020B0604020202020204" pitchFamily="34" charset="0"/>
                <a:ea typeface="Calibri" panose="020F0502020204030204" pitchFamily="34" charset="0"/>
              </a:rPr>
              <a:t> is </a:t>
            </a:r>
            <a:r>
              <a:rPr lang="en-IN" sz="1800" b="1" dirty="0">
                <a:solidFill>
                  <a:schemeClr val="bg2">
                    <a:lumMod val="10000"/>
                  </a:schemeClr>
                </a:solidFill>
                <a:effectLst/>
                <a:latin typeface="Arial" panose="020B0604020202020204" pitchFamily="34" charset="0"/>
                <a:ea typeface="Calibri" panose="020F0502020204030204" pitchFamily="34" charset="0"/>
              </a:rPr>
              <a:t>a technique that is used to convert the raw data into a clean data set</a:t>
            </a:r>
            <a:r>
              <a:rPr lang="en-IN" sz="1800" dirty="0">
                <a:solidFill>
                  <a:schemeClr val="bg2">
                    <a:lumMod val="10000"/>
                  </a:schemeClr>
                </a:solidFill>
                <a:effectLst/>
                <a:latin typeface="Arial" panose="020B0604020202020204" pitchFamily="34" charset="0"/>
                <a:ea typeface="Calibri" panose="020F0502020204030204" pitchFamily="34" charset="0"/>
              </a:rPr>
              <a:t>. </a:t>
            </a:r>
          </a:p>
          <a:p>
            <a:pPr marL="285750" indent="-285750" algn="l">
              <a:buFont typeface="Arial" panose="020B0604020202020204" pitchFamily="34" charset="0"/>
              <a:buChar char="•"/>
            </a:pPr>
            <a:r>
              <a:rPr lang="en-IN" sz="1800" dirty="0">
                <a:solidFill>
                  <a:schemeClr val="bg2">
                    <a:lumMod val="10000"/>
                  </a:schemeClr>
                </a:solidFill>
                <a:effectLst/>
                <a:latin typeface="Segoe UI" panose="020B0502040204020203" pitchFamily="34" charset="0"/>
                <a:ea typeface="Calibri" panose="020F0502020204030204" pitchFamily="34" charset="0"/>
              </a:rPr>
              <a:t> It makes suitable for a machine learning model which also increases the accuracy and efficiency</a:t>
            </a:r>
          </a:p>
          <a:p>
            <a:pPr marL="285750" indent="-285750" algn="l">
              <a:buFont typeface="Arial" panose="020B0604020202020204" pitchFamily="34" charset="0"/>
              <a:buChar char="•"/>
            </a:pPr>
            <a:r>
              <a:rPr lang="en-IN" sz="1800"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to impute or replace missing values  with </a:t>
            </a:r>
            <a:r>
              <a:rPr lang="en-IN" sz="1800" b="1"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mean, median </a:t>
            </a:r>
            <a:r>
              <a:rPr lang="en-IN" sz="1800"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and </a:t>
            </a:r>
            <a:r>
              <a:rPr lang="en-IN" sz="1800" b="1"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mode </a:t>
            </a:r>
            <a:r>
              <a:rPr lang="en-IN" sz="1800"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in one or more numeric feature columns of </a:t>
            </a:r>
            <a:r>
              <a:rPr lang="en-IN" sz="1800" b="1"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Pandas </a:t>
            </a:r>
            <a:r>
              <a:rPr lang="en-IN" sz="1800" b="1" dirty="0" err="1">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DataFrame</a:t>
            </a:r>
            <a:endParaRPr lang="en-IN" dirty="0">
              <a:solidFill>
                <a:schemeClr val="bg2">
                  <a:lumMod val="1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E6FFF45-62A4-4F03-8B5D-49A5E6EF33CD}"/>
              </a:ext>
            </a:extLst>
          </p:cNvPr>
          <p:cNvSpPr txBox="1"/>
          <p:nvPr/>
        </p:nvSpPr>
        <p:spPr>
          <a:xfrm>
            <a:off x="590375" y="2195031"/>
            <a:ext cx="6093912" cy="2492990"/>
          </a:xfrm>
          <a:prstGeom prst="rect">
            <a:avLst/>
          </a:prstGeom>
          <a:noFill/>
        </p:spPr>
        <p:txBody>
          <a:bodyPr wrap="square">
            <a:spAutoFit/>
          </a:bodyPr>
          <a:lstStyle/>
          <a:p>
            <a:pPr algn="l"/>
            <a:r>
              <a:rPr lang="en-IN" sz="2400" b="1" i="0" u="none" strike="noStrike" baseline="0" dirty="0">
                <a:solidFill>
                  <a:srgbClr val="000000"/>
                </a:solidFill>
                <a:latin typeface="Arial" panose="020B0604020202020204" pitchFamily="34" charset="0"/>
                <a:cs typeface="Arial" panose="020B0604020202020204" pitchFamily="34" charset="0"/>
              </a:rPr>
              <a:t>STEPS INVOLVED :</a:t>
            </a:r>
            <a:r>
              <a:rPr lang="en-IN" sz="2800" b="0" i="0" u="none" strike="noStrike" baseline="0" dirty="0">
                <a:solidFill>
                  <a:srgbClr val="000000"/>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IN" b="0" i="0" u="none" strike="noStrike" baseline="0" dirty="0">
                <a:solidFill>
                  <a:srgbClr val="000000"/>
                </a:solidFill>
                <a:latin typeface="Arial" panose="020B0604020202020204" pitchFamily="34" charset="0"/>
                <a:cs typeface="Arial" panose="020B0604020202020204" pitchFamily="34" charset="0"/>
              </a:rPr>
              <a:t> Getting the dataset</a:t>
            </a:r>
            <a:r>
              <a:rPr lang="en-IN" sz="2000" b="0" i="0" u="none" strike="noStrike" baseline="0" dirty="0">
                <a:solidFill>
                  <a:srgbClr val="000000"/>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IN" b="0" i="0" u="none" strike="noStrike" baseline="0" dirty="0">
                <a:solidFill>
                  <a:srgbClr val="000000"/>
                </a:solidFill>
                <a:latin typeface="Arial" panose="020B0604020202020204" pitchFamily="34" charset="0"/>
                <a:cs typeface="Arial" panose="020B0604020202020204" pitchFamily="34" charset="0"/>
              </a:rPr>
              <a:t> Importing libraries </a:t>
            </a:r>
          </a:p>
          <a:p>
            <a:pPr marL="285750" indent="-285750">
              <a:buFont typeface="Wingdings" panose="05000000000000000000" pitchFamily="2" charset="2"/>
              <a:buChar char="Ø"/>
            </a:pPr>
            <a:r>
              <a:rPr lang="en-IN" b="0" i="0" u="none" strike="noStrike" baseline="0" dirty="0">
                <a:solidFill>
                  <a:srgbClr val="000000"/>
                </a:solidFill>
                <a:latin typeface="Arial" panose="020B0604020202020204" pitchFamily="34" charset="0"/>
                <a:cs typeface="Arial" panose="020B0604020202020204" pitchFamily="34" charset="0"/>
              </a:rPr>
              <a:t> Importing datasets </a:t>
            </a:r>
          </a:p>
          <a:p>
            <a:pPr marL="285750" indent="-285750">
              <a:buFont typeface="Wingdings" panose="05000000000000000000" pitchFamily="2" charset="2"/>
              <a:buChar char="Ø"/>
            </a:pPr>
            <a:r>
              <a:rPr lang="en-IN" b="0" i="0" u="none" strike="noStrike" baseline="0" dirty="0">
                <a:solidFill>
                  <a:srgbClr val="000000"/>
                </a:solidFill>
                <a:latin typeface="Arial" panose="020B0604020202020204" pitchFamily="34" charset="0"/>
                <a:cs typeface="Arial" panose="020B0604020202020204" pitchFamily="34" charset="0"/>
              </a:rPr>
              <a:t> Finding Missing Data </a:t>
            </a:r>
          </a:p>
          <a:p>
            <a:pPr marL="285750" indent="-285750">
              <a:buFont typeface="Wingdings" panose="05000000000000000000" pitchFamily="2" charset="2"/>
              <a:buChar char="Ø"/>
            </a:pPr>
            <a:r>
              <a:rPr lang="en-IN" b="0" i="0" u="none" strike="noStrike" baseline="0" dirty="0">
                <a:solidFill>
                  <a:srgbClr val="000000"/>
                </a:solidFill>
                <a:latin typeface="Arial" panose="020B0604020202020204" pitchFamily="34" charset="0"/>
                <a:cs typeface="Arial" panose="020B0604020202020204" pitchFamily="34" charset="0"/>
              </a:rPr>
              <a:t> Encoding Categorical Data </a:t>
            </a:r>
          </a:p>
          <a:p>
            <a:pPr marL="285750" indent="-285750">
              <a:buFont typeface="Wingdings" panose="05000000000000000000" pitchFamily="2" charset="2"/>
              <a:buChar char="Ø"/>
            </a:pPr>
            <a:r>
              <a:rPr lang="en-US" b="0" i="0" u="none" strike="noStrike" baseline="0" dirty="0">
                <a:solidFill>
                  <a:srgbClr val="000000"/>
                </a:solidFill>
                <a:latin typeface="Arial" panose="020B0604020202020204" pitchFamily="34" charset="0"/>
                <a:cs typeface="Arial" panose="020B0604020202020204" pitchFamily="34" charset="0"/>
              </a:rPr>
              <a:t> Splitting dataset into training and test set </a:t>
            </a:r>
          </a:p>
          <a:p>
            <a:pPr marL="285750" indent="-285750">
              <a:buFont typeface="Wingdings" panose="05000000000000000000" pitchFamily="2" charset="2"/>
              <a:buChar char="Ø"/>
            </a:pPr>
            <a:r>
              <a:rPr lang="en-IN" b="0" i="0" u="none" strike="noStrike" baseline="0" dirty="0">
                <a:solidFill>
                  <a:srgbClr val="000000"/>
                </a:solidFill>
                <a:latin typeface="Arial" panose="020B0604020202020204" pitchFamily="34" charset="0"/>
                <a:cs typeface="Arial" panose="020B0604020202020204" pitchFamily="34" charset="0"/>
              </a:rPr>
              <a:t> Feature scaling </a:t>
            </a:r>
          </a:p>
        </p:txBody>
      </p:sp>
      <p:sp>
        <p:nvSpPr>
          <p:cNvPr id="12" name="TextBox 11">
            <a:extLst>
              <a:ext uri="{FF2B5EF4-FFF2-40B4-BE49-F238E27FC236}">
                <a16:creationId xmlns:a16="http://schemas.microsoft.com/office/drawing/2014/main" id="{4BDBE654-7E89-42B1-B9C2-519404AB60DC}"/>
              </a:ext>
            </a:extLst>
          </p:cNvPr>
          <p:cNvSpPr txBox="1"/>
          <p:nvPr/>
        </p:nvSpPr>
        <p:spPr>
          <a:xfrm>
            <a:off x="442586" y="4976390"/>
            <a:ext cx="11306827" cy="1231106"/>
          </a:xfrm>
          <a:prstGeom prst="rect">
            <a:avLst/>
          </a:prstGeom>
          <a:noFill/>
        </p:spPr>
        <p:txBody>
          <a:bodyPr wrap="square">
            <a:spAutoFit/>
          </a:bodyPr>
          <a:lstStyle/>
          <a:p>
            <a:r>
              <a:rPr lang="en-US" sz="2000" b="1" dirty="0">
                <a:solidFill>
                  <a:srgbClr val="000000"/>
                </a:solidFill>
                <a:latin typeface="Arial" panose="020B0604020202020204" pitchFamily="34" charset="0"/>
                <a:cs typeface="Arial" panose="020B0604020202020204" pitchFamily="34" charset="0"/>
              </a:rPr>
              <a:t>WAYS TO HANDLE MISSING DATA </a:t>
            </a:r>
            <a:r>
              <a:rPr lang="en-US" sz="2000" b="1" i="0" strike="noStrike" baseline="0" dirty="0">
                <a:solidFill>
                  <a:srgbClr val="000000"/>
                </a:solidFill>
                <a:latin typeface="Arial" panose="020B0604020202020204" pitchFamily="34" charset="0"/>
                <a:cs typeface="Arial" panose="020B0604020202020204" pitchFamily="34" charset="0"/>
              </a:rPr>
              <a:t> : </a:t>
            </a:r>
          </a:p>
          <a:p>
            <a:pPr marL="285750" indent="-285750">
              <a:buFont typeface="Arial" panose="020B0604020202020204" pitchFamily="34" charset="0"/>
              <a:buChar char="•"/>
            </a:pPr>
            <a:r>
              <a:rPr lang="en-US" sz="1800" b="1" i="0" u="none" strike="noStrike" baseline="0" dirty="0">
                <a:solidFill>
                  <a:srgbClr val="000000"/>
                </a:solidFill>
                <a:latin typeface="Segoe UI" panose="020B0502040204020203" pitchFamily="34" charset="0"/>
              </a:rPr>
              <a:t>By deleting the particular row: </a:t>
            </a:r>
            <a:r>
              <a:rPr lang="en-US" sz="1800" b="0" i="0" u="none" strike="noStrike" baseline="0" dirty="0">
                <a:solidFill>
                  <a:srgbClr val="000000"/>
                </a:solidFill>
                <a:latin typeface="Segoe UI" panose="020B0502040204020203" pitchFamily="34" charset="0"/>
              </a:rPr>
              <a:t>just delete the specific row or column which consists of null values.</a:t>
            </a:r>
          </a:p>
          <a:p>
            <a:pPr marL="285750" indent="-285750">
              <a:buFont typeface="Arial" panose="020B0604020202020204" pitchFamily="34" charset="0"/>
              <a:buChar char="•"/>
            </a:pPr>
            <a:r>
              <a:rPr lang="en-US" sz="1800" b="1" i="0" u="none" strike="noStrike" baseline="0" dirty="0">
                <a:solidFill>
                  <a:srgbClr val="000000"/>
                </a:solidFill>
                <a:latin typeface="Segoe UI" panose="020B0502040204020203" pitchFamily="34" charset="0"/>
              </a:rPr>
              <a:t>By calculating the mean (or ) median : </a:t>
            </a:r>
            <a:r>
              <a:rPr lang="en-US" sz="1800" b="0" i="0" u="none" strike="noStrike" baseline="0" dirty="0">
                <a:solidFill>
                  <a:srgbClr val="000000"/>
                </a:solidFill>
                <a:latin typeface="Segoe UI" panose="020B0502040204020203" pitchFamily="34" charset="0"/>
              </a:rPr>
              <a:t>In this way, we will calculate the mean , median  of that column or row which contains any missing value and will put it on the place of missing value. </a:t>
            </a:r>
            <a:endParaRPr lang="en-IN" dirty="0"/>
          </a:p>
        </p:txBody>
      </p:sp>
    </p:spTree>
    <p:extLst>
      <p:ext uri="{BB962C8B-B14F-4D97-AF65-F5344CB8AC3E}">
        <p14:creationId xmlns:p14="http://schemas.microsoft.com/office/powerpoint/2010/main" val="420617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8CE3-164C-49FC-9AEA-3096CE4C1E2E}"/>
              </a:ext>
            </a:extLst>
          </p:cNvPr>
          <p:cNvSpPr>
            <a:spLocks noGrp="1"/>
          </p:cNvSpPr>
          <p:nvPr>
            <p:ph type="ctrTitle"/>
          </p:nvPr>
        </p:nvSpPr>
        <p:spPr>
          <a:xfrm>
            <a:off x="526093" y="425884"/>
            <a:ext cx="7787014" cy="691607"/>
          </a:xfrm>
        </p:spPr>
        <p:txBody>
          <a:bodyPr>
            <a:normAutofit/>
          </a:bodyPr>
          <a:lstStyle/>
          <a:p>
            <a:pPr algn="l"/>
            <a:r>
              <a:rPr lang="en-US" sz="3600" dirty="0">
                <a:solidFill>
                  <a:schemeClr val="tx1"/>
                </a:solidFill>
                <a:latin typeface="Arial" panose="020B0604020202020204" pitchFamily="34" charset="0"/>
                <a:cs typeface="Arial" panose="020B0604020202020204" pitchFamily="34" charset="0"/>
              </a:rPr>
              <a:t>Missing observation analysis </a:t>
            </a:r>
            <a:endParaRPr lang="en-IN" sz="36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F37A7CF-B2E3-4E1F-9D8C-2F5CB6331006}"/>
              </a:ext>
            </a:extLst>
          </p:cNvPr>
          <p:cNvSpPr>
            <a:spLocks noGrp="1"/>
          </p:cNvSpPr>
          <p:nvPr>
            <p:ph type="subTitle" idx="1"/>
          </p:nvPr>
        </p:nvSpPr>
        <p:spPr>
          <a:xfrm>
            <a:off x="751562" y="1242751"/>
            <a:ext cx="9916438" cy="4140309"/>
          </a:xfrm>
        </p:spPr>
        <p:txBody>
          <a:bodyPr/>
          <a:lstStyle/>
          <a:p>
            <a:pPr marL="285750" indent="-285750" algn="l">
              <a:buFont typeface="Arial" panose="020B0604020202020204" pitchFamily="34" charset="0"/>
              <a:buChar char="•"/>
            </a:pPr>
            <a:r>
              <a:rPr lang="en-US" sz="1800" i="0" u="none" strike="noStrike" baseline="0" dirty="0">
                <a:solidFill>
                  <a:schemeClr val="tx1"/>
                </a:solidFill>
                <a:latin typeface="Arial" panose="020B0604020202020204" pitchFamily="34" charset="0"/>
                <a:cs typeface="Arial" panose="020B0604020202020204" pitchFamily="34" charset="0"/>
              </a:rPr>
              <a:t>Dataset name is replaced with df</a:t>
            </a:r>
          </a:p>
          <a:p>
            <a:pPr marL="285750" indent="-285750" algn="l">
              <a:buFont typeface="Arial" panose="020B0604020202020204" pitchFamily="34" charset="0"/>
              <a:buChar char="•"/>
            </a:pPr>
            <a:endParaRPr lang="en-US" sz="1800" dirty="0">
              <a:solidFill>
                <a:schemeClr val="tx1"/>
              </a:solidFill>
              <a:latin typeface="Arial" panose="020B0604020202020204" pitchFamily="34" charset="0"/>
              <a:cs typeface="Arial" panose="020B0604020202020204" pitchFamily="34" charset="0"/>
            </a:endParaRPr>
          </a:p>
          <a:p>
            <a:pPr algn="l"/>
            <a:r>
              <a:rPr lang="en-US" sz="1800" i="0" u="none" strike="noStrike" baseline="0" dirty="0">
                <a:solidFill>
                  <a:schemeClr val="tx1"/>
                </a:solidFill>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r>
              <a:rPr lang="en-US" sz="1800" i="0" u="none" strike="noStrike" baseline="0" dirty="0">
                <a:solidFill>
                  <a:schemeClr val="tx1"/>
                </a:solidFill>
                <a:latin typeface="Arial" panose="020B0604020202020204" pitchFamily="34" charset="0"/>
                <a:cs typeface="Arial" panose="020B0604020202020204" pitchFamily="34" charset="0"/>
              </a:rPr>
              <a:t> 0 is replaced with </a:t>
            </a:r>
            <a:r>
              <a:rPr lang="en-US" sz="1800" i="0" u="none" strike="noStrike" baseline="0" dirty="0" err="1">
                <a:solidFill>
                  <a:schemeClr val="tx1"/>
                </a:solidFill>
                <a:latin typeface="Arial" panose="020B0604020202020204" pitchFamily="34" charset="0"/>
                <a:cs typeface="Arial" panose="020B0604020202020204" pitchFamily="34" charset="0"/>
              </a:rPr>
              <a:t>NaN</a:t>
            </a:r>
            <a:r>
              <a:rPr lang="en-US" sz="1800" i="0" u="none" strike="noStrike" baseline="0" dirty="0">
                <a:solidFill>
                  <a:schemeClr val="tx1"/>
                </a:solidFill>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r>
              <a:rPr lang="en-US" sz="1800" i="0" u="none" strike="noStrike" baseline="0" dirty="0">
                <a:solidFill>
                  <a:schemeClr val="tx1"/>
                </a:solidFill>
                <a:latin typeface="Arial" panose="020B0604020202020204" pitchFamily="34" charset="0"/>
                <a:cs typeface="Arial" panose="020B0604020202020204" pitchFamily="34" charset="0"/>
              </a:rPr>
              <a:t> counting the null values </a:t>
            </a:r>
            <a:r>
              <a:rPr lang="en-US" sz="1800" b="1" i="0" u="none" strike="noStrike" baseline="0" dirty="0">
                <a:solidFill>
                  <a:schemeClr val="tx1"/>
                </a:solidFill>
                <a:latin typeface="Arial" panose="020B0604020202020204" pitchFamily="34" charset="0"/>
                <a:cs typeface="Arial" panose="020B0604020202020204" pitchFamily="34" charset="0"/>
              </a:rPr>
              <a:t>: </a:t>
            </a:r>
          </a:p>
          <a:p>
            <a:pPr algn="l"/>
            <a:r>
              <a:rPr lang="en-US" sz="1800" b="1" dirty="0">
                <a:solidFill>
                  <a:schemeClr val="tx1"/>
                </a:solidFill>
                <a:latin typeface="Arial" panose="020B0604020202020204" pitchFamily="34" charset="0"/>
                <a:cs typeface="Arial" panose="020B0604020202020204" pitchFamily="34" charset="0"/>
              </a:rPr>
              <a:t>                </a:t>
            </a:r>
            <a:endParaRPr lang="en-IN"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4024C8D-763D-45AB-8B86-84EE0ADBAC10}"/>
              </a:ext>
            </a:extLst>
          </p:cNvPr>
          <p:cNvSpPr txBox="1"/>
          <p:nvPr/>
        </p:nvSpPr>
        <p:spPr>
          <a:xfrm>
            <a:off x="751562" y="5508320"/>
            <a:ext cx="11135637" cy="1463606"/>
          </a:xfrm>
          <a:prstGeom prst="rect">
            <a:avLst/>
          </a:prstGeom>
          <a:noFill/>
        </p:spPr>
        <p:txBody>
          <a:bodyPr wrap="square">
            <a:spAutoFit/>
          </a:bodyPr>
          <a:lstStyle/>
          <a:p>
            <a:pPr marL="457200" indent="-457200">
              <a:lnSpc>
                <a:spcPct val="107000"/>
              </a:lnSpc>
              <a:spcAft>
                <a:spcPts val="800"/>
              </a:spcAf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cs typeface="Times New Roman" panose="02020603050405020304" pitchFamily="18" charset="0"/>
              </a:rPr>
              <a:t> </a:t>
            </a:r>
            <a:r>
              <a:rPr lang="en-IN" sz="1800" b="1" dirty="0" err="1">
                <a:effectLst/>
                <a:latin typeface="Georgia" panose="02040502050405020303" pitchFamily="18" charset="0"/>
                <a:ea typeface="Calibri" panose="020F0502020204030204" pitchFamily="34" charset="0"/>
                <a:cs typeface="Times New Roman" panose="02020603050405020304" pitchFamily="18" charset="0"/>
              </a:rPr>
              <a:t>df.isnull</a:t>
            </a:r>
            <a:r>
              <a:rPr lang="en-IN" sz="1800" b="1" dirty="0">
                <a:effectLst/>
                <a:latin typeface="Georgia" panose="02040502050405020303" pitchFamily="18" charset="0"/>
                <a:ea typeface="Calibri" panose="020F0502020204030204" pitchFamily="34" charset="0"/>
                <a:cs typeface="Times New Roman" panose="02020603050405020304" pitchFamily="18" charset="0"/>
              </a:rPr>
              <a:t>().sum() </a:t>
            </a:r>
            <a:r>
              <a:rPr lang="en-IN" sz="1800" dirty="0">
                <a:effectLst/>
                <a:latin typeface="Georgia" panose="02040502050405020303" pitchFamily="18" charset="0"/>
                <a:ea typeface="Calibri" panose="020F0502020204030204" pitchFamily="34" charset="0"/>
                <a:cs typeface="Times New Roman" panose="02020603050405020304" pitchFamily="18" charset="0"/>
              </a:rPr>
              <a:t>prints the column with missing value. The missing values in the column  can be replaced using the following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Georgia" panose="02040502050405020303" pitchFamily="18" charset="0"/>
                <a:ea typeface="Times New Roman" panose="02020603050405020304" pitchFamily="18" charset="0"/>
                <a:cs typeface="Times New Roman" panose="02020603050405020304" pitchFamily="18" charset="0"/>
              </a:rPr>
              <a:t>Mean </a:t>
            </a:r>
            <a:r>
              <a:rPr lang="en-IN" sz="1800" dirty="0" err="1">
                <a:effectLst/>
                <a:latin typeface="Georgia" panose="02040502050405020303" pitchFamily="18" charset="0"/>
                <a:ea typeface="Times New Roman" panose="02020603050405020304" pitchFamily="18" charset="0"/>
                <a:cs typeface="Times New Roman" panose="02020603050405020304" pitchFamily="18" charset="0"/>
              </a:rPr>
              <a:t>values,Median</a:t>
            </a:r>
            <a:r>
              <a:rPr lang="en-IN" sz="1800" dirty="0">
                <a:effectLst/>
                <a:latin typeface="Georgia" panose="02040502050405020303" pitchFamily="18" charset="0"/>
                <a:ea typeface="Times New Roman" panose="02020603050405020304" pitchFamily="18" charset="0"/>
                <a:cs typeface="Times New Roman" panose="02020603050405020304" pitchFamily="18" charset="0"/>
              </a:rPr>
              <a:t> value , mode , constant values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5" name="Picture 14">
            <a:extLst>
              <a:ext uri="{FF2B5EF4-FFF2-40B4-BE49-F238E27FC236}">
                <a16:creationId xmlns:a16="http://schemas.microsoft.com/office/drawing/2014/main" id="{B3443367-8052-4B07-BDED-A87247978841}"/>
              </a:ext>
            </a:extLst>
          </p:cNvPr>
          <p:cNvPicPr>
            <a:picLocks noChangeAspect="1"/>
          </p:cNvPicPr>
          <p:nvPr/>
        </p:nvPicPr>
        <p:blipFill>
          <a:blip r:embed="rId2"/>
          <a:stretch>
            <a:fillRect/>
          </a:stretch>
        </p:blipFill>
        <p:spPr>
          <a:xfrm>
            <a:off x="2289066" y="1717369"/>
            <a:ext cx="5639909" cy="531709"/>
          </a:xfrm>
          <a:prstGeom prst="rect">
            <a:avLst/>
          </a:prstGeom>
        </p:spPr>
      </p:pic>
      <p:pic>
        <p:nvPicPr>
          <p:cNvPr id="17" name="Picture 16">
            <a:extLst>
              <a:ext uri="{FF2B5EF4-FFF2-40B4-BE49-F238E27FC236}">
                <a16:creationId xmlns:a16="http://schemas.microsoft.com/office/drawing/2014/main" id="{0D465131-90C0-4148-AB67-A4FD2CE41A0E}"/>
              </a:ext>
            </a:extLst>
          </p:cNvPr>
          <p:cNvPicPr>
            <a:picLocks noChangeAspect="1"/>
          </p:cNvPicPr>
          <p:nvPr/>
        </p:nvPicPr>
        <p:blipFill>
          <a:blip r:embed="rId3"/>
          <a:stretch>
            <a:fillRect/>
          </a:stretch>
        </p:blipFill>
        <p:spPr>
          <a:xfrm>
            <a:off x="1732971" y="3243038"/>
            <a:ext cx="7953619" cy="2277808"/>
          </a:xfrm>
          <a:prstGeom prst="rect">
            <a:avLst/>
          </a:prstGeom>
        </p:spPr>
      </p:pic>
    </p:spTree>
    <p:extLst>
      <p:ext uri="{BB962C8B-B14F-4D97-AF65-F5344CB8AC3E}">
        <p14:creationId xmlns:p14="http://schemas.microsoft.com/office/powerpoint/2010/main" val="389229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4" name="Straight Connector 7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Isosceles Triangle 7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8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84" name="Rectangle 8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B3F335B8-DEE6-4A75-8D3A-A9FC6716F9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0655" y="2688489"/>
            <a:ext cx="9955213" cy="3398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EF90859-1DD3-48DE-B81D-823CF36D7CE7}"/>
              </a:ext>
            </a:extLst>
          </p:cNvPr>
          <p:cNvSpPr txBox="1"/>
          <p:nvPr/>
        </p:nvSpPr>
        <p:spPr>
          <a:xfrm>
            <a:off x="982927" y="1021079"/>
            <a:ext cx="10776031" cy="646331"/>
          </a:xfrm>
          <a:prstGeom prst="rect">
            <a:avLst/>
          </a:prstGeom>
          <a:noFill/>
        </p:spPr>
        <p:txBody>
          <a:bodyPr wrap="square">
            <a:spAutoFit/>
          </a:bodyPr>
          <a:lstStyle/>
          <a:p>
            <a:r>
              <a:rPr lang="en-US" b="0" dirty="0">
                <a:effectLst/>
                <a:latin typeface="Arial" panose="020B0604020202020204" pitchFamily="34" charset="0"/>
                <a:cs typeface="Arial" panose="020B0604020202020204" pitchFamily="34" charset="0"/>
              </a:rPr>
              <a:t>Have been visualized using the </a:t>
            </a:r>
            <a:r>
              <a:rPr lang="en-US" b="0" dirty="0" err="1">
                <a:effectLst/>
                <a:latin typeface="Arial" panose="020B0604020202020204" pitchFamily="34" charset="0"/>
                <a:cs typeface="Arial" panose="020B0604020202020204" pitchFamily="34" charset="0"/>
              </a:rPr>
              <a:t>missingno</a:t>
            </a:r>
            <a:r>
              <a:rPr lang="en-US" b="0" dirty="0">
                <a:effectLst/>
                <a:latin typeface="Arial" panose="020B0604020202020204" pitchFamily="34" charset="0"/>
                <a:cs typeface="Arial" panose="020B0604020202020204" pitchFamily="34" charset="0"/>
              </a:rPr>
              <a:t> library for the visualization of missing observations.</a:t>
            </a:r>
          </a:p>
          <a:p>
            <a:endParaRPr lang="en-US" b="0" dirty="0">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052C5A-70ED-40AD-968E-A1FB84199AD5}"/>
              </a:ext>
            </a:extLst>
          </p:cNvPr>
          <p:cNvPicPr>
            <a:picLocks noChangeAspect="1"/>
          </p:cNvPicPr>
          <p:nvPr/>
        </p:nvPicPr>
        <p:blipFill>
          <a:blip r:embed="rId3"/>
          <a:stretch>
            <a:fillRect/>
          </a:stretch>
        </p:blipFill>
        <p:spPr>
          <a:xfrm>
            <a:off x="1668110" y="1760749"/>
            <a:ext cx="3498250" cy="581025"/>
          </a:xfrm>
          <a:prstGeom prst="rect">
            <a:avLst/>
          </a:prstGeom>
        </p:spPr>
      </p:pic>
    </p:spTree>
    <p:extLst>
      <p:ext uri="{BB962C8B-B14F-4D97-AF65-F5344CB8AC3E}">
        <p14:creationId xmlns:p14="http://schemas.microsoft.com/office/powerpoint/2010/main" val="117291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3DCC-471A-4CEF-8A05-3F7E300BA08F}"/>
              </a:ext>
            </a:extLst>
          </p:cNvPr>
          <p:cNvSpPr>
            <a:spLocks noGrp="1"/>
          </p:cNvSpPr>
          <p:nvPr>
            <p:ph type="ctrTitle"/>
          </p:nvPr>
        </p:nvSpPr>
        <p:spPr>
          <a:xfrm>
            <a:off x="314731" y="-100707"/>
            <a:ext cx="9144000" cy="779289"/>
          </a:xfrm>
        </p:spPr>
        <p:txBody>
          <a:bodyPr>
            <a:normAutofit/>
          </a:bodyPr>
          <a:lstStyle/>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The missing values will be filled with the median values of each variable </a:t>
            </a:r>
            <a:endParaRPr lang="en-IN" sz="20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A08C077-2FA0-4190-8F82-6E0504263E3D}"/>
              </a:ext>
            </a:extLst>
          </p:cNvPr>
          <p:cNvSpPr>
            <a:spLocks noGrp="1"/>
          </p:cNvSpPr>
          <p:nvPr>
            <p:ph type="subTitle" idx="1"/>
          </p:nvPr>
        </p:nvSpPr>
        <p:spPr>
          <a:xfrm>
            <a:off x="732771" y="1998706"/>
            <a:ext cx="10300570" cy="1655762"/>
          </a:xfrm>
        </p:spPr>
        <p:txBody>
          <a:bodyPr>
            <a:normAutofit/>
          </a:bodyPr>
          <a:lstStyle/>
          <a:p>
            <a:pPr marL="285750" indent="-285750" algn="l">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The values to be given for incomplete observations are given the median value of people who are not sick and who are sick.</a:t>
            </a:r>
            <a:endParaRPr lang="en-IN" sz="18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1671FC-FDA0-425E-B4AB-F430F75409A6}"/>
              </a:ext>
            </a:extLst>
          </p:cNvPr>
          <p:cNvPicPr>
            <a:picLocks noChangeAspect="1"/>
          </p:cNvPicPr>
          <p:nvPr/>
        </p:nvPicPr>
        <p:blipFill>
          <a:blip r:embed="rId2"/>
          <a:stretch>
            <a:fillRect/>
          </a:stretch>
        </p:blipFill>
        <p:spPr>
          <a:xfrm>
            <a:off x="1875641" y="686277"/>
            <a:ext cx="5851039" cy="1047186"/>
          </a:xfrm>
          <a:prstGeom prst="rect">
            <a:avLst/>
          </a:prstGeom>
        </p:spPr>
      </p:pic>
      <p:pic>
        <p:nvPicPr>
          <p:cNvPr id="7" name="Picture 6">
            <a:extLst>
              <a:ext uri="{FF2B5EF4-FFF2-40B4-BE49-F238E27FC236}">
                <a16:creationId xmlns:a16="http://schemas.microsoft.com/office/drawing/2014/main" id="{E38D4D78-54B3-4371-8BED-FC922459D24E}"/>
              </a:ext>
            </a:extLst>
          </p:cNvPr>
          <p:cNvPicPr>
            <a:picLocks noChangeAspect="1"/>
          </p:cNvPicPr>
          <p:nvPr/>
        </p:nvPicPr>
        <p:blipFill>
          <a:blip r:embed="rId3"/>
          <a:stretch>
            <a:fillRect/>
          </a:stretch>
        </p:blipFill>
        <p:spPr>
          <a:xfrm>
            <a:off x="1996140" y="2674654"/>
            <a:ext cx="6644940" cy="981075"/>
          </a:xfrm>
          <a:prstGeom prst="rect">
            <a:avLst/>
          </a:prstGeom>
        </p:spPr>
      </p:pic>
      <p:pic>
        <p:nvPicPr>
          <p:cNvPr id="9" name="Picture 8">
            <a:extLst>
              <a:ext uri="{FF2B5EF4-FFF2-40B4-BE49-F238E27FC236}">
                <a16:creationId xmlns:a16="http://schemas.microsoft.com/office/drawing/2014/main" id="{82A26803-7D2A-4E26-8B2D-E6C600E8A6DB}"/>
              </a:ext>
            </a:extLst>
          </p:cNvPr>
          <p:cNvPicPr>
            <a:picLocks noChangeAspect="1"/>
          </p:cNvPicPr>
          <p:nvPr/>
        </p:nvPicPr>
        <p:blipFill>
          <a:blip r:embed="rId4"/>
          <a:stretch>
            <a:fillRect/>
          </a:stretch>
        </p:blipFill>
        <p:spPr>
          <a:xfrm>
            <a:off x="732771" y="4362531"/>
            <a:ext cx="4371975" cy="2115813"/>
          </a:xfrm>
          <a:prstGeom prst="rect">
            <a:avLst/>
          </a:prstGeom>
        </p:spPr>
      </p:pic>
      <p:sp>
        <p:nvSpPr>
          <p:cNvPr id="10" name="TextBox 9">
            <a:extLst>
              <a:ext uri="{FF2B5EF4-FFF2-40B4-BE49-F238E27FC236}">
                <a16:creationId xmlns:a16="http://schemas.microsoft.com/office/drawing/2014/main" id="{F8076ECF-CC55-44A7-AD56-D4ADF42C6100}"/>
              </a:ext>
            </a:extLst>
          </p:cNvPr>
          <p:cNvSpPr txBox="1"/>
          <p:nvPr/>
        </p:nvSpPr>
        <p:spPr>
          <a:xfrm>
            <a:off x="1039660" y="3847454"/>
            <a:ext cx="2016691" cy="369332"/>
          </a:xfrm>
          <a:prstGeom prst="rect">
            <a:avLst/>
          </a:prstGeom>
          <a:noFill/>
        </p:spPr>
        <p:txBody>
          <a:bodyPr wrap="square" rtlCol="0">
            <a:spAutoFit/>
          </a:bodyPr>
          <a:lstStyle/>
          <a:p>
            <a:r>
              <a:rPr lang="en-US" dirty="0"/>
              <a:t>Result : </a:t>
            </a:r>
            <a:endParaRPr lang="en-IN" dirty="0"/>
          </a:p>
        </p:txBody>
      </p:sp>
      <p:sp>
        <p:nvSpPr>
          <p:cNvPr id="12" name="TextBox 11">
            <a:extLst>
              <a:ext uri="{FF2B5EF4-FFF2-40B4-BE49-F238E27FC236}">
                <a16:creationId xmlns:a16="http://schemas.microsoft.com/office/drawing/2014/main" id="{7DED88A6-ED67-4E95-B16D-D130361DD147}"/>
              </a:ext>
            </a:extLst>
          </p:cNvPr>
          <p:cNvSpPr txBox="1"/>
          <p:nvPr/>
        </p:nvSpPr>
        <p:spPr>
          <a:xfrm>
            <a:off x="5386030" y="3862843"/>
            <a:ext cx="6093912" cy="338554"/>
          </a:xfrm>
          <a:prstGeom prst="rect">
            <a:avLst/>
          </a:prstGeom>
          <a:noFill/>
        </p:spPr>
        <p:txBody>
          <a:bodyPr wrap="square">
            <a:spAutoFit/>
          </a:bodyPr>
          <a:lstStyle/>
          <a:p>
            <a:r>
              <a:rPr lang="en-US" sz="1600" dirty="0"/>
              <a:t>Statistical summary : </a:t>
            </a:r>
            <a:endParaRPr lang="en-IN" sz="1600" dirty="0"/>
          </a:p>
        </p:txBody>
      </p:sp>
      <p:pic>
        <p:nvPicPr>
          <p:cNvPr id="14" name="Picture 13">
            <a:extLst>
              <a:ext uri="{FF2B5EF4-FFF2-40B4-BE49-F238E27FC236}">
                <a16:creationId xmlns:a16="http://schemas.microsoft.com/office/drawing/2014/main" id="{8A37461B-EA83-46B2-8D08-643AF296CB9A}"/>
              </a:ext>
            </a:extLst>
          </p:cNvPr>
          <p:cNvPicPr>
            <a:picLocks noChangeAspect="1"/>
          </p:cNvPicPr>
          <p:nvPr/>
        </p:nvPicPr>
        <p:blipFill>
          <a:blip r:embed="rId5"/>
          <a:stretch>
            <a:fillRect/>
          </a:stretch>
        </p:blipFill>
        <p:spPr>
          <a:xfrm>
            <a:off x="5386030" y="4216786"/>
            <a:ext cx="5975078" cy="2261558"/>
          </a:xfrm>
          <a:prstGeom prst="rect">
            <a:avLst/>
          </a:prstGeom>
        </p:spPr>
      </p:pic>
    </p:spTree>
    <p:extLst>
      <p:ext uri="{BB962C8B-B14F-4D97-AF65-F5344CB8AC3E}">
        <p14:creationId xmlns:p14="http://schemas.microsoft.com/office/powerpoint/2010/main" val="188608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B96C-96F5-4E44-815E-8D8797665132}"/>
              </a:ext>
            </a:extLst>
          </p:cNvPr>
          <p:cNvSpPr>
            <a:spLocks noGrp="1"/>
          </p:cNvSpPr>
          <p:nvPr>
            <p:ph type="ctrTitle"/>
          </p:nvPr>
        </p:nvSpPr>
        <p:spPr>
          <a:xfrm>
            <a:off x="-1895605" y="125261"/>
            <a:ext cx="7991605" cy="513567"/>
          </a:xfrm>
        </p:spPr>
        <p:txBody>
          <a:bodyPr>
            <a:noAutofit/>
          </a:bodyPr>
          <a:lstStyle/>
          <a:p>
            <a:r>
              <a:rPr lang="en-US" sz="3600" dirty="0">
                <a:latin typeface="+mn-lt"/>
              </a:rPr>
              <a:t>FEATURE SCALING</a:t>
            </a:r>
            <a:endParaRPr lang="en-IN" sz="3600" dirty="0">
              <a:latin typeface="+mn-lt"/>
            </a:endParaRPr>
          </a:p>
        </p:txBody>
      </p:sp>
      <p:sp>
        <p:nvSpPr>
          <p:cNvPr id="3" name="Subtitle 2">
            <a:extLst>
              <a:ext uri="{FF2B5EF4-FFF2-40B4-BE49-F238E27FC236}">
                <a16:creationId xmlns:a16="http://schemas.microsoft.com/office/drawing/2014/main" id="{FAB30AE8-8702-4A4F-87C4-DFC9CD4CAE25}"/>
              </a:ext>
            </a:extLst>
          </p:cNvPr>
          <p:cNvSpPr>
            <a:spLocks noGrp="1"/>
          </p:cNvSpPr>
          <p:nvPr>
            <p:ph type="subTitle" idx="1"/>
          </p:nvPr>
        </p:nvSpPr>
        <p:spPr>
          <a:xfrm>
            <a:off x="792480" y="775988"/>
            <a:ext cx="11399520" cy="5716252"/>
          </a:xfrm>
        </p:spPr>
        <p:txBody>
          <a:bodyPr/>
          <a:lstStyle/>
          <a:p>
            <a:pPr algn="l"/>
            <a:r>
              <a:rPr lang="en-US" b="0" i="0" dirty="0">
                <a:solidFill>
                  <a:srgbClr val="273239"/>
                </a:solidFill>
                <a:effectLst/>
                <a:latin typeface="urw-din"/>
              </a:rPr>
              <a:t>                         Feature Scaling is a technique to standardize the independent features present in the data in a fixed range. It is performed during the data pre-processing to handle highly varying magnitudes  or values or units</a:t>
            </a:r>
          </a:p>
          <a:p>
            <a:pPr algn="l"/>
            <a:endParaRPr lang="en-US" dirty="0">
              <a:solidFill>
                <a:srgbClr val="273239"/>
              </a:solidFill>
              <a:latin typeface="urw-din"/>
            </a:endParaRPr>
          </a:p>
          <a:p>
            <a:pPr algn="l"/>
            <a:r>
              <a:rPr lang="en-IN" sz="1800" b="1" i="1" dirty="0">
                <a:solidFill>
                  <a:srgbClr val="202124"/>
                </a:solidFill>
                <a:effectLst/>
                <a:latin typeface="Arial" panose="020B0604020202020204" pitchFamily="34" charset="0"/>
                <a:ea typeface="Times New Roman" panose="02020603050405020304" pitchFamily="18" charset="0"/>
              </a:rPr>
              <a:t>Package Used: </a:t>
            </a:r>
            <a:r>
              <a:rPr lang="en-IN" sz="1800" dirty="0" err="1">
                <a:solidFill>
                  <a:srgbClr val="202124"/>
                </a:solidFill>
                <a:effectLst/>
                <a:latin typeface="Arial" panose="020B0604020202020204" pitchFamily="34" charset="0"/>
                <a:ea typeface="Times New Roman" panose="02020603050405020304" pitchFamily="18" charset="0"/>
              </a:rPr>
              <a:t>sklearn.preprocessing</a:t>
            </a:r>
            <a:endParaRPr lang="en-IN" sz="1800" dirty="0">
              <a:solidFill>
                <a:srgbClr val="202124"/>
              </a:solidFill>
              <a:effectLst/>
              <a:latin typeface="Arial" panose="020B0604020202020204" pitchFamily="34" charset="0"/>
              <a:ea typeface="Times New Roman" panose="02020603050405020304" pitchFamily="18" charset="0"/>
            </a:endParaRPr>
          </a:p>
          <a:p>
            <a:pPr algn="l">
              <a:lnSpc>
                <a:spcPct val="107000"/>
              </a:lnSpc>
              <a:spcAft>
                <a:spcPts val="800"/>
              </a:spcAft>
            </a:pPr>
            <a:endParaRPr lang="en-IN" sz="1800" b="1" dirty="0">
              <a:solidFill>
                <a:srgbClr val="202124"/>
              </a:solidFill>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b="1" dirty="0">
                <a:solidFill>
                  <a:srgbClr val="202124"/>
                </a:solidFill>
                <a:latin typeface="Arial" panose="020B0604020202020204" pitchFamily="34" charset="0"/>
                <a:ea typeface="Calibri" panose="020F0502020204030204" pitchFamily="34" charset="0"/>
                <a:cs typeface="Times New Roman" panose="02020603050405020304" pitchFamily="18" charset="0"/>
              </a:rPr>
              <a:t>T</a:t>
            </a:r>
            <a:r>
              <a:rPr lang="en-IN" sz="18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he most commonly used feature scaling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spcAft>
                <a:spcPts val="300"/>
              </a:spcAft>
              <a:buSzPts val="1000"/>
              <a:buFont typeface="Symbol" panose="05050102010706020507" pitchFamily="18" charset="2"/>
              <a:buChar char=""/>
              <a:tabLst>
                <a:tab pos="457200" algn="l"/>
              </a:tabLst>
            </a:pPr>
            <a:r>
              <a:rPr lang="en-IN" sz="1800" dirty="0">
                <a:solidFill>
                  <a:srgbClr val="202124"/>
                </a:solidFill>
                <a:effectLst/>
                <a:latin typeface="Arial" panose="020B0604020202020204" pitchFamily="34" charset="0"/>
                <a:ea typeface="Times New Roman" panose="02020603050405020304" pitchFamily="18" charset="0"/>
              </a:rPr>
              <a:t>Absolute Maximum Scaling.</a:t>
            </a:r>
            <a:endParaRPr lang="en-IN" sz="1800" dirty="0">
              <a:effectLst/>
              <a:latin typeface="Times New Roman" panose="02020603050405020304" pitchFamily="18" charset="0"/>
              <a:ea typeface="Times New Roman" panose="02020603050405020304" pitchFamily="18" charset="0"/>
            </a:endParaRPr>
          </a:p>
          <a:p>
            <a:pPr marL="342900" lvl="0" indent="-342900" algn="l">
              <a:spcAft>
                <a:spcPts val="300"/>
              </a:spcAft>
              <a:buSzPts val="1000"/>
              <a:buFont typeface="Symbol" panose="05050102010706020507" pitchFamily="18" charset="2"/>
              <a:buChar char=""/>
              <a:tabLst>
                <a:tab pos="457200" algn="l"/>
              </a:tabLst>
            </a:pPr>
            <a:r>
              <a:rPr lang="en-IN" sz="1800" dirty="0">
                <a:solidFill>
                  <a:srgbClr val="202124"/>
                </a:solidFill>
                <a:effectLst/>
                <a:latin typeface="Arial" panose="020B0604020202020204" pitchFamily="34" charset="0"/>
                <a:ea typeface="Times New Roman" panose="02020603050405020304" pitchFamily="18" charset="0"/>
              </a:rPr>
              <a:t>Min-Max Scaling.</a:t>
            </a:r>
            <a:endParaRPr lang="en-IN" sz="1800" dirty="0">
              <a:effectLst/>
              <a:latin typeface="Times New Roman" panose="02020603050405020304" pitchFamily="18" charset="0"/>
              <a:ea typeface="Times New Roman" panose="02020603050405020304" pitchFamily="18" charset="0"/>
            </a:endParaRPr>
          </a:p>
          <a:p>
            <a:pPr marL="342900" lvl="0" indent="-342900" algn="l">
              <a:spcAft>
                <a:spcPts val="300"/>
              </a:spcAft>
              <a:buSzPts val="1000"/>
              <a:buFont typeface="Symbol" panose="05050102010706020507" pitchFamily="18" charset="2"/>
              <a:buChar char=""/>
              <a:tabLst>
                <a:tab pos="457200" algn="l"/>
              </a:tabLst>
            </a:pPr>
            <a:r>
              <a:rPr lang="en-IN" sz="1800" dirty="0">
                <a:solidFill>
                  <a:srgbClr val="202124"/>
                </a:solidFill>
                <a:effectLst/>
                <a:latin typeface="Arial" panose="020B0604020202020204" pitchFamily="34" charset="0"/>
                <a:ea typeface="Times New Roman" panose="02020603050405020304" pitchFamily="18" charset="0"/>
              </a:rPr>
              <a:t>Normalization.</a:t>
            </a:r>
            <a:endParaRPr lang="en-IN" sz="1800" dirty="0">
              <a:effectLst/>
              <a:latin typeface="Times New Roman" panose="02020603050405020304" pitchFamily="18" charset="0"/>
              <a:ea typeface="Times New Roman" panose="02020603050405020304" pitchFamily="18" charset="0"/>
            </a:endParaRPr>
          </a:p>
          <a:p>
            <a:pPr marL="342900" lvl="0" indent="-342900" algn="l">
              <a:spcAft>
                <a:spcPts val="300"/>
              </a:spcAft>
              <a:buSzPts val="1000"/>
              <a:buFont typeface="Symbol" panose="05050102010706020507" pitchFamily="18" charset="2"/>
              <a:buChar char=""/>
              <a:tabLst>
                <a:tab pos="457200" algn="l"/>
              </a:tabLst>
            </a:pPr>
            <a:r>
              <a:rPr lang="en-IN" sz="1800" dirty="0">
                <a:solidFill>
                  <a:srgbClr val="202124"/>
                </a:solidFill>
                <a:effectLst/>
                <a:latin typeface="Arial" panose="020B0604020202020204" pitchFamily="34" charset="0"/>
                <a:ea typeface="Times New Roman" panose="02020603050405020304" pitchFamily="18" charset="0"/>
              </a:rPr>
              <a:t>Standardization.</a:t>
            </a:r>
            <a:endParaRPr lang="en-IN" sz="1800" dirty="0">
              <a:effectLst/>
              <a:latin typeface="Times New Roman" panose="02020603050405020304" pitchFamily="18" charset="0"/>
              <a:ea typeface="Times New Roman" panose="02020603050405020304" pitchFamily="18" charset="0"/>
            </a:endParaRPr>
          </a:p>
          <a:p>
            <a:pPr marL="342900" lvl="0" indent="-342900" algn="l">
              <a:spcAft>
                <a:spcPts val="300"/>
              </a:spcAft>
              <a:buSzPts val="1000"/>
              <a:buFont typeface="Symbol" panose="05050102010706020507" pitchFamily="18" charset="2"/>
              <a:buChar char=""/>
              <a:tabLst>
                <a:tab pos="457200" algn="l"/>
              </a:tabLst>
            </a:pPr>
            <a:r>
              <a:rPr lang="en-IN" sz="1800" dirty="0">
                <a:solidFill>
                  <a:srgbClr val="202124"/>
                </a:solidFill>
                <a:effectLst/>
                <a:latin typeface="Arial" panose="020B0604020202020204" pitchFamily="34" charset="0"/>
                <a:ea typeface="Times New Roman" panose="02020603050405020304" pitchFamily="18" charset="0"/>
              </a:rPr>
              <a:t>Robust Scaling.</a:t>
            </a:r>
            <a:endParaRPr lang="en-IN" sz="1800" dirty="0">
              <a:effectLst/>
              <a:latin typeface="Times New Roman" panose="02020603050405020304" pitchFamily="18" charset="0"/>
              <a:ea typeface="Times New Roman" panose="02020603050405020304" pitchFamily="18" charset="0"/>
            </a:endParaRPr>
          </a:p>
          <a:p>
            <a:pPr algn="l"/>
            <a:endParaRPr lang="en-US" dirty="0">
              <a:solidFill>
                <a:srgbClr val="273239"/>
              </a:solidFill>
              <a:latin typeface="urw-din"/>
            </a:endParaRPr>
          </a:p>
          <a:p>
            <a:pPr algn="l"/>
            <a:endParaRPr lang="en-IN" dirty="0"/>
          </a:p>
        </p:txBody>
      </p:sp>
    </p:spTree>
    <p:extLst>
      <p:ext uri="{BB962C8B-B14F-4D97-AF65-F5344CB8AC3E}">
        <p14:creationId xmlns:p14="http://schemas.microsoft.com/office/powerpoint/2010/main" val="1428204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4E2FF-F23A-45DA-9C79-DCCB162D2D8D}"/>
              </a:ext>
            </a:extLst>
          </p:cNvPr>
          <p:cNvSpPr>
            <a:spLocks noGrp="1"/>
          </p:cNvSpPr>
          <p:nvPr>
            <p:ph type="title"/>
          </p:nvPr>
        </p:nvSpPr>
        <p:spPr>
          <a:xfrm>
            <a:off x="220980" y="563245"/>
            <a:ext cx="11750040" cy="2454275"/>
          </a:xfrm>
        </p:spPr>
        <p:txBody>
          <a:bodyPr>
            <a:noAutofit/>
          </a:bodyPr>
          <a:lstStyle/>
          <a:p>
            <a:pPr>
              <a:lnSpc>
                <a:spcPct val="107000"/>
              </a:lnSpc>
              <a:spcAft>
                <a:spcPts val="800"/>
              </a:spcAft>
            </a:pPr>
            <a:r>
              <a:rPr lang="en-IN" sz="1800" b="1"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rPr>
              <a:t>Techniques to perform Feature Scaling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rPr>
              <a:t> </a:t>
            </a:r>
            <a:br>
              <a:rPr lang="en-IN" sz="1800" b="1" dirty="0">
                <a:solidFill>
                  <a:schemeClr val="bg2">
                    <a:lumMod val="10000"/>
                  </a:schemeClr>
                </a:solidFill>
                <a:effectLst/>
                <a:latin typeface="+mn-lt"/>
                <a:ea typeface="Calibri" panose="020F0502020204030204" pitchFamily="34" charset="0"/>
                <a:cs typeface="Times New Roman" panose="02020603050405020304" pitchFamily="18" charset="0"/>
              </a:rPr>
            </a:br>
            <a:r>
              <a:rPr lang="en-IN" sz="1800" b="1" dirty="0">
                <a:solidFill>
                  <a:schemeClr val="bg2">
                    <a:lumMod val="10000"/>
                  </a:schemeClr>
                </a:solidFill>
                <a:effectLst/>
                <a:latin typeface="+mn-lt"/>
                <a:ea typeface="Calibri" panose="020F0502020204030204" pitchFamily="34" charset="0"/>
                <a:cs typeface="Times New Roman" panose="02020603050405020304" pitchFamily="18" charset="0"/>
              </a:rPr>
              <a:t>           </a:t>
            </a:r>
            <a:r>
              <a:rPr lang="en-IN" sz="1800" b="1" spc="10" dirty="0">
                <a:solidFill>
                  <a:schemeClr val="bg2">
                    <a:lumMod val="10000"/>
                  </a:schemeClr>
                </a:solidFill>
                <a:effectLst/>
                <a:latin typeface="+mn-lt"/>
                <a:ea typeface="Times New Roman" panose="02020603050405020304" pitchFamily="18" charset="0"/>
                <a:cs typeface="Times New Roman" panose="02020603050405020304" pitchFamily="18" charset="0"/>
              </a:rPr>
              <a:t>Min-Max Normalization: This technique re-scales a feature or observation value with distribution value between 0 and 1.</a:t>
            </a:r>
            <a:br>
              <a:rPr lang="en-IN" sz="1800" b="1" spc="10" dirty="0">
                <a:solidFill>
                  <a:schemeClr val="bg2">
                    <a:lumMod val="10000"/>
                  </a:schemeClr>
                </a:solidFill>
                <a:effectLst/>
                <a:latin typeface="+mn-lt"/>
                <a:ea typeface="Times New Roman" panose="02020603050405020304" pitchFamily="18" charset="0"/>
                <a:cs typeface="Times New Roman" panose="02020603050405020304" pitchFamily="18" charset="0"/>
              </a:rPr>
            </a:br>
            <a:b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b="1" spc="10" dirty="0">
                <a:solidFill>
                  <a:schemeClr val="bg2">
                    <a:lumMod val="10000"/>
                  </a:schemeClr>
                </a:solidFill>
                <a:effectLst/>
                <a:latin typeface="Arial" panose="020B0604020202020204" pitchFamily="34" charset="0"/>
                <a:ea typeface="Times New Roman" panose="02020603050405020304" pitchFamily="18" charset="0"/>
              </a:rPr>
              <a:t>Standardization</a:t>
            </a:r>
            <a:r>
              <a:rPr lang="en-IN" sz="1800" b="1" spc="10" dirty="0">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a:t>
            </a:r>
            <a:r>
              <a:rPr lang="en-US" sz="1800" b="1" i="0" dirty="0">
                <a:solidFill>
                  <a:schemeClr val="bg2">
                    <a:lumMod val="10000"/>
                  </a:schemeClr>
                </a:solidFill>
                <a:effectLst/>
                <a:latin typeface="+mn-lt"/>
                <a:cs typeface="Arial" panose="020B0604020202020204" pitchFamily="34" charset="0"/>
              </a:rPr>
              <a:t>Standardization is another scaling technique where the values are centered around the mean with a unit standard deviation. This means that the mean of the attribute becomes zero and the resultant distribution has a unit standard deviation</a:t>
            </a:r>
            <a:r>
              <a:rPr lang="en-US" sz="1800" b="0" i="0" dirty="0">
                <a:solidFill>
                  <a:schemeClr val="bg2">
                    <a:lumMod val="10000"/>
                  </a:schemeClr>
                </a:solidFill>
                <a:effectLst/>
                <a:latin typeface="Arial" panose="020B0604020202020204" pitchFamily="34" charset="0"/>
                <a:cs typeface="Arial" panose="020B0604020202020204" pitchFamily="34" charset="0"/>
              </a:rPr>
              <a:t>.</a:t>
            </a:r>
            <a:br>
              <a:rPr lang="en-IN" spc="10" dirty="0">
                <a:solidFill>
                  <a:srgbClr val="273239"/>
                </a:solidFill>
                <a:effectLst/>
                <a:latin typeface="Arial" panose="020B0604020202020204" pitchFamily="34" charset="0"/>
                <a:ea typeface="Times New Roman" panose="02020603050405020304" pitchFamily="18" charset="0"/>
                <a:cs typeface="Arial" panose="020B0604020202020204" pitchFamily="34"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descr="Calendar&#10;&#10;Description automatically generated">
            <a:extLst>
              <a:ext uri="{FF2B5EF4-FFF2-40B4-BE49-F238E27FC236}">
                <a16:creationId xmlns:a16="http://schemas.microsoft.com/office/drawing/2014/main" id="{6C4190A4-B269-4B62-81EE-0A64B11BF533}"/>
              </a:ext>
            </a:extLst>
          </p:cNvPr>
          <p:cNvPicPr>
            <a:picLocks noChangeAspect="1"/>
          </p:cNvPicPr>
          <p:nvPr/>
        </p:nvPicPr>
        <p:blipFill>
          <a:blip r:embed="rId2"/>
          <a:stretch>
            <a:fillRect/>
          </a:stretch>
        </p:blipFill>
        <p:spPr>
          <a:xfrm>
            <a:off x="2049461" y="3840481"/>
            <a:ext cx="7841299" cy="2599082"/>
          </a:xfrm>
          <a:prstGeom prst="rect">
            <a:avLst/>
          </a:prstGeom>
        </p:spPr>
      </p:pic>
      <p:sp>
        <p:nvSpPr>
          <p:cNvPr id="6" name="TextBox 5">
            <a:extLst>
              <a:ext uri="{FF2B5EF4-FFF2-40B4-BE49-F238E27FC236}">
                <a16:creationId xmlns:a16="http://schemas.microsoft.com/office/drawing/2014/main" id="{CCCDE0DD-8C6C-46BC-B294-F684EC5997D6}"/>
              </a:ext>
            </a:extLst>
          </p:cNvPr>
          <p:cNvSpPr txBox="1"/>
          <p:nvPr/>
        </p:nvSpPr>
        <p:spPr>
          <a:xfrm>
            <a:off x="220980" y="2655688"/>
            <a:ext cx="13060679" cy="1352743"/>
          </a:xfrm>
          <a:prstGeom prst="rect">
            <a:avLst/>
          </a:prstGeom>
          <a:noFill/>
        </p:spPr>
        <p:txBody>
          <a:bodyPr wrap="square">
            <a:spAutoFit/>
          </a:bodyPr>
          <a:lstStyle/>
          <a:p>
            <a:pPr>
              <a:lnSpc>
                <a:spcPts val="2100"/>
              </a:lnSpc>
              <a:spcBef>
                <a:spcPts val="3770"/>
              </a:spcBef>
            </a:pPr>
            <a:endParaRPr lang="en-IN"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2800" b="1" spc="-5" dirty="0">
                <a:solidFill>
                  <a:srgbClr val="292929"/>
                </a:solidFill>
                <a:latin typeface="Georgia" panose="02040502050405020303" pitchFamily="18" charset="0"/>
                <a:cs typeface="Times New Roman" panose="02020603050405020304" pitchFamily="18" charset="0"/>
              </a:rPr>
              <a:t> </a:t>
            </a:r>
            <a:r>
              <a:rPr lang="en-IN" b="1" dirty="0">
                <a:solidFill>
                  <a:schemeClr val="bg2">
                    <a:lumMod val="10000"/>
                  </a:schemeClr>
                </a:solidFill>
                <a:effectLst/>
              </a:rPr>
              <a:t>Features - pregnancies, glucose, </a:t>
            </a:r>
            <a:r>
              <a:rPr lang="en-IN" b="1" dirty="0" err="1">
                <a:solidFill>
                  <a:schemeClr val="bg2">
                    <a:lumMod val="10000"/>
                  </a:schemeClr>
                </a:solidFill>
                <a:effectLst/>
              </a:rPr>
              <a:t>bloodpressure</a:t>
            </a:r>
            <a:r>
              <a:rPr lang="en-IN" b="1" dirty="0">
                <a:solidFill>
                  <a:schemeClr val="bg2">
                    <a:lumMod val="10000"/>
                  </a:schemeClr>
                </a:solidFill>
                <a:effectLst/>
              </a:rPr>
              <a:t>, skin thickness, </a:t>
            </a:r>
            <a:r>
              <a:rPr lang="en-IN" b="1" dirty="0" err="1">
                <a:solidFill>
                  <a:schemeClr val="bg2">
                    <a:lumMod val="10000"/>
                  </a:schemeClr>
                </a:solidFill>
                <a:effectLst/>
              </a:rPr>
              <a:t>insulin,BMI,diabetes</a:t>
            </a:r>
            <a:r>
              <a:rPr lang="en-IN" b="1" dirty="0">
                <a:solidFill>
                  <a:schemeClr val="bg2">
                    <a:lumMod val="10000"/>
                  </a:schemeClr>
                </a:solidFill>
                <a:effectLst/>
              </a:rPr>
              <a:t>  pedigree </a:t>
            </a:r>
            <a:r>
              <a:rPr lang="en-IN" b="1" dirty="0" err="1">
                <a:solidFill>
                  <a:schemeClr val="bg2">
                    <a:lumMod val="10000"/>
                  </a:schemeClr>
                </a:solidFill>
                <a:effectLst/>
              </a:rPr>
              <a:t>function,age,outcome</a:t>
            </a:r>
            <a:r>
              <a:rPr lang="en-IN" b="1" dirty="0">
                <a:solidFill>
                  <a:schemeClr val="bg2">
                    <a:lumMod val="10000"/>
                  </a:schemeClr>
                </a:solidFill>
                <a:effectLst/>
              </a:rPr>
              <a:t>  </a:t>
            </a:r>
          </a:p>
          <a:p>
            <a:r>
              <a:rPr lang="en-IN" b="1" dirty="0">
                <a:solidFill>
                  <a:schemeClr val="bg2">
                    <a:lumMod val="10000"/>
                  </a:schemeClr>
                </a:solidFill>
              </a:rPr>
              <a:t>  </a:t>
            </a:r>
            <a:r>
              <a:rPr lang="en-IN" b="1" dirty="0">
                <a:solidFill>
                  <a:schemeClr val="bg2">
                    <a:lumMod val="10000"/>
                  </a:schemeClr>
                </a:solidFill>
                <a:effectLst/>
              </a:rPr>
              <a:t>columns are  taken using slicing...To handle values with varying magnitude..</a:t>
            </a:r>
          </a:p>
          <a:p>
            <a:pPr fontAlgn="base">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212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23BE0E-C05B-485B-BA53-37C8B5EDC6DA}"/>
              </a:ext>
            </a:extLst>
          </p:cNvPr>
          <p:cNvPicPr>
            <a:picLocks noGrp="1" noChangeAspect="1"/>
          </p:cNvPicPr>
          <p:nvPr>
            <p:ph idx="1"/>
          </p:nvPr>
        </p:nvPicPr>
        <p:blipFill>
          <a:blip r:embed="rId2"/>
          <a:stretch>
            <a:fillRect/>
          </a:stretch>
        </p:blipFill>
        <p:spPr>
          <a:xfrm>
            <a:off x="1431777" y="3496585"/>
            <a:ext cx="8276103" cy="1073551"/>
          </a:xfrm>
        </p:spPr>
      </p:pic>
      <p:sp>
        <p:nvSpPr>
          <p:cNvPr id="8" name="Rectangle 2">
            <a:extLst>
              <a:ext uri="{FF2B5EF4-FFF2-40B4-BE49-F238E27FC236}">
                <a16:creationId xmlns:a16="http://schemas.microsoft.com/office/drawing/2014/main" id="{00FD790E-6571-41E0-93F5-582E3CACFAC9}"/>
              </a:ext>
            </a:extLst>
          </p:cNvPr>
          <p:cNvSpPr>
            <a:spLocks noChangeArrowheads="1"/>
          </p:cNvSpPr>
          <p:nvPr/>
        </p:nvSpPr>
        <p:spPr bwMode="auto">
          <a:xfrm>
            <a:off x="243840" y="395581"/>
            <a:ext cx="11795760"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b="1"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  </a:t>
            </a:r>
            <a:r>
              <a:rPr kumimoji="0" lang="en-US" altLang="en-US" sz="1500" b="1"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Min-Max Scaling: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It is also referred to as</a:t>
            </a:r>
            <a:r>
              <a:rPr kumimoji="0" lang="en-US" altLang="en-US" sz="1500" b="0" i="0" u="none" strike="noStrike" cap="none" normalizeH="0" baseline="0" dirty="0">
                <a:ln>
                  <a:noFill/>
                </a:ln>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500" b="1"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Normalization</a:t>
            </a:r>
            <a:r>
              <a:rPr kumimoji="0" lang="en-US" altLang="en-US" sz="15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The features are scaled between 0 and 1. Here, the mean value remains same as           in</a:t>
            </a:r>
            <a:r>
              <a:rPr kumimoji="0" lang="en-US" altLang="en-US" sz="1500" b="0" i="0" u="none" strike="noStrike" cap="none" normalizeH="0" baseline="0" dirty="0">
                <a:ln>
                  <a:noFill/>
                </a:ln>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500" b="1"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Standardization</a:t>
            </a:r>
            <a:r>
              <a:rPr kumimoji="0" lang="en-US" altLang="en-US" sz="15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rgbClr val="292929"/>
                </a:solidFill>
                <a:latin typeface="Georgia" panose="02040502050405020303"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The</a:t>
            </a:r>
            <a:r>
              <a:rPr kumimoji="0" lang="en-US" altLang="en-US" sz="1500" b="0" i="0" u="none" strike="noStrike" cap="none" normalizeH="0" baseline="0" dirty="0">
                <a:ln>
                  <a:noFill/>
                </a:ln>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500" b="1"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formula</a:t>
            </a:r>
            <a:r>
              <a:rPr kumimoji="0" lang="en-US" altLang="en-US" sz="1500" b="1" i="0" u="none" strike="noStrike" cap="none" normalizeH="0" baseline="0" dirty="0">
                <a:ln>
                  <a:noFill/>
                </a:ln>
                <a:solidFill>
                  <a:srgbClr val="292929"/>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500" b="0" i="0" u="none" strike="noStrike" cap="none" normalizeH="0" baseline="0" dirty="0">
                <a:ln>
                  <a:noFill/>
                </a:ln>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is given as: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34" descr="Text&#10;&#10;Description automatically generated with medium confidence">
            <a:extLst>
              <a:ext uri="{FF2B5EF4-FFF2-40B4-BE49-F238E27FC236}">
                <a16:creationId xmlns:a16="http://schemas.microsoft.com/office/drawing/2014/main" id="{F9303FE2-B639-4957-8276-83862A4CA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580" y="1265342"/>
            <a:ext cx="2171700" cy="5556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50B1D7DE-9C20-4993-AC55-3568DF7AB7B7}"/>
              </a:ext>
            </a:extLst>
          </p:cNvPr>
          <p:cNvSpPr>
            <a:spLocks noChangeArrowheads="1"/>
          </p:cNvSpPr>
          <p:nvPr/>
        </p:nvSpPr>
        <p:spPr bwMode="auto">
          <a:xfrm>
            <a:off x="2435684" y="1880603"/>
            <a:ext cx="269257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Library used: </a:t>
            </a:r>
            <a:r>
              <a:rPr kumimoji="0" lang="en-US" altLang="en-US" sz="1500" b="0" i="0" u="none" strike="noStrike" cap="none" normalizeH="0" baseline="0" dirty="0" err="1">
                <a:ln>
                  <a:noFill/>
                </a:ln>
                <a:solidFill>
                  <a:schemeClr val="bg2">
                    <a:lumMod val="10000"/>
                  </a:schemeClr>
                </a:solidFill>
                <a:effectLst/>
                <a:latin typeface="Arial" panose="020B0604020202020204" pitchFamily="34" charset="0"/>
                <a:ea typeface="Times New Roman" panose="02020603050405020304" pitchFamily="18" charset="0"/>
                <a:cs typeface="Arial" panose="020B0604020202020204" pitchFamily="34" charset="0"/>
              </a:rPr>
              <a:t>MinMaxScaler</a:t>
            </a:r>
            <a:endParaRPr kumimoji="0" lang="en-US" altLang="en-US" sz="1800" b="0" i="0" u="none" strike="noStrike" cap="none" normalizeH="0" baseline="0" dirty="0">
              <a:ln>
                <a:noFill/>
              </a:ln>
              <a:solidFill>
                <a:schemeClr val="bg2">
                  <a:lumMod val="10000"/>
                </a:schemeClr>
              </a:solidFill>
              <a:effectLst/>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3FA9FA52-4613-4065-B115-81B4E78CE648}"/>
              </a:ext>
            </a:extLst>
          </p:cNvPr>
          <p:cNvSpPr txBox="1"/>
          <p:nvPr/>
        </p:nvSpPr>
        <p:spPr>
          <a:xfrm>
            <a:off x="591342" y="2232610"/>
            <a:ext cx="11448258" cy="1167243"/>
          </a:xfrm>
          <a:prstGeom prst="rect">
            <a:avLst/>
          </a:prstGeom>
          <a:noFill/>
        </p:spPr>
        <p:txBody>
          <a:bodyPr wrap="square">
            <a:sp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b="1"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Fit the scaler using available training data</a:t>
            </a:r>
            <a:r>
              <a:rPr lang="en-IN"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 This is done by calling the </a:t>
            </a:r>
            <a:r>
              <a:rPr lang="en-IN" sz="1800" i="1"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fit()</a:t>
            </a:r>
            <a:r>
              <a:rPr lang="en-IN"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 function.</a:t>
            </a:r>
            <a:endParaRPr lang="en-IN" sz="160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800" b="1"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Apply the scale to training data</a:t>
            </a:r>
            <a:r>
              <a:rPr lang="en-IN"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 This is done by calling the </a:t>
            </a:r>
            <a:r>
              <a:rPr lang="en-IN" sz="1800" i="1"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transform()</a:t>
            </a:r>
            <a:r>
              <a:rPr lang="en-IN"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 function.</a:t>
            </a:r>
            <a:endParaRPr lang="en-IN" sz="1600" dirty="0">
              <a:solidFill>
                <a:srgbClr val="555555"/>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b="1"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 Apply the scale to data going forward</a:t>
            </a:r>
            <a:r>
              <a:rPr lang="en-IN"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 : use to make predictions.</a:t>
            </a:r>
            <a:endParaRPr lang="en-IN" dirty="0"/>
          </a:p>
        </p:txBody>
      </p:sp>
      <p:pic>
        <p:nvPicPr>
          <p:cNvPr id="15" name="Picture 14">
            <a:extLst>
              <a:ext uri="{FF2B5EF4-FFF2-40B4-BE49-F238E27FC236}">
                <a16:creationId xmlns:a16="http://schemas.microsoft.com/office/drawing/2014/main" id="{43A09988-63DC-432D-9F66-FA04FE81BCD2}"/>
              </a:ext>
            </a:extLst>
          </p:cNvPr>
          <p:cNvPicPr>
            <a:picLocks noChangeAspect="1"/>
          </p:cNvPicPr>
          <p:nvPr/>
        </p:nvPicPr>
        <p:blipFill>
          <a:blip r:embed="rId4"/>
          <a:stretch>
            <a:fillRect/>
          </a:stretch>
        </p:blipFill>
        <p:spPr>
          <a:xfrm>
            <a:off x="1431767" y="4468855"/>
            <a:ext cx="8276113" cy="2236746"/>
          </a:xfrm>
          <a:prstGeom prst="rect">
            <a:avLst/>
          </a:prstGeom>
        </p:spPr>
      </p:pic>
    </p:spTree>
    <p:extLst>
      <p:ext uri="{BB962C8B-B14F-4D97-AF65-F5344CB8AC3E}">
        <p14:creationId xmlns:p14="http://schemas.microsoft.com/office/powerpoint/2010/main" val="3058452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49A96D38-1AF5-44A9-9802-17FCFCD38BF1}"/>
              </a:ext>
            </a:extLst>
          </p:cNvPr>
          <p:cNvSpPr>
            <a:spLocks noChangeArrowheads="1"/>
          </p:cNvSpPr>
          <p:nvPr/>
        </p:nvSpPr>
        <p:spPr bwMode="auto">
          <a:xfrm>
            <a:off x="213360" y="42671"/>
            <a:ext cx="21793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Standardization</a:t>
            </a:r>
          </a:p>
        </p:txBody>
      </p:sp>
      <p:pic>
        <p:nvPicPr>
          <p:cNvPr id="13" name="Picture 12">
            <a:extLst>
              <a:ext uri="{FF2B5EF4-FFF2-40B4-BE49-F238E27FC236}">
                <a16:creationId xmlns:a16="http://schemas.microsoft.com/office/drawing/2014/main" id="{AAE643BE-B360-40C6-ADD7-2D1D54A8B45B}"/>
              </a:ext>
            </a:extLst>
          </p:cNvPr>
          <p:cNvPicPr>
            <a:picLocks noChangeAspect="1"/>
          </p:cNvPicPr>
          <p:nvPr/>
        </p:nvPicPr>
        <p:blipFill>
          <a:blip r:embed="rId2"/>
          <a:stretch>
            <a:fillRect/>
          </a:stretch>
        </p:blipFill>
        <p:spPr>
          <a:xfrm>
            <a:off x="350520" y="3760297"/>
            <a:ext cx="5539843" cy="2143909"/>
          </a:xfrm>
          <a:prstGeom prst="rect">
            <a:avLst/>
          </a:prstGeom>
        </p:spPr>
      </p:pic>
      <p:pic>
        <p:nvPicPr>
          <p:cNvPr id="15" name="Picture 14">
            <a:extLst>
              <a:ext uri="{FF2B5EF4-FFF2-40B4-BE49-F238E27FC236}">
                <a16:creationId xmlns:a16="http://schemas.microsoft.com/office/drawing/2014/main" id="{CC86674B-ECD7-4ACA-B322-B25DA21FAB38}"/>
              </a:ext>
            </a:extLst>
          </p:cNvPr>
          <p:cNvPicPr>
            <a:picLocks noChangeAspect="1"/>
          </p:cNvPicPr>
          <p:nvPr/>
        </p:nvPicPr>
        <p:blipFill>
          <a:blip r:embed="rId3"/>
          <a:stretch>
            <a:fillRect/>
          </a:stretch>
        </p:blipFill>
        <p:spPr>
          <a:xfrm>
            <a:off x="5890363" y="3429000"/>
            <a:ext cx="6196959" cy="2719074"/>
          </a:xfrm>
          <a:prstGeom prst="rect">
            <a:avLst/>
          </a:prstGeom>
        </p:spPr>
      </p:pic>
      <p:sp>
        <p:nvSpPr>
          <p:cNvPr id="33" name="TextBox 32">
            <a:extLst>
              <a:ext uri="{FF2B5EF4-FFF2-40B4-BE49-F238E27FC236}">
                <a16:creationId xmlns:a16="http://schemas.microsoft.com/office/drawing/2014/main" id="{6458D5D1-65B8-4BDF-AF3E-5EE64FC75C63}"/>
              </a:ext>
            </a:extLst>
          </p:cNvPr>
          <p:cNvSpPr txBox="1"/>
          <p:nvPr/>
        </p:nvSpPr>
        <p:spPr>
          <a:xfrm>
            <a:off x="1303020" y="3203070"/>
            <a:ext cx="6096000" cy="382477"/>
          </a:xfrm>
          <a:prstGeom prst="rect">
            <a:avLst/>
          </a:prstGeom>
          <a:noFill/>
        </p:spPr>
        <p:txBody>
          <a:bodyPr wrap="square">
            <a:spAutoFit/>
          </a:bodyPr>
          <a:lstStyle/>
          <a:p>
            <a:pPr>
              <a:lnSpc>
                <a:spcPts val="2400"/>
              </a:lnSpc>
              <a:spcBef>
                <a:spcPts val="2400"/>
              </a:spcBef>
              <a:spcAft>
                <a:spcPts val="800"/>
              </a:spcAft>
            </a:pPr>
            <a:r>
              <a:rPr lang="en-IN" sz="1800" b="1"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Library used:</a:t>
            </a:r>
            <a:r>
              <a:rPr lang="en-IN" sz="18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18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StandardScalar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2F8FBEA5-0686-4BF5-B716-D632503CF5E4}"/>
              </a:ext>
            </a:extLst>
          </p:cNvPr>
          <p:cNvSpPr txBox="1"/>
          <p:nvPr/>
        </p:nvSpPr>
        <p:spPr>
          <a:xfrm>
            <a:off x="640080" y="501209"/>
            <a:ext cx="11247120" cy="2893100"/>
          </a:xfrm>
          <a:prstGeom prst="rect">
            <a:avLst/>
          </a:prstGeom>
          <a:noFill/>
        </p:spPr>
        <p:txBody>
          <a:bodyPr wrap="square">
            <a:spAutoFit/>
          </a:bodyPr>
          <a:lstStyle/>
          <a:p>
            <a:pPr marL="285750" indent="-285750">
              <a:buFont typeface="Wingdings" panose="05000000000000000000" pitchFamily="2" charset="2"/>
              <a:buChar char="§"/>
            </a:pPr>
            <a:r>
              <a:rPr lang="en-IN" dirty="0">
                <a:solidFill>
                  <a:schemeClr val="bg2">
                    <a:lumMod val="10000"/>
                  </a:schemeClr>
                </a:solidFill>
                <a:latin typeface="Helvetica" panose="020B0604020202020204" pitchFamily="34" charset="0"/>
                <a:ea typeface="Calibri" panose="020F0502020204030204" pitchFamily="34" charset="0"/>
                <a:cs typeface="Times New Roman" panose="02020603050405020304" pitchFamily="18" charset="0"/>
              </a:rPr>
              <a:t>To </a:t>
            </a:r>
            <a:r>
              <a:rPr lang="en-IN" sz="1800" dirty="0">
                <a:solidFill>
                  <a:schemeClr val="bg2">
                    <a:lumMod val="10000"/>
                  </a:schemeClr>
                </a:solidFill>
                <a:effectLst/>
                <a:latin typeface="Helvetica" panose="020B0604020202020204" pitchFamily="34" charset="0"/>
                <a:ea typeface="Calibri" panose="020F0502020204030204" pitchFamily="34" charset="0"/>
                <a:cs typeface="Times New Roman" panose="02020603050405020304" pitchFamily="18" charset="0"/>
              </a:rPr>
              <a:t>calculate the statistical mean and standard deviation of the attribute values, subtract the mean from each value, and divide the result by the standard deviation</a:t>
            </a:r>
          </a:p>
          <a:p>
            <a:pPr marL="285750" indent="-285750">
              <a:buFont typeface="Wingdings" panose="05000000000000000000" pitchFamily="2" charset="2"/>
              <a:buChar char="§"/>
            </a:pPr>
            <a:endParaRPr lang="en-IN" dirty="0">
              <a:solidFill>
                <a:schemeClr val="bg2">
                  <a:lumMod val="10000"/>
                </a:schemeClr>
              </a:solidFill>
              <a:latin typeface="Helvetica" panose="020B0604020202020204" pitchFamily="34" charset="0"/>
              <a:cs typeface="Times New Roman" panose="02020603050405020304" pitchFamily="18" charset="0"/>
            </a:endParaRPr>
          </a:p>
          <a:p>
            <a:pPr marL="285750" indent="-285750">
              <a:buFont typeface="Wingdings" panose="05000000000000000000" pitchFamily="2" charset="2"/>
              <a:buChar char="§"/>
            </a:pPr>
            <a:r>
              <a:rPr lang="en-IN"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Subtracting the mean from the data is called </a:t>
            </a:r>
            <a:r>
              <a:rPr lang="en-IN" b="1" dirty="0" err="1">
                <a:effectLst/>
                <a:latin typeface="Helvetica" panose="020B0604020202020204" pitchFamily="34" charset="0"/>
                <a:cs typeface="Times New Roman" panose="02020603050405020304" pitchFamily="18" charset="0"/>
              </a:rPr>
              <a:t>centering</a:t>
            </a:r>
            <a:r>
              <a:rPr lang="en-IN" dirty="0">
                <a:effectLst/>
              </a:rPr>
              <a:t>, whereas dividing by the standard deviation is called </a:t>
            </a:r>
            <a:r>
              <a:rPr lang="en-IN" b="1" dirty="0">
                <a:latin typeface="Helvetica" panose="020B0604020202020204" pitchFamily="34" charset="0"/>
                <a:cs typeface="Times New Roman" panose="02020603050405020304" pitchFamily="18" charset="0"/>
              </a:rPr>
              <a:t>scaling. </a:t>
            </a:r>
            <a:r>
              <a:rPr lang="en-IN"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The method is sometime called “</a:t>
            </a:r>
            <a:r>
              <a:rPr lang="en-IN" sz="1800" b="1" dirty="0" err="1">
                <a:effectLst/>
                <a:latin typeface="Helvetica" panose="020B0604020202020204" pitchFamily="34" charset="0"/>
                <a:ea typeface="Calibri" panose="020F0502020204030204" pitchFamily="34" charset="0"/>
                <a:cs typeface="Times New Roman" panose="02020603050405020304" pitchFamily="18" charset="0"/>
              </a:rPr>
              <a:t>center</a:t>
            </a:r>
            <a:r>
              <a:rPr lang="en-IN" sz="1800" b="1" dirty="0">
                <a:effectLst/>
                <a:latin typeface="Helvetica" panose="020B0604020202020204" pitchFamily="34" charset="0"/>
                <a:ea typeface="Calibri" panose="020F0502020204030204" pitchFamily="34" charset="0"/>
                <a:cs typeface="Times New Roman" panose="02020603050405020304" pitchFamily="18" charset="0"/>
              </a:rPr>
              <a:t> scaling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buFont typeface="Wingdings" panose="05000000000000000000" pitchFamily="2" charset="2"/>
              <a:buChar char="§"/>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r>
              <a:rPr lang="en-IN" sz="2000" b="1" dirty="0">
                <a:solidFill>
                  <a:schemeClr val="bg2">
                    <a:lumMod val="10000"/>
                  </a:schemeClr>
                </a:solidFill>
                <a:effectLst/>
                <a:latin typeface="Helvetica" panose="020B0604020202020204" pitchFamily="34" charset="0"/>
                <a:ea typeface="Calibri" panose="020F0502020204030204" pitchFamily="34" charset="0"/>
                <a:cs typeface="Times New Roman" panose="02020603050405020304" pitchFamily="18" charset="0"/>
              </a:rPr>
              <a:t>scaler</a:t>
            </a:r>
            <a:r>
              <a:rPr lang="en-IN"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 is defined, fit on the whole dataset and then used to create a transformed version of the dataset with each column standardized </a:t>
            </a:r>
            <a:r>
              <a:rPr lang="en-IN" sz="1800" dirty="0" err="1">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independently.The</a:t>
            </a:r>
            <a:r>
              <a:rPr lang="en-IN"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 mean value in each column is assigned a value of 0.0 if present and the values are </a:t>
            </a:r>
            <a:r>
              <a:rPr lang="en-IN" sz="1800" dirty="0" err="1">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centered</a:t>
            </a:r>
            <a:r>
              <a:rPr lang="en-IN" sz="1800" dirty="0">
                <a:solidFill>
                  <a:srgbClr val="555555"/>
                </a:solidFill>
                <a:effectLst/>
                <a:latin typeface="Helvetica" panose="020B0604020202020204" pitchFamily="34" charset="0"/>
                <a:ea typeface="Calibri" panose="020F0502020204030204" pitchFamily="34" charset="0"/>
                <a:cs typeface="Times New Roman" panose="02020603050405020304" pitchFamily="18" charset="0"/>
              </a:rPr>
              <a:t> around 0.0 with values both positive and negative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endParaRPr lang="en-IN" dirty="0">
              <a:solidFill>
                <a:schemeClr val="bg2">
                  <a:lumMod val="10000"/>
                </a:schemeClr>
              </a:solidFill>
            </a:endParaRPr>
          </a:p>
        </p:txBody>
      </p:sp>
      <p:sp>
        <p:nvSpPr>
          <p:cNvPr id="36" name="TextBox 35">
            <a:extLst>
              <a:ext uri="{FF2B5EF4-FFF2-40B4-BE49-F238E27FC236}">
                <a16:creationId xmlns:a16="http://schemas.microsoft.com/office/drawing/2014/main" id="{785F4155-B679-422B-A0A1-6676F2ADC831}"/>
              </a:ext>
            </a:extLst>
          </p:cNvPr>
          <p:cNvSpPr txBox="1"/>
          <p:nvPr/>
        </p:nvSpPr>
        <p:spPr>
          <a:xfrm>
            <a:off x="1287780" y="6270194"/>
            <a:ext cx="9616440" cy="373757"/>
          </a:xfrm>
          <a:prstGeom prst="rect">
            <a:avLst/>
          </a:prstGeom>
          <a:noFill/>
        </p:spPr>
        <p:txBody>
          <a:bodyPr wrap="square">
            <a:spAutoFit/>
          </a:bodyPr>
          <a:lstStyle/>
          <a:p>
            <a:pPr marL="285750" indent="-285750" fontAlgn="base">
              <a:lnSpc>
                <a:spcPct val="107000"/>
              </a:lnSpc>
              <a:spcAft>
                <a:spcPts val="800"/>
              </a:spcAft>
              <a:buFont typeface="Wingdings" panose="05000000000000000000" pitchFamily="2" charset="2"/>
              <a:buChar char="ü"/>
            </a:pPr>
            <a:r>
              <a:rPr lang="en-IN" sz="1800" dirty="0">
                <a:solidFill>
                  <a:schemeClr val="bg2">
                    <a:lumMod val="10000"/>
                  </a:schemeClr>
                </a:solidFill>
                <a:effectLst/>
                <a:latin typeface="Helvetica" panose="020B0604020202020204" pitchFamily="34" charset="0"/>
                <a:ea typeface="Calibri" panose="020F0502020204030204" pitchFamily="34" charset="0"/>
                <a:cs typeface="Times New Roman" panose="02020603050405020304" pitchFamily="18" charset="0"/>
              </a:rPr>
              <a:t>Both normalization and standardization can be achieved using the scikit-learn library.</a:t>
            </a:r>
            <a:endParaRPr lang="en-IN" sz="160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892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BD1CB12-2D9C-4CDF-A81E-95B74CF46BD8}"/>
              </a:ext>
            </a:extLst>
          </p:cNvPr>
          <p:cNvSpPr>
            <a:spLocks noGrp="1"/>
          </p:cNvSpPr>
          <p:nvPr>
            <p:ph type="title"/>
          </p:nvPr>
        </p:nvSpPr>
        <p:spPr>
          <a:xfrm>
            <a:off x="673754" y="643467"/>
            <a:ext cx="4203045" cy="1375608"/>
          </a:xfrm>
        </p:spPr>
        <p:txBody>
          <a:bodyPr anchor="ctr">
            <a:normAutofit/>
          </a:bodyPr>
          <a:lstStyle/>
          <a:p>
            <a:r>
              <a:rPr lang="en-IN" b="1" i="0" u="none" strike="noStrike" baseline="0">
                <a:solidFill>
                  <a:schemeClr val="bg1"/>
                </a:solidFill>
                <a:latin typeface="Arial" panose="020B0604020202020204" pitchFamily="34" charset="0"/>
              </a:rPr>
              <a:t>IMPORTING  LIBRARIES : </a:t>
            </a:r>
            <a:endParaRPr lang="en-IN" b="1">
              <a:solidFill>
                <a:schemeClr val="bg1"/>
              </a:solidFill>
            </a:endParaRPr>
          </a:p>
        </p:txBody>
      </p:sp>
      <p:sp>
        <p:nvSpPr>
          <p:cNvPr id="3" name="Content Placeholder 2">
            <a:extLst>
              <a:ext uri="{FF2B5EF4-FFF2-40B4-BE49-F238E27FC236}">
                <a16:creationId xmlns:a16="http://schemas.microsoft.com/office/drawing/2014/main" id="{EEEC8A7B-FD44-48D8-A082-6BBFB8C9B512}"/>
              </a:ext>
            </a:extLst>
          </p:cNvPr>
          <p:cNvSpPr>
            <a:spLocks noGrp="1"/>
          </p:cNvSpPr>
          <p:nvPr>
            <p:ph idx="1"/>
          </p:nvPr>
        </p:nvSpPr>
        <p:spPr>
          <a:xfrm>
            <a:off x="249935" y="2019075"/>
            <a:ext cx="4416406" cy="4316410"/>
          </a:xfrm>
        </p:spPr>
        <p:txBody>
          <a:bodyPr>
            <a:normAutofit lnSpcReduction="10000"/>
          </a:bodyPr>
          <a:lstStyle/>
          <a:p>
            <a:pPr>
              <a:lnSpc>
                <a:spcPct val="90000"/>
              </a:lnSpc>
            </a:pPr>
            <a:endParaRPr lang="en-IN" sz="1100" b="0" i="0" u="none" strike="noStrike" baseline="0" dirty="0">
              <a:solidFill>
                <a:schemeClr val="bg1"/>
              </a:solidFill>
              <a:latin typeface="Segoe UI" panose="020B0502040204020203" pitchFamily="34" charset="0"/>
            </a:endParaRPr>
          </a:p>
          <a:p>
            <a:pPr>
              <a:lnSpc>
                <a:spcPct val="90000"/>
              </a:lnSpc>
            </a:pPr>
            <a:r>
              <a:rPr lang="en-IN" sz="1400" b="0" i="0" u="none" strike="noStrike" baseline="0" dirty="0">
                <a:solidFill>
                  <a:schemeClr val="bg1"/>
                </a:solidFill>
                <a:latin typeface="Segoe UI" panose="020B0502040204020203" pitchFamily="34" charset="0"/>
              </a:rPr>
              <a:t> </a:t>
            </a:r>
            <a:r>
              <a:rPr lang="en-IN" sz="1400" b="1" i="0" u="none" strike="noStrike" baseline="0" dirty="0">
                <a:solidFill>
                  <a:schemeClr val="bg1"/>
                </a:solidFill>
                <a:latin typeface="Segoe UI" panose="020B0502040204020203" pitchFamily="34" charset="0"/>
              </a:rPr>
              <a:t>Libraries Used: </a:t>
            </a:r>
            <a:endParaRPr lang="en-IN" sz="1400" b="0" i="0" u="none" strike="noStrike" baseline="0" dirty="0">
              <a:solidFill>
                <a:schemeClr val="bg1"/>
              </a:solidFill>
              <a:latin typeface="Segoe UI" panose="020B0502040204020203" pitchFamily="34" charset="0"/>
            </a:endParaRPr>
          </a:p>
          <a:p>
            <a:pPr>
              <a:lnSpc>
                <a:spcPct val="90000"/>
              </a:lnSpc>
            </a:pPr>
            <a:r>
              <a:rPr lang="en-US" sz="1400" b="0" i="0" u="none" strike="noStrike" baseline="0" dirty="0">
                <a:solidFill>
                  <a:schemeClr val="bg1"/>
                </a:solidFill>
                <a:latin typeface="Segoe UI" panose="020B0502040204020203" pitchFamily="34" charset="0"/>
              </a:rPr>
              <a:t>1. </a:t>
            </a:r>
            <a:r>
              <a:rPr lang="en-US" sz="1400" b="0" i="0" u="none" strike="noStrike" baseline="0" dirty="0" err="1">
                <a:solidFill>
                  <a:schemeClr val="bg1"/>
                </a:solidFill>
                <a:latin typeface="Segoe UI" panose="020B0502040204020203" pitchFamily="34" charset="0"/>
              </a:rPr>
              <a:t>Numpy</a:t>
            </a:r>
            <a:r>
              <a:rPr lang="en-US" sz="1400" b="0" i="0" u="none" strike="noStrike" baseline="0" dirty="0">
                <a:solidFill>
                  <a:schemeClr val="bg1"/>
                </a:solidFill>
                <a:latin typeface="Segoe UI" panose="020B0502040204020203" pitchFamily="34" charset="0"/>
              </a:rPr>
              <a:t> stands for numerical python - is used for including any type of mathematical operation in the code. It is the fundamental package for scientific calculation in Python. It also supports to add large, multidimensional arrays and matrices </a:t>
            </a:r>
          </a:p>
          <a:p>
            <a:pPr>
              <a:lnSpc>
                <a:spcPct val="90000"/>
              </a:lnSpc>
            </a:pPr>
            <a:r>
              <a:rPr lang="en-US" sz="1400" b="0" i="0" u="none" strike="noStrike" baseline="0" dirty="0">
                <a:solidFill>
                  <a:schemeClr val="bg1"/>
                </a:solidFill>
                <a:latin typeface="Segoe UI" panose="020B0502040204020203" pitchFamily="34" charset="0"/>
              </a:rPr>
              <a:t>2. Pandas - </a:t>
            </a:r>
            <a:r>
              <a:rPr lang="en-US" sz="1400" b="0" i="1" u="none" strike="noStrike" baseline="0" dirty="0">
                <a:solidFill>
                  <a:schemeClr val="bg1"/>
                </a:solidFill>
                <a:latin typeface="Segoe UI" panose="020B0502040204020203" pitchFamily="34" charset="0"/>
              </a:rPr>
              <a:t>(for data manipulation) </a:t>
            </a:r>
            <a:r>
              <a:rPr lang="en-US" sz="1400" b="0" i="0" u="none" strike="noStrike" baseline="0" dirty="0">
                <a:solidFill>
                  <a:schemeClr val="bg1"/>
                </a:solidFill>
                <a:latin typeface="Segoe UI" panose="020B0502040204020203" pitchFamily="34" charset="0"/>
              </a:rPr>
              <a:t>which is one of the most famous Python libraries and used for importing and managing the datasets. It is an open-source data manipulation and analysis library. </a:t>
            </a:r>
          </a:p>
          <a:p>
            <a:pPr>
              <a:lnSpc>
                <a:spcPct val="90000"/>
              </a:lnSpc>
            </a:pPr>
            <a:r>
              <a:rPr lang="en-US" sz="1400" b="0" i="0" u="none" strike="noStrike" baseline="0" dirty="0">
                <a:solidFill>
                  <a:schemeClr val="bg1"/>
                </a:solidFill>
                <a:latin typeface="Segoe UI" panose="020B0502040204020203" pitchFamily="34" charset="0"/>
              </a:rPr>
              <a:t>3. Matplotlib - </a:t>
            </a:r>
            <a:r>
              <a:rPr lang="en-US" sz="1400" b="0" i="1" u="none" strike="noStrike" baseline="0" dirty="0">
                <a:solidFill>
                  <a:schemeClr val="bg1"/>
                </a:solidFill>
                <a:latin typeface="Segoe UI" panose="020B0502040204020203" pitchFamily="34" charset="0"/>
              </a:rPr>
              <a:t>(for data visualization ) </a:t>
            </a:r>
            <a:r>
              <a:rPr lang="en-US" sz="1400" b="0" i="0" u="none" strike="noStrike" baseline="0" dirty="0">
                <a:solidFill>
                  <a:schemeClr val="bg1"/>
                </a:solidFill>
                <a:latin typeface="Segoe UI" panose="020B0502040204020203" pitchFamily="34" charset="0"/>
              </a:rPr>
              <a:t>which is a Python 2D plotting library, and with this library, we need to import a sub-library </a:t>
            </a:r>
            <a:r>
              <a:rPr lang="en-US" sz="1400" i="0" u="none" strike="noStrike" baseline="0" dirty="0" err="1">
                <a:solidFill>
                  <a:schemeClr val="bg1"/>
                </a:solidFill>
                <a:latin typeface="Segoe UI" panose="020B0502040204020203" pitchFamily="34" charset="0"/>
              </a:rPr>
              <a:t>pyplot</a:t>
            </a:r>
            <a:r>
              <a:rPr lang="en-US" sz="1400" b="0" i="0" u="none" strike="noStrike" baseline="0" dirty="0">
                <a:solidFill>
                  <a:schemeClr val="bg1"/>
                </a:solidFill>
                <a:latin typeface="Segoe UI" panose="020B0502040204020203" pitchFamily="34" charset="0"/>
              </a:rPr>
              <a:t>. This library is used to plot any type of charts in Python for the code </a:t>
            </a:r>
          </a:p>
          <a:p>
            <a:pPr>
              <a:lnSpc>
                <a:spcPct val="90000"/>
              </a:lnSpc>
            </a:pPr>
            <a:r>
              <a:rPr lang="en-US" sz="1400" b="0" i="0" u="none" strike="noStrike" baseline="0" dirty="0">
                <a:solidFill>
                  <a:schemeClr val="bg1"/>
                </a:solidFill>
                <a:latin typeface="Segoe UI" panose="020B0502040204020203" pitchFamily="34" charset="0"/>
              </a:rPr>
              <a:t>4. Seaborn - </a:t>
            </a:r>
            <a:r>
              <a:rPr lang="en-US" sz="1400" b="0" i="1" u="none" strike="noStrike" baseline="0" dirty="0">
                <a:solidFill>
                  <a:schemeClr val="bg1"/>
                </a:solidFill>
                <a:latin typeface="Segoe UI" panose="020B0502040204020203" pitchFamily="34" charset="0"/>
              </a:rPr>
              <a:t>(for data visualization) </a:t>
            </a:r>
            <a:endParaRPr lang="en-US" sz="1400" b="0" i="0" u="none" strike="noStrike" baseline="0" dirty="0">
              <a:solidFill>
                <a:schemeClr val="bg1"/>
              </a:solidFill>
              <a:latin typeface="Segoe UI" panose="020B0502040204020203" pitchFamily="34" charset="0"/>
            </a:endParaRPr>
          </a:p>
          <a:p>
            <a:pPr>
              <a:lnSpc>
                <a:spcPct val="90000"/>
              </a:lnSpc>
            </a:pPr>
            <a:r>
              <a:rPr lang="en-IN" sz="1400" b="0" i="0" u="none" strike="noStrike" baseline="0" dirty="0">
                <a:solidFill>
                  <a:schemeClr val="bg1"/>
                </a:solidFill>
                <a:latin typeface="Segoe UI" panose="020B0502040204020203" pitchFamily="34" charset="0"/>
              </a:rPr>
              <a:t>5. Scikit-learn - </a:t>
            </a:r>
            <a:r>
              <a:rPr lang="en-IN" sz="1400" b="0" i="1" u="none" strike="noStrike" baseline="0" dirty="0">
                <a:solidFill>
                  <a:schemeClr val="bg1"/>
                </a:solidFill>
                <a:latin typeface="Segoe UI" panose="020B0502040204020203" pitchFamily="34" charset="0"/>
              </a:rPr>
              <a:t>(for data </a:t>
            </a:r>
            <a:r>
              <a:rPr lang="en-IN" sz="1400" b="0" i="1" u="none" strike="noStrike" baseline="0" dirty="0" err="1">
                <a:solidFill>
                  <a:schemeClr val="bg1"/>
                </a:solidFill>
                <a:latin typeface="Segoe UI" panose="020B0502040204020203" pitchFamily="34" charset="0"/>
              </a:rPr>
              <a:t>modeling</a:t>
            </a:r>
            <a:r>
              <a:rPr lang="en-IN" sz="1400" b="0" i="1" u="none" strike="noStrike" baseline="0" dirty="0">
                <a:solidFill>
                  <a:schemeClr val="bg1"/>
                </a:solidFill>
                <a:latin typeface="Segoe UI" panose="020B0502040204020203" pitchFamily="34" charset="0"/>
              </a:rPr>
              <a:t>) </a:t>
            </a:r>
          </a:p>
          <a:p>
            <a:pPr>
              <a:lnSpc>
                <a:spcPct val="90000"/>
              </a:lnSpc>
            </a:pPr>
            <a:endParaRPr lang="en-IN" sz="1100" b="0" i="0" u="none" strike="noStrike" baseline="0" dirty="0">
              <a:solidFill>
                <a:schemeClr val="bg1"/>
              </a:solidFill>
              <a:latin typeface="Segoe UI" panose="020B0502040204020203" pitchFamily="34" charset="0"/>
            </a:endParaRPr>
          </a:p>
          <a:p>
            <a:pPr>
              <a:lnSpc>
                <a:spcPct val="90000"/>
              </a:lnSpc>
            </a:pPr>
            <a:endParaRPr lang="en-IN" sz="1100" dirty="0">
              <a:solidFill>
                <a:schemeClr val="bg1"/>
              </a:solidFill>
            </a:endParaRPr>
          </a:p>
        </p:txBody>
      </p:sp>
      <p:pic>
        <p:nvPicPr>
          <p:cNvPr id="8" name="Picture 7" descr="A screenshot of a computer&#10;&#10;Description automatically generated with medium confidence">
            <a:extLst>
              <a:ext uri="{FF2B5EF4-FFF2-40B4-BE49-F238E27FC236}">
                <a16:creationId xmlns:a16="http://schemas.microsoft.com/office/drawing/2014/main" id="{BF37B7E6-A99C-42D1-B49B-43DC2291BFC2}"/>
              </a:ext>
            </a:extLst>
          </p:cNvPr>
          <p:cNvPicPr>
            <a:picLocks noChangeAspect="1"/>
          </p:cNvPicPr>
          <p:nvPr/>
        </p:nvPicPr>
        <p:blipFill>
          <a:blip r:embed="rId2"/>
          <a:stretch>
            <a:fillRect/>
          </a:stretch>
        </p:blipFill>
        <p:spPr>
          <a:xfrm>
            <a:off x="6030094" y="1880089"/>
            <a:ext cx="5666153" cy="3555511"/>
          </a:xfrm>
          <a:prstGeom prst="rect">
            <a:avLst/>
          </a:prstGeom>
        </p:spPr>
      </p:pic>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9632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AA98-09A8-4633-9CB4-026E7DE80BB7}"/>
              </a:ext>
            </a:extLst>
          </p:cNvPr>
          <p:cNvSpPr>
            <a:spLocks noGrp="1"/>
          </p:cNvSpPr>
          <p:nvPr>
            <p:ph type="title"/>
          </p:nvPr>
        </p:nvSpPr>
        <p:spPr>
          <a:xfrm>
            <a:off x="394854" y="143453"/>
            <a:ext cx="10515600" cy="826366"/>
          </a:xfrm>
        </p:spPr>
        <p:txBody>
          <a:bodyPr>
            <a:normAutofit/>
          </a:bodyPr>
          <a:lstStyle/>
          <a:p>
            <a:r>
              <a:rPr lang="en-US" sz="3200" b="1" dirty="0">
                <a:latin typeface="Arial" panose="020B0604020202020204" pitchFamily="34" charset="0"/>
                <a:cs typeface="Arial" panose="020B0604020202020204" pitchFamily="34" charset="0"/>
              </a:rPr>
              <a:t>GET THE DATASET</a:t>
            </a:r>
            <a:endParaRPr lang="en-IN"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93A06A3-E80B-4FD9-BDFF-8919C40C591E}"/>
              </a:ext>
            </a:extLst>
          </p:cNvPr>
          <p:cNvSpPr>
            <a:spLocks noGrp="1"/>
          </p:cNvSpPr>
          <p:nvPr>
            <p:ph idx="1"/>
          </p:nvPr>
        </p:nvSpPr>
        <p:spPr>
          <a:xfrm>
            <a:off x="838200" y="969819"/>
            <a:ext cx="10515600" cy="4351338"/>
          </a:xfrm>
        </p:spPr>
        <p:txBody>
          <a:bodyPr/>
          <a:lstStyle/>
          <a:p>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The collected data for a particular problem in a proper format is known as the </a:t>
            </a:r>
            <a:r>
              <a:rPr lang="en-IN"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dataset</a:t>
            </a: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a:t>
            </a:r>
          </a:p>
          <a:p>
            <a:r>
              <a:rPr lang="en-IN" sz="1800" dirty="0">
                <a:solidFill>
                  <a:srgbClr val="333333"/>
                </a:solidFill>
                <a:effectLst/>
                <a:latin typeface="Segoe UI" panose="020B0502040204020203" pitchFamily="34" charset="0"/>
                <a:ea typeface="Times New Roman" panose="02020603050405020304" pitchFamily="18" charset="0"/>
              </a:rPr>
              <a:t>To use the dataset in our code, we usually put it into a CSV </a:t>
            </a:r>
            <a:r>
              <a:rPr lang="en-IN" sz="1800" b="1" dirty="0">
                <a:solidFill>
                  <a:srgbClr val="333333"/>
                </a:solidFill>
                <a:effectLst/>
                <a:latin typeface="Segoe UI" panose="020B0502040204020203" pitchFamily="34" charset="0"/>
                <a:ea typeface="Times New Roman" panose="02020603050405020304" pitchFamily="18" charset="0"/>
              </a:rPr>
              <a:t>file</a:t>
            </a:r>
            <a:r>
              <a:rPr lang="en-IN" sz="1800" dirty="0">
                <a:solidFill>
                  <a:srgbClr val="333333"/>
                </a:solidFill>
                <a:effectLst/>
                <a:latin typeface="Segoe UI" panose="020B0502040204020203" pitchFamily="34" charset="0"/>
                <a:ea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r>
              <a:rPr lang="en-IN" sz="180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What is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333333"/>
                </a:solidFill>
                <a:effectLst/>
                <a:latin typeface="Segoe UI" panose="020B0502040204020203" pitchFamily="34" charset="0"/>
                <a:ea typeface="Times New Roman" panose="02020603050405020304" pitchFamily="18" charset="0"/>
              </a:rPr>
              <a:t>CSV stands for "</a:t>
            </a:r>
            <a:r>
              <a:rPr lang="en-IN" sz="1800" b="1" dirty="0">
                <a:solidFill>
                  <a:srgbClr val="333333"/>
                </a:solidFill>
                <a:effectLst/>
                <a:latin typeface="Segoe UI" panose="020B0502040204020203" pitchFamily="34" charset="0"/>
                <a:ea typeface="Times New Roman" panose="02020603050405020304" pitchFamily="18" charset="0"/>
              </a:rPr>
              <a:t>Comma-Separated Values</a:t>
            </a:r>
            <a:r>
              <a:rPr lang="en-IN" sz="1800" dirty="0">
                <a:solidFill>
                  <a:srgbClr val="333333"/>
                </a:solidFill>
                <a:effectLst/>
                <a:latin typeface="Segoe UI" panose="020B0502040204020203" pitchFamily="34" charset="0"/>
                <a:ea typeface="Times New Roman" panose="02020603050405020304" pitchFamily="18" charset="0"/>
              </a:rPr>
              <a:t>" files; it is a file format which allows us to save the tabular data, such as spreadsheets</a:t>
            </a:r>
          </a:p>
          <a:p>
            <a:endParaRPr lang="en-IN" sz="1800" dirty="0">
              <a:solidFill>
                <a:srgbClr val="333333"/>
              </a:solidFill>
              <a:latin typeface="Segoe UI" panose="020B0502040204020203" pitchFamily="34" charset="0"/>
            </a:endParaRPr>
          </a:p>
          <a:p>
            <a:endParaRPr lang="en-IN" sz="1800" dirty="0">
              <a:solidFill>
                <a:srgbClr val="333333"/>
              </a:solidFill>
              <a:latin typeface="Segoe UI" panose="020B0502040204020203" pitchFamily="34" charset="0"/>
            </a:endParaRPr>
          </a:p>
          <a:p>
            <a:endParaRPr lang="en-IN" dirty="0"/>
          </a:p>
        </p:txBody>
      </p:sp>
      <p:sp>
        <p:nvSpPr>
          <p:cNvPr id="9" name="Title 1">
            <a:extLst>
              <a:ext uri="{FF2B5EF4-FFF2-40B4-BE49-F238E27FC236}">
                <a16:creationId xmlns:a16="http://schemas.microsoft.com/office/drawing/2014/main" id="{41D73504-F877-4F99-B28D-796EB0145644}"/>
              </a:ext>
            </a:extLst>
          </p:cNvPr>
          <p:cNvSpPr txBox="1">
            <a:spLocks/>
          </p:cNvSpPr>
          <p:nvPr/>
        </p:nvSpPr>
        <p:spPr>
          <a:xfrm>
            <a:off x="600205" y="3257420"/>
            <a:ext cx="9254836" cy="858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dirty="0">
                <a:solidFill>
                  <a:srgbClr val="000000"/>
                </a:solidFill>
                <a:latin typeface="Segoe UI" panose="020B0502040204020203" pitchFamily="34" charset="0"/>
              </a:rPr>
              <a:t>Dataset info : </a:t>
            </a:r>
            <a:br>
              <a:rPr lang="en-IN" sz="1800" dirty="0">
                <a:solidFill>
                  <a:srgbClr val="000000"/>
                </a:solidFill>
                <a:latin typeface="Segoe UI" panose="020B0502040204020203" pitchFamily="34" charset="0"/>
              </a:rPr>
            </a:br>
            <a:r>
              <a:rPr lang="en-IN" sz="1800" dirty="0">
                <a:solidFill>
                  <a:srgbClr val="000000"/>
                </a:solidFill>
                <a:latin typeface="Segoe UI" panose="020B0502040204020203" pitchFamily="34" charset="0"/>
              </a:rPr>
              <a:t>    </a:t>
            </a:r>
          </a:p>
          <a:p>
            <a:r>
              <a:rPr lang="en-IN" sz="1800" dirty="0">
                <a:solidFill>
                  <a:srgbClr val="000000"/>
                </a:solidFill>
                <a:latin typeface="Segoe UI" panose="020B0502040204020203" pitchFamily="34" charset="0"/>
              </a:rPr>
              <a:t>             </a:t>
            </a:r>
            <a:r>
              <a:rPr lang="en-US" sz="1800" dirty="0">
                <a:solidFill>
                  <a:srgbClr val="000000"/>
                </a:solidFill>
                <a:latin typeface="Segoe UI" panose="020B0502040204020203" pitchFamily="34" charset="0"/>
              </a:rPr>
              <a:t>The diabetes data set was originated from </a:t>
            </a:r>
            <a:r>
              <a:rPr lang="en-US" sz="1800" dirty="0" err="1">
                <a:solidFill>
                  <a:srgbClr val="000000"/>
                </a:solidFill>
                <a:latin typeface="Segoe UI" panose="020B0502040204020203" pitchFamily="34" charset="0"/>
              </a:rPr>
              <a:t>pima</a:t>
            </a:r>
            <a:r>
              <a:rPr lang="en-US" sz="1800" dirty="0">
                <a:solidFill>
                  <a:srgbClr val="000000"/>
                </a:solidFill>
                <a:latin typeface="Segoe UI" panose="020B0502040204020203" pitchFamily="34" charset="0"/>
              </a:rPr>
              <a:t> Indian diabetes . </a:t>
            </a:r>
            <a:endParaRPr lang="en-IN" dirty="0"/>
          </a:p>
        </p:txBody>
      </p:sp>
      <p:sp>
        <p:nvSpPr>
          <p:cNvPr id="10" name="Subtitle 2">
            <a:extLst>
              <a:ext uri="{FF2B5EF4-FFF2-40B4-BE49-F238E27FC236}">
                <a16:creationId xmlns:a16="http://schemas.microsoft.com/office/drawing/2014/main" id="{B64F7A31-DF05-410D-B4AF-585F659BCA0A}"/>
              </a:ext>
            </a:extLst>
          </p:cNvPr>
          <p:cNvSpPr txBox="1">
            <a:spLocks/>
          </p:cNvSpPr>
          <p:nvPr/>
        </p:nvSpPr>
        <p:spPr>
          <a:xfrm>
            <a:off x="1232181" y="543164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000000"/>
                </a:solidFill>
                <a:latin typeface="Georgia" panose="02040502050405020303" pitchFamily="18" charset="0"/>
              </a:rPr>
              <a:t>Read the csv file using </a:t>
            </a:r>
            <a:r>
              <a:rPr lang="en-US" sz="1800" dirty="0" err="1">
                <a:solidFill>
                  <a:srgbClr val="000000"/>
                </a:solidFill>
                <a:latin typeface="Georgia" panose="02040502050405020303" pitchFamily="18" charset="0"/>
              </a:rPr>
              <a:t>read_csv</a:t>
            </a:r>
            <a:r>
              <a:rPr lang="en-US" sz="1800" dirty="0">
                <a:solidFill>
                  <a:srgbClr val="000000"/>
                </a:solidFill>
                <a:latin typeface="Georgia" panose="02040502050405020303" pitchFamily="18" charset="0"/>
              </a:rPr>
              <a:t>() function of pandas library and </a:t>
            </a:r>
            <a:r>
              <a:rPr lang="en-IN" sz="1800" dirty="0">
                <a:solidFill>
                  <a:srgbClr val="000000"/>
                </a:solidFill>
                <a:latin typeface="Arial" panose="020B0604020202020204" pitchFamily="34" charset="0"/>
              </a:rPr>
              <a:t>referred to "</a:t>
            </a:r>
            <a:r>
              <a:rPr lang="en-IN" sz="1800" b="1" dirty="0">
                <a:solidFill>
                  <a:srgbClr val="000000"/>
                </a:solidFill>
                <a:latin typeface="Arial" panose="020B0604020202020204" pitchFamily="34" charset="0"/>
              </a:rPr>
              <a:t>comma-separated values" </a:t>
            </a:r>
            <a:endParaRPr lang="en-IN" dirty="0"/>
          </a:p>
        </p:txBody>
      </p:sp>
      <p:pic>
        <p:nvPicPr>
          <p:cNvPr id="11" name="Picture 10">
            <a:extLst>
              <a:ext uri="{FF2B5EF4-FFF2-40B4-BE49-F238E27FC236}">
                <a16:creationId xmlns:a16="http://schemas.microsoft.com/office/drawing/2014/main" id="{25901FF5-FAEB-42A2-8E16-50DD6D23E03C}"/>
              </a:ext>
            </a:extLst>
          </p:cNvPr>
          <p:cNvPicPr>
            <a:picLocks noChangeAspect="1"/>
          </p:cNvPicPr>
          <p:nvPr/>
        </p:nvPicPr>
        <p:blipFill>
          <a:blip r:embed="rId2"/>
          <a:stretch>
            <a:fillRect/>
          </a:stretch>
        </p:blipFill>
        <p:spPr>
          <a:xfrm>
            <a:off x="2179034" y="4404355"/>
            <a:ext cx="6947240" cy="858835"/>
          </a:xfrm>
          <a:prstGeom prst="rect">
            <a:avLst/>
          </a:prstGeom>
        </p:spPr>
      </p:pic>
    </p:spTree>
    <p:extLst>
      <p:ext uri="{BB962C8B-B14F-4D97-AF65-F5344CB8AC3E}">
        <p14:creationId xmlns:p14="http://schemas.microsoft.com/office/powerpoint/2010/main" val="6031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FF4EEC-CB9B-4835-9454-91452257DEE9}"/>
              </a:ext>
            </a:extLst>
          </p:cNvPr>
          <p:cNvSpPr>
            <a:spLocks noGrp="1"/>
          </p:cNvSpPr>
          <p:nvPr>
            <p:ph type="ctrTitle"/>
          </p:nvPr>
        </p:nvSpPr>
        <p:spPr>
          <a:xfrm>
            <a:off x="568036" y="332654"/>
            <a:ext cx="9144000" cy="477837"/>
          </a:xfrm>
        </p:spPr>
        <p:txBody>
          <a:bodyPr>
            <a:normAutofit/>
          </a:bodyPr>
          <a:lstStyle/>
          <a:p>
            <a:pPr algn="l"/>
            <a:r>
              <a:rPr lang="en-IN" sz="2000" b="1" i="0" u="none" strike="noStrike" baseline="0" dirty="0">
                <a:solidFill>
                  <a:srgbClr val="000000"/>
                </a:solidFill>
                <a:latin typeface="Arial" panose="020B0604020202020204" pitchFamily="34" charset="0"/>
                <a:cs typeface="Arial" panose="020B0604020202020204" pitchFamily="34" charset="0"/>
              </a:rPr>
              <a:t>EXPLORATORY DATA ANALYSIS : </a:t>
            </a:r>
            <a:endParaRPr lang="en-IN" sz="6600" b="1" dirty="0">
              <a:latin typeface="Arial" panose="020B0604020202020204" pitchFamily="34" charset="0"/>
              <a:cs typeface="Arial" panose="020B0604020202020204" pitchFamily="34" charset="0"/>
            </a:endParaRPr>
          </a:p>
        </p:txBody>
      </p:sp>
      <p:sp>
        <p:nvSpPr>
          <p:cNvPr id="9" name="Subtitle 8">
            <a:extLst>
              <a:ext uri="{FF2B5EF4-FFF2-40B4-BE49-F238E27FC236}">
                <a16:creationId xmlns:a16="http://schemas.microsoft.com/office/drawing/2014/main" id="{E729EA71-FFA2-4735-97CB-B4B7D1A5B8D5}"/>
              </a:ext>
            </a:extLst>
          </p:cNvPr>
          <p:cNvSpPr>
            <a:spLocks noGrp="1"/>
          </p:cNvSpPr>
          <p:nvPr>
            <p:ph type="subTitle" idx="1"/>
          </p:nvPr>
        </p:nvSpPr>
        <p:spPr>
          <a:xfrm>
            <a:off x="665019" y="969675"/>
            <a:ext cx="9628909" cy="1655762"/>
          </a:xfrm>
        </p:spPr>
        <p:txBody>
          <a:bodyPr>
            <a:normAutofit fontScale="92500" lnSpcReduction="20000"/>
          </a:bodyPr>
          <a:lstStyle/>
          <a:p>
            <a:pPr algn="l"/>
            <a:r>
              <a:rPr lang="en-US" sz="2000" b="0" i="0" dirty="0">
                <a:solidFill>
                  <a:srgbClr val="202124"/>
                </a:solidFill>
                <a:effectLst/>
                <a:latin typeface="Seoige"/>
              </a:rPr>
              <a:t>     </a:t>
            </a:r>
            <a:r>
              <a:rPr lang="en-US" sz="2000" b="0" i="0" dirty="0">
                <a:solidFill>
                  <a:srgbClr val="202124"/>
                </a:solidFill>
                <a:effectLst/>
                <a:latin typeface="Arial" panose="020B0604020202020204" pitchFamily="34" charset="0"/>
                <a:cs typeface="Arial" panose="020B0604020202020204" pitchFamily="34" charset="0"/>
              </a:rPr>
              <a:t>Exploratory Data Analysis refers to </a:t>
            </a:r>
            <a:r>
              <a:rPr lang="en-US" sz="2000" b="1" i="0" dirty="0">
                <a:solidFill>
                  <a:srgbClr val="202124"/>
                </a:solidFill>
                <a:effectLst/>
                <a:latin typeface="Arial" panose="020B0604020202020204" pitchFamily="34" charset="0"/>
                <a:cs typeface="Arial" panose="020B0604020202020204" pitchFamily="34" charset="0"/>
              </a:rPr>
              <a:t>the critical process of performing initial investigations on data</a:t>
            </a:r>
          </a:p>
          <a:p>
            <a:pPr algn="l"/>
            <a:endParaRPr lang="en-US" sz="2000" b="1" dirty="0">
              <a:solidFill>
                <a:srgbClr val="202124"/>
              </a:solidFill>
              <a:latin typeface="Arial" panose="020B0604020202020204" pitchFamily="34" charset="0"/>
              <a:cs typeface="Arial" panose="020B0604020202020204" pitchFamily="34" charset="0"/>
            </a:endParaRPr>
          </a:p>
          <a:p>
            <a:pPr algn="l"/>
            <a:r>
              <a:rPr lang="en-US" sz="2000" b="1" dirty="0">
                <a:solidFill>
                  <a:srgbClr val="202124"/>
                </a:solidFill>
                <a:latin typeface="Arial" panose="020B0604020202020204" pitchFamily="34" charset="0"/>
                <a:cs typeface="Arial" panose="020B0604020202020204" pitchFamily="34" charset="0"/>
              </a:rPr>
              <a:t>PURPOSE :</a:t>
            </a:r>
          </a:p>
          <a:p>
            <a:pPr algn="l"/>
            <a:r>
              <a:rPr lang="en-US" sz="1600" b="0" i="0" dirty="0">
                <a:solidFill>
                  <a:srgbClr val="202124"/>
                </a:solidFill>
                <a:effectLst/>
                <a:latin typeface="Arial" panose="020B0604020202020204" pitchFamily="34" charset="0"/>
                <a:cs typeface="Arial" panose="020B0604020202020204" pitchFamily="34" charset="0"/>
              </a:rPr>
              <a:t>      </a:t>
            </a:r>
            <a:r>
              <a:rPr lang="en-US" sz="1800" b="0" i="0" dirty="0">
                <a:solidFill>
                  <a:srgbClr val="202124"/>
                </a:solidFill>
                <a:effectLst/>
                <a:latin typeface="Arial" panose="020B0604020202020204" pitchFamily="34" charset="0"/>
                <a:cs typeface="Arial" panose="020B0604020202020204" pitchFamily="34" charset="0"/>
              </a:rPr>
              <a:t>The main purpose of EDA </a:t>
            </a:r>
            <a:r>
              <a:rPr lang="en-US" sz="1800" b="1" i="0" dirty="0">
                <a:solidFill>
                  <a:srgbClr val="202124"/>
                </a:solidFill>
                <a:effectLst/>
                <a:latin typeface="Arial" panose="020B0604020202020204" pitchFamily="34" charset="0"/>
                <a:cs typeface="Arial" panose="020B0604020202020204" pitchFamily="34" charset="0"/>
              </a:rPr>
              <a:t>is to help look at data before making any assumptions</a:t>
            </a:r>
            <a:endParaRPr lang="en-IN" sz="2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5B888BC-E775-4984-B6CE-4872E8E861B9}"/>
              </a:ext>
            </a:extLst>
          </p:cNvPr>
          <p:cNvSpPr txBox="1"/>
          <p:nvPr/>
        </p:nvSpPr>
        <p:spPr>
          <a:xfrm>
            <a:off x="665019" y="3048000"/>
            <a:ext cx="11222181" cy="2308324"/>
          </a:xfrm>
          <a:prstGeom prst="rect">
            <a:avLst/>
          </a:prstGeom>
          <a:noFill/>
        </p:spPr>
        <p:txBody>
          <a:bodyPr wrap="square" rtlCol="0">
            <a:spAutoFit/>
          </a:bodyPr>
          <a:lstStyle/>
          <a:p>
            <a:r>
              <a:rPr lang="en-US" b="1" dirty="0">
                <a:solidFill>
                  <a:schemeClr val="bg2">
                    <a:lumMod val="10000"/>
                  </a:schemeClr>
                </a:solidFill>
                <a:latin typeface="Arial" panose="020B0604020202020204" pitchFamily="34" charset="0"/>
                <a:cs typeface="Arial" panose="020B0604020202020204" pitchFamily="34" charset="0"/>
              </a:rPr>
              <a:t>EXAMPLES :</a:t>
            </a:r>
          </a:p>
          <a:p>
            <a:endParaRPr lang="en-US" b="1"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Shape – counts the no of rows and columns </a:t>
            </a: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 keys () – print the column names </a:t>
            </a: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 Info () – checking the types of data </a:t>
            </a: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 Describe ()  - </a:t>
            </a:r>
            <a:r>
              <a:rPr lang="en-US" b="1" i="0" dirty="0">
                <a:solidFill>
                  <a:schemeClr val="bg2">
                    <a:lumMod val="10000"/>
                  </a:schemeClr>
                </a:solidFill>
                <a:effectLst/>
                <a:latin typeface="Arial" panose="020B0604020202020204" pitchFamily="34" charset="0"/>
                <a:cs typeface="Arial" panose="020B0604020202020204" pitchFamily="34" charset="0"/>
              </a:rPr>
              <a:t> </a:t>
            </a:r>
            <a:r>
              <a:rPr lang="en-US" i="0" dirty="0">
                <a:solidFill>
                  <a:schemeClr val="bg2">
                    <a:lumMod val="10000"/>
                  </a:schemeClr>
                </a:solidFill>
                <a:effectLst/>
                <a:latin typeface="Arial" panose="020B0604020202020204" pitchFamily="34" charset="0"/>
                <a:cs typeface="Arial" panose="020B0604020202020204" pitchFamily="34" charset="0"/>
              </a:rPr>
              <a:t>calculating  mean , max and std</a:t>
            </a:r>
            <a:r>
              <a:rPr lang="en-US" b="1" i="0" dirty="0">
                <a:solidFill>
                  <a:schemeClr val="bg2">
                    <a:lumMod val="10000"/>
                  </a:schemeClr>
                </a:solidFill>
                <a:effectLst/>
                <a:latin typeface="Arial" panose="020B0604020202020204" pitchFamily="34" charset="0"/>
                <a:cs typeface="Arial" panose="020B0604020202020204" pitchFamily="34" charset="0"/>
              </a:rPr>
              <a:t>…..</a:t>
            </a:r>
          </a:p>
          <a:p>
            <a:endParaRPr lang="en-US" b="1" i="0" dirty="0">
              <a:solidFill>
                <a:schemeClr val="bg2">
                  <a:lumMod val="10000"/>
                </a:schemeClr>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b="1" dirty="0">
                <a:solidFill>
                  <a:schemeClr val="bg2">
                    <a:lumMod val="10000"/>
                  </a:schemeClr>
                </a:solidFill>
                <a:latin typeface="Arial" panose="020B0604020202020204" pitchFamily="34" charset="0"/>
                <a:cs typeface="Arial" panose="020B0604020202020204" pitchFamily="34" charset="0"/>
              </a:rPr>
              <a:t>Shape</a:t>
            </a:r>
            <a:r>
              <a:rPr lang="en-US" b="1" i="0" dirty="0">
                <a:solidFill>
                  <a:schemeClr val="bg2">
                    <a:lumMod val="10000"/>
                  </a:schemeClr>
                </a:solidFill>
                <a:effectLst/>
                <a:latin typeface="Arial" panose="020B0604020202020204" pitchFamily="34" charset="0"/>
                <a:cs typeface="Arial" panose="020B0604020202020204" pitchFamily="34" charset="0"/>
              </a:rPr>
              <a:t> </a:t>
            </a:r>
            <a:endParaRPr lang="en-IN" dirty="0">
              <a:solidFill>
                <a:schemeClr val="bg2">
                  <a:lumMod val="10000"/>
                </a:schemeClr>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55337D7D-C0FE-4FC3-881A-CBA784C35F53}"/>
              </a:ext>
            </a:extLst>
          </p:cNvPr>
          <p:cNvPicPr>
            <a:picLocks noChangeAspect="1"/>
          </p:cNvPicPr>
          <p:nvPr/>
        </p:nvPicPr>
        <p:blipFill>
          <a:blip r:embed="rId2"/>
          <a:stretch>
            <a:fillRect/>
          </a:stretch>
        </p:blipFill>
        <p:spPr>
          <a:xfrm>
            <a:off x="1534732" y="5486836"/>
            <a:ext cx="3685096" cy="1038509"/>
          </a:xfrm>
          <a:prstGeom prst="rect">
            <a:avLst/>
          </a:prstGeom>
        </p:spPr>
      </p:pic>
    </p:spTree>
    <p:extLst>
      <p:ext uri="{BB962C8B-B14F-4D97-AF65-F5344CB8AC3E}">
        <p14:creationId xmlns:p14="http://schemas.microsoft.com/office/powerpoint/2010/main" val="396245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FCA2-6E67-41E2-92BF-85B9DC2B004C}"/>
              </a:ext>
            </a:extLst>
          </p:cNvPr>
          <p:cNvSpPr>
            <a:spLocks noGrp="1"/>
          </p:cNvSpPr>
          <p:nvPr>
            <p:ph type="ctrTitle"/>
          </p:nvPr>
        </p:nvSpPr>
        <p:spPr>
          <a:xfrm>
            <a:off x="526473" y="-1537710"/>
            <a:ext cx="9144000" cy="2387600"/>
          </a:xfrm>
        </p:spPr>
        <p:txBody>
          <a:bodyPr>
            <a:normAutofit/>
          </a:bodyPr>
          <a:lstStyle/>
          <a:p>
            <a:pPr marL="457200" indent="-457200" algn="l">
              <a:buFont typeface="Wingdings" panose="05000000000000000000" pitchFamily="2" charset="2"/>
              <a:buChar char="Ø"/>
            </a:pPr>
            <a:r>
              <a:rPr lang="en-US" sz="2800" b="1" dirty="0">
                <a:latin typeface="Arial" panose="020B0604020202020204" pitchFamily="34" charset="0"/>
                <a:cs typeface="Arial" panose="020B0604020202020204" pitchFamily="34" charset="0"/>
              </a:rPr>
              <a:t>Keys () </a:t>
            </a:r>
            <a:endParaRPr lang="en-IN" sz="28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D0E54BB-0433-4B79-9BB2-BF83931D190D}"/>
              </a:ext>
            </a:extLst>
          </p:cNvPr>
          <p:cNvSpPr>
            <a:spLocks noGrp="1"/>
          </p:cNvSpPr>
          <p:nvPr>
            <p:ph type="subTitle" idx="1"/>
          </p:nvPr>
        </p:nvSpPr>
        <p:spPr>
          <a:xfrm>
            <a:off x="526473" y="2470883"/>
            <a:ext cx="9144000" cy="1655762"/>
          </a:xfrm>
        </p:spPr>
        <p:txBody>
          <a:bodyPr>
            <a:normAutofit/>
          </a:bodyPr>
          <a:lstStyle/>
          <a:p>
            <a:pPr marL="457200" indent="-457200" algn="l">
              <a:buFont typeface="Wingdings" panose="05000000000000000000" pitchFamily="2" charset="2"/>
              <a:buChar char="Ø"/>
            </a:pPr>
            <a:r>
              <a:rPr lang="en-US" sz="2800" b="1" dirty="0">
                <a:solidFill>
                  <a:schemeClr val="tx1"/>
                </a:solidFill>
                <a:latin typeface="Arial" panose="020B0604020202020204" pitchFamily="34" charset="0"/>
                <a:cs typeface="Arial" panose="020B0604020202020204" pitchFamily="34" charset="0"/>
              </a:rPr>
              <a:t>Info </a:t>
            </a:r>
            <a:r>
              <a:rPr lang="en-IN" sz="2800" b="1" dirty="0">
                <a:solidFill>
                  <a:schemeClr val="tx1"/>
                </a:solidFill>
                <a:latin typeface="Arial" panose="020B0604020202020204" pitchFamily="34" charset="0"/>
                <a:cs typeface="Arial" panose="020B0604020202020204" pitchFamily="34" charset="0"/>
              </a:rPr>
              <a:t>() </a:t>
            </a:r>
            <a:endParaRPr lang="en-US" sz="2800"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8A66589-60A4-4BBA-A5B2-CF06A2767E92}"/>
              </a:ext>
            </a:extLst>
          </p:cNvPr>
          <p:cNvPicPr>
            <a:picLocks noChangeAspect="1"/>
          </p:cNvPicPr>
          <p:nvPr/>
        </p:nvPicPr>
        <p:blipFill>
          <a:blip r:embed="rId2"/>
          <a:stretch>
            <a:fillRect/>
          </a:stretch>
        </p:blipFill>
        <p:spPr>
          <a:xfrm>
            <a:off x="526473" y="1060016"/>
            <a:ext cx="10501745" cy="1164273"/>
          </a:xfrm>
          <a:prstGeom prst="rect">
            <a:avLst/>
          </a:prstGeom>
        </p:spPr>
      </p:pic>
      <p:pic>
        <p:nvPicPr>
          <p:cNvPr id="7" name="Picture 6">
            <a:extLst>
              <a:ext uri="{FF2B5EF4-FFF2-40B4-BE49-F238E27FC236}">
                <a16:creationId xmlns:a16="http://schemas.microsoft.com/office/drawing/2014/main" id="{6B55E1B5-7D21-4EE0-8C57-65A482463A0B}"/>
              </a:ext>
            </a:extLst>
          </p:cNvPr>
          <p:cNvPicPr>
            <a:picLocks noChangeAspect="1"/>
          </p:cNvPicPr>
          <p:nvPr/>
        </p:nvPicPr>
        <p:blipFill>
          <a:blip r:embed="rId3"/>
          <a:stretch>
            <a:fillRect/>
          </a:stretch>
        </p:blipFill>
        <p:spPr>
          <a:xfrm>
            <a:off x="526473" y="3115536"/>
            <a:ext cx="5718165" cy="3380979"/>
          </a:xfrm>
          <a:prstGeom prst="rect">
            <a:avLst/>
          </a:prstGeom>
        </p:spPr>
      </p:pic>
      <p:sp>
        <p:nvSpPr>
          <p:cNvPr id="8" name="TextBox 7">
            <a:extLst>
              <a:ext uri="{FF2B5EF4-FFF2-40B4-BE49-F238E27FC236}">
                <a16:creationId xmlns:a16="http://schemas.microsoft.com/office/drawing/2014/main" id="{D2E0DA34-80A1-4F42-9667-5B1ED0FC6A28}"/>
              </a:ext>
            </a:extLst>
          </p:cNvPr>
          <p:cNvSpPr txBox="1"/>
          <p:nvPr/>
        </p:nvSpPr>
        <p:spPr>
          <a:xfrm>
            <a:off x="6473835" y="3202551"/>
            <a:ext cx="5718165" cy="286232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bg2">
                    <a:lumMod val="10000"/>
                  </a:schemeClr>
                </a:solidFill>
                <a:effectLst/>
                <a:latin typeface="Roboto" panose="02000000000000000000" pitchFamily="2" charset="0"/>
              </a:rPr>
              <a:t>The dataset contains 768 rows of records and 9 columns of attributes. </a:t>
            </a:r>
          </a:p>
          <a:p>
            <a:pPr marL="285750" indent="-285750" algn="l">
              <a:buFont typeface="Arial" panose="020B0604020202020204" pitchFamily="34" charset="0"/>
              <a:buChar char="•"/>
            </a:pPr>
            <a:endParaRPr lang="en-US" b="0" i="0" dirty="0">
              <a:solidFill>
                <a:schemeClr val="bg2">
                  <a:lumMod val="10000"/>
                </a:schemeClr>
              </a:solidFill>
              <a:effectLst/>
              <a:latin typeface="Roboto" panose="02000000000000000000" pitchFamily="2" charset="0"/>
            </a:endParaRPr>
          </a:p>
          <a:p>
            <a:pPr marL="285750" indent="-285750" algn="l">
              <a:buFont typeface="Arial" panose="020B0604020202020204" pitchFamily="34" charset="0"/>
              <a:buChar char="•"/>
            </a:pPr>
            <a:r>
              <a:rPr lang="en-US" b="0" i="0" dirty="0">
                <a:solidFill>
                  <a:schemeClr val="bg2">
                    <a:lumMod val="10000"/>
                  </a:schemeClr>
                </a:solidFill>
                <a:effectLst/>
                <a:latin typeface="Roboto" panose="02000000000000000000" pitchFamily="2" charset="0"/>
              </a:rPr>
              <a:t>The data types of the attributes consist of 1 quantitative discrete binary, 6 quantitative discrete numerical integers, and 2 quantitative continuous numerical float with 64 digit placings.</a:t>
            </a:r>
          </a:p>
          <a:p>
            <a:pPr marL="285750" indent="-285750" algn="l">
              <a:buFont typeface="Arial" panose="020B0604020202020204" pitchFamily="34" charset="0"/>
              <a:buChar char="•"/>
            </a:pPr>
            <a:endParaRPr lang="en-US" b="0" i="0" dirty="0">
              <a:solidFill>
                <a:schemeClr val="bg2">
                  <a:lumMod val="10000"/>
                </a:schemeClr>
              </a:solidFill>
              <a:effectLst/>
              <a:latin typeface="Roboto" panose="02000000000000000000" pitchFamily="2" charset="0"/>
            </a:endParaRPr>
          </a:p>
          <a:p>
            <a:pPr marL="285750" indent="-285750" algn="l">
              <a:buFont typeface="Arial" panose="020B0604020202020204" pitchFamily="34" charset="0"/>
              <a:buChar char="•"/>
            </a:pPr>
            <a:r>
              <a:rPr lang="en-US" b="0" i="0" dirty="0">
                <a:solidFill>
                  <a:schemeClr val="bg2">
                    <a:lumMod val="10000"/>
                  </a:schemeClr>
                </a:solidFill>
                <a:effectLst/>
                <a:latin typeface="Roboto" panose="02000000000000000000" pitchFamily="2" charset="0"/>
              </a:rPr>
              <a:t>The memory space usage is at least 54.1 kilobytes (KB)</a:t>
            </a:r>
          </a:p>
        </p:txBody>
      </p:sp>
    </p:spTree>
    <p:extLst>
      <p:ext uri="{BB962C8B-B14F-4D97-AF65-F5344CB8AC3E}">
        <p14:creationId xmlns:p14="http://schemas.microsoft.com/office/powerpoint/2010/main" val="138897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173ED-9CD2-42B5-9EF0-05AE71B10CD3}"/>
              </a:ext>
            </a:extLst>
          </p:cNvPr>
          <p:cNvSpPr>
            <a:spLocks noGrp="1"/>
          </p:cNvSpPr>
          <p:nvPr>
            <p:ph type="title"/>
          </p:nvPr>
        </p:nvSpPr>
        <p:spPr>
          <a:xfrm>
            <a:off x="124240" y="-608872"/>
            <a:ext cx="10210800" cy="1078992"/>
          </a:xfrm>
        </p:spPr>
        <p:txBody>
          <a:bodyPr vert="horz" lIns="91440" tIns="45720" rIns="91440" bIns="45720" rtlCol="0" anchor="b">
            <a:normAutofit/>
          </a:bodyPr>
          <a:lstStyle/>
          <a:p>
            <a:r>
              <a:rPr lang="en-US" sz="2400" b="1" dirty="0">
                <a:latin typeface="Arial" panose="020B0604020202020204" pitchFamily="34" charset="0"/>
                <a:cs typeface="Arial" panose="020B0604020202020204" pitchFamily="34" charset="0"/>
              </a:rPr>
              <a:t>describe ()</a:t>
            </a:r>
          </a:p>
        </p:txBody>
      </p:sp>
      <p:sp>
        <p:nvSpPr>
          <p:cNvPr id="3" name="Content Placeholder 2">
            <a:extLst>
              <a:ext uri="{FF2B5EF4-FFF2-40B4-BE49-F238E27FC236}">
                <a16:creationId xmlns:a16="http://schemas.microsoft.com/office/drawing/2014/main" id="{12478CBC-8C83-4237-B225-3B4515B19BF2}"/>
              </a:ext>
            </a:extLst>
          </p:cNvPr>
          <p:cNvSpPr>
            <a:spLocks noGrp="1"/>
          </p:cNvSpPr>
          <p:nvPr>
            <p:ph idx="1"/>
          </p:nvPr>
        </p:nvSpPr>
        <p:spPr>
          <a:xfrm>
            <a:off x="-28412" y="476704"/>
            <a:ext cx="10210800" cy="528429"/>
          </a:xfrm>
        </p:spPr>
        <p:txBody>
          <a:bodyPr vert="horz" lIns="91440" tIns="45720" rIns="91440" bIns="45720" rtlCol="0">
            <a:normAutofit/>
          </a:bodyPr>
          <a:lstStyle/>
          <a:p>
            <a:pPr algn="ctr"/>
            <a:r>
              <a:rPr lang="en-US" sz="2000" b="0" i="0" u="none" strike="noStrike" baseline="0" dirty="0">
                <a:latin typeface="Arial" panose="020B0604020202020204" pitchFamily="34" charset="0"/>
                <a:cs typeface="Arial" panose="020B0604020202020204" pitchFamily="34" charset="0"/>
              </a:rPr>
              <a:t>count, mean, standard deviation, minimum and maximum values and </a:t>
            </a:r>
            <a:endParaRPr lang="en-US" sz="20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EC1CF4CF-D2C0-4560-8D92-6B43BAD27E44}"/>
              </a:ext>
            </a:extLst>
          </p:cNvPr>
          <p:cNvSpPr txBox="1"/>
          <p:nvPr/>
        </p:nvSpPr>
        <p:spPr>
          <a:xfrm>
            <a:off x="143156" y="4362301"/>
            <a:ext cx="8542750" cy="677108"/>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tx1">
                    <a:lumMod val="95000"/>
                  </a:schemeClr>
                </a:solidFill>
                <a:effectLst/>
                <a:latin typeface="Arial" panose="020B0604020202020204" pitchFamily="34" charset="0"/>
                <a:ea typeface="Calibri" panose="020F0502020204030204" pitchFamily="34" charset="0"/>
                <a:cs typeface="Arial" panose="020B0604020202020204" pitchFamily="34" charset="0"/>
              </a:rPr>
              <a:t>T property is </a:t>
            </a:r>
            <a:r>
              <a:rPr lang="en-IN" dirty="0">
                <a:effectLst/>
                <a:latin typeface="Arial" panose="020B0604020202020204" pitchFamily="34" charset="0"/>
                <a:cs typeface="Arial" panose="020B0604020202020204" pitchFamily="34" charset="0"/>
              </a:rPr>
              <a:t>used to transpose index and </a:t>
            </a:r>
          </a:p>
          <a:p>
            <a:r>
              <a:rPr lang="en-IN" dirty="0">
                <a:latin typeface="Arial" panose="020B0604020202020204" pitchFamily="34" charset="0"/>
                <a:cs typeface="Arial" panose="020B0604020202020204" pitchFamily="34" charset="0"/>
              </a:rPr>
              <a:t>       </a:t>
            </a:r>
            <a:r>
              <a:rPr lang="en-IN" dirty="0">
                <a:effectLst/>
                <a:latin typeface="Arial" panose="020B0604020202020204" pitchFamily="34" charset="0"/>
                <a:cs typeface="Arial" panose="020B0604020202020204" pitchFamily="34" charset="0"/>
              </a:rPr>
              <a:t>columns of the data frame. </a:t>
            </a:r>
            <a:endParaRPr lang="en-IN" sz="20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A43593BF-5DC7-4DF4-BA19-A3DF41FFD4EE}"/>
              </a:ext>
            </a:extLst>
          </p:cNvPr>
          <p:cNvSpPr txBox="1"/>
          <p:nvPr/>
        </p:nvSpPr>
        <p:spPr>
          <a:xfrm>
            <a:off x="354656" y="3611480"/>
            <a:ext cx="6100174" cy="461665"/>
          </a:xfrm>
          <a:prstGeom prst="rect">
            <a:avLst/>
          </a:prstGeom>
          <a:noFill/>
        </p:spPr>
        <p:txBody>
          <a:bodyPr wrap="square">
            <a:spAutoFit/>
          </a:bodyPr>
          <a:lstStyle/>
          <a:p>
            <a:r>
              <a:rPr lang="en-US" sz="2400" b="1" dirty="0">
                <a:solidFill>
                  <a:schemeClr val="accent6"/>
                </a:solidFill>
                <a:latin typeface="Arial" panose="020B0604020202020204" pitchFamily="34" charset="0"/>
                <a:cs typeface="Arial" panose="020B0604020202020204" pitchFamily="34" charset="0"/>
              </a:rPr>
              <a:t>describe ().T</a:t>
            </a:r>
            <a:endParaRPr lang="en-IN" sz="2400" dirty="0">
              <a:solidFill>
                <a:schemeClr val="accent6"/>
              </a:solidFill>
            </a:endParaRPr>
          </a:p>
        </p:txBody>
      </p:sp>
      <p:pic>
        <p:nvPicPr>
          <p:cNvPr id="6" name="Picture 5">
            <a:extLst>
              <a:ext uri="{FF2B5EF4-FFF2-40B4-BE49-F238E27FC236}">
                <a16:creationId xmlns:a16="http://schemas.microsoft.com/office/drawing/2014/main" id="{9D331079-BC53-49C2-AA23-11E632F68D1A}"/>
              </a:ext>
            </a:extLst>
          </p:cNvPr>
          <p:cNvPicPr>
            <a:picLocks noChangeAspect="1"/>
          </p:cNvPicPr>
          <p:nvPr/>
        </p:nvPicPr>
        <p:blipFill>
          <a:blip r:embed="rId2"/>
          <a:stretch>
            <a:fillRect/>
          </a:stretch>
        </p:blipFill>
        <p:spPr>
          <a:xfrm>
            <a:off x="507308" y="869666"/>
            <a:ext cx="9444664" cy="2262808"/>
          </a:xfrm>
          <a:prstGeom prst="rect">
            <a:avLst/>
          </a:prstGeom>
        </p:spPr>
      </p:pic>
      <p:pic>
        <p:nvPicPr>
          <p:cNvPr id="9" name="Picture 8">
            <a:extLst>
              <a:ext uri="{FF2B5EF4-FFF2-40B4-BE49-F238E27FC236}">
                <a16:creationId xmlns:a16="http://schemas.microsoft.com/office/drawing/2014/main" id="{BD42F004-C16E-495C-9895-5DF2D9428290}"/>
              </a:ext>
            </a:extLst>
          </p:cNvPr>
          <p:cNvPicPr>
            <a:picLocks noChangeAspect="1"/>
          </p:cNvPicPr>
          <p:nvPr/>
        </p:nvPicPr>
        <p:blipFill>
          <a:blip r:embed="rId3"/>
          <a:stretch>
            <a:fillRect/>
          </a:stretch>
        </p:blipFill>
        <p:spPr>
          <a:xfrm>
            <a:off x="5011641" y="3429000"/>
            <a:ext cx="7056119" cy="3220819"/>
          </a:xfrm>
          <a:prstGeom prst="rect">
            <a:avLst/>
          </a:prstGeom>
        </p:spPr>
      </p:pic>
      <p:sp>
        <p:nvSpPr>
          <p:cNvPr id="13" name="TextBox 12">
            <a:extLst>
              <a:ext uri="{FF2B5EF4-FFF2-40B4-BE49-F238E27FC236}">
                <a16:creationId xmlns:a16="http://schemas.microsoft.com/office/drawing/2014/main" id="{37DEC8A8-18B6-4BF8-9481-740519741A97}"/>
              </a:ext>
            </a:extLst>
          </p:cNvPr>
          <p:cNvSpPr txBox="1"/>
          <p:nvPr/>
        </p:nvSpPr>
        <p:spPr>
          <a:xfrm>
            <a:off x="552547" y="5176252"/>
            <a:ext cx="4049704" cy="830997"/>
          </a:xfrm>
          <a:prstGeom prst="rect">
            <a:avLst/>
          </a:prstGeom>
          <a:noFill/>
        </p:spPr>
        <p:txBody>
          <a:bodyPr wrap="square">
            <a:spAutoFit/>
          </a:bodyPr>
          <a:lstStyle/>
          <a:p>
            <a:r>
              <a:rPr lang="pt-BR" sz="1600" b="0" dirty="0">
                <a:effectLst/>
                <a:latin typeface="Arial" panose="020B0604020202020204" pitchFamily="34" charset="0"/>
                <a:cs typeface="Arial" panose="020B0604020202020204" pitchFamily="34" charset="0"/>
              </a:rPr>
              <a:t>Syntax: Diabetes_dataset.describe([0.10,0.25,0.50,0.75,0.90,0.95,0.99]).T</a:t>
            </a:r>
          </a:p>
        </p:txBody>
      </p:sp>
    </p:spTree>
    <p:extLst>
      <p:ext uri="{BB962C8B-B14F-4D97-AF65-F5344CB8AC3E}">
        <p14:creationId xmlns:p14="http://schemas.microsoft.com/office/powerpoint/2010/main" val="24604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D95C-CD76-4A6E-A7E2-F3A95F46C22D}"/>
              </a:ext>
            </a:extLst>
          </p:cNvPr>
          <p:cNvSpPr>
            <a:spLocks noGrp="1"/>
          </p:cNvSpPr>
          <p:nvPr>
            <p:ph type="title"/>
          </p:nvPr>
        </p:nvSpPr>
        <p:spPr>
          <a:xfrm>
            <a:off x="299581" y="44263"/>
            <a:ext cx="10515600" cy="1325563"/>
          </a:xfrm>
        </p:spPr>
        <p:txBody>
          <a:bodyPr>
            <a:normAutofit/>
          </a:bodyPr>
          <a:lstStyle/>
          <a:p>
            <a:r>
              <a:rPr lang="en-IN" sz="2000" b="1" i="0" u="none" strike="noStrike" baseline="0" dirty="0">
                <a:solidFill>
                  <a:srgbClr val="000000"/>
                </a:solidFill>
                <a:latin typeface="Arial" panose="020B0604020202020204" pitchFamily="34" charset="0"/>
                <a:cs typeface="Arial" panose="020B0604020202020204" pitchFamily="34" charset="0"/>
              </a:rPr>
              <a:t>Counting null values : </a:t>
            </a:r>
            <a:endParaRPr lang="en-IN" sz="48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4AD12FE-0EB2-40A1-93D9-6F090193E1B1}"/>
              </a:ext>
            </a:extLst>
          </p:cNvPr>
          <p:cNvSpPr txBox="1"/>
          <p:nvPr/>
        </p:nvSpPr>
        <p:spPr>
          <a:xfrm>
            <a:off x="483987" y="570687"/>
            <a:ext cx="2843409" cy="369332"/>
          </a:xfrm>
          <a:prstGeom prst="rect">
            <a:avLst/>
          </a:prstGeom>
          <a:noFill/>
        </p:spPr>
        <p:txBody>
          <a:bodyPr wrap="square" rtlCol="0">
            <a:spAutoFit/>
          </a:bodyPr>
          <a:lstStyle/>
          <a:p>
            <a:r>
              <a:rPr lang="en-US" b="1" dirty="0" err="1"/>
              <a:t>Isnull</a:t>
            </a:r>
            <a:r>
              <a:rPr lang="en-US" b="1" dirty="0"/>
              <a:t>().</a:t>
            </a:r>
            <a:r>
              <a:rPr lang="en-US" b="1" dirty="0" err="1"/>
              <a:t>vslues.any</a:t>
            </a:r>
            <a:r>
              <a:rPr lang="en-US" b="1" dirty="0"/>
              <a:t>()</a:t>
            </a:r>
            <a:endParaRPr lang="en-IN" b="1" dirty="0"/>
          </a:p>
        </p:txBody>
      </p:sp>
      <p:sp>
        <p:nvSpPr>
          <p:cNvPr id="12" name="TextBox 11">
            <a:extLst>
              <a:ext uri="{FF2B5EF4-FFF2-40B4-BE49-F238E27FC236}">
                <a16:creationId xmlns:a16="http://schemas.microsoft.com/office/drawing/2014/main" id="{F2E56B3D-CADF-44F8-A3E9-D1FB1AE78F4B}"/>
              </a:ext>
            </a:extLst>
          </p:cNvPr>
          <p:cNvSpPr txBox="1"/>
          <p:nvPr/>
        </p:nvSpPr>
        <p:spPr>
          <a:xfrm>
            <a:off x="590667" y="2408334"/>
            <a:ext cx="6093912" cy="369332"/>
          </a:xfrm>
          <a:prstGeom prst="rect">
            <a:avLst/>
          </a:prstGeom>
          <a:noFill/>
        </p:spPr>
        <p:txBody>
          <a:bodyPr wrap="square">
            <a:spAutoFit/>
          </a:bodyPr>
          <a:lstStyle/>
          <a:p>
            <a:r>
              <a:rPr lang="en-US" b="1" dirty="0" err="1"/>
              <a:t>Isna</a:t>
            </a:r>
            <a:r>
              <a:rPr lang="en-US" b="1" dirty="0"/>
              <a:t>().sum()</a:t>
            </a:r>
            <a:endParaRPr lang="en-IN" b="1" dirty="0"/>
          </a:p>
        </p:txBody>
      </p:sp>
      <p:sp>
        <p:nvSpPr>
          <p:cNvPr id="14" name="TextBox 13">
            <a:extLst>
              <a:ext uri="{FF2B5EF4-FFF2-40B4-BE49-F238E27FC236}">
                <a16:creationId xmlns:a16="http://schemas.microsoft.com/office/drawing/2014/main" id="{C7429324-5A70-4990-B07E-4084E68C3EC3}"/>
              </a:ext>
            </a:extLst>
          </p:cNvPr>
          <p:cNvSpPr txBox="1"/>
          <p:nvPr/>
        </p:nvSpPr>
        <p:spPr>
          <a:xfrm>
            <a:off x="4476593" y="201355"/>
            <a:ext cx="6093912" cy="369332"/>
          </a:xfrm>
          <a:prstGeom prst="rect">
            <a:avLst/>
          </a:prstGeom>
          <a:noFill/>
        </p:spPr>
        <p:txBody>
          <a:bodyPr wrap="square">
            <a:spAutoFit/>
          </a:bodyPr>
          <a:lstStyle/>
          <a:p>
            <a:r>
              <a:rPr lang="en-US" b="1" dirty="0" err="1"/>
              <a:t>Isnull</a:t>
            </a:r>
            <a:r>
              <a:rPr lang="en-US" b="1" dirty="0"/>
              <a:t> () </a:t>
            </a:r>
            <a:endParaRPr lang="en-IN" b="1" dirty="0"/>
          </a:p>
        </p:txBody>
      </p:sp>
      <p:pic>
        <p:nvPicPr>
          <p:cNvPr id="4" name="Picture 3">
            <a:extLst>
              <a:ext uri="{FF2B5EF4-FFF2-40B4-BE49-F238E27FC236}">
                <a16:creationId xmlns:a16="http://schemas.microsoft.com/office/drawing/2014/main" id="{2F9CA4E9-0C75-4168-BF99-A7AEDF0DD786}"/>
              </a:ext>
            </a:extLst>
          </p:cNvPr>
          <p:cNvPicPr>
            <a:picLocks noChangeAspect="1"/>
          </p:cNvPicPr>
          <p:nvPr/>
        </p:nvPicPr>
        <p:blipFill>
          <a:blip r:embed="rId2"/>
          <a:stretch>
            <a:fillRect/>
          </a:stretch>
        </p:blipFill>
        <p:spPr>
          <a:xfrm>
            <a:off x="5432107" y="5370963"/>
            <a:ext cx="6143625" cy="1038225"/>
          </a:xfrm>
          <a:prstGeom prst="rect">
            <a:avLst/>
          </a:prstGeom>
        </p:spPr>
      </p:pic>
      <p:pic>
        <p:nvPicPr>
          <p:cNvPr id="8" name="Picture 7">
            <a:extLst>
              <a:ext uri="{FF2B5EF4-FFF2-40B4-BE49-F238E27FC236}">
                <a16:creationId xmlns:a16="http://schemas.microsoft.com/office/drawing/2014/main" id="{84228798-D7B6-4C64-865E-65EAA5965570}"/>
              </a:ext>
            </a:extLst>
          </p:cNvPr>
          <p:cNvPicPr>
            <a:picLocks noChangeAspect="1"/>
          </p:cNvPicPr>
          <p:nvPr/>
        </p:nvPicPr>
        <p:blipFill>
          <a:blip r:embed="rId3"/>
          <a:stretch>
            <a:fillRect/>
          </a:stretch>
        </p:blipFill>
        <p:spPr>
          <a:xfrm>
            <a:off x="299581" y="2955828"/>
            <a:ext cx="4029075" cy="3079211"/>
          </a:xfrm>
          <a:prstGeom prst="rect">
            <a:avLst/>
          </a:prstGeom>
        </p:spPr>
      </p:pic>
      <p:pic>
        <p:nvPicPr>
          <p:cNvPr id="13" name="Picture 12">
            <a:extLst>
              <a:ext uri="{FF2B5EF4-FFF2-40B4-BE49-F238E27FC236}">
                <a16:creationId xmlns:a16="http://schemas.microsoft.com/office/drawing/2014/main" id="{8ABB0FA5-1913-44EB-BC00-B0A18CD4018D}"/>
              </a:ext>
            </a:extLst>
          </p:cNvPr>
          <p:cNvPicPr>
            <a:picLocks noChangeAspect="1"/>
          </p:cNvPicPr>
          <p:nvPr/>
        </p:nvPicPr>
        <p:blipFill>
          <a:blip r:embed="rId4"/>
          <a:stretch>
            <a:fillRect/>
          </a:stretch>
        </p:blipFill>
        <p:spPr>
          <a:xfrm>
            <a:off x="285593" y="1031680"/>
            <a:ext cx="4191000" cy="1155029"/>
          </a:xfrm>
          <a:prstGeom prst="rect">
            <a:avLst/>
          </a:prstGeom>
        </p:spPr>
      </p:pic>
      <p:sp>
        <p:nvSpPr>
          <p:cNvPr id="16" name="TextBox 15">
            <a:extLst>
              <a:ext uri="{FF2B5EF4-FFF2-40B4-BE49-F238E27FC236}">
                <a16:creationId xmlns:a16="http://schemas.microsoft.com/office/drawing/2014/main" id="{088537FE-F465-4B5F-8F44-5265774CF61B}"/>
              </a:ext>
            </a:extLst>
          </p:cNvPr>
          <p:cNvSpPr txBox="1"/>
          <p:nvPr/>
        </p:nvSpPr>
        <p:spPr>
          <a:xfrm>
            <a:off x="5432107" y="4745474"/>
            <a:ext cx="6103620" cy="369332"/>
          </a:xfrm>
          <a:prstGeom prst="rect">
            <a:avLst/>
          </a:prstGeom>
          <a:noFill/>
        </p:spPr>
        <p:txBody>
          <a:bodyPr wrap="square">
            <a:spAutoFit/>
          </a:bodyPr>
          <a:lstStyle/>
          <a:p>
            <a:r>
              <a:rPr lang="en-IN" b="1" dirty="0">
                <a:effectLst/>
                <a:latin typeface="Arial" panose="020B0604020202020204" pitchFamily="34" charset="0"/>
                <a:cs typeface="Arial" panose="020B0604020202020204" pitchFamily="34" charset="0"/>
              </a:rPr>
              <a:t>checking for duplicate rows</a:t>
            </a:r>
          </a:p>
        </p:txBody>
      </p:sp>
      <p:pic>
        <p:nvPicPr>
          <p:cNvPr id="18" name="Picture 17">
            <a:extLst>
              <a:ext uri="{FF2B5EF4-FFF2-40B4-BE49-F238E27FC236}">
                <a16:creationId xmlns:a16="http://schemas.microsoft.com/office/drawing/2014/main" id="{ECA37FCA-D5D7-4710-9925-7DCB280A867B}"/>
              </a:ext>
            </a:extLst>
          </p:cNvPr>
          <p:cNvPicPr>
            <a:picLocks noChangeAspect="1"/>
          </p:cNvPicPr>
          <p:nvPr/>
        </p:nvPicPr>
        <p:blipFill>
          <a:blip r:embed="rId5"/>
          <a:stretch>
            <a:fillRect/>
          </a:stretch>
        </p:blipFill>
        <p:spPr>
          <a:xfrm>
            <a:off x="4513062" y="738366"/>
            <a:ext cx="7461498" cy="3709267"/>
          </a:xfrm>
          <a:prstGeom prst="rect">
            <a:avLst/>
          </a:prstGeom>
        </p:spPr>
      </p:pic>
    </p:spTree>
    <p:extLst>
      <p:ext uri="{BB962C8B-B14F-4D97-AF65-F5344CB8AC3E}">
        <p14:creationId xmlns:p14="http://schemas.microsoft.com/office/powerpoint/2010/main" val="211226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334E9-2E35-430C-8F81-D30A023359A9}"/>
              </a:ext>
            </a:extLst>
          </p:cNvPr>
          <p:cNvSpPr>
            <a:spLocks noGrp="1"/>
          </p:cNvSpPr>
          <p:nvPr>
            <p:ph type="title"/>
          </p:nvPr>
        </p:nvSpPr>
        <p:spPr>
          <a:xfrm>
            <a:off x="450936" y="286630"/>
            <a:ext cx="10138775" cy="788814"/>
          </a:xfrm>
        </p:spPr>
        <p:txBody>
          <a:bodyPr>
            <a:normAutofit/>
          </a:bodyPr>
          <a:lstStyle/>
          <a:p>
            <a:r>
              <a:rPr lang="en-US" sz="2000" b="1" dirty="0">
                <a:latin typeface="Arial" panose="020B0604020202020204" pitchFamily="34" charset="0"/>
                <a:cs typeface="Arial" panose="020B0604020202020204" pitchFamily="34" charset="0"/>
              </a:rPr>
              <a:t>CORRELATION MATRIX </a:t>
            </a:r>
            <a:endParaRPr lang="en-IN" sz="2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6546773-CE54-4EDE-ADB4-C1B41747BFD5}"/>
              </a:ext>
            </a:extLst>
          </p:cNvPr>
          <p:cNvSpPr>
            <a:spLocks noGrp="1"/>
          </p:cNvSpPr>
          <p:nvPr>
            <p:ph idx="1"/>
          </p:nvPr>
        </p:nvSpPr>
        <p:spPr>
          <a:xfrm>
            <a:off x="538619" y="1440493"/>
            <a:ext cx="10815181" cy="4736470"/>
          </a:xfrm>
        </p:spPr>
        <p:txBody>
          <a:bodyPr>
            <a:normAutofit/>
          </a:bodyPr>
          <a:lstStyle/>
          <a:p>
            <a:r>
              <a:rPr lang="en-US" dirty="0">
                <a:solidFill>
                  <a:schemeClr val="tx1"/>
                </a:solidFill>
              </a:rPr>
              <a:t> </a:t>
            </a:r>
            <a:r>
              <a:rPr lang="en-US" dirty="0" err="1">
                <a:solidFill>
                  <a:schemeClr val="tx1"/>
                </a:solidFill>
              </a:rPr>
              <a:t>corr</a:t>
            </a:r>
            <a:r>
              <a:rPr lang="en-US" dirty="0">
                <a:solidFill>
                  <a:schemeClr val="tx1"/>
                </a:solidFill>
              </a:rPr>
              <a:t> ()</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sz="2400" dirty="0">
              <a:solidFill>
                <a:schemeClr val="tx1"/>
              </a:solidFill>
              <a:latin typeface="Arial" panose="020B0604020202020204" pitchFamily="34" charset="0"/>
              <a:cs typeface="Arial" panose="020B0604020202020204" pitchFamily="34" charset="0"/>
            </a:endParaRPr>
          </a:p>
          <a:p>
            <a:r>
              <a:rPr lang="en-US" sz="2400" dirty="0">
                <a:solidFill>
                  <a:schemeClr val="tx1"/>
                </a:solidFill>
                <a:latin typeface="Arial" panose="020B0604020202020204" pitchFamily="34" charset="0"/>
                <a:cs typeface="Arial" panose="020B0604020202020204" pitchFamily="34" charset="0"/>
              </a:rPr>
              <a:t> - 1  negative correlations</a:t>
            </a:r>
          </a:p>
          <a:p>
            <a:r>
              <a:rPr lang="en-US" sz="2400" dirty="0">
                <a:solidFill>
                  <a:schemeClr val="tx1"/>
                </a:solidFill>
                <a:latin typeface="Arial" panose="020B0604020202020204" pitchFamily="34" charset="0"/>
                <a:cs typeface="Arial" panose="020B0604020202020204" pitchFamily="34" charset="0"/>
              </a:rPr>
              <a:t>+1 positive correlations  </a:t>
            </a:r>
            <a:endParaRPr lang="en-IN" sz="2400"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CD2BF70-E3F6-45CF-AF5F-F8DE6EB7CB6C}"/>
              </a:ext>
            </a:extLst>
          </p:cNvPr>
          <p:cNvSpPr txBox="1"/>
          <p:nvPr/>
        </p:nvSpPr>
        <p:spPr>
          <a:xfrm>
            <a:off x="1218156" y="896536"/>
            <a:ext cx="8213942" cy="369332"/>
          </a:xfrm>
          <a:prstGeom prst="rect">
            <a:avLst/>
          </a:prstGeom>
          <a:noFill/>
        </p:spPr>
        <p:txBody>
          <a:bodyPr wrap="square">
            <a:spAutoFit/>
          </a:bodyPr>
          <a:lstStyle/>
          <a:p>
            <a:r>
              <a:rPr lang="en-US" sz="1800" b="0" i="0" u="none" strike="noStrike" baseline="0" dirty="0">
                <a:solidFill>
                  <a:srgbClr val="000000"/>
                </a:solidFill>
                <a:latin typeface="Book Antiqua" panose="02040602050305030304" pitchFamily="18" charset="0"/>
              </a:rPr>
              <a:t>Correlation is an indication about the changes between two variables </a:t>
            </a:r>
            <a:endParaRPr lang="en-IN" dirty="0"/>
          </a:p>
        </p:txBody>
      </p:sp>
      <p:pic>
        <p:nvPicPr>
          <p:cNvPr id="7" name="Picture 6">
            <a:extLst>
              <a:ext uri="{FF2B5EF4-FFF2-40B4-BE49-F238E27FC236}">
                <a16:creationId xmlns:a16="http://schemas.microsoft.com/office/drawing/2014/main" id="{0B6F0848-79A0-4622-9E1A-8A602E37876A}"/>
              </a:ext>
            </a:extLst>
          </p:cNvPr>
          <p:cNvPicPr>
            <a:picLocks noChangeAspect="1"/>
          </p:cNvPicPr>
          <p:nvPr/>
        </p:nvPicPr>
        <p:blipFill>
          <a:blip r:embed="rId2"/>
          <a:stretch>
            <a:fillRect/>
          </a:stretch>
        </p:blipFill>
        <p:spPr>
          <a:xfrm>
            <a:off x="1218156" y="1875774"/>
            <a:ext cx="10566384" cy="3183906"/>
          </a:xfrm>
          <a:prstGeom prst="rect">
            <a:avLst/>
          </a:prstGeom>
        </p:spPr>
      </p:pic>
    </p:spTree>
    <p:extLst>
      <p:ext uri="{BB962C8B-B14F-4D97-AF65-F5344CB8AC3E}">
        <p14:creationId xmlns:p14="http://schemas.microsoft.com/office/powerpoint/2010/main" val="278876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74" name="Picture 2" descr="Chart, treemap chart&#10;&#10;Description automatically generated">
            <a:extLst>
              <a:ext uri="{FF2B5EF4-FFF2-40B4-BE49-F238E27FC236}">
                <a16:creationId xmlns:a16="http://schemas.microsoft.com/office/drawing/2014/main" id="{74403250-455A-4859-B201-A703C48574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9110" y="1698174"/>
            <a:ext cx="5389690" cy="51598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54D5F8B-ADE0-44C2-9A7B-79A160BB1DCA}"/>
              </a:ext>
            </a:extLst>
          </p:cNvPr>
          <p:cNvPicPr>
            <a:picLocks noChangeAspect="1"/>
          </p:cNvPicPr>
          <p:nvPr/>
        </p:nvPicPr>
        <p:blipFill>
          <a:blip r:embed="rId3"/>
          <a:stretch>
            <a:fillRect/>
          </a:stretch>
        </p:blipFill>
        <p:spPr>
          <a:xfrm>
            <a:off x="742991" y="547317"/>
            <a:ext cx="9974680" cy="1022403"/>
          </a:xfrm>
          <a:prstGeom prst="rect">
            <a:avLst/>
          </a:prstGeom>
        </p:spPr>
      </p:pic>
      <p:sp>
        <p:nvSpPr>
          <p:cNvPr id="16" name="TextBox 15">
            <a:extLst>
              <a:ext uri="{FF2B5EF4-FFF2-40B4-BE49-F238E27FC236}">
                <a16:creationId xmlns:a16="http://schemas.microsoft.com/office/drawing/2014/main" id="{8D8761DB-12F1-4F86-882C-28E1443562CC}"/>
              </a:ext>
            </a:extLst>
          </p:cNvPr>
          <p:cNvSpPr txBox="1"/>
          <p:nvPr/>
        </p:nvSpPr>
        <p:spPr>
          <a:xfrm>
            <a:off x="6296742" y="3262722"/>
            <a:ext cx="5217539" cy="320536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From the correlation matrix we found that</a:t>
            </a:r>
          </a:p>
          <a:p>
            <a:pPr>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Glucose, BMI, Age, Pregnancies are the top 4 features that are related to the outcome.</a:t>
            </a:r>
          </a:p>
        </p:txBody>
      </p:sp>
    </p:spTree>
    <p:extLst>
      <p:ext uri="{BB962C8B-B14F-4D97-AF65-F5344CB8AC3E}">
        <p14:creationId xmlns:p14="http://schemas.microsoft.com/office/powerpoint/2010/main" val="2307146968"/>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1404</TotalTime>
  <Words>1242</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vt:i4>
      </vt:variant>
    </vt:vector>
  </HeadingPairs>
  <TitlesOfParts>
    <vt:vector size="35" baseType="lpstr">
      <vt:lpstr>Arial</vt:lpstr>
      <vt:lpstr>Arial Black</vt:lpstr>
      <vt:lpstr>Book Antiqua</vt:lpstr>
      <vt:lpstr>Calibri</vt:lpstr>
      <vt:lpstr>Calibri Light</vt:lpstr>
      <vt:lpstr>Georgia</vt:lpstr>
      <vt:lpstr>Helvetica</vt:lpstr>
      <vt:lpstr>Roboto</vt:lpstr>
      <vt:lpstr>Segoe UI</vt:lpstr>
      <vt:lpstr>Seoige</vt:lpstr>
      <vt:lpstr>Symbol</vt:lpstr>
      <vt:lpstr>Times New Roman</vt:lpstr>
      <vt:lpstr>urw-din</vt:lpstr>
      <vt:lpstr>Wingdings</vt:lpstr>
      <vt:lpstr>Wingdings 3</vt:lpstr>
      <vt:lpstr>Facet</vt:lpstr>
      <vt:lpstr>MY MODULES      1.  DATASET COLLECTION         2.  EXPLORATORY DATA ANALYSIS        3.  DATA PRE-PROCESSING</vt:lpstr>
      <vt:lpstr>IMPORTING  LIBRARIES : </vt:lpstr>
      <vt:lpstr>GET THE DATASET</vt:lpstr>
      <vt:lpstr>EXPLORATORY DATA ANALYSIS : </vt:lpstr>
      <vt:lpstr>Keys () </vt:lpstr>
      <vt:lpstr>describe ()</vt:lpstr>
      <vt:lpstr>Counting null values : </vt:lpstr>
      <vt:lpstr>CORRELATION MATRIX </vt:lpstr>
      <vt:lpstr>PowerPoint Presentation</vt:lpstr>
      <vt:lpstr>Outcome</vt:lpstr>
      <vt:lpstr>Count plot specifying the number of people suffering by diabetes</vt:lpstr>
      <vt:lpstr>DATA PRE – PROCESSING  </vt:lpstr>
      <vt:lpstr>Missing observation analysis </vt:lpstr>
      <vt:lpstr>PowerPoint Presentation</vt:lpstr>
      <vt:lpstr>The missing values will be filled with the median values of each variable </vt:lpstr>
      <vt:lpstr>FEATURE SCALING</vt:lpstr>
      <vt:lpstr>Techniques to perform Feature Scaling              Min-Max Normalization: This technique re-scales a feature or observation value with distribution value between 0 and 1.            Standardization:Standardization is another scaling technique where the values are centered around the mean with a unit standard deviation. This means that the mean of the attribute becomes zero and the resultant distribution has a unit standard deviation.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MODULES      1.  DATASET COLLECTION         2.  EXPLORATORY DATA ANALYSIS        3.  DATA PRE PROCESSING</dc:title>
  <dc:creator>RV guru ji</dc:creator>
  <cp:lastModifiedBy>RV guru ji</cp:lastModifiedBy>
  <cp:revision>5</cp:revision>
  <dcterms:created xsi:type="dcterms:W3CDTF">2021-10-26T00:58:13Z</dcterms:created>
  <dcterms:modified xsi:type="dcterms:W3CDTF">2021-12-06T16:59:48Z</dcterms:modified>
</cp:coreProperties>
</file>