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60" r:id="rId2"/>
    <p:sldId id="261" r:id="rId3"/>
    <p:sldId id="262" r:id="rId4"/>
    <p:sldId id="304" r:id="rId5"/>
    <p:sldId id="305" r:id="rId6"/>
    <p:sldId id="306" r:id="rId7"/>
    <p:sldId id="307" r:id="rId8"/>
    <p:sldId id="308" r:id="rId9"/>
    <p:sldId id="312" r:id="rId10"/>
    <p:sldId id="310" r:id="rId11"/>
    <p:sldId id="314" r:id="rId12"/>
    <p:sldId id="311" r:id="rId13"/>
    <p:sldId id="360" r:id="rId14"/>
    <p:sldId id="315" r:id="rId15"/>
    <p:sldId id="317" r:id="rId16"/>
    <p:sldId id="316" r:id="rId17"/>
    <p:sldId id="318" r:id="rId18"/>
    <p:sldId id="320" r:id="rId19"/>
    <p:sldId id="354" r:id="rId20"/>
    <p:sldId id="321" r:id="rId21"/>
    <p:sldId id="325" r:id="rId22"/>
    <p:sldId id="322" r:id="rId23"/>
    <p:sldId id="323" r:id="rId24"/>
    <p:sldId id="32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6294"/>
    <a:srgbClr val="3B5EA2"/>
    <a:srgbClr val="FCFCFC"/>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80" autoAdjust="0"/>
    <p:restoredTop sz="94660"/>
  </p:normalViewPr>
  <p:slideViewPr>
    <p:cSldViewPr snapToGrid="0">
      <p:cViewPr>
        <p:scale>
          <a:sx n="66" d="100"/>
          <a:sy n="66" d="100"/>
        </p:scale>
        <p:origin x="1928" y="71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2018/12/16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a:t>
            </a:r>
            <a:r>
              <a:rPr lang="en-US" altLang="zh-CN" dirty="0"/>
              <a:t>!</a:t>
            </a:r>
            <a:endParaRPr lang="zh-CN" altLang="en-US" dirty="0"/>
          </a:p>
          <a:p>
            <a:r>
              <a:rPr lang="zh-CN" altLang="en-US" dirty="0"/>
              <a:t>我是吴仁杰，我是余心怡！</a:t>
            </a:r>
          </a:p>
          <a:p>
            <a:r>
              <a:rPr lang="zh-CN" altLang="en-US" dirty="0"/>
              <a:t>接下来由我们来给大家展示我们的项目：</a:t>
            </a:r>
            <a:endParaRPr lang="en-US" altLang="zh-CN" dirty="0"/>
          </a:p>
          <a:p>
            <a:r>
              <a:rPr lang="zh-CN" altLang="en-US" dirty="0"/>
              <a:t>从</a:t>
            </a:r>
            <a:r>
              <a:rPr lang="en-US" altLang="zh-CN" dirty="0"/>
              <a:t>CT</a:t>
            </a:r>
            <a:r>
              <a:rPr lang="zh-CN" altLang="en-US" dirty="0"/>
              <a:t>扫描图像重建三维牙齿模型。</a:t>
            </a:r>
          </a:p>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对于中间“</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png</a:t>
            </a:r>
            <a:r>
              <a:rPr lang="zh-CN" altLang="en-US" sz="1200" kern="1200" dirty="0">
                <a:solidFill>
                  <a:schemeClr val="tx1"/>
                </a:solidFill>
                <a:effectLst/>
                <a:latin typeface="+mn-lt"/>
                <a:ea typeface="+mn-ea"/>
                <a:cs typeface="+mn-cs"/>
              </a:rPr>
              <a:t>”格式图片，</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我们提供了</a:t>
            </a:r>
            <a:r>
              <a:rPr lang="en-US" altLang="zh-CN" sz="1200" kern="1200" dirty="0">
                <a:solidFill>
                  <a:schemeClr val="tx1"/>
                </a:solidFill>
                <a:effectLst/>
                <a:latin typeface="+mn-lt"/>
                <a:ea typeface="+mn-ea"/>
                <a:cs typeface="+mn-cs"/>
              </a:rPr>
              <a:t>RGB</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GRAY</a:t>
            </a:r>
            <a:r>
              <a:rPr lang="zh-CN" altLang="en-US" sz="1200" kern="1200" dirty="0">
                <a:solidFill>
                  <a:schemeClr val="tx1"/>
                </a:solidFill>
                <a:effectLst/>
                <a:latin typeface="+mn-lt"/>
                <a:ea typeface="+mn-ea"/>
                <a:cs typeface="+mn-cs"/>
              </a:rPr>
              <a:t>两种格式以及将其相互转换的代码以方适用多种类型数据。</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最右边一张则是我们通过</a:t>
            </a:r>
            <a:r>
              <a:rPr lang="en-US" altLang="zh-CN" sz="1200" kern="1200" dirty="0">
                <a:solidFill>
                  <a:schemeClr val="tx1"/>
                </a:solidFill>
                <a:effectLst/>
                <a:latin typeface="+mn-lt"/>
                <a:ea typeface="+mn-ea"/>
                <a:cs typeface="+mn-cs"/>
              </a:rPr>
              <a:t>Ps</a:t>
            </a:r>
            <a:r>
              <a:rPr lang="zh-CN" altLang="en-US" sz="1200" kern="1200" dirty="0">
                <a:solidFill>
                  <a:schemeClr val="tx1"/>
                </a:solidFill>
                <a:effectLst/>
                <a:latin typeface="+mn-lt"/>
                <a:ea typeface="+mn-ea"/>
                <a:cs typeface="+mn-cs"/>
              </a:rPr>
              <a:t>等修图软件手动标记的</a:t>
            </a:r>
            <a:r>
              <a:rPr lang="en-US" altLang="zh-CN" sz="1200" kern="1200" dirty="0">
                <a:solidFill>
                  <a:schemeClr val="tx1"/>
                </a:solidFill>
                <a:effectLst/>
                <a:latin typeface="+mn-lt"/>
                <a:ea typeface="+mn-ea"/>
                <a:cs typeface="+mn-cs"/>
              </a:rPr>
              <a:t>Labels</a:t>
            </a:r>
            <a:r>
              <a:rPr lang="zh-CN" altLang="en-US" sz="1200" kern="1200" dirty="0">
                <a:solidFill>
                  <a:schemeClr val="tx1"/>
                </a:solidFill>
                <a:effectLst/>
                <a:latin typeface="+mn-lt"/>
                <a:ea typeface="+mn-ea"/>
                <a:cs typeface="+mn-cs"/>
              </a:rPr>
              <a:t>。</a:t>
            </a:r>
          </a:p>
          <a:p>
            <a:r>
              <a:rPr lang="zh-CN" altLang="en-US" sz="1200" kern="1200" dirty="0">
                <a:solidFill>
                  <a:schemeClr val="tx1"/>
                </a:solidFill>
                <a:effectLst/>
                <a:latin typeface="+mn-lt"/>
                <a:ea typeface="+mn-ea"/>
                <a:cs typeface="+mn-cs"/>
              </a:rPr>
              <a:t>数据准备过程中我们一共标记了</a:t>
            </a:r>
            <a:r>
              <a:rPr lang="en-US" altLang="zh-CN" sz="1200" kern="1200" dirty="0">
                <a:solidFill>
                  <a:schemeClr val="tx1"/>
                </a:solidFill>
                <a:effectLst/>
                <a:latin typeface="+mn-lt"/>
                <a:ea typeface="+mn-ea"/>
                <a:cs typeface="+mn-cs"/>
              </a:rPr>
              <a:t>161</a:t>
            </a:r>
            <a:r>
              <a:rPr lang="zh-CN" altLang="en-US" sz="1200" kern="1200" dirty="0">
                <a:solidFill>
                  <a:schemeClr val="tx1"/>
                </a:solidFill>
                <a:effectLst/>
                <a:latin typeface="+mn-lt"/>
                <a:ea typeface="+mn-ea"/>
                <a:cs typeface="+mn-cs"/>
              </a:rPr>
              <a:t>张包含牙齿的图片，以及</a:t>
            </a:r>
            <a:r>
              <a:rPr lang="en-US" altLang="zh-CN" sz="1200" kern="1200" dirty="0">
                <a:solidFill>
                  <a:schemeClr val="tx1"/>
                </a:solidFill>
                <a:effectLst/>
                <a:latin typeface="+mn-lt"/>
                <a:ea typeface="+mn-ea"/>
                <a:cs typeface="+mn-cs"/>
              </a:rPr>
              <a:t>400</a:t>
            </a:r>
            <a:r>
              <a:rPr lang="zh-CN" altLang="en-US" sz="1200" kern="1200" dirty="0">
                <a:solidFill>
                  <a:schemeClr val="tx1"/>
                </a:solidFill>
                <a:effectLst/>
                <a:latin typeface="+mn-lt"/>
                <a:ea typeface="+mn-ea"/>
                <a:cs typeface="+mn-cs"/>
              </a:rPr>
              <a:t>多张其余部分的图片。</a:t>
            </a:r>
          </a:p>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然后结合另外一组同学提供的</a:t>
            </a:r>
            <a:r>
              <a:rPr lang="en-US" altLang="zh-CN" sz="1200" kern="1200" dirty="0">
                <a:solidFill>
                  <a:schemeClr val="tx1"/>
                </a:solidFill>
                <a:effectLst/>
                <a:latin typeface="+mn-lt"/>
                <a:ea typeface="+mn-ea"/>
                <a:cs typeface="+mn-cs"/>
              </a:rPr>
              <a:t>150</a:t>
            </a:r>
            <a:r>
              <a:rPr lang="zh-CN" altLang="en-US" sz="1200" kern="1200" dirty="0">
                <a:solidFill>
                  <a:schemeClr val="tx1"/>
                </a:solidFill>
                <a:effectLst/>
                <a:latin typeface="+mn-lt"/>
                <a:ea typeface="+mn-ea"/>
                <a:cs typeface="+mn-cs"/>
              </a:rPr>
              <a:t>张标记图，</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开始了我们的第二部分</a:t>
            </a:r>
            <a:r>
              <a:rPr lang="en-US" altLang="zh-CN" sz="1200" kern="1200" dirty="0">
                <a:solidFill>
                  <a:schemeClr val="tx1"/>
                </a:solidFill>
                <a:effectLst/>
                <a:latin typeface="+mn-lt"/>
                <a:ea typeface="+mn-ea"/>
                <a:cs typeface="+mn-cs"/>
              </a:rPr>
              <a:t>Segmentation</a:t>
            </a:r>
            <a:r>
              <a:rPr lang="zh-CN" altLang="en-US"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我们参考了当下最为热门的图片分割的神经网络，</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基于 </a:t>
            </a:r>
            <a:r>
              <a:rPr lang="en-US" altLang="zh-CN" sz="1200" kern="1200" dirty="0">
                <a:solidFill>
                  <a:schemeClr val="tx1"/>
                </a:solidFill>
                <a:effectLst/>
                <a:latin typeface="+mn-lt"/>
                <a:ea typeface="+mn-ea"/>
                <a:cs typeface="+mn-cs"/>
              </a:rPr>
              <a:t>FCN</a:t>
            </a:r>
            <a:r>
              <a:rPr lang="zh-CN" altLang="en-US" sz="1200" kern="1200" dirty="0">
                <a:solidFill>
                  <a:schemeClr val="tx1"/>
                </a:solidFill>
                <a:effectLst/>
                <a:latin typeface="+mn-lt"/>
                <a:ea typeface="+mn-ea"/>
                <a:cs typeface="+mn-cs"/>
              </a:rPr>
              <a:t> 提出的卷积和反卷积原理，</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对我们的图片进行训练分割。</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左边这张图就是我们整个网络的</a:t>
            </a:r>
            <a:r>
              <a:rPr lang="en-US" altLang="zh-CN" sz="1200" kern="1200" dirty="0">
                <a:solidFill>
                  <a:schemeClr val="tx1"/>
                </a:solidFill>
                <a:effectLst/>
                <a:latin typeface="+mn-lt"/>
                <a:ea typeface="+mn-ea"/>
                <a:cs typeface="+mn-cs"/>
              </a:rPr>
              <a:t>graph</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我们使用多层卷积和反卷积进行特征提取以及基于特征的</a:t>
            </a:r>
            <a:r>
              <a:rPr lang="en-US" altLang="zh-CN" sz="1200" kern="1200" dirty="0">
                <a:solidFill>
                  <a:schemeClr val="tx1"/>
                </a:solidFill>
                <a:effectLst/>
                <a:latin typeface="+mn-lt"/>
                <a:ea typeface="+mn-ea"/>
                <a:cs typeface="+mn-cs"/>
              </a:rPr>
              <a:t>Labels</a:t>
            </a:r>
            <a:r>
              <a:rPr lang="zh-CN" altLang="en-US" sz="1200" kern="1200" dirty="0">
                <a:solidFill>
                  <a:schemeClr val="tx1"/>
                </a:solidFill>
                <a:effectLst/>
                <a:latin typeface="+mn-lt"/>
                <a:ea typeface="+mn-ea"/>
                <a:cs typeface="+mn-cs"/>
              </a:rPr>
              <a:t>生成</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这是通过</a:t>
            </a:r>
            <a:r>
              <a:rPr lang="en-US" altLang="zh-CN" sz="1200" kern="1200" dirty="0" err="1">
                <a:solidFill>
                  <a:schemeClr val="tx1"/>
                </a:solidFill>
                <a:effectLst/>
                <a:latin typeface="+mn-lt"/>
                <a:ea typeface="+mn-ea"/>
                <a:cs typeface="+mn-cs"/>
              </a:rPr>
              <a:t>TensorBoard</a:t>
            </a:r>
            <a:r>
              <a:rPr lang="zh-CN" altLang="en-US" sz="1200" kern="1200" dirty="0">
                <a:solidFill>
                  <a:schemeClr val="tx1"/>
                </a:solidFill>
                <a:effectLst/>
                <a:latin typeface="+mn-lt"/>
                <a:ea typeface="+mn-ea"/>
                <a:cs typeface="+mn-cs"/>
              </a:rPr>
              <a:t>实现的训练过程的可视化，</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左上角这张是我们输入的原图，</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右上角这张将我们人工标记的</a:t>
            </a:r>
            <a:r>
              <a:rPr lang="en-US" altLang="zh-CN" sz="1200" kern="1200" dirty="0">
                <a:solidFill>
                  <a:schemeClr val="tx1"/>
                </a:solidFill>
                <a:effectLst/>
                <a:latin typeface="+mn-lt"/>
                <a:ea typeface="+mn-ea"/>
                <a:cs typeface="+mn-cs"/>
              </a:rPr>
              <a:t>Labels</a:t>
            </a:r>
            <a:r>
              <a:rPr lang="zh-CN" altLang="en-US" sz="1200" kern="1200" dirty="0">
                <a:solidFill>
                  <a:schemeClr val="tx1"/>
                </a:solidFill>
                <a:effectLst/>
                <a:latin typeface="+mn-lt"/>
                <a:ea typeface="+mn-ea"/>
                <a:cs typeface="+mn-cs"/>
              </a:rPr>
              <a:t>与原图重叠显示，可以看到重合度非常高。</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而右下角是将我们训练生成的</a:t>
            </a:r>
            <a:r>
              <a:rPr lang="en-US" altLang="zh-CN" sz="1200" kern="1200" dirty="0">
                <a:solidFill>
                  <a:schemeClr val="tx1"/>
                </a:solidFill>
                <a:effectLst/>
                <a:latin typeface="+mn-lt"/>
                <a:ea typeface="+mn-ea"/>
                <a:cs typeface="+mn-cs"/>
              </a:rPr>
              <a:t>Labels</a:t>
            </a:r>
            <a:r>
              <a:rPr lang="zh-CN" altLang="en-US" sz="1200" kern="1200" dirty="0">
                <a:solidFill>
                  <a:schemeClr val="tx1"/>
                </a:solidFill>
                <a:effectLst/>
                <a:latin typeface="+mn-lt"/>
                <a:ea typeface="+mn-ea"/>
                <a:cs typeface="+mn-cs"/>
              </a:rPr>
              <a:t>与原图的重叠显示，总体上还算差强人意，当然还有一些问题将在后面提及。</a:t>
            </a:r>
          </a:p>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再接着我们使用</a:t>
            </a:r>
            <a:r>
              <a:rPr lang="en-US" altLang="zh-CN" sz="1200" kern="1200" dirty="0" err="1">
                <a:solidFill>
                  <a:schemeClr val="tx1"/>
                </a:solidFill>
                <a:effectLst/>
                <a:latin typeface="+mn-lt"/>
                <a:ea typeface="+mn-ea"/>
                <a:cs typeface="+mn-cs"/>
              </a:rPr>
              <a:t>Matlab</a:t>
            </a:r>
            <a:r>
              <a:rPr lang="zh-CN" altLang="en-US" sz="1200" kern="1200" dirty="0">
                <a:solidFill>
                  <a:schemeClr val="tx1"/>
                </a:solidFill>
                <a:effectLst/>
                <a:latin typeface="+mn-lt"/>
                <a:ea typeface="+mn-ea"/>
                <a:cs typeface="+mn-cs"/>
              </a:rPr>
              <a:t>对分割完的图片进行边缘提取，得到如下图片。</a:t>
            </a:r>
          </a:p>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接下来有请我的搭档给大家展示剩余的部分。</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3D</a:t>
            </a:r>
            <a:r>
              <a:rPr lang="zh-CN" altLang="en-US" sz="1200" kern="1200" dirty="0">
                <a:solidFill>
                  <a:schemeClr val="tx1"/>
                </a:solidFill>
                <a:effectLst/>
                <a:latin typeface="+mn-lt"/>
                <a:ea typeface="+mn-ea"/>
                <a:cs typeface="+mn-cs"/>
              </a:rPr>
              <a:t>重建部分，我们使用</a:t>
            </a:r>
            <a:r>
              <a:rPr lang="en-US" altLang="zh-CN" sz="1200" kern="1200" dirty="0">
                <a:solidFill>
                  <a:schemeClr val="tx1"/>
                </a:solidFill>
                <a:effectLst/>
                <a:latin typeface="+mn-lt"/>
                <a:ea typeface="+mn-ea"/>
                <a:cs typeface="+mn-cs"/>
              </a:rPr>
              <a:t>OpenCV</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PCl</a:t>
            </a:r>
            <a:r>
              <a:rPr lang="zh-CN" altLang="en-US" sz="1200" kern="1200" dirty="0">
                <a:solidFill>
                  <a:schemeClr val="tx1"/>
                </a:solidFill>
                <a:effectLst/>
                <a:latin typeface="+mn-lt"/>
                <a:ea typeface="+mn-ea"/>
                <a:cs typeface="+mn-cs"/>
              </a:rPr>
              <a:t>库，</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采取多层重建方法，对边缘提取之后得到的一系列牙齿图片分层提取边缘上的离散点，</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并生成点云集，再将点云转换为</a:t>
            </a:r>
            <a:r>
              <a:rPr lang="en-US" altLang="zh-CN" sz="1200" kern="1200" dirty="0">
                <a:solidFill>
                  <a:schemeClr val="tx1"/>
                </a:solidFill>
                <a:effectLst/>
                <a:latin typeface="+mn-lt"/>
                <a:ea typeface="+mn-ea"/>
                <a:cs typeface="+mn-cs"/>
              </a:rPr>
              <a:t>3D</a:t>
            </a:r>
            <a:r>
              <a:rPr lang="zh-CN" altLang="en-US" sz="1200" kern="1200" dirty="0">
                <a:solidFill>
                  <a:schemeClr val="tx1"/>
                </a:solidFill>
                <a:effectLst/>
                <a:latin typeface="+mn-lt"/>
                <a:ea typeface="+mn-ea"/>
                <a:cs typeface="+mn-cs"/>
              </a:rPr>
              <a:t>网格模型。</a:t>
            </a:r>
          </a:p>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生成点云的具体方法是：首先使用</a:t>
            </a:r>
            <a:r>
              <a:rPr lang="en-US" altLang="zh-CN" sz="1200" kern="1200" dirty="0" err="1">
                <a:solidFill>
                  <a:schemeClr val="tx1"/>
                </a:solidFill>
                <a:effectLst/>
                <a:latin typeface="+mn-lt"/>
                <a:ea typeface="+mn-ea"/>
                <a:cs typeface="+mn-cs"/>
              </a:rPr>
              <a:t>opencv</a:t>
            </a:r>
            <a:r>
              <a:rPr lang="zh-CN" altLang="en-US" sz="1200" kern="1200" dirty="0">
                <a:solidFill>
                  <a:schemeClr val="tx1"/>
                </a:solidFill>
                <a:effectLst/>
                <a:latin typeface="+mn-lt"/>
                <a:ea typeface="+mn-ea"/>
                <a:cs typeface="+mn-cs"/>
              </a:rPr>
              <a:t>读取边缘提取后的图片，将其转化为矩阵格式。遍历矩阵读取其中的元素值，对于每个读到的非</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值，为它创建一个点，并根据</a:t>
            </a:r>
            <a:r>
              <a:rPr lang="en-US" altLang="zh-CN" sz="1200" kern="1200" dirty="0">
                <a:solidFill>
                  <a:schemeClr val="tx1"/>
                </a:solidFill>
                <a:effectLst/>
                <a:latin typeface="+mn-lt"/>
                <a:ea typeface="+mn-ea"/>
                <a:cs typeface="+mn-cs"/>
              </a:rPr>
              <a:t>CT</a:t>
            </a:r>
            <a:r>
              <a:rPr lang="zh-CN" altLang="en-US" sz="1200" kern="1200" dirty="0">
                <a:solidFill>
                  <a:schemeClr val="tx1"/>
                </a:solidFill>
                <a:effectLst/>
                <a:latin typeface="+mn-lt"/>
                <a:ea typeface="+mn-ea"/>
                <a:cs typeface="+mn-cs"/>
              </a:rPr>
              <a:t>格式设置它的</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维坐标，最后将它加入到点云中。对每张图片都重复以上的操作，最后我们将得到一个</a:t>
            </a:r>
            <a:r>
              <a:rPr lang="en-US" altLang="zh-CN" sz="1200" kern="1200" dirty="0">
                <a:solidFill>
                  <a:schemeClr val="tx1"/>
                </a:solidFill>
                <a:effectLst/>
                <a:latin typeface="+mn-lt"/>
                <a:ea typeface="+mn-ea"/>
                <a:cs typeface="+mn-cs"/>
              </a:rPr>
              <a:t>ply</a:t>
            </a:r>
            <a:r>
              <a:rPr lang="zh-CN" altLang="en-US" sz="1200" kern="1200" dirty="0">
                <a:solidFill>
                  <a:schemeClr val="tx1"/>
                </a:solidFill>
                <a:effectLst/>
                <a:latin typeface="+mn-lt"/>
                <a:ea typeface="+mn-ea"/>
                <a:cs typeface="+mn-cs"/>
              </a:rPr>
              <a:t>格式的牙齿点云模型。这张图片展示的是我们重建得到的牙齿点云模型。</a:t>
            </a:r>
          </a:p>
          <a:p>
            <a:r>
              <a:rPr lang="zh-CN" altLang="en-US" sz="1200" kern="1200" dirty="0">
                <a:solidFill>
                  <a:schemeClr val="tx1"/>
                </a:solidFill>
                <a:effectLst/>
                <a:latin typeface="+mn-lt"/>
                <a:ea typeface="+mn-ea"/>
                <a:cs typeface="+mn-cs"/>
              </a:rPr>
              <a:t>得到点云后，我们使用</a:t>
            </a:r>
            <a:r>
              <a:rPr lang="en-US" altLang="zh-CN" sz="1200" kern="1200" dirty="0">
                <a:solidFill>
                  <a:schemeClr val="tx1"/>
                </a:solidFill>
                <a:effectLst/>
                <a:latin typeface="+mn-lt"/>
                <a:ea typeface="+mn-ea"/>
                <a:cs typeface="+mn-cs"/>
              </a:rPr>
              <a:t>MeshLab</a:t>
            </a:r>
            <a:r>
              <a:rPr lang="zh-CN" altLang="en-US" sz="1200" kern="1200" dirty="0">
                <a:solidFill>
                  <a:schemeClr val="tx1"/>
                </a:solidFill>
                <a:effectLst/>
                <a:latin typeface="+mn-lt"/>
                <a:ea typeface="+mn-ea"/>
                <a:cs typeface="+mn-cs"/>
              </a:rPr>
              <a:t>进行</a:t>
            </a:r>
            <a:r>
              <a:rPr lang="en-US" altLang="zh-CN" sz="1200" kern="1200" dirty="0">
                <a:solidFill>
                  <a:schemeClr val="tx1"/>
                </a:solidFill>
                <a:effectLst/>
                <a:latin typeface="+mn-lt"/>
                <a:ea typeface="+mn-ea"/>
                <a:cs typeface="+mn-cs"/>
              </a:rPr>
              <a:t>3D</a:t>
            </a:r>
            <a:r>
              <a:rPr lang="zh-CN" altLang="en-US" sz="1200" kern="1200" dirty="0">
                <a:solidFill>
                  <a:schemeClr val="tx1"/>
                </a:solidFill>
                <a:effectLst/>
                <a:latin typeface="+mn-lt"/>
                <a:ea typeface="+mn-ea"/>
                <a:cs typeface="+mn-cs"/>
              </a:rPr>
              <a:t>网格模型的重建。</a:t>
            </a:r>
          </a:p>
          <a:p>
            <a:r>
              <a:rPr lang="zh-CN" altLang="en-US" sz="1200" kern="1200" dirty="0">
                <a:solidFill>
                  <a:schemeClr val="tx1"/>
                </a:solidFill>
                <a:effectLst/>
                <a:latin typeface="+mn-lt"/>
                <a:ea typeface="+mn-ea"/>
                <a:cs typeface="+mn-cs"/>
              </a:rPr>
              <a:t>下面这张图片展示了我们重建得到的</a:t>
            </a:r>
            <a:r>
              <a:rPr lang="en-US" altLang="zh-CN" sz="1200" kern="1200" dirty="0">
                <a:solidFill>
                  <a:schemeClr val="tx1"/>
                </a:solidFill>
                <a:effectLst/>
                <a:latin typeface="+mn-lt"/>
                <a:ea typeface="+mn-ea"/>
                <a:cs typeface="+mn-cs"/>
              </a:rPr>
              <a:t>3D</a:t>
            </a:r>
            <a:r>
              <a:rPr lang="zh-CN" altLang="en-US" sz="1200" kern="1200" dirty="0">
                <a:solidFill>
                  <a:schemeClr val="tx1"/>
                </a:solidFill>
                <a:effectLst/>
                <a:latin typeface="+mn-lt"/>
                <a:ea typeface="+mn-ea"/>
                <a:cs typeface="+mn-cs"/>
              </a:rPr>
              <a:t>牙齿模型。可以看出，这个模型并不是特别精确，关于这个问题我们将在之后进行说明。但可以清晰的看到，最上方的这颗牙齿有三个分开的牙根，而我们的课题目标就是从</a:t>
            </a:r>
            <a:r>
              <a:rPr lang="en-US" altLang="zh-CN" sz="1200" kern="1200" dirty="0">
                <a:solidFill>
                  <a:schemeClr val="tx1"/>
                </a:solidFill>
                <a:effectLst/>
                <a:latin typeface="+mn-lt"/>
                <a:ea typeface="+mn-ea"/>
                <a:cs typeface="+mn-cs"/>
              </a:rPr>
              <a:t>CT</a:t>
            </a:r>
            <a:r>
              <a:rPr lang="zh-CN" altLang="en-US" sz="1200" kern="1200" dirty="0">
                <a:solidFill>
                  <a:schemeClr val="tx1"/>
                </a:solidFill>
                <a:effectLst/>
                <a:latin typeface="+mn-lt"/>
                <a:ea typeface="+mn-ea"/>
                <a:cs typeface="+mn-cs"/>
              </a:rPr>
              <a:t>图片中将牙齿和牙根与周围其他组织进行分割，并重建，这也可以验证我们的课题目标已经基本完成。</a:t>
            </a:r>
          </a:p>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下面这个版块展示的是实现过程和每个过程相应的结果，这些内容在之前的展示中已经详细讲到，我这里就不再赘述了。</a:t>
            </a:r>
          </a:p>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今天我们展示的内容主要分为以上六个模块；</a:t>
            </a:r>
          </a:p>
          <a:p>
            <a:r>
              <a:rPr lang="zh-CN" altLang="en-US" dirty="0"/>
              <a:t>下面由我来给大家展示前三个模块。</a:t>
            </a:r>
          </a:p>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接下来是我们的课题总结。</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为了完成从</a:t>
            </a:r>
            <a:r>
              <a:rPr lang="en-US" altLang="zh-CN" sz="1200" kern="1200" dirty="0">
                <a:solidFill>
                  <a:schemeClr val="tx1"/>
                </a:solidFill>
                <a:effectLst/>
                <a:latin typeface="+mn-lt"/>
                <a:ea typeface="+mn-ea"/>
                <a:cs typeface="+mn-cs"/>
              </a:rPr>
              <a:t>CT</a:t>
            </a:r>
            <a:r>
              <a:rPr lang="zh-CN" altLang="en-US" sz="1200" kern="1200" dirty="0">
                <a:solidFill>
                  <a:schemeClr val="tx1"/>
                </a:solidFill>
                <a:effectLst/>
                <a:latin typeface="+mn-lt"/>
                <a:ea typeface="+mn-ea"/>
                <a:cs typeface="+mn-cs"/>
              </a:rPr>
              <a:t>图片中重建牙齿模型的目标，我们选取了分割</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重建的方法。</a:t>
            </a:r>
          </a:p>
          <a:p>
            <a:r>
              <a:rPr lang="zh-CN" altLang="en-US" sz="1200" kern="1200" dirty="0">
                <a:solidFill>
                  <a:schemeClr val="tx1"/>
                </a:solidFill>
                <a:effectLst/>
                <a:latin typeface="+mn-lt"/>
                <a:ea typeface="+mn-ea"/>
                <a:cs typeface="+mn-cs"/>
              </a:rPr>
              <a:t>在分割方面，我们参考了</a:t>
            </a:r>
            <a:r>
              <a:rPr lang="en-US" altLang="zh-CN" sz="1200" kern="1200" dirty="0" err="1">
                <a:solidFill>
                  <a:schemeClr val="tx1"/>
                </a:solidFill>
                <a:effectLst/>
                <a:latin typeface="+mn-lt"/>
                <a:ea typeface="+mn-ea"/>
                <a:cs typeface="+mn-cs"/>
              </a:rPr>
              <a:t>SegNet</a:t>
            </a:r>
            <a:r>
              <a:rPr lang="zh-CN" altLang="en-US" sz="1200" kern="1200" dirty="0">
                <a:solidFill>
                  <a:schemeClr val="tx1"/>
                </a:solidFill>
                <a:effectLst/>
                <a:latin typeface="+mn-lt"/>
                <a:ea typeface="+mn-ea"/>
                <a:cs typeface="+mn-cs"/>
              </a:rPr>
              <a:t>网络来训练牙齿的数据集。在之前的展示中可以看到我们的网络基本上可以将牙齿与周围组织完整的分割开，但因为缺乏专业的牙科知识，前期标识训练数据时难免出现误差，使得网络分割的结果不够精确。并且由于人力和时间的缺乏，标识数量也不多，数据精度和数量的缺失是造成我们重建结果不够精确的主要原因。但即使我们只使用了少量的数据进行训练，也已经可以产生比较好的结果，说明从</a:t>
            </a:r>
            <a:r>
              <a:rPr lang="en-US" altLang="zh-CN" sz="1200" kern="1200" dirty="0">
                <a:solidFill>
                  <a:schemeClr val="tx1"/>
                </a:solidFill>
                <a:effectLst/>
                <a:latin typeface="+mn-lt"/>
                <a:ea typeface="+mn-ea"/>
                <a:cs typeface="+mn-cs"/>
              </a:rPr>
              <a:t>CT</a:t>
            </a:r>
            <a:r>
              <a:rPr lang="zh-CN" altLang="en-US" sz="1200" kern="1200" dirty="0">
                <a:solidFill>
                  <a:schemeClr val="tx1"/>
                </a:solidFill>
                <a:effectLst/>
                <a:latin typeface="+mn-lt"/>
                <a:ea typeface="+mn-ea"/>
                <a:cs typeface="+mn-cs"/>
              </a:rPr>
              <a:t>图像重建</a:t>
            </a:r>
            <a:r>
              <a:rPr lang="en-US" altLang="zh-CN" sz="1200" kern="1200" dirty="0">
                <a:solidFill>
                  <a:schemeClr val="tx1"/>
                </a:solidFill>
                <a:effectLst/>
                <a:latin typeface="+mn-lt"/>
                <a:ea typeface="+mn-ea"/>
                <a:cs typeface="+mn-cs"/>
              </a:rPr>
              <a:t>3D</a:t>
            </a:r>
            <a:r>
              <a:rPr lang="zh-CN" altLang="en-US" sz="1200" kern="1200" dirty="0">
                <a:solidFill>
                  <a:schemeClr val="tx1"/>
                </a:solidFill>
                <a:effectLst/>
                <a:latin typeface="+mn-lt"/>
                <a:ea typeface="+mn-ea"/>
                <a:cs typeface="+mn-cs"/>
              </a:rPr>
              <a:t>牙齿模型的方法是切实可行的，如果后期加大数据量和精确度，还会有很大的提升空间。</a:t>
            </a: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在重建方面，我们使用</a:t>
            </a:r>
            <a:r>
              <a:rPr lang="en-US" altLang="zh-CN" sz="1200" kern="1200" dirty="0">
                <a:solidFill>
                  <a:schemeClr val="tx1"/>
                </a:solidFill>
                <a:effectLst/>
                <a:latin typeface="+mn-lt"/>
                <a:ea typeface="+mn-ea"/>
                <a:cs typeface="+mn-cs"/>
              </a:rPr>
              <a:t>OpenCV</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PCL</a:t>
            </a:r>
            <a:r>
              <a:rPr lang="zh-CN" altLang="en-US" sz="1200" kern="1200" dirty="0">
                <a:solidFill>
                  <a:schemeClr val="tx1"/>
                </a:solidFill>
                <a:effectLst/>
                <a:latin typeface="+mn-lt"/>
                <a:ea typeface="+mn-ea"/>
                <a:cs typeface="+mn-cs"/>
              </a:rPr>
              <a:t>库对边缘提取后的图片进行离散点提取，并转化为点云，之后使用</a:t>
            </a:r>
            <a:r>
              <a:rPr lang="en-US" altLang="zh-CN" sz="1200" kern="1200" dirty="0">
                <a:solidFill>
                  <a:schemeClr val="tx1"/>
                </a:solidFill>
                <a:effectLst/>
                <a:latin typeface="+mn-lt"/>
                <a:ea typeface="+mn-ea"/>
                <a:cs typeface="+mn-cs"/>
              </a:rPr>
              <a:t>MeshLab</a:t>
            </a:r>
            <a:r>
              <a:rPr lang="zh-CN" altLang="en-US" sz="1200" kern="1200" dirty="0">
                <a:solidFill>
                  <a:schemeClr val="tx1"/>
                </a:solidFill>
                <a:effectLst/>
                <a:latin typeface="+mn-lt"/>
                <a:ea typeface="+mn-ea"/>
                <a:cs typeface="+mn-cs"/>
              </a:rPr>
              <a:t>进行</a:t>
            </a:r>
            <a:r>
              <a:rPr lang="en-US" altLang="zh-CN" sz="1200" kern="1200" dirty="0">
                <a:solidFill>
                  <a:schemeClr val="tx1"/>
                </a:solidFill>
                <a:effectLst/>
                <a:latin typeface="+mn-lt"/>
                <a:ea typeface="+mn-ea"/>
                <a:cs typeface="+mn-cs"/>
              </a:rPr>
              <a:t>3D</a:t>
            </a:r>
            <a:r>
              <a:rPr lang="zh-CN" altLang="en-US" sz="1200" kern="1200" dirty="0">
                <a:solidFill>
                  <a:schemeClr val="tx1"/>
                </a:solidFill>
                <a:effectLst/>
                <a:latin typeface="+mn-lt"/>
                <a:ea typeface="+mn-ea"/>
                <a:cs typeface="+mn-cs"/>
              </a:rPr>
              <a:t>重建。</a:t>
            </a:r>
          </a:p>
          <a:p>
            <a:r>
              <a:rPr lang="zh-CN" altLang="en-US" sz="1200" kern="1200" dirty="0">
                <a:solidFill>
                  <a:schemeClr val="tx1"/>
                </a:solidFill>
                <a:effectLst/>
                <a:latin typeface="+mn-lt"/>
                <a:ea typeface="+mn-ea"/>
                <a:cs typeface="+mn-cs"/>
              </a:rPr>
              <a:t>此外，我们还提出了另一种实现的方法。与我们展示的方法类似，首先将</a:t>
            </a:r>
            <a:r>
              <a:rPr lang="en-US" altLang="zh-CN" sz="1200" kern="1200" dirty="0" err="1">
                <a:solidFill>
                  <a:schemeClr val="tx1"/>
                </a:solidFill>
                <a:effectLst/>
                <a:latin typeface="+mn-lt"/>
                <a:ea typeface="+mn-ea"/>
                <a:cs typeface="+mn-cs"/>
              </a:rPr>
              <a:t>Dicom</a:t>
            </a:r>
            <a:r>
              <a:rPr lang="zh-CN" altLang="en-US" sz="1200" kern="1200" dirty="0">
                <a:solidFill>
                  <a:schemeClr val="tx1"/>
                </a:solidFill>
                <a:effectLst/>
                <a:latin typeface="+mn-lt"/>
                <a:ea typeface="+mn-ea"/>
                <a:cs typeface="+mn-cs"/>
              </a:rPr>
              <a:t>文件转换为</a:t>
            </a:r>
            <a:r>
              <a:rPr lang="en-US" altLang="zh-CN" sz="1200" kern="1200" dirty="0" err="1">
                <a:solidFill>
                  <a:schemeClr val="tx1"/>
                </a:solidFill>
                <a:effectLst/>
                <a:latin typeface="+mn-lt"/>
                <a:ea typeface="+mn-ea"/>
                <a:cs typeface="+mn-cs"/>
              </a:rPr>
              <a:t>png</a:t>
            </a:r>
            <a:r>
              <a:rPr lang="zh-CN" altLang="en-US" sz="1200" kern="1200" dirty="0">
                <a:solidFill>
                  <a:schemeClr val="tx1"/>
                </a:solidFill>
                <a:effectLst/>
                <a:latin typeface="+mn-lt"/>
                <a:ea typeface="+mn-ea"/>
                <a:cs typeface="+mn-cs"/>
              </a:rPr>
              <a:t>格式，然后进行牙齿的分割，这一部分依然可以使用</a:t>
            </a:r>
            <a:r>
              <a:rPr lang="en-US" altLang="zh-CN" sz="1200" kern="1200" dirty="0" err="1">
                <a:solidFill>
                  <a:schemeClr val="tx1"/>
                </a:solidFill>
                <a:effectLst/>
                <a:latin typeface="+mn-lt"/>
                <a:ea typeface="+mn-ea"/>
                <a:cs typeface="+mn-cs"/>
              </a:rPr>
              <a:t>SegNet</a:t>
            </a:r>
            <a:r>
              <a:rPr lang="zh-CN" altLang="en-US" sz="1200" kern="1200" dirty="0">
                <a:solidFill>
                  <a:schemeClr val="tx1"/>
                </a:solidFill>
                <a:effectLst/>
                <a:latin typeface="+mn-lt"/>
                <a:ea typeface="+mn-ea"/>
                <a:cs typeface="+mn-cs"/>
              </a:rPr>
              <a:t>网络实现。不同的是，之后将分割后的</a:t>
            </a:r>
            <a:r>
              <a:rPr lang="en-US" altLang="zh-CN" sz="1200" kern="1200" dirty="0" err="1">
                <a:solidFill>
                  <a:schemeClr val="tx1"/>
                </a:solidFill>
                <a:effectLst/>
                <a:latin typeface="+mn-lt"/>
                <a:ea typeface="+mn-ea"/>
                <a:cs typeface="+mn-cs"/>
              </a:rPr>
              <a:t>png</a:t>
            </a:r>
            <a:r>
              <a:rPr lang="zh-CN" altLang="en-US" sz="1200" kern="1200" dirty="0">
                <a:solidFill>
                  <a:schemeClr val="tx1"/>
                </a:solidFill>
                <a:effectLst/>
                <a:latin typeface="+mn-lt"/>
                <a:ea typeface="+mn-ea"/>
                <a:cs typeface="+mn-cs"/>
              </a:rPr>
              <a:t>文件又转换为</a:t>
            </a:r>
            <a:r>
              <a:rPr lang="en-US" altLang="zh-CN" sz="1200" kern="1200" dirty="0" err="1">
                <a:solidFill>
                  <a:schemeClr val="tx1"/>
                </a:solidFill>
                <a:effectLst/>
                <a:latin typeface="+mn-lt"/>
                <a:ea typeface="+mn-ea"/>
                <a:cs typeface="+mn-cs"/>
              </a:rPr>
              <a:t>dicom</a:t>
            </a:r>
            <a:r>
              <a:rPr lang="zh-CN" altLang="en-US" sz="1200" kern="1200" dirty="0">
                <a:solidFill>
                  <a:schemeClr val="tx1"/>
                </a:solidFill>
                <a:effectLst/>
                <a:latin typeface="+mn-lt"/>
                <a:ea typeface="+mn-ea"/>
                <a:cs typeface="+mn-cs"/>
              </a:rPr>
              <a:t>文件，然后使用专业的医学</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维重建软件将</a:t>
            </a:r>
            <a:r>
              <a:rPr lang="en-US" altLang="zh-CN" sz="1200" kern="1200" dirty="0" err="1">
                <a:solidFill>
                  <a:schemeClr val="tx1"/>
                </a:solidFill>
                <a:effectLst/>
                <a:latin typeface="+mn-lt"/>
                <a:ea typeface="+mn-ea"/>
                <a:cs typeface="+mn-cs"/>
              </a:rPr>
              <a:t>dicom</a:t>
            </a:r>
            <a:r>
              <a:rPr lang="zh-CN" altLang="en-US" sz="1200" kern="1200" dirty="0">
                <a:solidFill>
                  <a:schemeClr val="tx1"/>
                </a:solidFill>
                <a:effectLst/>
                <a:latin typeface="+mn-lt"/>
                <a:ea typeface="+mn-ea"/>
                <a:cs typeface="+mn-cs"/>
              </a:rPr>
              <a:t>文件生成</a:t>
            </a:r>
            <a:r>
              <a:rPr lang="en-US" altLang="zh-CN" sz="1200" kern="1200" dirty="0">
                <a:solidFill>
                  <a:schemeClr val="tx1"/>
                </a:solidFill>
                <a:effectLst/>
                <a:latin typeface="+mn-lt"/>
                <a:ea typeface="+mn-ea"/>
                <a:cs typeface="+mn-cs"/>
              </a:rPr>
              <a:t>3D</a:t>
            </a:r>
            <a:r>
              <a:rPr lang="zh-CN" altLang="en-US" sz="1200" kern="1200" dirty="0">
                <a:solidFill>
                  <a:schemeClr val="tx1"/>
                </a:solidFill>
                <a:effectLst/>
                <a:latin typeface="+mn-lt"/>
                <a:ea typeface="+mn-ea"/>
                <a:cs typeface="+mn-cs"/>
              </a:rPr>
              <a:t>模型。因为目前医学上从</a:t>
            </a:r>
            <a:r>
              <a:rPr lang="en-US" altLang="zh-CN" sz="1200" kern="1200" dirty="0">
                <a:solidFill>
                  <a:schemeClr val="tx1"/>
                </a:solidFill>
                <a:effectLst/>
                <a:latin typeface="+mn-lt"/>
                <a:ea typeface="+mn-ea"/>
                <a:cs typeface="+mn-cs"/>
              </a:rPr>
              <a:t>CT</a:t>
            </a:r>
            <a:r>
              <a:rPr lang="zh-CN" altLang="en-US" sz="1200" kern="1200" dirty="0">
                <a:solidFill>
                  <a:schemeClr val="tx1"/>
                </a:solidFill>
                <a:effectLst/>
                <a:latin typeface="+mn-lt"/>
                <a:ea typeface="+mn-ea"/>
                <a:cs typeface="+mn-cs"/>
              </a:rPr>
              <a:t>图片生成</a:t>
            </a:r>
            <a:r>
              <a:rPr lang="en-US" altLang="zh-CN" sz="1200" kern="1200" dirty="0">
                <a:solidFill>
                  <a:schemeClr val="tx1"/>
                </a:solidFill>
                <a:effectLst/>
                <a:latin typeface="+mn-lt"/>
                <a:ea typeface="+mn-ea"/>
                <a:cs typeface="+mn-cs"/>
              </a:rPr>
              <a:t>3D</a:t>
            </a:r>
            <a:r>
              <a:rPr lang="zh-CN" altLang="en-US" sz="1200" kern="1200" dirty="0">
                <a:solidFill>
                  <a:schemeClr val="tx1"/>
                </a:solidFill>
                <a:effectLst/>
                <a:latin typeface="+mn-lt"/>
                <a:ea typeface="+mn-ea"/>
                <a:cs typeface="+mn-cs"/>
              </a:rPr>
              <a:t>模型的技术已经比较成熟，这样重建得到的结果应该比我们所采用的分割</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重建的方法要更精确。</a:t>
            </a:r>
          </a:p>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以下是我们在实现过程中所参考的一些文献，我们从中获得了很多有帮助的信息。</a:t>
            </a:r>
          </a:p>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那么我们</a:t>
            </a:r>
            <a:r>
              <a:rPr lang="en-US" altLang="zh-CN" sz="1200" kern="1200" dirty="0">
                <a:solidFill>
                  <a:schemeClr val="tx1"/>
                </a:solidFill>
                <a:effectLst/>
                <a:latin typeface="+mn-lt"/>
                <a:ea typeface="+mn-ea"/>
                <a:cs typeface="+mn-cs"/>
              </a:rPr>
              <a:t>SEG</a:t>
            </a:r>
            <a:r>
              <a:rPr lang="zh-CN" altLang="en-US"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CT</a:t>
            </a:r>
            <a:r>
              <a:rPr lang="zh-CN" altLang="en-US" sz="1200" kern="1200" dirty="0">
                <a:solidFill>
                  <a:schemeClr val="tx1"/>
                </a:solidFill>
                <a:effectLst/>
                <a:latin typeface="+mn-lt"/>
                <a:ea typeface="+mn-ea"/>
                <a:cs typeface="+mn-cs"/>
              </a:rPr>
              <a:t>图像重建</a:t>
            </a:r>
            <a:r>
              <a:rPr lang="en-US" altLang="zh-CN" sz="1200" kern="1200" dirty="0">
                <a:solidFill>
                  <a:schemeClr val="tx1"/>
                </a:solidFill>
                <a:effectLst/>
                <a:latin typeface="+mn-lt"/>
                <a:ea typeface="+mn-ea"/>
                <a:cs typeface="+mn-cs"/>
              </a:rPr>
              <a:t>3D</a:t>
            </a:r>
            <a:r>
              <a:rPr lang="zh-CN" altLang="en-US" sz="1200" kern="1200" dirty="0">
                <a:solidFill>
                  <a:schemeClr val="tx1"/>
                </a:solidFill>
                <a:effectLst/>
                <a:latin typeface="+mn-lt"/>
                <a:ea typeface="+mn-ea"/>
                <a:cs typeface="+mn-cs"/>
              </a:rPr>
              <a:t>牙齿模型的课题展示就到此结束了。感谢老师和助教在我们实验过程中给予的耐心指导和帮助，感谢在座各位的聆听。谢谢！</a:t>
            </a:r>
          </a:p>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首先第一部分：问题的提出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由于牙根密度与周边组织的密度相近，</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基于现有医学软件，</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通过</a:t>
            </a:r>
            <a:r>
              <a:rPr lang="en-US" altLang="zh-CN" sz="1200" kern="1200" dirty="0">
                <a:solidFill>
                  <a:schemeClr val="tx1"/>
                </a:solidFill>
                <a:effectLst/>
                <a:latin typeface="+mn-lt"/>
                <a:ea typeface="+mn-ea"/>
                <a:cs typeface="+mn-cs"/>
              </a:rPr>
              <a:t>CT</a:t>
            </a:r>
            <a:r>
              <a:rPr lang="zh-CN" altLang="en-US" sz="1200" kern="1200" dirty="0">
                <a:solidFill>
                  <a:schemeClr val="tx1"/>
                </a:solidFill>
                <a:effectLst/>
                <a:latin typeface="+mn-lt"/>
                <a:ea typeface="+mn-ea"/>
                <a:cs typeface="+mn-cs"/>
              </a:rPr>
              <a:t>图像重建的三维模型不能将牙齿与骨骼分开，</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因而不能给牙齿的临床治疗提供有效帮助。</a:t>
            </a:r>
          </a:p>
          <a:p>
            <a:r>
              <a:rPr lang="zh-CN" altLang="en-US" sz="1200" kern="1200" dirty="0">
                <a:solidFill>
                  <a:schemeClr val="tx1"/>
                </a:solidFill>
                <a:effectLst/>
                <a:latin typeface="+mn-lt"/>
                <a:ea typeface="+mn-ea"/>
                <a:cs typeface="+mn-cs"/>
              </a:rPr>
              <a:t>基于这个问题，</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我们试图从</a:t>
            </a:r>
            <a:r>
              <a:rPr lang="en-US" altLang="zh-CN" sz="1200" kern="1200" dirty="0">
                <a:solidFill>
                  <a:schemeClr val="tx1"/>
                </a:solidFill>
                <a:effectLst/>
                <a:latin typeface="+mn-lt"/>
                <a:ea typeface="+mn-ea"/>
                <a:cs typeface="+mn-cs"/>
              </a:rPr>
              <a:t>CT</a:t>
            </a:r>
            <a:r>
              <a:rPr lang="zh-CN" altLang="en-US" sz="1200" kern="1200" dirty="0">
                <a:solidFill>
                  <a:schemeClr val="tx1"/>
                </a:solidFill>
                <a:effectLst/>
                <a:latin typeface="+mn-lt"/>
                <a:ea typeface="+mn-ea"/>
                <a:cs typeface="+mn-cs"/>
              </a:rPr>
              <a:t>图像重建出一套单独的牙齿模型。</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第二部分则是我们基于这个问题提出的解决方案。</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首先因为对‘</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dcm</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文件的可操作性不高，我们将其转化成适用范围更广的‘</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png</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格式进行后续操作。</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左边是我们本次主要讨论的方案，其内容主要是：</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CT</a:t>
            </a:r>
            <a:r>
              <a:rPr lang="zh-CN" altLang="en-US" sz="1200" kern="1200" dirty="0">
                <a:solidFill>
                  <a:schemeClr val="tx1"/>
                </a:solidFill>
                <a:effectLst/>
                <a:latin typeface="+mn-lt"/>
                <a:ea typeface="+mn-ea"/>
                <a:cs typeface="+mn-cs"/>
              </a:rPr>
              <a:t>图像中分割出牙齿部分</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并对其进行边缘提取与点云转化</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生成最后的三维牙齿模型。</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而方案二作为方案一实现过程中产生的新的想法将在最后提及。</a:t>
            </a:r>
          </a:p>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第三部分是我们对方案一的具体实现过程</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主要分为：</a:t>
            </a:r>
          </a:p>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数据准备，</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图像分割，</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边缘提取，</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点云生成及三维重建  四个部分</a:t>
            </a:r>
          </a:p>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首先，数据准备是本次项目中最耗时的工作，</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我们需要将得到的图片进行格式转化与标记。</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6.png"/><Relationship Id="rId7"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2662424" y="663195"/>
            <a:ext cx="3744766" cy="4660752"/>
          </a:xfrm>
          <a:custGeom>
            <a:avLst/>
            <a:gdLst>
              <a:gd name="connsiteX0" fmla="*/ 4143589 w 4175818"/>
              <a:gd name="connsiteY0" fmla="*/ 1926265 h 4660752"/>
              <a:gd name="connsiteX1" fmla="*/ 4159704 w 4175818"/>
              <a:gd name="connsiteY1" fmla="*/ 1910151 h 4660752"/>
              <a:gd name="connsiteX2" fmla="*/ 4175818 w 4175818"/>
              <a:gd name="connsiteY2" fmla="*/ 1926265 h 4660752"/>
              <a:gd name="connsiteX3" fmla="*/ 0 w 4175818"/>
              <a:gd name="connsiteY3" fmla="*/ 969868 h 4660752"/>
              <a:gd name="connsiteX4" fmla="*/ 2734487 w 4175818"/>
              <a:gd name="connsiteY4" fmla="*/ 969868 h 4660752"/>
              <a:gd name="connsiteX5" fmla="*/ 2734487 w 4175818"/>
              <a:gd name="connsiteY5" fmla="*/ 0 h 4660752"/>
              <a:gd name="connsiteX6" fmla="*/ 3744766 w 4175818"/>
              <a:gd name="connsiteY6" fmla="*/ 0 h 4660752"/>
              <a:gd name="connsiteX7" fmla="*/ 2997159 w 4175818"/>
              <a:gd name="connsiteY7" fmla="*/ 747607 h 4660752"/>
              <a:gd name="connsiteX8" fmla="*/ 3847271 w 4175818"/>
              <a:gd name="connsiteY8" fmla="*/ 1597719 h 4660752"/>
              <a:gd name="connsiteX9" fmla="*/ 2621466 w 4175818"/>
              <a:gd name="connsiteY9" fmla="*/ 2823524 h 4660752"/>
              <a:gd name="connsiteX10" fmla="*/ 2933899 w 4175818"/>
              <a:gd name="connsiteY10" fmla="*/ 3135956 h 4660752"/>
              <a:gd name="connsiteX11" fmla="*/ 3690884 w 4175818"/>
              <a:gd name="connsiteY11" fmla="*/ 2378971 h 4660752"/>
              <a:gd name="connsiteX12" fmla="*/ 3690884 w 4175818"/>
              <a:gd name="connsiteY12" fmla="*/ 4660752 h 4660752"/>
              <a:gd name="connsiteX13" fmla="*/ 0 w 4175818"/>
              <a:gd name="connsiteY13" fmla="*/ 4660752 h 4660752"/>
              <a:gd name="connsiteX0-1" fmla="*/ 4175818 w 4175818"/>
              <a:gd name="connsiteY0-2" fmla="*/ 1926265 h 4660752"/>
              <a:gd name="connsiteX1-3" fmla="*/ 4159704 w 4175818"/>
              <a:gd name="connsiteY1-4" fmla="*/ 1910151 h 4660752"/>
              <a:gd name="connsiteX2-5" fmla="*/ 4175818 w 4175818"/>
              <a:gd name="connsiteY2-6" fmla="*/ 1926265 h 4660752"/>
              <a:gd name="connsiteX3-7" fmla="*/ 0 w 4175818"/>
              <a:gd name="connsiteY3-8" fmla="*/ 969868 h 4660752"/>
              <a:gd name="connsiteX4-9" fmla="*/ 2734487 w 4175818"/>
              <a:gd name="connsiteY4-10" fmla="*/ 969868 h 4660752"/>
              <a:gd name="connsiteX5-11" fmla="*/ 2734487 w 4175818"/>
              <a:gd name="connsiteY5-12" fmla="*/ 0 h 4660752"/>
              <a:gd name="connsiteX6-13" fmla="*/ 3744766 w 4175818"/>
              <a:gd name="connsiteY6-14" fmla="*/ 0 h 4660752"/>
              <a:gd name="connsiteX7-15" fmla="*/ 2997159 w 4175818"/>
              <a:gd name="connsiteY7-16" fmla="*/ 747607 h 4660752"/>
              <a:gd name="connsiteX8-17" fmla="*/ 3847271 w 4175818"/>
              <a:gd name="connsiteY8-18" fmla="*/ 1597719 h 4660752"/>
              <a:gd name="connsiteX9-19" fmla="*/ 2621466 w 4175818"/>
              <a:gd name="connsiteY9-20" fmla="*/ 2823524 h 4660752"/>
              <a:gd name="connsiteX10-21" fmla="*/ 2933899 w 4175818"/>
              <a:gd name="connsiteY10-22" fmla="*/ 3135956 h 4660752"/>
              <a:gd name="connsiteX11-23" fmla="*/ 3690884 w 4175818"/>
              <a:gd name="connsiteY11-24" fmla="*/ 2378971 h 4660752"/>
              <a:gd name="connsiteX12-25" fmla="*/ 3690884 w 4175818"/>
              <a:gd name="connsiteY12-26" fmla="*/ 4660752 h 4660752"/>
              <a:gd name="connsiteX13-27" fmla="*/ 0 w 4175818"/>
              <a:gd name="connsiteY13-28" fmla="*/ 4660752 h 4660752"/>
              <a:gd name="connsiteX14" fmla="*/ 0 w 4175818"/>
              <a:gd name="connsiteY14" fmla="*/ 969868 h 4660752"/>
              <a:gd name="connsiteX0-29" fmla="*/ 0 w 3847271"/>
              <a:gd name="connsiteY0-30" fmla="*/ 969868 h 4660752"/>
              <a:gd name="connsiteX1-31" fmla="*/ 2734487 w 3847271"/>
              <a:gd name="connsiteY1-32" fmla="*/ 969868 h 4660752"/>
              <a:gd name="connsiteX2-33" fmla="*/ 2734487 w 3847271"/>
              <a:gd name="connsiteY2-34" fmla="*/ 0 h 4660752"/>
              <a:gd name="connsiteX3-35" fmla="*/ 3744766 w 3847271"/>
              <a:gd name="connsiteY3-36" fmla="*/ 0 h 4660752"/>
              <a:gd name="connsiteX4-37" fmla="*/ 2997159 w 3847271"/>
              <a:gd name="connsiteY4-38" fmla="*/ 747607 h 4660752"/>
              <a:gd name="connsiteX5-39" fmla="*/ 3847271 w 3847271"/>
              <a:gd name="connsiteY5-40" fmla="*/ 1597719 h 4660752"/>
              <a:gd name="connsiteX6-41" fmla="*/ 2621466 w 3847271"/>
              <a:gd name="connsiteY6-42" fmla="*/ 2823524 h 4660752"/>
              <a:gd name="connsiteX7-43" fmla="*/ 2933899 w 3847271"/>
              <a:gd name="connsiteY7-44" fmla="*/ 3135956 h 4660752"/>
              <a:gd name="connsiteX8-45" fmla="*/ 3690884 w 3847271"/>
              <a:gd name="connsiteY8-46" fmla="*/ 2378971 h 4660752"/>
              <a:gd name="connsiteX9-47" fmla="*/ 3690884 w 3847271"/>
              <a:gd name="connsiteY9-48" fmla="*/ 4660752 h 4660752"/>
              <a:gd name="connsiteX10-49" fmla="*/ 0 w 3847271"/>
              <a:gd name="connsiteY10-50" fmla="*/ 4660752 h 4660752"/>
              <a:gd name="connsiteX11-51" fmla="*/ 0 w 3847271"/>
              <a:gd name="connsiteY11-52" fmla="*/ 969868 h 4660752"/>
              <a:gd name="connsiteX0-53" fmla="*/ 0 w 3847271"/>
              <a:gd name="connsiteY0-54" fmla="*/ 969868 h 4660752"/>
              <a:gd name="connsiteX1-55" fmla="*/ 2734487 w 3847271"/>
              <a:gd name="connsiteY1-56" fmla="*/ 969868 h 4660752"/>
              <a:gd name="connsiteX2-57" fmla="*/ 2734487 w 3847271"/>
              <a:gd name="connsiteY2-58" fmla="*/ 0 h 4660752"/>
              <a:gd name="connsiteX3-59" fmla="*/ 3744766 w 3847271"/>
              <a:gd name="connsiteY3-60" fmla="*/ 0 h 4660752"/>
              <a:gd name="connsiteX4-61" fmla="*/ 2997159 w 3847271"/>
              <a:gd name="connsiteY4-62" fmla="*/ 747607 h 4660752"/>
              <a:gd name="connsiteX5-63" fmla="*/ 3847271 w 3847271"/>
              <a:gd name="connsiteY5-64" fmla="*/ 1597719 h 4660752"/>
              <a:gd name="connsiteX6-65" fmla="*/ 2933899 w 3847271"/>
              <a:gd name="connsiteY6-66" fmla="*/ 3135956 h 4660752"/>
              <a:gd name="connsiteX7-67" fmla="*/ 3690884 w 3847271"/>
              <a:gd name="connsiteY7-68" fmla="*/ 2378971 h 4660752"/>
              <a:gd name="connsiteX8-69" fmla="*/ 3690884 w 3847271"/>
              <a:gd name="connsiteY8-70" fmla="*/ 4660752 h 4660752"/>
              <a:gd name="connsiteX9-71" fmla="*/ 0 w 3847271"/>
              <a:gd name="connsiteY9-72" fmla="*/ 4660752 h 4660752"/>
              <a:gd name="connsiteX10-73" fmla="*/ 0 w 3847271"/>
              <a:gd name="connsiteY10-74" fmla="*/ 969868 h 4660752"/>
              <a:gd name="connsiteX0-75" fmla="*/ 0 w 3847271"/>
              <a:gd name="connsiteY0-76" fmla="*/ 969868 h 4660752"/>
              <a:gd name="connsiteX1-77" fmla="*/ 2734487 w 3847271"/>
              <a:gd name="connsiteY1-78" fmla="*/ 969868 h 4660752"/>
              <a:gd name="connsiteX2-79" fmla="*/ 2734487 w 3847271"/>
              <a:gd name="connsiteY2-80" fmla="*/ 0 h 4660752"/>
              <a:gd name="connsiteX3-81" fmla="*/ 3744766 w 3847271"/>
              <a:gd name="connsiteY3-82" fmla="*/ 0 h 4660752"/>
              <a:gd name="connsiteX4-83" fmla="*/ 2997159 w 3847271"/>
              <a:gd name="connsiteY4-84" fmla="*/ 747607 h 4660752"/>
              <a:gd name="connsiteX5-85" fmla="*/ 3847271 w 3847271"/>
              <a:gd name="connsiteY5-86" fmla="*/ 1597719 h 4660752"/>
              <a:gd name="connsiteX6-87" fmla="*/ 3690884 w 3847271"/>
              <a:gd name="connsiteY6-88" fmla="*/ 2378971 h 4660752"/>
              <a:gd name="connsiteX7-89" fmla="*/ 3690884 w 3847271"/>
              <a:gd name="connsiteY7-90" fmla="*/ 4660752 h 4660752"/>
              <a:gd name="connsiteX8-91" fmla="*/ 0 w 3847271"/>
              <a:gd name="connsiteY8-92" fmla="*/ 4660752 h 4660752"/>
              <a:gd name="connsiteX9-93" fmla="*/ 0 w 3847271"/>
              <a:gd name="connsiteY9-94" fmla="*/ 969868 h 4660752"/>
              <a:gd name="connsiteX0-95" fmla="*/ 0 w 3847271"/>
              <a:gd name="connsiteY0-96" fmla="*/ 969868 h 4660752"/>
              <a:gd name="connsiteX1-97" fmla="*/ 2734487 w 3847271"/>
              <a:gd name="connsiteY1-98" fmla="*/ 969868 h 4660752"/>
              <a:gd name="connsiteX2-99" fmla="*/ 2734487 w 3847271"/>
              <a:gd name="connsiteY2-100" fmla="*/ 0 h 4660752"/>
              <a:gd name="connsiteX3-101" fmla="*/ 3744766 w 3847271"/>
              <a:gd name="connsiteY3-102" fmla="*/ 0 h 4660752"/>
              <a:gd name="connsiteX4-103" fmla="*/ 3847271 w 3847271"/>
              <a:gd name="connsiteY4-104" fmla="*/ 1597719 h 4660752"/>
              <a:gd name="connsiteX5-105" fmla="*/ 3690884 w 3847271"/>
              <a:gd name="connsiteY5-106" fmla="*/ 2378971 h 4660752"/>
              <a:gd name="connsiteX6-107" fmla="*/ 3690884 w 3847271"/>
              <a:gd name="connsiteY6-108" fmla="*/ 4660752 h 4660752"/>
              <a:gd name="connsiteX7-109" fmla="*/ 0 w 3847271"/>
              <a:gd name="connsiteY7-110" fmla="*/ 4660752 h 4660752"/>
              <a:gd name="connsiteX8-111" fmla="*/ 0 w 3847271"/>
              <a:gd name="connsiteY8-112" fmla="*/ 969868 h 4660752"/>
              <a:gd name="connsiteX0-113" fmla="*/ 3847271 w 3938711"/>
              <a:gd name="connsiteY0-114" fmla="*/ 1597719 h 4660752"/>
              <a:gd name="connsiteX1-115" fmla="*/ 3690884 w 3938711"/>
              <a:gd name="connsiteY1-116" fmla="*/ 2378971 h 4660752"/>
              <a:gd name="connsiteX2-117" fmla="*/ 3690884 w 3938711"/>
              <a:gd name="connsiteY2-118" fmla="*/ 4660752 h 4660752"/>
              <a:gd name="connsiteX3-119" fmla="*/ 0 w 3938711"/>
              <a:gd name="connsiteY3-120" fmla="*/ 4660752 h 4660752"/>
              <a:gd name="connsiteX4-121" fmla="*/ 0 w 3938711"/>
              <a:gd name="connsiteY4-122" fmla="*/ 969868 h 4660752"/>
              <a:gd name="connsiteX5-123" fmla="*/ 2734487 w 3938711"/>
              <a:gd name="connsiteY5-124" fmla="*/ 969868 h 4660752"/>
              <a:gd name="connsiteX6-125" fmla="*/ 2734487 w 3938711"/>
              <a:gd name="connsiteY6-126" fmla="*/ 0 h 4660752"/>
              <a:gd name="connsiteX7-127" fmla="*/ 3744766 w 3938711"/>
              <a:gd name="connsiteY7-128" fmla="*/ 0 h 4660752"/>
              <a:gd name="connsiteX8-129" fmla="*/ 3938711 w 3938711"/>
              <a:gd name="connsiteY8-130" fmla="*/ 1689159 h 4660752"/>
              <a:gd name="connsiteX0-131" fmla="*/ 3847271 w 3847271"/>
              <a:gd name="connsiteY0-132" fmla="*/ 1597719 h 4660752"/>
              <a:gd name="connsiteX1-133" fmla="*/ 3690884 w 3847271"/>
              <a:gd name="connsiteY1-134" fmla="*/ 2378971 h 4660752"/>
              <a:gd name="connsiteX2-135" fmla="*/ 3690884 w 3847271"/>
              <a:gd name="connsiteY2-136" fmla="*/ 4660752 h 4660752"/>
              <a:gd name="connsiteX3-137" fmla="*/ 0 w 3847271"/>
              <a:gd name="connsiteY3-138" fmla="*/ 4660752 h 4660752"/>
              <a:gd name="connsiteX4-139" fmla="*/ 0 w 3847271"/>
              <a:gd name="connsiteY4-140" fmla="*/ 969868 h 4660752"/>
              <a:gd name="connsiteX5-141" fmla="*/ 2734487 w 3847271"/>
              <a:gd name="connsiteY5-142" fmla="*/ 969868 h 4660752"/>
              <a:gd name="connsiteX6-143" fmla="*/ 2734487 w 3847271"/>
              <a:gd name="connsiteY6-144" fmla="*/ 0 h 4660752"/>
              <a:gd name="connsiteX7-145" fmla="*/ 3744766 w 3847271"/>
              <a:gd name="connsiteY7-146" fmla="*/ 0 h 4660752"/>
              <a:gd name="connsiteX0-147" fmla="*/ 3690884 w 3744766"/>
              <a:gd name="connsiteY0-148" fmla="*/ 2378971 h 4660752"/>
              <a:gd name="connsiteX1-149" fmla="*/ 3690884 w 3744766"/>
              <a:gd name="connsiteY1-150" fmla="*/ 4660752 h 4660752"/>
              <a:gd name="connsiteX2-151" fmla="*/ 0 w 3744766"/>
              <a:gd name="connsiteY2-152" fmla="*/ 4660752 h 4660752"/>
              <a:gd name="connsiteX3-153" fmla="*/ 0 w 3744766"/>
              <a:gd name="connsiteY3-154" fmla="*/ 969868 h 4660752"/>
              <a:gd name="connsiteX4-155" fmla="*/ 2734487 w 3744766"/>
              <a:gd name="connsiteY4-156" fmla="*/ 969868 h 4660752"/>
              <a:gd name="connsiteX5-157" fmla="*/ 2734487 w 3744766"/>
              <a:gd name="connsiteY5-158" fmla="*/ 0 h 4660752"/>
              <a:gd name="connsiteX6-159" fmla="*/ 3744766 w 3744766"/>
              <a:gd name="connsiteY6-160" fmla="*/ 0 h 4660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744766" h="4660752">
                <a:moveTo>
                  <a:pt x="3690884" y="2378971"/>
                </a:moveTo>
                <a:lnTo>
                  <a:pt x="3690884" y="4660752"/>
                </a:lnTo>
                <a:lnTo>
                  <a:pt x="0" y="4660752"/>
                </a:lnTo>
                <a:lnTo>
                  <a:pt x="0" y="969868"/>
                </a:lnTo>
                <a:lnTo>
                  <a:pt x="2734487" y="969868"/>
                </a:lnTo>
                <a:lnTo>
                  <a:pt x="2734487" y="0"/>
                </a:lnTo>
                <a:lnTo>
                  <a:pt x="3744766" y="0"/>
                </a:lnTo>
              </a:path>
            </a:pathLst>
          </a:cu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553075" y="3021965"/>
            <a:ext cx="5930265" cy="1445260"/>
          </a:xfrm>
          <a:prstGeom prst="rect">
            <a:avLst/>
          </a:prstGeom>
          <a:noFill/>
        </p:spPr>
        <p:txBody>
          <a:bodyPr wrap="square" rtlCol="0">
            <a:spAutoFit/>
            <a:scene3d>
              <a:camera prst="orthographicFront"/>
              <a:lightRig rig="threePt" dir="t"/>
            </a:scene3d>
            <a:sp3d contourW="12700"/>
          </a:bodyPr>
          <a:lstStyle/>
          <a:p>
            <a:pPr algn="l"/>
            <a:r>
              <a:rPr lang="zh-CN" altLang="en-US" sz="4400" b="1" dirty="0">
                <a:solidFill>
                  <a:schemeClr val="accent1"/>
                </a:solidFill>
                <a:latin typeface="Eras Light ITC" panose="020B0402030504020804" charset="0"/>
                <a:ea typeface="经典综艺体简" panose="02010609000101010101" pitchFamily="49" charset="-122"/>
                <a:cs typeface="Eras Light ITC" panose="020B0402030504020804" charset="0"/>
              </a:rPr>
              <a:t>Reconstructing teeth from a CT scan</a:t>
            </a:r>
          </a:p>
        </p:txBody>
      </p:sp>
      <p:sp>
        <p:nvSpPr>
          <p:cNvPr id="10" name="文本框 9"/>
          <p:cNvSpPr txBox="1"/>
          <p:nvPr/>
        </p:nvSpPr>
        <p:spPr>
          <a:xfrm>
            <a:off x="5577840" y="2802890"/>
            <a:ext cx="4823460" cy="306705"/>
          </a:xfrm>
          <a:prstGeom prst="rect">
            <a:avLst/>
          </a:prstGeom>
          <a:noFill/>
        </p:spPr>
        <p:txBody>
          <a:bodyPr wrap="square" rtlCol="0">
            <a:spAutoFit/>
            <a:scene3d>
              <a:camera prst="orthographicFront"/>
              <a:lightRig rig="threePt" dir="t"/>
            </a:scene3d>
            <a:sp3d contourW="12700"/>
          </a:bodyPr>
          <a:lstStyle/>
          <a:p>
            <a:pPr algn="dist"/>
            <a:r>
              <a:rPr lang="en-US" altLang="zh-CN" sz="1400" dirty="0">
                <a:solidFill>
                  <a:schemeClr val="accent1"/>
                </a:solidFill>
                <a:latin typeface="Century Gothic" panose="020B0502020202020204" pitchFamily="34" charset="0"/>
              </a:rPr>
              <a:t>Computer Graphics / SJTU CS / 2018.12.16  </a:t>
            </a:r>
            <a:r>
              <a:rPr lang="zh-CN" altLang="en-US" sz="1400" dirty="0">
                <a:solidFill>
                  <a:schemeClr val="accent1"/>
                </a:solidFill>
                <a:latin typeface="Century Gothic" panose="020B0502020202020204" pitchFamily="34" charset="0"/>
              </a:rPr>
              <a:t> </a:t>
            </a:r>
          </a:p>
        </p:txBody>
      </p:sp>
      <p:sp>
        <p:nvSpPr>
          <p:cNvPr id="11" name="文本框 10"/>
          <p:cNvSpPr txBox="1"/>
          <p:nvPr/>
        </p:nvSpPr>
        <p:spPr>
          <a:xfrm>
            <a:off x="2709812" y="1973640"/>
            <a:ext cx="2926090" cy="2214880"/>
          </a:xfrm>
          <a:prstGeom prst="rect">
            <a:avLst/>
          </a:prstGeom>
          <a:noFill/>
        </p:spPr>
        <p:txBody>
          <a:bodyPr wrap="square" rtlCol="0">
            <a:spAutoFit/>
            <a:scene3d>
              <a:camera prst="orthographicFront"/>
              <a:lightRig rig="threePt" dir="t"/>
            </a:scene3d>
            <a:sp3d contourW="12700"/>
          </a:bodyPr>
          <a:lstStyle/>
          <a:p>
            <a:pPr algn="ctr"/>
            <a:r>
              <a:rPr lang="en-US" sz="13800" dirty="0">
                <a:solidFill>
                  <a:schemeClr val="accent1"/>
                </a:solidFill>
                <a:latin typeface="Agency FB" panose="020B0503020202020204" pitchFamily="34" charset="0"/>
              </a:rPr>
              <a:t>SEG</a:t>
            </a:r>
          </a:p>
        </p:txBody>
      </p:sp>
      <p:grpSp>
        <p:nvGrpSpPr>
          <p:cNvPr id="19" name="组合 18"/>
          <p:cNvGrpSpPr/>
          <p:nvPr/>
        </p:nvGrpSpPr>
        <p:grpSpPr>
          <a:xfrm>
            <a:off x="8157210" y="4752340"/>
            <a:ext cx="1937385" cy="890270"/>
            <a:chOff x="1244534" y="3522134"/>
            <a:chExt cx="1765300" cy="316802"/>
          </a:xfrm>
        </p:grpSpPr>
        <p:sp>
          <p:nvSpPr>
            <p:cNvPr id="20" name="矩形 19"/>
            <p:cNvSpPr/>
            <p:nvPr/>
          </p:nvSpPr>
          <p:spPr>
            <a:xfrm>
              <a:off x="1244534" y="3522134"/>
              <a:ext cx="1765300" cy="316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244534" y="3526799"/>
              <a:ext cx="1764946" cy="295335"/>
            </a:xfrm>
            <a:prstGeom prst="rect">
              <a:avLst/>
            </a:prstGeom>
            <a:noFill/>
          </p:spPr>
          <p:txBody>
            <a:bodyPr wrap="square" rtlCol="0">
              <a:spAutoFit/>
              <a:scene3d>
                <a:camera prst="orthographicFront"/>
                <a:lightRig rig="threePt" dir="t"/>
              </a:scene3d>
              <a:sp3d contourW="12700"/>
            </a:bodyPr>
            <a:lstStyle/>
            <a:p>
              <a:pPr algn="ctr"/>
              <a:r>
                <a:rPr lang="zh-CN" altLang="en-US" sz="2400" b="1" dirty="0">
                  <a:solidFill>
                    <a:schemeClr val="bg1"/>
                  </a:solidFill>
                  <a:latin typeface="Eras Light ITC" panose="020B0402030504020804" charset="0"/>
                  <a:ea typeface="经典综艺体简" panose="02010609000101010101" pitchFamily="49" charset="-122"/>
                  <a:cs typeface="Eras Light ITC" panose="020B0402030504020804" charset="0"/>
                </a:rPr>
                <a:t>Renjie Wu</a:t>
              </a:r>
            </a:p>
            <a:p>
              <a:pPr algn="ctr"/>
              <a:r>
                <a:rPr lang="zh-CN" altLang="en-US" sz="2400" b="1" dirty="0">
                  <a:solidFill>
                    <a:schemeClr val="bg1"/>
                  </a:solidFill>
                  <a:latin typeface="Eras Light ITC" panose="020B0402030504020804" charset="0"/>
                  <a:ea typeface="经典综艺体简" panose="02010609000101010101" pitchFamily="49" charset="-122"/>
                  <a:cs typeface="Eras Light ITC" panose="020B0402030504020804" charset="0"/>
                </a:rPr>
                <a:t>Xinyi Yu</a:t>
              </a:r>
            </a:p>
          </p:txBody>
        </p:sp>
      </p:grpSp>
      <p:pic>
        <p:nvPicPr>
          <p:cNvPr id="2" name="图片 1" descr="校标-标志英文横版"/>
          <p:cNvPicPr>
            <a:picLocks noChangeAspect="1"/>
          </p:cNvPicPr>
          <p:nvPr/>
        </p:nvPicPr>
        <p:blipFill>
          <a:blip r:embed="rId3"/>
          <a:stretch>
            <a:fillRect/>
          </a:stretch>
        </p:blipFill>
        <p:spPr>
          <a:xfrm>
            <a:off x="8984615" y="97790"/>
            <a:ext cx="2949575" cy="9696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1500"/>
                            </p:stCondLst>
                            <p:childTnLst>
                              <p:par>
                                <p:cTn id="24" presetID="12" presetClass="entr" presetSubtype="4"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p:tgtEl>
                                          <p:spTgt spid="10"/>
                                        </p:tgtEl>
                                        <p:attrNameLst>
                                          <p:attrName>ppt_y</p:attrName>
                                        </p:attrNameLst>
                                      </p:cBhvr>
                                      <p:tavLst>
                                        <p:tav tm="0">
                                          <p:val>
                                            <p:strVal val="#ppt_y+#ppt_h*1.125000"/>
                                          </p:val>
                                        </p:tav>
                                        <p:tav tm="100000">
                                          <p:val>
                                            <p:strVal val="#ppt_y"/>
                                          </p:val>
                                        </p:tav>
                                      </p:tavLst>
                                    </p:anim>
                                    <p:animEffect transition="in" filter="wipe(up)">
                                      <p:cBhvr>
                                        <p:cTn id="27" dur="500"/>
                                        <p:tgtEl>
                                          <p:spTgt spid="10"/>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1543050" y="1832809"/>
            <a:ext cx="2552700" cy="4067175"/>
            <a:chOff x="1543050" y="1832809"/>
            <a:chExt cx="2552700" cy="4067175"/>
          </a:xfrm>
        </p:grpSpPr>
        <p:sp>
          <p:nvSpPr>
            <p:cNvPr id="8" name="iṥḻiďè"/>
            <p:cNvSpPr/>
            <p:nvPr/>
          </p:nvSpPr>
          <p:spPr>
            <a:xfrm>
              <a:off x="1543050" y="1832809"/>
              <a:ext cx="2552700" cy="4067175"/>
            </a:xfrm>
            <a:prstGeom prst="roundRect">
              <a:avLst>
                <a:gd name="adj" fmla="val 680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a:bodyPr>
            <a:lstStyle/>
            <a:p>
              <a:pPr algn="ctr" defTabSz="913765">
                <a:lnSpc>
                  <a:spcPct val="120000"/>
                </a:lnSpc>
                <a:defRPr/>
              </a:pPr>
              <a:endParaRPr lang="zh-CN" altLang="en-US" sz="1100" dirty="0">
                <a:solidFill>
                  <a:schemeClr val="tx1"/>
                </a:solidFill>
              </a:endParaRPr>
            </a:p>
          </p:txBody>
        </p:sp>
        <p:sp>
          <p:nvSpPr>
            <p:cNvPr id="9" name="íṣliḍê"/>
            <p:cNvSpPr/>
            <p:nvPr/>
          </p:nvSpPr>
          <p:spPr>
            <a:xfrm>
              <a:off x="1952625" y="2199521"/>
              <a:ext cx="1728013" cy="1733550"/>
            </a:xfrm>
            <a:prstGeom prst="ellipse">
              <a:avLst/>
            </a:prstGeom>
            <a:blipFill rotWithShape="1">
              <a:blip r:embed="rId3"/>
              <a:srcRect/>
              <a:stretch>
                <a:fillRect l="-10000" t="-8000" r="-24000" b="-1000"/>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íś1îďe"/>
            <p:cNvSpPr/>
            <p:nvPr/>
          </p:nvSpPr>
          <p:spPr>
            <a:xfrm>
              <a:off x="3192463" y="2101097"/>
              <a:ext cx="493712" cy="493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dirty="0">
                  <a:latin typeface="Agency FB" panose="020B0503020202020204" pitchFamily="34" charset="0"/>
                </a:rPr>
                <a:t>1</a:t>
              </a:r>
              <a:endParaRPr sz="2000" b="1" dirty="0">
                <a:latin typeface="Agency FB" panose="020B0503020202020204" pitchFamily="34" charset="0"/>
              </a:endParaRPr>
            </a:p>
          </p:txBody>
        </p:sp>
        <p:grpSp>
          <p:nvGrpSpPr>
            <p:cNvPr id="17" name="组合 16"/>
            <p:cNvGrpSpPr/>
            <p:nvPr/>
          </p:nvGrpSpPr>
          <p:grpSpPr>
            <a:xfrm>
              <a:off x="1703722" y="4152463"/>
              <a:ext cx="2341864" cy="1513939"/>
              <a:chOff x="1808372" y="1522581"/>
              <a:chExt cx="2341864" cy="1513939"/>
            </a:xfrm>
          </p:grpSpPr>
          <p:sp>
            <p:nvSpPr>
              <p:cNvPr id="18" name="文本框 17"/>
              <p:cNvSpPr txBox="1"/>
              <p:nvPr/>
            </p:nvSpPr>
            <p:spPr>
              <a:xfrm>
                <a:off x="1857168" y="1522581"/>
                <a:ext cx="2133781" cy="460375"/>
              </a:xfrm>
              <a:prstGeom prst="rect">
                <a:avLst/>
              </a:prstGeom>
              <a:noFill/>
            </p:spPr>
            <p:txBody>
              <a:bodyPr wrap="square" rtlCol="0">
                <a:spAutoFit/>
                <a:scene3d>
                  <a:camera prst="orthographicFront"/>
                  <a:lightRig rig="threePt" dir="t"/>
                </a:scene3d>
                <a:sp3d contourW="12700"/>
              </a:bodyPr>
              <a:lstStyle/>
              <a:p>
                <a:pPr algn="ctr"/>
                <a:r>
                  <a:rPr lang="zh-CN" altLang="en-US" sz="2400" b="1" dirty="0">
                    <a:solidFill>
                      <a:schemeClr val="tx1">
                        <a:lumMod val="75000"/>
                        <a:lumOff val="25000"/>
                      </a:schemeClr>
                    </a:solidFill>
                    <a:latin typeface="Century Gothic" panose="020B0502020202020204" pitchFamily="34" charset="0"/>
                  </a:rPr>
                  <a:t>CT </a:t>
                </a:r>
                <a:r>
                  <a:rPr lang="en-US" altLang="zh-CN" sz="2400" b="1" dirty="0">
                    <a:solidFill>
                      <a:schemeClr val="tx1">
                        <a:lumMod val="75000"/>
                        <a:lumOff val="25000"/>
                      </a:schemeClr>
                    </a:solidFill>
                    <a:latin typeface="Century Gothic" panose="020B0502020202020204" pitchFamily="34" charset="0"/>
                  </a:rPr>
                  <a:t>scan</a:t>
                </a:r>
              </a:p>
            </p:txBody>
          </p:sp>
          <p:sp>
            <p:nvSpPr>
              <p:cNvPr id="19" name="文本框 18"/>
              <p:cNvSpPr txBox="1"/>
              <p:nvPr/>
            </p:nvSpPr>
            <p:spPr>
              <a:xfrm>
                <a:off x="1808372" y="2104975"/>
                <a:ext cx="2341864" cy="931545"/>
              </a:xfrm>
              <a:prstGeom prst="rect">
                <a:avLst/>
              </a:prstGeom>
              <a:noFill/>
            </p:spPr>
            <p:txBody>
              <a:bodyPr wrap="square" rtlCol="0">
                <a:spAutoFit/>
                <a:scene3d>
                  <a:camera prst="orthographicFront"/>
                  <a:lightRig rig="threePt" dir="t"/>
                </a:scene3d>
                <a:sp3d contourW="12700"/>
              </a:bodyPr>
              <a:lstStyle/>
              <a:p>
                <a:pPr algn="l">
                  <a:lnSpc>
                    <a:spcPct val="114000"/>
                  </a:lnSpc>
                </a:pPr>
                <a:r>
                  <a:rPr lang="en-US" altLang="zh-CN" sz="1600" b="1">
                    <a:solidFill>
                      <a:schemeClr val="tx1">
                        <a:lumMod val="50000"/>
                        <a:lumOff val="50000"/>
                      </a:schemeClr>
                    </a:solidFill>
                    <a:latin typeface="Century Gothic" panose="020B0502020202020204" pitchFamily="34" charset="0"/>
                    <a:ea typeface="+mj-ea"/>
                  </a:rPr>
                  <a:t>The source dataset we get is CT images in the form of ‘.dcm’.</a:t>
                </a:r>
              </a:p>
            </p:txBody>
          </p:sp>
        </p:grpSp>
      </p:grpSp>
      <p:grpSp>
        <p:nvGrpSpPr>
          <p:cNvPr id="28" name="组合 27"/>
          <p:cNvGrpSpPr/>
          <p:nvPr/>
        </p:nvGrpSpPr>
        <p:grpSpPr>
          <a:xfrm>
            <a:off x="4819650" y="1832809"/>
            <a:ext cx="2552700" cy="4067175"/>
            <a:chOff x="4819650" y="1832809"/>
            <a:chExt cx="2552700" cy="4067175"/>
          </a:xfrm>
        </p:grpSpPr>
        <p:sp>
          <p:nvSpPr>
            <p:cNvPr id="6" name="îṥļíḍé"/>
            <p:cNvSpPr/>
            <p:nvPr/>
          </p:nvSpPr>
          <p:spPr>
            <a:xfrm>
              <a:off x="4819650" y="1832809"/>
              <a:ext cx="2552700" cy="4067175"/>
            </a:xfrm>
            <a:prstGeom prst="roundRect">
              <a:avLst>
                <a:gd name="adj" fmla="val 680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a:bodyPr>
            <a:lstStyle/>
            <a:p>
              <a:pPr algn="ctr" defTabSz="913765">
                <a:lnSpc>
                  <a:spcPct val="120000"/>
                </a:lnSpc>
                <a:defRPr/>
              </a:pPr>
              <a:endParaRPr lang="zh-CN" altLang="en-US" sz="1100" dirty="0">
                <a:solidFill>
                  <a:schemeClr val="tx1"/>
                </a:solidFill>
              </a:endParaRPr>
            </a:p>
          </p:txBody>
        </p:sp>
        <p:sp>
          <p:nvSpPr>
            <p:cNvPr id="7" name="íṣlîḍè"/>
            <p:cNvSpPr/>
            <p:nvPr/>
          </p:nvSpPr>
          <p:spPr>
            <a:xfrm>
              <a:off x="5229225" y="2199521"/>
              <a:ext cx="1733550" cy="1733550"/>
            </a:xfrm>
            <a:prstGeom prst="ellipse">
              <a:avLst/>
            </a:prstGeom>
            <a:blipFill rotWithShape="1">
              <a:blip r:embed="rId4"/>
              <a:srcRect/>
              <a:stretch>
                <a:fillRect l="-15000" r="-15000"/>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íS1îḋê"/>
            <p:cNvSpPr/>
            <p:nvPr/>
          </p:nvSpPr>
          <p:spPr>
            <a:xfrm>
              <a:off x="6469063" y="2101097"/>
              <a:ext cx="493712" cy="493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dirty="0">
                  <a:latin typeface="Agency FB" panose="020B0503020202020204" pitchFamily="34" charset="0"/>
                </a:rPr>
                <a:t>2</a:t>
              </a:r>
              <a:endParaRPr sz="2000" b="1" dirty="0">
                <a:latin typeface="Agency FB" panose="020B0503020202020204" pitchFamily="34" charset="0"/>
              </a:endParaRPr>
            </a:p>
          </p:txBody>
        </p:sp>
        <p:grpSp>
          <p:nvGrpSpPr>
            <p:cNvPr id="20" name="组合 19"/>
            <p:cNvGrpSpPr/>
            <p:nvPr/>
          </p:nvGrpSpPr>
          <p:grpSpPr>
            <a:xfrm>
              <a:off x="4925068" y="4152463"/>
              <a:ext cx="2341864" cy="1513939"/>
              <a:chOff x="1750587" y="1522581"/>
              <a:chExt cx="2341864" cy="1513939"/>
            </a:xfrm>
          </p:grpSpPr>
          <p:sp>
            <p:nvSpPr>
              <p:cNvPr id="21" name="文本框 20"/>
              <p:cNvSpPr txBox="1"/>
              <p:nvPr/>
            </p:nvSpPr>
            <p:spPr>
              <a:xfrm>
                <a:off x="1854628" y="1522581"/>
                <a:ext cx="2133781" cy="460375"/>
              </a:xfrm>
              <a:prstGeom prst="rect">
                <a:avLst/>
              </a:prstGeom>
              <a:noFill/>
            </p:spPr>
            <p:txBody>
              <a:bodyPr wrap="square" rtlCol="0">
                <a:spAutoFit/>
                <a:scene3d>
                  <a:camera prst="orthographicFront"/>
                  <a:lightRig rig="threePt" dir="t"/>
                </a:scene3d>
                <a:sp3d contourW="12700"/>
              </a:bodyPr>
              <a:lstStyle/>
              <a:p>
                <a:pPr algn="ctr"/>
                <a:r>
                  <a:rPr lang="zh-CN" altLang="en-US" sz="2400" b="1" dirty="0">
                    <a:solidFill>
                      <a:schemeClr val="tx1">
                        <a:lumMod val="75000"/>
                        <a:lumOff val="25000"/>
                      </a:schemeClr>
                    </a:solidFill>
                    <a:latin typeface="Century Gothic" panose="020B0502020202020204" pitchFamily="34" charset="0"/>
                  </a:rPr>
                  <a:t> </a:t>
                </a:r>
                <a:r>
                  <a:rPr lang="en-US" altLang="zh-CN" sz="2400" b="1" dirty="0">
                    <a:solidFill>
                      <a:schemeClr val="tx1">
                        <a:lumMod val="75000"/>
                        <a:lumOff val="25000"/>
                      </a:schemeClr>
                    </a:solidFill>
                    <a:latin typeface="Century Gothic" panose="020B0502020202020204" pitchFamily="34" charset="0"/>
                  </a:rPr>
                  <a:t>Images</a:t>
                </a:r>
              </a:p>
            </p:txBody>
          </p:sp>
          <p:sp>
            <p:nvSpPr>
              <p:cNvPr id="22" name="文本框 21"/>
              <p:cNvSpPr txBox="1"/>
              <p:nvPr/>
            </p:nvSpPr>
            <p:spPr>
              <a:xfrm>
                <a:off x="1750587" y="2104975"/>
                <a:ext cx="2341864" cy="931545"/>
              </a:xfrm>
              <a:prstGeom prst="rect">
                <a:avLst/>
              </a:prstGeom>
              <a:noFill/>
            </p:spPr>
            <p:txBody>
              <a:bodyPr wrap="square" rtlCol="0">
                <a:spAutoFit/>
                <a:scene3d>
                  <a:camera prst="orthographicFront"/>
                  <a:lightRig rig="threePt" dir="t"/>
                </a:scene3d>
                <a:sp3d contourW="12700"/>
              </a:bodyPr>
              <a:lstStyle/>
              <a:p>
                <a:pPr algn="l">
                  <a:lnSpc>
                    <a:spcPct val="114000"/>
                  </a:lnSpc>
                </a:pPr>
                <a:r>
                  <a:rPr lang="en-US" altLang="zh-CN" sz="1600" b="1">
                    <a:solidFill>
                      <a:schemeClr val="tx1">
                        <a:lumMod val="50000"/>
                        <a:lumOff val="50000"/>
                      </a:schemeClr>
                    </a:solidFill>
                    <a:latin typeface="Century Gothic" panose="020B0502020202020204" pitchFamily="34" charset="0"/>
                    <a:ea typeface="+mj-ea"/>
                  </a:rPr>
                  <a:t>Transform CT scans in the form of '.dcm' into ‘.png’ files. </a:t>
                </a:r>
              </a:p>
            </p:txBody>
          </p:sp>
        </p:grpSp>
      </p:grpSp>
      <p:grpSp>
        <p:nvGrpSpPr>
          <p:cNvPr id="29" name="组合 28"/>
          <p:cNvGrpSpPr/>
          <p:nvPr/>
        </p:nvGrpSpPr>
        <p:grpSpPr>
          <a:xfrm>
            <a:off x="8096250" y="1832809"/>
            <a:ext cx="2552708" cy="4067175"/>
            <a:chOff x="8096250" y="1832809"/>
            <a:chExt cx="2552708" cy="4067175"/>
          </a:xfrm>
        </p:grpSpPr>
        <p:sp>
          <p:nvSpPr>
            <p:cNvPr id="4" name="îsļîḓe"/>
            <p:cNvSpPr/>
            <p:nvPr/>
          </p:nvSpPr>
          <p:spPr>
            <a:xfrm>
              <a:off x="8096250" y="1832809"/>
              <a:ext cx="2552700" cy="4067175"/>
            </a:xfrm>
            <a:prstGeom prst="roundRect">
              <a:avLst>
                <a:gd name="adj" fmla="val 633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a:bodyPr>
            <a:lstStyle/>
            <a:p>
              <a:pPr algn="ctr" defTabSz="913765">
                <a:lnSpc>
                  <a:spcPct val="120000"/>
                </a:lnSpc>
                <a:defRPr/>
              </a:pPr>
              <a:endParaRPr lang="zh-CN" altLang="en-US" sz="1100" dirty="0">
                <a:solidFill>
                  <a:schemeClr val="tx1"/>
                </a:solidFill>
              </a:endParaRPr>
            </a:p>
          </p:txBody>
        </p:sp>
        <p:sp>
          <p:nvSpPr>
            <p:cNvPr id="5" name="işḷîḓé"/>
            <p:cNvSpPr/>
            <p:nvPr/>
          </p:nvSpPr>
          <p:spPr>
            <a:xfrm>
              <a:off x="8505825" y="2199521"/>
              <a:ext cx="1733550" cy="1733550"/>
            </a:xfrm>
            <a:prstGeom prst="ellipse">
              <a:avLst/>
            </a:prstGeom>
            <a:blipFill rotWithShape="1">
              <a:blip r:embed="rId5"/>
              <a:srcRect/>
              <a:stretch>
                <a:fillRect l="-34000" t="-7000" r="-37000" b="-6000"/>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íSľíḑê"/>
            <p:cNvSpPr/>
            <p:nvPr/>
          </p:nvSpPr>
          <p:spPr>
            <a:xfrm>
              <a:off x="9745663" y="2101097"/>
              <a:ext cx="493712" cy="493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dirty="0">
                  <a:latin typeface="Agency FB" panose="020B0503020202020204" pitchFamily="34" charset="0"/>
                </a:rPr>
                <a:t>3</a:t>
              </a:r>
              <a:endParaRPr sz="2000" b="1" dirty="0">
                <a:latin typeface="Agency FB" panose="020B0503020202020204" pitchFamily="34" charset="0"/>
              </a:endParaRPr>
            </a:p>
          </p:txBody>
        </p:sp>
        <p:grpSp>
          <p:nvGrpSpPr>
            <p:cNvPr id="23" name="组合 22"/>
            <p:cNvGrpSpPr/>
            <p:nvPr/>
          </p:nvGrpSpPr>
          <p:grpSpPr>
            <a:xfrm>
              <a:off x="8201668" y="4152463"/>
              <a:ext cx="2447290" cy="1672590"/>
              <a:chOff x="1750587" y="1522581"/>
              <a:chExt cx="2447290" cy="1672590"/>
            </a:xfrm>
          </p:grpSpPr>
          <p:sp>
            <p:nvSpPr>
              <p:cNvPr id="24" name="文本框 23"/>
              <p:cNvSpPr txBox="1"/>
              <p:nvPr/>
            </p:nvSpPr>
            <p:spPr>
              <a:xfrm>
                <a:off x="1854628" y="1522581"/>
                <a:ext cx="2133781" cy="460375"/>
              </a:xfrm>
              <a:prstGeom prst="rect">
                <a:avLst/>
              </a:prstGeom>
              <a:noFill/>
            </p:spPr>
            <p:txBody>
              <a:bodyPr wrap="square" rtlCol="0">
                <a:spAutoFit/>
                <a:scene3d>
                  <a:camera prst="orthographicFront"/>
                  <a:lightRig rig="threePt" dir="t"/>
                </a:scene3d>
                <a:sp3d contourW="12700"/>
              </a:bodyPr>
              <a:lstStyle/>
              <a:p>
                <a:pPr algn="ctr"/>
                <a:r>
                  <a:rPr lang="en-US" altLang="zh-CN" sz="2400" b="1" dirty="0">
                    <a:solidFill>
                      <a:schemeClr val="tx1">
                        <a:lumMod val="75000"/>
                        <a:lumOff val="25000"/>
                      </a:schemeClr>
                    </a:solidFill>
                    <a:latin typeface="Century Gothic" panose="020B0502020202020204" pitchFamily="34" charset="0"/>
                  </a:rPr>
                  <a:t>Labels</a:t>
                </a:r>
              </a:p>
            </p:txBody>
          </p:sp>
          <p:sp>
            <p:nvSpPr>
              <p:cNvPr id="25" name="文本框 24"/>
              <p:cNvSpPr txBox="1"/>
              <p:nvPr/>
            </p:nvSpPr>
            <p:spPr>
              <a:xfrm>
                <a:off x="1750587" y="1982956"/>
                <a:ext cx="2447290" cy="1212215"/>
              </a:xfrm>
              <a:prstGeom prst="rect">
                <a:avLst/>
              </a:prstGeom>
              <a:noFill/>
            </p:spPr>
            <p:txBody>
              <a:bodyPr wrap="square" rtlCol="0">
                <a:spAutoFit/>
                <a:scene3d>
                  <a:camera prst="orthographicFront"/>
                  <a:lightRig rig="threePt" dir="t"/>
                </a:scene3d>
                <a:sp3d contourW="12700"/>
              </a:bodyPr>
              <a:lstStyle/>
              <a:p>
                <a:pPr algn="l">
                  <a:lnSpc>
                    <a:spcPct val="114000"/>
                  </a:lnSpc>
                </a:pPr>
                <a:r>
                  <a:rPr lang="en-US" altLang="zh-CN" sz="1600" b="1">
                    <a:solidFill>
                      <a:schemeClr val="tx1">
                        <a:lumMod val="50000"/>
                        <a:lumOff val="50000"/>
                      </a:schemeClr>
                    </a:solidFill>
                    <a:latin typeface="Century Gothic" panose="020B0502020202020204" pitchFamily="34" charset="0"/>
                    <a:ea typeface="+mj-ea"/>
                  </a:rPr>
                  <a:t>Use Photoshop and js-segment-annotator to annotate the teeth for later training. </a:t>
                </a:r>
              </a:p>
            </p:txBody>
          </p:sp>
        </p:grpSp>
      </p:grpSp>
      <p:grpSp>
        <p:nvGrpSpPr>
          <p:cNvPr id="30" name="组合 29"/>
          <p:cNvGrpSpPr/>
          <p:nvPr/>
        </p:nvGrpSpPr>
        <p:grpSpPr>
          <a:xfrm>
            <a:off x="387125" y="299356"/>
            <a:ext cx="12126303" cy="6596744"/>
            <a:chOff x="387125" y="299356"/>
            <a:chExt cx="12126303" cy="6596744"/>
          </a:xfrm>
        </p:grpSpPr>
        <p:grpSp>
          <p:nvGrpSpPr>
            <p:cNvPr id="31" name="组合 30"/>
            <p:cNvGrpSpPr/>
            <p:nvPr/>
          </p:nvGrpSpPr>
          <p:grpSpPr>
            <a:xfrm>
              <a:off x="387125" y="299356"/>
              <a:ext cx="1316500" cy="883947"/>
              <a:chOff x="1276124" y="1279752"/>
              <a:chExt cx="6401933" cy="4298496"/>
            </a:xfrm>
          </p:grpSpPr>
          <p:sp>
            <p:nvSpPr>
              <p:cNvPr id="39" name="菱形 38"/>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菱形 39"/>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03</a:t>
              </a:r>
              <a:endParaRPr lang="zh-CN" altLang="en-US" sz="3200" dirty="0">
                <a:solidFill>
                  <a:schemeClr val="accent1"/>
                </a:solidFill>
                <a:latin typeface="Agency FB" panose="020B0503020202020204" pitchFamily="34" charset="0"/>
              </a:endParaRPr>
            </a:p>
          </p:txBody>
        </p:sp>
        <p:grpSp>
          <p:nvGrpSpPr>
            <p:cNvPr id="34" name="组合 33"/>
            <p:cNvGrpSpPr/>
            <p:nvPr/>
          </p:nvGrpSpPr>
          <p:grpSpPr>
            <a:xfrm>
              <a:off x="11572872" y="6254988"/>
              <a:ext cx="940556" cy="641112"/>
              <a:chOff x="11395287" y="6034159"/>
              <a:chExt cx="1208633" cy="823841"/>
            </a:xfrm>
          </p:grpSpPr>
          <p:sp>
            <p:nvSpPr>
              <p:cNvPr id="35" name="菱形 34"/>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7" name="文本框 56"/>
          <p:cNvSpPr txBox="1"/>
          <p:nvPr/>
        </p:nvSpPr>
        <p:spPr>
          <a:xfrm>
            <a:off x="1869914" y="459922"/>
            <a:ext cx="5532755" cy="521970"/>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sym typeface="+mn-ea"/>
              </a:rPr>
              <a:t>I</a:t>
            </a:r>
            <a:r>
              <a:rPr lang="zh-CN" altLang="en-US" sz="2800" b="1" dirty="0">
                <a:solidFill>
                  <a:schemeClr val="tx1">
                    <a:lumMod val="75000"/>
                    <a:lumOff val="25000"/>
                  </a:schemeClr>
                </a:solidFill>
                <a:latin typeface="Century Gothic" panose="020B0502020202020204" pitchFamily="34" charset="0"/>
                <a:sym typeface="+mn-ea"/>
              </a:rPr>
              <a:t>mplementation</a:t>
            </a:r>
            <a:r>
              <a:rPr lang="en-US" altLang="zh-CN" sz="2800" b="1" dirty="0">
                <a:solidFill>
                  <a:schemeClr val="tx1">
                    <a:lumMod val="75000"/>
                    <a:lumOff val="25000"/>
                  </a:schemeClr>
                </a:solidFill>
                <a:latin typeface="Century Gothic" panose="020B0502020202020204" pitchFamily="34" charset="0"/>
                <a:sym typeface="+mn-ea"/>
              </a:rPr>
              <a:t>/Data Prepare</a:t>
            </a:r>
          </a:p>
        </p:txBody>
      </p:sp>
      <p:sp>
        <p:nvSpPr>
          <p:cNvPr id="2" name="右箭头 1"/>
          <p:cNvSpPr/>
          <p:nvPr/>
        </p:nvSpPr>
        <p:spPr>
          <a:xfrm>
            <a:off x="4262120" y="3281045"/>
            <a:ext cx="391160" cy="29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右箭头 2"/>
          <p:cNvSpPr/>
          <p:nvPr/>
        </p:nvSpPr>
        <p:spPr>
          <a:xfrm>
            <a:off x="7538720" y="3281045"/>
            <a:ext cx="391160" cy="29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31" presetClass="entr" presetSubtype="0" fill="hold" grpId="4" nodeType="afterEffect">
                                  <p:stCondLst>
                                    <p:cond delay="0"/>
                                  </p:stCondLst>
                                  <p:childTnLst>
                                    <p:set>
                                      <p:cBhvr>
                                        <p:cTn id="12" dur="500"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 calcmode="lin" valueType="num">
                                      <p:cBhvr>
                                        <p:cTn id="15" dur="500" fill="hold"/>
                                        <p:tgtEl>
                                          <p:spTgt spid="2"/>
                                        </p:tgtEl>
                                        <p:attrNameLst>
                                          <p:attrName>style.rotation</p:attrName>
                                        </p:attrNameLst>
                                      </p:cBhvr>
                                      <p:tavLst>
                                        <p:tav tm="0">
                                          <p:val>
                                            <p:fltVal val="90"/>
                                          </p:val>
                                        </p:tav>
                                        <p:tav tm="100000">
                                          <p:val>
                                            <p:fltVal val="0"/>
                                          </p:val>
                                        </p:tav>
                                      </p:tavLst>
                                    </p:anim>
                                    <p:animEffect transition="in" filter="fade">
                                      <p:cBhvr>
                                        <p:cTn id="16" dur="500"/>
                                        <p:tgtEl>
                                          <p:spTgt spid="2"/>
                                        </p:tgtEl>
                                      </p:cBhvr>
                                    </p:animEffect>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500" fill="hold"/>
                                        <p:tgtEl>
                                          <p:spTgt spid="28"/>
                                        </p:tgtEl>
                                        <p:attrNameLst>
                                          <p:attrName>ppt_w</p:attrName>
                                        </p:attrNameLst>
                                      </p:cBhvr>
                                      <p:tavLst>
                                        <p:tav tm="0">
                                          <p:val>
                                            <p:fltVal val="0"/>
                                          </p:val>
                                        </p:tav>
                                        <p:tav tm="100000">
                                          <p:val>
                                            <p:strVal val="#ppt_w"/>
                                          </p:val>
                                        </p:tav>
                                      </p:tavLst>
                                    </p:anim>
                                    <p:anim calcmode="lin" valueType="num">
                                      <p:cBhvr>
                                        <p:cTn id="21" dur="500" fill="hold"/>
                                        <p:tgtEl>
                                          <p:spTgt spid="28"/>
                                        </p:tgtEl>
                                        <p:attrNameLst>
                                          <p:attrName>ppt_h</p:attrName>
                                        </p:attrNameLst>
                                      </p:cBhvr>
                                      <p:tavLst>
                                        <p:tav tm="0">
                                          <p:val>
                                            <p:fltVal val="0"/>
                                          </p:val>
                                        </p:tav>
                                        <p:tav tm="100000">
                                          <p:val>
                                            <p:strVal val="#ppt_h"/>
                                          </p:val>
                                        </p:tav>
                                      </p:tavLst>
                                    </p:anim>
                                    <p:animEffect transition="in" filter="fade">
                                      <p:cBhvr>
                                        <p:cTn id="22" dur="500"/>
                                        <p:tgtEl>
                                          <p:spTgt spid="28"/>
                                        </p:tgtEl>
                                      </p:cBhvr>
                                    </p:animEffect>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500"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anim calcmode="lin" valueType="num">
                                      <p:cBhvr>
                                        <p:cTn id="28" dur="500" fill="hold"/>
                                        <p:tgtEl>
                                          <p:spTgt spid="3"/>
                                        </p:tgtEl>
                                        <p:attrNameLst>
                                          <p:attrName>style.rotation</p:attrName>
                                        </p:attrNameLst>
                                      </p:cBhvr>
                                      <p:tavLst>
                                        <p:tav tm="0">
                                          <p:val>
                                            <p:fltVal val="90"/>
                                          </p:val>
                                        </p:tav>
                                        <p:tav tm="100000">
                                          <p:val>
                                            <p:fltVal val="0"/>
                                          </p:val>
                                        </p:tav>
                                      </p:tavLst>
                                    </p:anim>
                                    <p:animEffect transition="in" filter="fade">
                                      <p:cBhvr>
                                        <p:cTn id="29" dur="500"/>
                                        <p:tgtEl>
                                          <p:spTgt spid="3"/>
                                        </p:tgtEl>
                                      </p:cBhvr>
                                    </p:animEffect>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p:cTn id="33" dur="500" fill="hold"/>
                                        <p:tgtEl>
                                          <p:spTgt spid="29"/>
                                        </p:tgtEl>
                                        <p:attrNameLst>
                                          <p:attrName>ppt_w</p:attrName>
                                        </p:attrNameLst>
                                      </p:cBhvr>
                                      <p:tavLst>
                                        <p:tav tm="0">
                                          <p:val>
                                            <p:fltVal val="0"/>
                                          </p:val>
                                        </p:tav>
                                        <p:tav tm="100000">
                                          <p:val>
                                            <p:strVal val="#ppt_w"/>
                                          </p:val>
                                        </p:tav>
                                      </p:tavLst>
                                    </p:anim>
                                    <p:anim calcmode="lin" valueType="num">
                                      <p:cBhvr>
                                        <p:cTn id="34" dur="500" fill="hold"/>
                                        <p:tgtEl>
                                          <p:spTgt spid="29"/>
                                        </p:tgtEl>
                                        <p:attrNameLst>
                                          <p:attrName>ppt_h</p:attrName>
                                        </p:attrNameLst>
                                      </p:cBhvr>
                                      <p:tavLst>
                                        <p:tav tm="0">
                                          <p:val>
                                            <p:fltVal val="0"/>
                                          </p:val>
                                        </p:tav>
                                        <p:tav tm="100000">
                                          <p:val>
                                            <p:strVal val="#ppt_h"/>
                                          </p:val>
                                        </p:tav>
                                      </p:tavLst>
                                    </p:anim>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4"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ï$ľïḍè"/>
          <p:cNvSpPr/>
          <p:nvPr/>
        </p:nvSpPr>
        <p:spPr>
          <a:xfrm>
            <a:off x="977900" y="4410710"/>
            <a:ext cx="10236200" cy="125730"/>
          </a:xfrm>
          <a:prstGeom prst="roundRect">
            <a:avLst>
              <a:gd name="adj" fmla="val 50000"/>
            </a:avLst>
          </a:prstGeom>
          <a:solidFill>
            <a:schemeClr val="accent1"/>
          </a:solidFill>
          <a:ln w="25400" cap="flat" cmpd="sng">
            <a:noFill/>
            <a:prstDash val="solid"/>
            <a:miter/>
            <a:headEnd type="none" w="med" len="med"/>
            <a:tailEnd type="none" w="med" len="me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grpSp>
        <p:nvGrpSpPr>
          <p:cNvPr id="169" name="îšļïďê"/>
          <p:cNvGrpSpPr/>
          <p:nvPr/>
        </p:nvGrpSpPr>
        <p:grpSpPr>
          <a:xfrm>
            <a:off x="6278880" y="2165985"/>
            <a:ext cx="1807213" cy="1962150"/>
            <a:chOff x="1556810" y="2889654"/>
            <a:chExt cx="1905000" cy="2079754"/>
          </a:xfrm>
        </p:grpSpPr>
        <p:grpSp>
          <p:nvGrpSpPr>
            <p:cNvPr id="179" name="îṩļiḋê"/>
            <p:cNvGrpSpPr/>
            <p:nvPr/>
          </p:nvGrpSpPr>
          <p:grpSpPr>
            <a:xfrm>
              <a:off x="1556810" y="2889654"/>
              <a:ext cx="1905000" cy="1960650"/>
              <a:chOff x="5869897" y="6133268"/>
              <a:chExt cx="3809999" cy="3921300"/>
            </a:xfrm>
          </p:grpSpPr>
          <p:sp>
            <p:nvSpPr>
              <p:cNvPr id="181" name="ïşḷïḍe"/>
              <p:cNvSpPr/>
              <p:nvPr/>
            </p:nvSpPr>
            <p:spPr>
              <a:xfrm>
                <a:off x="5869897" y="6133268"/>
                <a:ext cx="3809999" cy="392130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82" name="íṧ1íḓe"/>
              <p:cNvSpPr/>
              <p:nvPr/>
            </p:nvSpPr>
            <p:spPr bwMode="auto">
              <a:xfrm>
                <a:off x="7338853" y="6888030"/>
                <a:ext cx="979368" cy="960271"/>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accent1"/>
              </a:solidFill>
              <a:ln>
                <a:noFill/>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180" name="iś1íḋê"/>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grpSp>
        <p:nvGrpSpPr>
          <p:cNvPr id="170" name="íṣļïḓè"/>
          <p:cNvGrpSpPr/>
          <p:nvPr/>
        </p:nvGrpSpPr>
        <p:grpSpPr>
          <a:xfrm>
            <a:off x="8452485" y="2165985"/>
            <a:ext cx="1797050" cy="1962150"/>
            <a:chOff x="1556810" y="2889654"/>
            <a:chExt cx="1905000" cy="2079754"/>
          </a:xfrm>
        </p:grpSpPr>
        <p:grpSp>
          <p:nvGrpSpPr>
            <p:cNvPr id="175" name="îṧľïḑe"/>
            <p:cNvGrpSpPr/>
            <p:nvPr/>
          </p:nvGrpSpPr>
          <p:grpSpPr>
            <a:xfrm>
              <a:off x="1556810" y="2889654"/>
              <a:ext cx="1905000" cy="1960650"/>
              <a:chOff x="5869897" y="6133268"/>
              <a:chExt cx="3809999" cy="3921300"/>
            </a:xfrm>
          </p:grpSpPr>
          <p:sp>
            <p:nvSpPr>
              <p:cNvPr id="177" name="íṧļíḑè"/>
              <p:cNvSpPr/>
              <p:nvPr/>
            </p:nvSpPr>
            <p:spPr>
              <a:xfrm>
                <a:off x="5869897" y="6133268"/>
                <a:ext cx="3809999" cy="392130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78" name="îs1îḋè"/>
              <p:cNvSpPr/>
              <p:nvPr/>
            </p:nvSpPr>
            <p:spPr bwMode="auto">
              <a:xfrm>
                <a:off x="7338853" y="6939473"/>
                <a:ext cx="979368" cy="857383"/>
              </a:xfrm>
              <a:custGeom>
                <a:avLst/>
                <a:gdLst>
                  <a:gd name="T0" fmla="*/ 793 w 853"/>
                  <a:gd name="T1" fmla="*/ 481 h 748"/>
                  <a:gd name="T2" fmla="*/ 840 w 853"/>
                  <a:gd name="T3" fmla="*/ 71 h 748"/>
                  <a:gd name="T4" fmla="*/ 840 w 853"/>
                  <a:gd name="T5" fmla="*/ 45 h 748"/>
                  <a:gd name="T6" fmla="*/ 463 w 853"/>
                  <a:gd name="T7" fmla="*/ 45 h 748"/>
                  <a:gd name="T8" fmla="*/ 449 w 853"/>
                  <a:gd name="T9" fmla="*/ 0 h 748"/>
                  <a:gd name="T10" fmla="*/ 376 w 853"/>
                  <a:gd name="T11" fmla="*/ 13 h 748"/>
                  <a:gd name="T12" fmla="*/ 73 w 853"/>
                  <a:gd name="T13" fmla="*/ 45 h 748"/>
                  <a:gd name="T14" fmla="*/ 0 w 853"/>
                  <a:gd name="T15" fmla="*/ 58 h 748"/>
                  <a:gd name="T16" fmla="*/ 60 w 853"/>
                  <a:gd name="T17" fmla="*/ 71 h 748"/>
                  <a:gd name="T18" fmla="*/ 13 w 853"/>
                  <a:gd name="T19" fmla="*/ 481 h 748"/>
                  <a:gd name="T20" fmla="*/ 13 w 853"/>
                  <a:gd name="T21" fmla="*/ 507 h 748"/>
                  <a:gd name="T22" fmla="*/ 414 w 853"/>
                  <a:gd name="T23" fmla="*/ 507 h 748"/>
                  <a:gd name="T24" fmla="*/ 413 w 853"/>
                  <a:gd name="T25" fmla="*/ 565 h 748"/>
                  <a:gd name="T26" fmla="*/ 216 w 853"/>
                  <a:gd name="T27" fmla="*/ 721 h 748"/>
                  <a:gd name="T28" fmla="*/ 216 w 853"/>
                  <a:gd name="T29" fmla="*/ 747 h 748"/>
                  <a:gd name="T30" fmla="*/ 314 w 853"/>
                  <a:gd name="T31" fmla="*/ 748 h 748"/>
                  <a:gd name="T32" fmla="*/ 425 w 853"/>
                  <a:gd name="T33" fmla="*/ 747 h 748"/>
                  <a:gd name="T34" fmla="*/ 428 w 853"/>
                  <a:gd name="T35" fmla="*/ 747 h 748"/>
                  <a:gd name="T36" fmla="*/ 539 w 853"/>
                  <a:gd name="T37" fmla="*/ 748 h 748"/>
                  <a:gd name="T38" fmla="*/ 643 w 853"/>
                  <a:gd name="T39" fmla="*/ 747 h 748"/>
                  <a:gd name="T40" fmla="*/ 643 w 853"/>
                  <a:gd name="T41" fmla="*/ 721 h 748"/>
                  <a:gd name="T42" fmla="*/ 440 w 853"/>
                  <a:gd name="T43" fmla="*/ 565 h 748"/>
                  <a:gd name="T44" fmla="*/ 440 w 853"/>
                  <a:gd name="T45" fmla="*/ 507 h 748"/>
                  <a:gd name="T46" fmla="*/ 840 w 853"/>
                  <a:gd name="T47" fmla="*/ 507 h 748"/>
                  <a:gd name="T48" fmla="*/ 840 w 853"/>
                  <a:gd name="T49" fmla="*/ 481 h 748"/>
                  <a:gd name="T50" fmla="*/ 413 w 853"/>
                  <a:gd name="T51" fmla="*/ 721 h 748"/>
                  <a:gd name="T52" fmla="*/ 413 w 853"/>
                  <a:gd name="T53" fmla="*/ 612 h 748"/>
                  <a:gd name="T54" fmla="*/ 440 w 853"/>
                  <a:gd name="T55" fmla="*/ 721 h 748"/>
                  <a:gd name="T56" fmla="*/ 514 w 853"/>
                  <a:gd name="T57" fmla="*/ 721 h 748"/>
                  <a:gd name="T58" fmla="*/ 436 w 853"/>
                  <a:gd name="T59" fmla="*/ 26 h 748"/>
                  <a:gd name="T60" fmla="*/ 402 w 853"/>
                  <a:gd name="T61" fmla="*/ 45 h 748"/>
                  <a:gd name="T62" fmla="*/ 87 w 853"/>
                  <a:gd name="T63" fmla="*/ 481 h 748"/>
                  <a:gd name="T64" fmla="*/ 389 w 853"/>
                  <a:gd name="T65" fmla="*/ 71 h 748"/>
                  <a:gd name="T66" fmla="*/ 767 w 853"/>
                  <a:gd name="T67" fmla="*/ 71 h 748"/>
                  <a:gd name="T68" fmla="*/ 87 w 853"/>
                  <a:gd name="T69" fmla="*/ 481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3" h="748">
                    <a:moveTo>
                      <a:pt x="840" y="481"/>
                    </a:moveTo>
                    <a:lnTo>
                      <a:pt x="793" y="481"/>
                    </a:lnTo>
                    <a:lnTo>
                      <a:pt x="793" y="71"/>
                    </a:lnTo>
                    <a:lnTo>
                      <a:pt x="840" y="71"/>
                    </a:lnTo>
                    <a:cubicBezTo>
                      <a:pt x="847" y="71"/>
                      <a:pt x="853" y="65"/>
                      <a:pt x="853" y="58"/>
                    </a:cubicBezTo>
                    <a:cubicBezTo>
                      <a:pt x="853" y="51"/>
                      <a:pt x="847" y="45"/>
                      <a:pt x="840" y="45"/>
                    </a:cubicBezTo>
                    <a:lnTo>
                      <a:pt x="780" y="45"/>
                    </a:lnTo>
                    <a:lnTo>
                      <a:pt x="463" y="45"/>
                    </a:lnTo>
                    <a:lnTo>
                      <a:pt x="463" y="13"/>
                    </a:lnTo>
                    <a:cubicBezTo>
                      <a:pt x="463" y="6"/>
                      <a:pt x="457" y="0"/>
                      <a:pt x="449" y="0"/>
                    </a:cubicBezTo>
                    <a:lnTo>
                      <a:pt x="389" y="0"/>
                    </a:lnTo>
                    <a:cubicBezTo>
                      <a:pt x="382" y="0"/>
                      <a:pt x="376" y="6"/>
                      <a:pt x="376" y="13"/>
                    </a:cubicBezTo>
                    <a:lnTo>
                      <a:pt x="376" y="45"/>
                    </a:lnTo>
                    <a:lnTo>
                      <a:pt x="73" y="45"/>
                    </a:lnTo>
                    <a:lnTo>
                      <a:pt x="13" y="45"/>
                    </a:lnTo>
                    <a:cubicBezTo>
                      <a:pt x="6" y="45"/>
                      <a:pt x="0" y="51"/>
                      <a:pt x="0" y="58"/>
                    </a:cubicBezTo>
                    <a:cubicBezTo>
                      <a:pt x="0" y="65"/>
                      <a:pt x="6" y="71"/>
                      <a:pt x="13" y="71"/>
                    </a:cubicBezTo>
                    <a:lnTo>
                      <a:pt x="60" y="71"/>
                    </a:lnTo>
                    <a:lnTo>
                      <a:pt x="60" y="481"/>
                    </a:lnTo>
                    <a:lnTo>
                      <a:pt x="13" y="481"/>
                    </a:lnTo>
                    <a:cubicBezTo>
                      <a:pt x="6" y="481"/>
                      <a:pt x="0" y="487"/>
                      <a:pt x="0" y="494"/>
                    </a:cubicBezTo>
                    <a:cubicBezTo>
                      <a:pt x="0" y="501"/>
                      <a:pt x="6" y="507"/>
                      <a:pt x="13" y="507"/>
                    </a:cubicBezTo>
                    <a:lnTo>
                      <a:pt x="73" y="507"/>
                    </a:lnTo>
                    <a:lnTo>
                      <a:pt x="414" y="507"/>
                    </a:lnTo>
                    <a:cubicBezTo>
                      <a:pt x="414" y="508"/>
                      <a:pt x="413" y="508"/>
                      <a:pt x="413" y="509"/>
                    </a:cubicBezTo>
                    <a:lnTo>
                      <a:pt x="413" y="565"/>
                    </a:lnTo>
                    <a:lnTo>
                      <a:pt x="307" y="721"/>
                    </a:lnTo>
                    <a:lnTo>
                      <a:pt x="216" y="721"/>
                    </a:lnTo>
                    <a:cubicBezTo>
                      <a:pt x="209" y="721"/>
                      <a:pt x="203" y="727"/>
                      <a:pt x="203" y="734"/>
                    </a:cubicBezTo>
                    <a:cubicBezTo>
                      <a:pt x="203" y="741"/>
                      <a:pt x="209" y="747"/>
                      <a:pt x="216" y="747"/>
                    </a:cubicBezTo>
                    <a:lnTo>
                      <a:pt x="312" y="747"/>
                    </a:lnTo>
                    <a:cubicBezTo>
                      <a:pt x="312" y="748"/>
                      <a:pt x="313" y="748"/>
                      <a:pt x="314" y="748"/>
                    </a:cubicBezTo>
                    <a:cubicBezTo>
                      <a:pt x="315" y="748"/>
                      <a:pt x="316" y="748"/>
                      <a:pt x="317" y="747"/>
                    </a:cubicBezTo>
                    <a:lnTo>
                      <a:pt x="425" y="747"/>
                    </a:lnTo>
                    <a:cubicBezTo>
                      <a:pt x="426" y="747"/>
                      <a:pt x="426" y="748"/>
                      <a:pt x="427" y="748"/>
                    </a:cubicBezTo>
                    <a:cubicBezTo>
                      <a:pt x="427" y="748"/>
                      <a:pt x="428" y="747"/>
                      <a:pt x="428" y="747"/>
                    </a:cubicBezTo>
                    <a:lnTo>
                      <a:pt x="537" y="747"/>
                    </a:lnTo>
                    <a:cubicBezTo>
                      <a:pt x="537" y="748"/>
                      <a:pt x="538" y="748"/>
                      <a:pt x="539" y="748"/>
                    </a:cubicBezTo>
                    <a:cubicBezTo>
                      <a:pt x="540" y="748"/>
                      <a:pt x="541" y="748"/>
                      <a:pt x="542" y="747"/>
                    </a:cubicBezTo>
                    <a:lnTo>
                      <a:pt x="643" y="747"/>
                    </a:lnTo>
                    <a:cubicBezTo>
                      <a:pt x="650" y="747"/>
                      <a:pt x="656" y="741"/>
                      <a:pt x="656" y="734"/>
                    </a:cubicBezTo>
                    <a:cubicBezTo>
                      <a:pt x="656" y="727"/>
                      <a:pt x="650" y="721"/>
                      <a:pt x="643" y="721"/>
                    </a:cubicBezTo>
                    <a:lnTo>
                      <a:pt x="546" y="721"/>
                    </a:lnTo>
                    <a:lnTo>
                      <a:pt x="440" y="565"/>
                    </a:lnTo>
                    <a:lnTo>
                      <a:pt x="440" y="509"/>
                    </a:lnTo>
                    <a:cubicBezTo>
                      <a:pt x="440" y="508"/>
                      <a:pt x="440" y="508"/>
                      <a:pt x="440" y="507"/>
                    </a:cubicBezTo>
                    <a:lnTo>
                      <a:pt x="780" y="507"/>
                    </a:lnTo>
                    <a:lnTo>
                      <a:pt x="840" y="507"/>
                    </a:lnTo>
                    <a:cubicBezTo>
                      <a:pt x="847" y="507"/>
                      <a:pt x="853" y="501"/>
                      <a:pt x="853" y="494"/>
                    </a:cubicBezTo>
                    <a:cubicBezTo>
                      <a:pt x="853" y="487"/>
                      <a:pt x="847" y="481"/>
                      <a:pt x="840" y="481"/>
                    </a:cubicBezTo>
                    <a:close/>
                    <a:moveTo>
                      <a:pt x="413" y="612"/>
                    </a:moveTo>
                    <a:lnTo>
                      <a:pt x="413" y="721"/>
                    </a:lnTo>
                    <a:lnTo>
                      <a:pt x="339" y="721"/>
                    </a:lnTo>
                    <a:lnTo>
                      <a:pt x="413" y="612"/>
                    </a:lnTo>
                    <a:close/>
                    <a:moveTo>
                      <a:pt x="514" y="721"/>
                    </a:moveTo>
                    <a:lnTo>
                      <a:pt x="440" y="721"/>
                    </a:lnTo>
                    <a:lnTo>
                      <a:pt x="440" y="612"/>
                    </a:lnTo>
                    <a:lnTo>
                      <a:pt x="514" y="721"/>
                    </a:lnTo>
                    <a:close/>
                    <a:moveTo>
                      <a:pt x="402" y="26"/>
                    </a:moveTo>
                    <a:lnTo>
                      <a:pt x="436" y="26"/>
                    </a:lnTo>
                    <a:lnTo>
                      <a:pt x="436" y="45"/>
                    </a:lnTo>
                    <a:lnTo>
                      <a:pt x="402" y="45"/>
                    </a:lnTo>
                    <a:lnTo>
                      <a:pt x="402" y="26"/>
                    </a:lnTo>
                    <a:close/>
                    <a:moveTo>
                      <a:pt x="87" y="481"/>
                    </a:moveTo>
                    <a:lnTo>
                      <a:pt x="87" y="71"/>
                    </a:lnTo>
                    <a:lnTo>
                      <a:pt x="389" y="71"/>
                    </a:lnTo>
                    <a:lnTo>
                      <a:pt x="449" y="71"/>
                    </a:lnTo>
                    <a:lnTo>
                      <a:pt x="767" y="71"/>
                    </a:lnTo>
                    <a:lnTo>
                      <a:pt x="767" y="481"/>
                    </a:lnTo>
                    <a:lnTo>
                      <a:pt x="87" y="481"/>
                    </a:lnTo>
                    <a:close/>
                  </a:path>
                </a:pathLst>
              </a:custGeom>
              <a:solidFill>
                <a:schemeClr val="accent1"/>
              </a:solidFill>
              <a:ln>
                <a:noFill/>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176" name="íṣ1iḓe"/>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171" name="iSľiḓê"/>
          <p:cNvSpPr/>
          <p:nvPr/>
        </p:nvSpPr>
        <p:spPr>
          <a:xfrm>
            <a:off x="6964680" y="4250055"/>
            <a:ext cx="452755" cy="452755"/>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a:solidFill>
                  <a:schemeClr val="accent2"/>
                </a:solidFill>
                <a:latin typeface="Agency FB" panose="020B0503020202020204" pitchFamily="34" charset="0"/>
              </a:rPr>
              <a:t>3</a:t>
            </a:r>
          </a:p>
        </p:txBody>
      </p:sp>
      <p:sp>
        <p:nvSpPr>
          <p:cNvPr id="172" name="îṣḻíḋê"/>
          <p:cNvSpPr/>
          <p:nvPr/>
        </p:nvSpPr>
        <p:spPr>
          <a:xfrm>
            <a:off x="4773930" y="4250055"/>
            <a:ext cx="452755" cy="452755"/>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solidFill>
                  <a:schemeClr val="accent2"/>
                </a:solidFill>
                <a:latin typeface="Agency FB" panose="020B0503020202020204" pitchFamily="34" charset="0"/>
              </a:rPr>
              <a:t>2</a:t>
            </a:r>
          </a:p>
        </p:txBody>
      </p:sp>
      <p:sp>
        <p:nvSpPr>
          <p:cNvPr id="173" name="î$ḻîḍé"/>
          <p:cNvSpPr/>
          <p:nvPr/>
        </p:nvSpPr>
        <p:spPr>
          <a:xfrm>
            <a:off x="2583180" y="4250055"/>
            <a:ext cx="452755" cy="452755"/>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a:solidFill>
                  <a:schemeClr val="accent2"/>
                </a:solidFill>
                <a:latin typeface="Agency FB" panose="020B0503020202020204" pitchFamily="34" charset="0"/>
              </a:rPr>
              <a:t>1</a:t>
            </a:r>
          </a:p>
        </p:txBody>
      </p:sp>
      <p:sp>
        <p:nvSpPr>
          <p:cNvPr id="174" name="iṩlíḍè"/>
          <p:cNvSpPr/>
          <p:nvPr/>
        </p:nvSpPr>
        <p:spPr>
          <a:xfrm>
            <a:off x="9121775" y="4250055"/>
            <a:ext cx="452755" cy="452755"/>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a:solidFill>
                  <a:schemeClr val="accent2"/>
                </a:solidFill>
                <a:latin typeface="Agency FB" panose="020B0503020202020204" pitchFamily="34" charset="0"/>
              </a:rPr>
              <a:t>4</a:t>
            </a:r>
          </a:p>
        </p:txBody>
      </p:sp>
      <p:grpSp>
        <p:nvGrpSpPr>
          <p:cNvPr id="2" name="组合 1"/>
          <p:cNvGrpSpPr/>
          <p:nvPr/>
        </p:nvGrpSpPr>
        <p:grpSpPr>
          <a:xfrm>
            <a:off x="1918970" y="2165985"/>
            <a:ext cx="1781896" cy="1962562"/>
            <a:chOff x="2768" y="2913"/>
            <a:chExt cx="3314" cy="3587"/>
          </a:xfrm>
        </p:grpSpPr>
        <p:grpSp>
          <p:nvGrpSpPr>
            <p:cNvPr id="167" name="ïŝļidé"/>
            <p:cNvGrpSpPr/>
            <p:nvPr/>
          </p:nvGrpSpPr>
          <p:grpSpPr>
            <a:xfrm>
              <a:off x="2768" y="2913"/>
              <a:ext cx="3314" cy="3587"/>
              <a:chOff x="1373050" y="2554443"/>
              <a:chExt cx="2230693" cy="2414965"/>
            </a:xfrm>
          </p:grpSpPr>
          <p:sp>
            <p:nvSpPr>
              <p:cNvPr id="189" name="ïṡḷîde"/>
              <p:cNvSpPr/>
              <p:nvPr/>
            </p:nvSpPr>
            <p:spPr>
              <a:xfrm>
                <a:off x="1373050" y="2554443"/>
                <a:ext cx="2230693" cy="2295992"/>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88" name="îṧlíḍé"/>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52" name="文本框 51"/>
            <p:cNvSpPr txBox="1"/>
            <p:nvPr/>
          </p:nvSpPr>
          <p:spPr>
            <a:xfrm>
              <a:off x="2768" y="4885"/>
              <a:ext cx="3314" cy="673"/>
            </a:xfrm>
            <a:prstGeom prst="rect">
              <a:avLst/>
            </a:prstGeom>
            <a:noFill/>
          </p:spPr>
          <p:txBody>
            <a:bodyPr wrap="square" rtlCol="0">
              <a:spAutoFit/>
              <a:scene3d>
                <a:camera prst="orthographicFront"/>
                <a:lightRig rig="threePt" dir="t"/>
              </a:scene3d>
              <a:sp3d contourW="12700"/>
            </a:bodyPr>
            <a:lstStyle/>
            <a:p>
              <a:pPr algn="ctr"/>
              <a:r>
                <a:rPr lang="zh-CN" altLang="en-US" dirty="0">
                  <a:solidFill>
                    <a:schemeClr val="tx1">
                      <a:lumMod val="65000"/>
                      <a:lumOff val="35000"/>
                    </a:schemeClr>
                  </a:solidFill>
                  <a:latin typeface="Century Gothic" panose="020B0502020202020204" pitchFamily="34" charset="0"/>
                </a:rPr>
                <a:t>Data Prepare</a:t>
              </a:r>
            </a:p>
          </p:txBody>
        </p:sp>
      </p:grpSp>
      <p:grpSp>
        <p:nvGrpSpPr>
          <p:cNvPr id="4" name="组合 3"/>
          <p:cNvGrpSpPr/>
          <p:nvPr/>
        </p:nvGrpSpPr>
        <p:grpSpPr>
          <a:xfrm>
            <a:off x="3947160" y="1849755"/>
            <a:ext cx="2105660" cy="2277110"/>
            <a:chOff x="6216" y="2913"/>
            <a:chExt cx="3316" cy="3586"/>
          </a:xfrm>
        </p:grpSpPr>
        <p:grpSp>
          <p:nvGrpSpPr>
            <p:cNvPr id="168" name="îṣļïḓê"/>
            <p:cNvGrpSpPr/>
            <p:nvPr/>
          </p:nvGrpSpPr>
          <p:grpSpPr>
            <a:xfrm>
              <a:off x="6216" y="2913"/>
              <a:ext cx="3317" cy="3587"/>
              <a:chOff x="1556810" y="2889654"/>
              <a:chExt cx="1905000" cy="2079754"/>
            </a:xfrm>
          </p:grpSpPr>
          <p:grpSp>
            <p:nvGrpSpPr>
              <p:cNvPr id="183" name="ïṧľïḍê"/>
              <p:cNvGrpSpPr/>
              <p:nvPr/>
            </p:nvGrpSpPr>
            <p:grpSpPr>
              <a:xfrm>
                <a:off x="1556810" y="2889654"/>
                <a:ext cx="1905000" cy="1960650"/>
                <a:chOff x="5869897" y="6133268"/>
                <a:chExt cx="3809999" cy="3921300"/>
              </a:xfrm>
            </p:grpSpPr>
            <p:sp>
              <p:nvSpPr>
                <p:cNvPr id="185" name="isḻíďé"/>
                <p:cNvSpPr/>
                <p:nvPr/>
              </p:nvSpPr>
              <p:spPr>
                <a:xfrm>
                  <a:off x="5869897" y="6133268"/>
                  <a:ext cx="3809999" cy="392130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86" name="iṩļíḋè"/>
                <p:cNvSpPr/>
                <p:nvPr/>
              </p:nvSpPr>
              <p:spPr bwMode="auto">
                <a:xfrm>
                  <a:off x="7284860" y="7063154"/>
                  <a:ext cx="979368" cy="964861"/>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605028" h="596066">
                      <a:moveTo>
                        <a:pt x="470081" y="563078"/>
                      </a:moveTo>
                      <a:lnTo>
                        <a:pt x="470081" y="565346"/>
                      </a:lnTo>
                      <a:cubicBezTo>
                        <a:pt x="470081" y="570912"/>
                        <a:pt x="474624" y="575448"/>
                        <a:pt x="480199" y="575448"/>
                      </a:cubicBezTo>
                      <a:lnTo>
                        <a:pt x="574260" y="575448"/>
                      </a:lnTo>
                      <a:cubicBezTo>
                        <a:pt x="579835" y="575448"/>
                        <a:pt x="584378" y="570912"/>
                        <a:pt x="584378" y="565346"/>
                      </a:cubicBezTo>
                      <a:lnTo>
                        <a:pt x="584378" y="563078"/>
                      </a:lnTo>
                      <a:close/>
                      <a:moveTo>
                        <a:pt x="245405" y="563078"/>
                      </a:moveTo>
                      <a:lnTo>
                        <a:pt x="245405" y="565346"/>
                      </a:lnTo>
                      <a:cubicBezTo>
                        <a:pt x="245405" y="570912"/>
                        <a:pt x="249949" y="575448"/>
                        <a:pt x="255526" y="575448"/>
                      </a:cubicBezTo>
                      <a:lnTo>
                        <a:pt x="349502" y="575448"/>
                      </a:lnTo>
                      <a:cubicBezTo>
                        <a:pt x="355079" y="575448"/>
                        <a:pt x="359623" y="570912"/>
                        <a:pt x="359623" y="565346"/>
                      </a:cubicBezTo>
                      <a:lnTo>
                        <a:pt x="359623" y="563078"/>
                      </a:lnTo>
                      <a:close/>
                      <a:moveTo>
                        <a:pt x="20650" y="563078"/>
                      </a:moveTo>
                      <a:lnTo>
                        <a:pt x="20650" y="565346"/>
                      </a:lnTo>
                      <a:cubicBezTo>
                        <a:pt x="20650" y="570912"/>
                        <a:pt x="25193" y="575448"/>
                        <a:pt x="30768" y="575448"/>
                      </a:cubicBezTo>
                      <a:lnTo>
                        <a:pt x="124829" y="575448"/>
                      </a:lnTo>
                      <a:cubicBezTo>
                        <a:pt x="130404" y="575448"/>
                        <a:pt x="134947" y="570912"/>
                        <a:pt x="134947" y="565346"/>
                      </a:cubicBezTo>
                      <a:lnTo>
                        <a:pt x="134947" y="563078"/>
                      </a:lnTo>
                      <a:close/>
                      <a:moveTo>
                        <a:pt x="480199" y="389887"/>
                      </a:moveTo>
                      <a:cubicBezTo>
                        <a:pt x="474624" y="389887"/>
                        <a:pt x="470081" y="394423"/>
                        <a:pt x="470081" y="399990"/>
                      </a:cubicBezTo>
                      <a:lnTo>
                        <a:pt x="470081" y="542460"/>
                      </a:lnTo>
                      <a:lnTo>
                        <a:pt x="584378" y="542460"/>
                      </a:lnTo>
                      <a:lnTo>
                        <a:pt x="584378" y="399990"/>
                      </a:lnTo>
                      <a:cubicBezTo>
                        <a:pt x="584378" y="394423"/>
                        <a:pt x="579835" y="389887"/>
                        <a:pt x="574260" y="389887"/>
                      </a:cubicBezTo>
                      <a:close/>
                      <a:moveTo>
                        <a:pt x="255526" y="389887"/>
                      </a:moveTo>
                      <a:cubicBezTo>
                        <a:pt x="249949" y="389887"/>
                        <a:pt x="245405" y="394423"/>
                        <a:pt x="245405" y="399990"/>
                      </a:cubicBezTo>
                      <a:lnTo>
                        <a:pt x="245405" y="542460"/>
                      </a:lnTo>
                      <a:lnTo>
                        <a:pt x="359623" y="542460"/>
                      </a:lnTo>
                      <a:lnTo>
                        <a:pt x="359623" y="399990"/>
                      </a:lnTo>
                      <a:cubicBezTo>
                        <a:pt x="359623" y="394423"/>
                        <a:pt x="355079" y="389887"/>
                        <a:pt x="349502" y="389887"/>
                      </a:cubicBezTo>
                      <a:close/>
                      <a:moveTo>
                        <a:pt x="30768" y="389887"/>
                      </a:moveTo>
                      <a:cubicBezTo>
                        <a:pt x="25193" y="389887"/>
                        <a:pt x="20650" y="394423"/>
                        <a:pt x="20650" y="399990"/>
                      </a:cubicBezTo>
                      <a:lnTo>
                        <a:pt x="20650" y="542460"/>
                      </a:lnTo>
                      <a:lnTo>
                        <a:pt x="134947" y="542460"/>
                      </a:lnTo>
                      <a:lnTo>
                        <a:pt x="134947" y="399990"/>
                      </a:lnTo>
                      <a:cubicBezTo>
                        <a:pt x="134947" y="394423"/>
                        <a:pt x="130404" y="389887"/>
                        <a:pt x="124829" y="389887"/>
                      </a:cubicBezTo>
                      <a:close/>
                      <a:moveTo>
                        <a:pt x="480199" y="369269"/>
                      </a:moveTo>
                      <a:lnTo>
                        <a:pt x="574260" y="369269"/>
                      </a:lnTo>
                      <a:cubicBezTo>
                        <a:pt x="591193" y="369269"/>
                        <a:pt x="605028" y="383083"/>
                        <a:pt x="605028" y="399990"/>
                      </a:cubicBezTo>
                      <a:lnTo>
                        <a:pt x="605028" y="565346"/>
                      </a:lnTo>
                      <a:cubicBezTo>
                        <a:pt x="605028" y="582355"/>
                        <a:pt x="591193" y="596066"/>
                        <a:pt x="574260" y="596066"/>
                      </a:cubicBezTo>
                      <a:lnTo>
                        <a:pt x="480199" y="596066"/>
                      </a:lnTo>
                      <a:cubicBezTo>
                        <a:pt x="463266" y="596066"/>
                        <a:pt x="449431" y="582355"/>
                        <a:pt x="449431" y="565346"/>
                      </a:cubicBezTo>
                      <a:lnTo>
                        <a:pt x="449431" y="399990"/>
                      </a:lnTo>
                      <a:cubicBezTo>
                        <a:pt x="449431" y="383083"/>
                        <a:pt x="463266" y="369269"/>
                        <a:pt x="480199" y="369269"/>
                      </a:cubicBezTo>
                      <a:close/>
                      <a:moveTo>
                        <a:pt x="255526" y="369269"/>
                      </a:moveTo>
                      <a:lnTo>
                        <a:pt x="349502" y="369269"/>
                      </a:lnTo>
                      <a:cubicBezTo>
                        <a:pt x="366439" y="369269"/>
                        <a:pt x="380277" y="383083"/>
                        <a:pt x="380277" y="399990"/>
                      </a:cubicBezTo>
                      <a:lnTo>
                        <a:pt x="380277" y="565346"/>
                      </a:lnTo>
                      <a:cubicBezTo>
                        <a:pt x="380277" y="582355"/>
                        <a:pt x="366439" y="596066"/>
                        <a:pt x="349502" y="596066"/>
                      </a:cubicBezTo>
                      <a:lnTo>
                        <a:pt x="255526" y="596066"/>
                      </a:lnTo>
                      <a:cubicBezTo>
                        <a:pt x="238486" y="596066"/>
                        <a:pt x="224751" y="582355"/>
                        <a:pt x="224751" y="565346"/>
                      </a:cubicBezTo>
                      <a:lnTo>
                        <a:pt x="224751" y="399990"/>
                      </a:lnTo>
                      <a:cubicBezTo>
                        <a:pt x="224751" y="383083"/>
                        <a:pt x="238486" y="369269"/>
                        <a:pt x="255526" y="369269"/>
                      </a:cubicBezTo>
                      <a:close/>
                      <a:moveTo>
                        <a:pt x="30768" y="369269"/>
                      </a:moveTo>
                      <a:lnTo>
                        <a:pt x="124829" y="369269"/>
                      </a:lnTo>
                      <a:cubicBezTo>
                        <a:pt x="141762" y="369269"/>
                        <a:pt x="155597" y="383083"/>
                        <a:pt x="155597" y="399990"/>
                      </a:cubicBezTo>
                      <a:lnTo>
                        <a:pt x="155597" y="565346"/>
                      </a:lnTo>
                      <a:cubicBezTo>
                        <a:pt x="155597" y="582355"/>
                        <a:pt x="141762" y="596066"/>
                        <a:pt x="124829" y="596066"/>
                      </a:cubicBezTo>
                      <a:lnTo>
                        <a:pt x="30768" y="596066"/>
                      </a:lnTo>
                      <a:cubicBezTo>
                        <a:pt x="13835" y="596066"/>
                        <a:pt x="0" y="582355"/>
                        <a:pt x="0" y="565346"/>
                      </a:cubicBezTo>
                      <a:lnTo>
                        <a:pt x="0" y="399990"/>
                      </a:lnTo>
                      <a:cubicBezTo>
                        <a:pt x="0" y="383083"/>
                        <a:pt x="13835" y="369269"/>
                        <a:pt x="30768" y="369269"/>
                      </a:cubicBezTo>
                      <a:close/>
                      <a:moveTo>
                        <a:pt x="302495" y="234842"/>
                      </a:moveTo>
                      <a:cubicBezTo>
                        <a:pt x="308174" y="234842"/>
                        <a:pt x="312820" y="239482"/>
                        <a:pt x="312820" y="245153"/>
                      </a:cubicBezTo>
                      <a:lnTo>
                        <a:pt x="312820" y="292586"/>
                      </a:lnTo>
                      <a:lnTo>
                        <a:pt x="527172" y="292586"/>
                      </a:lnTo>
                      <a:cubicBezTo>
                        <a:pt x="532954" y="292586"/>
                        <a:pt x="537497" y="297226"/>
                        <a:pt x="537497" y="302898"/>
                      </a:cubicBezTo>
                      <a:lnTo>
                        <a:pt x="537497" y="340328"/>
                      </a:lnTo>
                      <a:cubicBezTo>
                        <a:pt x="537497" y="346000"/>
                        <a:pt x="532954" y="350640"/>
                        <a:pt x="527172" y="350640"/>
                      </a:cubicBezTo>
                      <a:cubicBezTo>
                        <a:pt x="521493" y="350640"/>
                        <a:pt x="516847" y="346000"/>
                        <a:pt x="516847" y="340328"/>
                      </a:cubicBezTo>
                      <a:lnTo>
                        <a:pt x="516847" y="313209"/>
                      </a:lnTo>
                      <a:lnTo>
                        <a:pt x="312820" y="313209"/>
                      </a:lnTo>
                      <a:lnTo>
                        <a:pt x="312820" y="340328"/>
                      </a:lnTo>
                      <a:cubicBezTo>
                        <a:pt x="312820" y="346000"/>
                        <a:pt x="308174" y="350640"/>
                        <a:pt x="302495" y="350640"/>
                      </a:cubicBezTo>
                      <a:cubicBezTo>
                        <a:pt x="296816" y="350640"/>
                        <a:pt x="292170" y="346000"/>
                        <a:pt x="292170" y="340328"/>
                      </a:cubicBezTo>
                      <a:lnTo>
                        <a:pt x="292170" y="313209"/>
                      </a:lnTo>
                      <a:lnTo>
                        <a:pt x="88040" y="313209"/>
                      </a:lnTo>
                      <a:lnTo>
                        <a:pt x="88040" y="340328"/>
                      </a:lnTo>
                      <a:cubicBezTo>
                        <a:pt x="88040" y="346000"/>
                        <a:pt x="83497" y="350640"/>
                        <a:pt x="77715" y="350640"/>
                      </a:cubicBezTo>
                      <a:cubicBezTo>
                        <a:pt x="72036" y="350640"/>
                        <a:pt x="67390" y="346000"/>
                        <a:pt x="67390" y="340328"/>
                      </a:cubicBezTo>
                      <a:lnTo>
                        <a:pt x="67390" y="302898"/>
                      </a:lnTo>
                      <a:cubicBezTo>
                        <a:pt x="67390" y="297226"/>
                        <a:pt x="72036" y="292586"/>
                        <a:pt x="77715" y="292586"/>
                      </a:cubicBezTo>
                      <a:lnTo>
                        <a:pt x="292170" y="292586"/>
                      </a:lnTo>
                      <a:lnTo>
                        <a:pt x="292170" y="245153"/>
                      </a:lnTo>
                      <a:cubicBezTo>
                        <a:pt x="292170" y="239482"/>
                        <a:pt x="296816" y="234842"/>
                        <a:pt x="302495" y="234842"/>
                      </a:cubicBezTo>
                      <a:close/>
                      <a:moveTo>
                        <a:pt x="191705" y="153212"/>
                      </a:moveTo>
                      <a:lnTo>
                        <a:pt x="191705" y="160326"/>
                      </a:lnTo>
                      <a:cubicBezTo>
                        <a:pt x="191705" y="165894"/>
                        <a:pt x="196146" y="170431"/>
                        <a:pt x="201722" y="170431"/>
                      </a:cubicBezTo>
                      <a:lnTo>
                        <a:pt x="403307" y="170431"/>
                      </a:lnTo>
                      <a:cubicBezTo>
                        <a:pt x="408780" y="170431"/>
                        <a:pt x="413324" y="165894"/>
                        <a:pt x="413324" y="160326"/>
                      </a:cubicBezTo>
                      <a:lnTo>
                        <a:pt x="413324" y="153212"/>
                      </a:lnTo>
                      <a:close/>
                      <a:moveTo>
                        <a:pt x="201722" y="20621"/>
                      </a:moveTo>
                      <a:cubicBezTo>
                        <a:pt x="196146" y="20621"/>
                        <a:pt x="191705" y="25054"/>
                        <a:pt x="191705" y="30622"/>
                      </a:cubicBezTo>
                      <a:lnTo>
                        <a:pt x="191705" y="132592"/>
                      </a:lnTo>
                      <a:lnTo>
                        <a:pt x="413324" y="132592"/>
                      </a:lnTo>
                      <a:lnTo>
                        <a:pt x="413324" y="30622"/>
                      </a:lnTo>
                      <a:cubicBezTo>
                        <a:pt x="413324" y="25054"/>
                        <a:pt x="408780" y="20621"/>
                        <a:pt x="403307" y="20621"/>
                      </a:cubicBezTo>
                      <a:close/>
                      <a:moveTo>
                        <a:pt x="201722" y="0"/>
                      </a:moveTo>
                      <a:lnTo>
                        <a:pt x="403307" y="0"/>
                      </a:lnTo>
                      <a:cubicBezTo>
                        <a:pt x="420243" y="0"/>
                        <a:pt x="433978" y="13713"/>
                        <a:pt x="433978" y="30622"/>
                      </a:cubicBezTo>
                      <a:lnTo>
                        <a:pt x="433978" y="160326"/>
                      </a:lnTo>
                      <a:cubicBezTo>
                        <a:pt x="433978" y="177236"/>
                        <a:pt x="420243" y="191051"/>
                        <a:pt x="403307" y="191051"/>
                      </a:cubicBezTo>
                      <a:lnTo>
                        <a:pt x="312842" y="191051"/>
                      </a:lnTo>
                      <a:lnTo>
                        <a:pt x="312842" y="203424"/>
                      </a:lnTo>
                      <a:lnTo>
                        <a:pt x="378212" y="203424"/>
                      </a:lnTo>
                      <a:cubicBezTo>
                        <a:pt x="383892" y="203424"/>
                        <a:pt x="388539" y="208064"/>
                        <a:pt x="388539" y="213734"/>
                      </a:cubicBezTo>
                      <a:cubicBezTo>
                        <a:pt x="388539" y="219405"/>
                        <a:pt x="383892" y="224045"/>
                        <a:pt x="378212" y="224045"/>
                      </a:cubicBezTo>
                      <a:lnTo>
                        <a:pt x="226817" y="224045"/>
                      </a:lnTo>
                      <a:cubicBezTo>
                        <a:pt x="221034" y="224045"/>
                        <a:pt x="216490" y="219405"/>
                        <a:pt x="216490" y="213734"/>
                      </a:cubicBezTo>
                      <a:cubicBezTo>
                        <a:pt x="216490" y="208064"/>
                        <a:pt x="221034" y="203424"/>
                        <a:pt x="226817" y="203424"/>
                      </a:cubicBezTo>
                      <a:lnTo>
                        <a:pt x="292187" y="203424"/>
                      </a:lnTo>
                      <a:lnTo>
                        <a:pt x="292187" y="191051"/>
                      </a:lnTo>
                      <a:lnTo>
                        <a:pt x="201722" y="191051"/>
                      </a:lnTo>
                      <a:cubicBezTo>
                        <a:pt x="184786" y="191051"/>
                        <a:pt x="171051" y="177236"/>
                        <a:pt x="171051" y="160326"/>
                      </a:cubicBezTo>
                      <a:lnTo>
                        <a:pt x="171051" y="30622"/>
                      </a:lnTo>
                      <a:cubicBezTo>
                        <a:pt x="171051" y="13713"/>
                        <a:pt x="184786" y="0"/>
                        <a:pt x="201722" y="0"/>
                      </a:cubicBezTo>
                      <a:close/>
                    </a:path>
                  </a:pathLst>
                </a:custGeom>
                <a:solidFill>
                  <a:schemeClr val="accent1"/>
                </a:solidFill>
                <a:ln>
                  <a:noFill/>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3" name="iṩļíḋè"/>
                <p:cNvSpPr/>
                <p:nvPr/>
              </p:nvSpPr>
              <p:spPr bwMode="auto">
                <a:xfrm>
                  <a:off x="7284860" y="7044600"/>
                  <a:ext cx="979368" cy="964861"/>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605028" h="596066">
                      <a:moveTo>
                        <a:pt x="470081" y="563078"/>
                      </a:moveTo>
                      <a:lnTo>
                        <a:pt x="470081" y="565346"/>
                      </a:lnTo>
                      <a:cubicBezTo>
                        <a:pt x="470081" y="570912"/>
                        <a:pt x="474624" y="575448"/>
                        <a:pt x="480199" y="575448"/>
                      </a:cubicBezTo>
                      <a:lnTo>
                        <a:pt x="574260" y="575448"/>
                      </a:lnTo>
                      <a:cubicBezTo>
                        <a:pt x="579835" y="575448"/>
                        <a:pt x="584378" y="570912"/>
                        <a:pt x="584378" y="565346"/>
                      </a:cubicBezTo>
                      <a:lnTo>
                        <a:pt x="584378" y="563078"/>
                      </a:lnTo>
                      <a:close/>
                      <a:moveTo>
                        <a:pt x="245405" y="563078"/>
                      </a:moveTo>
                      <a:lnTo>
                        <a:pt x="245405" y="565346"/>
                      </a:lnTo>
                      <a:cubicBezTo>
                        <a:pt x="245405" y="570912"/>
                        <a:pt x="249949" y="575448"/>
                        <a:pt x="255526" y="575448"/>
                      </a:cubicBezTo>
                      <a:lnTo>
                        <a:pt x="349502" y="575448"/>
                      </a:lnTo>
                      <a:cubicBezTo>
                        <a:pt x="355079" y="575448"/>
                        <a:pt x="359623" y="570912"/>
                        <a:pt x="359623" y="565346"/>
                      </a:cubicBezTo>
                      <a:lnTo>
                        <a:pt x="359623" y="563078"/>
                      </a:lnTo>
                      <a:close/>
                      <a:moveTo>
                        <a:pt x="20650" y="563078"/>
                      </a:moveTo>
                      <a:lnTo>
                        <a:pt x="20650" y="565346"/>
                      </a:lnTo>
                      <a:cubicBezTo>
                        <a:pt x="20650" y="570912"/>
                        <a:pt x="25193" y="575448"/>
                        <a:pt x="30768" y="575448"/>
                      </a:cubicBezTo>
                      <a:lnTo>
                        <a:pt x="124829" y="575448"/>
                      </a:lnTo>
                      <a:cubicBezTo>
                        <a:pt x="130404" y="575448"/>
                        <a:pt x="134947" y="570912"/>
                        <a:pt x="134947" y="565346"/>
                      </a:cubicBezTo>
                      <a:lnTo>
                        <a:pt x="134947" y="563078"/>
                      </a:lnTo>
                      <a:close/>
                      <a:moveTo>
                        <a:pt x="480199" y="389887"/>
                      </a:moveTo>
                      <a:cubicBezTo>
                        <a:pt x="474624" y="389887"/>
                        <a:pt x="470081" y="394423"/>
                        <a:pt x="470081" y="399990"/>
                      </a:cubicBezTo>
                      <a:lnTo>
                        <a:pt x="470081" y="542460"/>
                      </a:lnTo>
                      <a:lnTo>
                        <a:pt x="584378" y="542460"/>
                      </a:lnTo>
                      <a:lnTo>
                        <a:pt x="584378" y="399990"/>
                      </a:lnTo>
                      <a:cubicBezTo>
                        <a:pt x="584378" y="394423"/>
                        <a:pt x="579835" y="389887"/>
                        <a:pt x="574260" y="389887"/>
                      </a:cubicBezTo>
                      <a:close/>
                      <a:moveTo>
                        <a:pt x="255526" y="389887"/>
                      </a:moveTo>
                      <a:cubicBezTo>
                        <a:pt x="249949" y="389887"/>
                        <a:pt x="245405" y="394423"/>
                        <a:pt x="245405" y="399990"/>
                      </a:cubicBezTo>
                      <a:lnTo>
                        <a:pt x="245405" y="542460"/>
                      </a:lnTo>
                      <a:lnTo>
                        <a:pt x="359623" y="542460"/>
                      </a:lnTo>
                      <a:lnTo>
                        <a:pt x="359623" y="399990"/>
                      </a:lnTo>
                      <a:cubicBezTo>
                        <a:pt x="359623" y="394423"/>
                        <a:pt x="355079" y="389887"/>
                        <a:pt x="349502" y="389887"/>
                      </a:cubicBezTo>
                      <a:close/>
                      <a:moveTo>
                        <a:pt x="30768" y="389887"/>
                      </a:moveTo>
                      <a:cubicBezTo>
                        <a:pt x="25193" y="389887"/>
                        <a:pt x="20650" y="394423"/>
                        <a:pt x="20650" y="399990"/>
                      </a:cubicBezTo>
                      <a:lnTo>
                        <a:pt x="20650" y="542460"/>
                      </a:lnTo>
                      <a:lnTo>
                        <a:pt x="134947" y="542460"/>
                      </a:lnTo>
                      <a:lnTo>
                        <a:pt x="134947" y="399990"/>
                      </a:lnTo>
                      <a:cubicBezTo>
                        <a:pt x="134947" y="394423"/>
                        <a:pt x="130404" y="389887"/>
                        <a:pt x="124829" y="389887"/>
                      </a:cubicBezTo>
                      <a:close/>
                      <a:moveTo>
                        <a:pt x="480199" y="369269"/>
                      </a:moveTo>
                      <a:lnTo>
                        <a:pt x="574260" y="369269"/>
                      </a:lnTo>
                      <a:cubicBezTo>
                        <a:pt x="591193" y="369269"/>
                        <a:pt x="605028" y="383083"/>
                        <a:pt x="605028" y="399990"/>
                      </a:cubicBezTo>
                      <a:lnTo>
                        <a:pt x="605028" y="565346"/>
                      </a:lnTo>
                      <a:cubicBezTo>
                        <a:pt x="605028" y="582355"/>
                        <a:pt x="591193" y="596066"/>
                        <a:pt x="574260" y="596066"/>
                      </a:cubicBezTo>
                      <a:lnTo>
                        <a:pt x="480199" y="596066"/>
                      </a:lnTo>
                      <a:cubicBezTo>
                        <a:pt x="463266" y="596066"/>
                        <a:pt x="449431" y="582355"/>
                        <a:pt x="449431" y="565346"/>
                      </a:cubicBezTo>
                      <a:lnTo>
                        <a:pt x="449431" y="399990"/>
                      </a:lnTo>
                      <a:cubicBezTo>
                        <a:pt x="449431" y="383083"/>
                        <a:pt x="463266" y="369269"/>
                        <a:pt x="480199" y="369269"/>
                      </a:cubicBezTo>
                      <a:close/>
                      <a:moveTo>
                        <a:pt x="255526" y="369269"/>
                      </a:moveTo>
                      <a:lnTo>
                        <a:pt x="349502" y="369269"/>
                      </a:lnTo>
                      <a:cubicBezTo>
                        <a:pt x="366439" y="369269"/>
                        <a:pt x="380277" y="383083"/>
                        <a:pt x="380277" y="399990"/>
                      </a:cubicBezTo>
                      <a:lnTo>
                        <a:pt x="380277" y="565346"/>
                      </a:lnTo>
                      <a:cubicBezTo>
                        <a:pt x="380277" y="582355"/>
                        <a:pt x="366439" y="596066"/>
                        <a:pt x="349502" y="596066"/>
                      </a:cubicBezTo>
                      <a:lnTo>
                        <a:pt x="255526" y="596066"/>
                      </a:lnTo>
                      <a:cubicBezTo>
                        <a:pt x="238486" y="596066"/>
                        <a:pt x="224751" y="582355"/>
                        <a:pt x="224751" y="565346"/>
                      </a:cubicBezTo>
                      <a:lnTo>
                        <a:pt x="224751" y="399990"/>
                      </a:lnTo>
                      <a:cubicBezTo>
                        <a:pt x="224751" y="383083"/>
                        <a:pt x="238486" y="369269"/>
                        <a:pt x="255526" y="369269"/>
                      </a:cubicBezTo>
                      <a:close/>
                      <a:moveTo>
                        <a:pt x="30768" y="369269"/>
                      </a:moveTo>
                      <a:lnTo>
                        <a:pt x="124829" y="369269"/>
                      </a:lnTo>
                      <a:cubicBezTo>
                        <a:pt x="141762" y="369269"/>
                        <a:pt x="155597" y="383083"/>
                        <a:pt x="155597" y="399990"/>
                      </a:cubicBezTo>
                      <a:lnTo>
                        <a:pt x="155597" y="565346"/>
                      </a:lnTo>
                      <a:cubicBezTo>
                        <a:pt x="155597" y="582355"/>
                        <a:pt x="141762" y="596066"/>
                        <a:pt x="124829" y="596066"/>
                      </a:cubicBezTo>
                      <a:lnTo>
                        <a:pt x="30768" y="596066"/>
                      </a:lnTo>
                      <a:cubicBezTo>
                        <a:pt x="13835" y="596066"/>
                        <a:pt x="0" y="582355"/>
                        <a:pt x="0" y="565346"/>
                      </a:cubicBezTo>
                      <a:lnTo>
                        <a:pt x="0" y="399990"/>
                      </a:lnTo>
                      <a:cubicBezTo>
                        <a:pt x="0" y="383083"/>
                        <a:pt x="13835" y="369269"/>
                        <a:pt x="30768" y="369269"/>
                      </a:cubicBezTo>
                      <a:close/>
                      <a:moveTo>
                        <a:pt x="302495" y="234842"/>
                      </a:moveTo>
                      <a:cubicBezTo>
                        <a:pt x="308174" y="234842"/>
                        <a:pt x="312820" y="239482"/>
                        <a:pt x="312820" y="245153"/>
                      </a:cubicBezTo>
                      <a:lnTo>
                        <a:pt x="312820" y="292586"/>
                      </a:lnTo>
                      <a:lnTo>
                        <a:pt x="527172" y="292586"/>
                      </a:lnTo>
                      <a:cubicBezTo>
                        <a:pt x="532954" y="292586"/>
                        <a:pt x="537497" y="297226"/>
                        <a:pt x="537497" y="302898"/>
                      </a:cubicBezTo>
                      <a:lnTo>
                        <a:pt x="537497" y="340328"/>
                      </a:lnTo>
                      <a:cubicBezTo>
                        <a:pt x="537497" y="346000"/>
                        <a:pt x="532954" y="350640"/>
                        <a:pt x="527172" y="350640"/>
                      </a:cubicBezTo>
                      <a:cubicBezTo>
                        <a:pt x="521493" y="350640"/>
                        <a:pt x="516847" y="346000"/>
                        <a:pt x="516847" y="340328"/>
                      </a:cubicBezTo>
                      <a:lnTo>
                        <a:pt x="516847" y="313209"/>
                      </a:lnTo>
                      <a:lnTo>
                        <a:pt x="312820" y="313209"/>
                      </a:lnTo>
                      <a:lnTo>
                        <a:pt x="312820" y="340328"/>
                      </a:lnTo>
                      <a:cubicBezTo>
                        <a:pt x="312820" y="346000"/>
                        <a:pt x="308174" y="350640"/>
                        <a:pt x="302495" y="350640"/>
                      </a:cubicBezTo>
                      <a:cubicBezTo>
                        <a:pt x="296816" y="350640"/>
                        <a:pt x="292170" y="346000"/>
                        <a:pt x="292170" y="340328"/>
                      </a:cubicBezTo>
                      <a:lnTo>
                        <a:pt x="292170" y="313209"/>
                      </a:lnTo>
                      <a:lnTo>
                        <a:pt x="88040" y="313209"/>
                      </a:lnTo>
                      <a:lnTo>
                        <a:pt x="88040" y="340328"/>
                      </a:lnTo>
                      <a:cubicBezTo>
                        <a:pt x="88040" y="346000"/>
                        <a:pt x="83497" y="350640"/>
                        <a:pt x="77715" y="350640"/>
                      </a:cubicBezTo>
                      <a:cubicBezTo>
                        <a:pt x="72036" y="350640"/>
                        <a:pt x="67390" y="346000"/>
                        <a:pt x="67390" y="340328"/>
                      </a:cubicBezTo>
                      <a:lnTo>
                        <a:pt x="67390" y="302898"/>
                      </a:lnTo>
                      <a:cubicBezTo>
                        <a:pt x="67390" y="297226"/>
                        <a:pt x="72036" y="292586"/>
                        <a:pt x="77715" y="292586"/>
                      </a:cubicBezTo>
                      <a:lnTo>
                        <a:pt x="292170" y="292586"/>
                      </a:lnTo>
                      <a:lnTo>
                        <a:pt x="292170" y="245153"/>
                      </a:lnTo>
                      <a:cubicBezTo>
                        <a:pt x="292170" y="239482"/>
                        <a:pt x="296816" y="234842"/>
                        <a:pt x="302495" y="234842"/>
                      </a:cubicBezTo>
                      <a:close/>
                      <a:moveTo>
                        <a:pt x="191705" y="153212"/>
                      </a:moveTo>
                      <a:lnTo>
                        <a:pt x="191705" y="160326"/>
                      </a:lnTo>
                      <a:cubicBezTo>
                        <a:pt x="191705" y="165894"/>
                        <a:pt x="196146" y="170431"/>
                        <a:pt x="201722" y="170431"/>
                      </a:cubicBezTo>
                      <a:lnTo>
                        <a:pt x="403307" y="170431"/>
                      </a:lnTo>
                      <a:cubicBezTo>
                        <a:pt x="408780" y="170431"/>
                        <a:pt x="413324" y="165894"/>
                        <a:pt x="413324" y="160326"/>
                      </a:cubicBezTo>
                      <a:lnTo>
                        <a:pt x="413324" y="153212"/>
                      </a:lnTo>
                      <a:close/>
                      <a:moveTo>
                        <a:pt x="201722" y="20621"/>
                      </a:moveTo>
                      <a:cubicBezTo>
                        <a:pt x="196146" y="20621"/>
                        <a:pt x="191705" y="25054"/>
                        <a:pt x="191705" y="30622"/>
                      </a:cubicBezTo>
                      <a:lnTo>
                        <a:pt x="191705" y="132592"/>
                      </a:lnTo>
                      <a:lnTo>
                        <a:pt x="413324" y="132592"/>
                      </a:lnTo>
                      <a:lnTo>
                        <a:pt x="413324" y="30622"/>
                      </a:lnTo>
                      <a:cubicBezTo>
                        <a:pt x="413324" y="25054"/>
                        <a:pt x="408780" y="20621"/>
                        <a:pt x="403307" y="20621"/>
                      </a:cubicBezTo>
                      <a:close/>
                      <a:moveTo>
                        <a:pt x="201722" y="0"/>
                      </a:moveTo>
                      <a:lnTo>
                        <a:pt x="403307" y="0"/>
                      </a:lnTo>
                      <a:cubicBezTo>
                        <a:pt x="420243" y="0"/>
                        <a:pt x="433978" y="13713"/>
                        <a:pt x="433978" y="30622"/>
                      </a:cubicBezTo>
                      <a:lnTo>
                        <a:pt x="433978" y="160326"/>
                      </a:lnTo>
                      <a:cubicBezTo>
                        <a:pt x="433978" y="177236"/>
                        <a:pt x="420243" y="191051"/>
                        <a:pt x="403307" y="191051"/>
                      </a:cubicBezTo>
                      <a:lnTo>
                        <a:pt x="312842" y="191051"/>
                      </a:lnTo>
                      <a:lnTo>
                        <a:pt x="312842" y="203424"/>
                      </a:lnTo>
                      <a:lnTo>
                        <a:pt x="378212" y="203424"/>
                      </a:lnTo>
                      <a:cubicBezTo>
                        <a:pt x="383892" y="203424"/>
                        <a:pt x="388539" y="208064"/>
                        <a:pt x="388539" y="213734"/>
                      </a:cubicBezTo>
                      <a:cubicBezTo>
                        <a:pt x="388539" y="219405"/>
                        <a:pt x="383892" y="224045"/>
                        <a:pt x="378212" y="224045"/>
                      </a:cubicBezTo>
                      <a:lnTo>
                        <a:pt x="226817" y="224045"/>
                      </a:lnTo>
                      <a:cubicBezTo>
                        <a:pt x="221034" y="224045"/>
                        <a:pt x="216490" y="219405"/>
                        <a:pt x="216490" y="213734"/>
                      </a:cubicBezTo>
                      <a:cubicBezTo>
                        <a:pt x="216490" y="208064"/>
                        <a:pt x="221034" y="203424"/>
                        <a:pt x="226817" y="203424"/>
                      </a:cubicBezTo>
                      <a:lnTo>
                        <a:pt x="292187" y="203424"/>
                      </a:lnTo>
                      <a:lnTo>
                        <a:pt x="292187" y="191051"/>
                      </a:lnTo>
                      <a:lnTo>
                        <a:pt x="201722" y="191051"/>
                      </a:lnTo>
                      <a:cubicBezTo>
                        <a:pt x="184786" y="191051"/>
                        <a:pt x="171051" y="177236"/>
                        <a:pt x="171051" y="160326"/>
                      </a:cubicBezTo>
                      <a:lnTo>
                        <a:pt x="171051" y="30622"/>
                      </a:lnTo>
                      <a:cubicBezTo>
                        <a:pt x="171051" y="13713"/>
                        <a:pt x="184786" y="0"/>
                        <a:pt x="201722" y="0"/>
                      </a:cubicBezTo>
                      <a:close/>
                    </a:path>
                  </a:pathLst>
                </a:custGeom>
                <a:solidFill>
                  <a:schemeClr val="accent1"/>
                </a:solidFill>
                <a:ln>
                  <a:noFill/>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184" name="iş1íďè"/>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53" name="文本框 52"/>
            <p:cNvSpPr txBox="1"/>
            <p:nvPr/>
          </p:nvSpPr>
          <p:spPr>
            <a:xfrm>
              <a:off x="6374" y="5029"/>
              <a:ext cx="3002" cy="628"/>
            </a:xfrm>
            <a:prstGeom prst="rect">
              <a:avLst/>
            </a:prstGeom>
            <a:noFill/>
          </p:spPr>
          <p:txBody>
            <a:bodyPr wrap="square" rtlCol="0">
              <a:spAutoFit/>
              <a:scene3d>
                <a:camera prst="orthographicFront"/>
                <a:lightRig rig="threePt" dir="t"/>
              </a:scene3d>
              <a:sp3d contourW="12700"/>
            </a:bodyPr>
            <a:lstStyle/>
            <a:p>
              <a:pPr algn="ctr"/>
              <a:r>
                <a:rPr lang="zh-CN" altLang="en-US" sz="2000" b="1" dirty="0">
                  <a:solidFill>
                    <a:schemeClr val="tx1">
                      <a:lumMod val="65000"/>
                      <a:lumOff val="35000"/>
                    </a:schemeClr>
                  </a:solidFill>
                  <a:latin typeface="Century Gothic" panose="020B0502020202020204" pitchFamily="34" charset="0"/>
                </a:rPr>
                <a:t>Segmentation</a:t>
              </a:r>
            </a:p>
          </p:txBody>
        </p:sp>
      </p:grpSp>
      <p:sp>
        <p:nvSpPr>
          <p:cNvPr id="54" name="文本框 53"/>
          <p:cNvSpPr txBox="1"/>
          <p:nvPr/>
        </p:nvSpPr>
        <p:spPr>
          <a:xfrm>
            <a:off x="6167120" y="3244850"/>
            <a:ext cx="2048510" cy="368300"/>
          </a:xfrm>
          <a:prstGeom prst="rect">
            <a:avLst/>
          </a:prstGeom>
          <a:noFill/>
        </p:spPr>
        <p:txBody>
          <a:bodyPr wrap="square" rtlCol="0">
            <a:spAutoFit/>
            <a:scene3d>
              <a:camera prst="orthographicFront"/>
              <a:lightRig rig="threePt" dir="t"/>
            </a:scene3d>
            <a:sp3d contourW="12700"/>
          </a:bodyPr>
          <a:lstStyle/>
          <a:p>
            <a:pPr algn="ctr"/>
            <a:r>
              <a:rPr lang="zh-CN" altLang="en-US" dirty="0">
                <a:solidFill>
                  <a:schemeClr val="tx1">
                    <a:lumMod val="65000"/>
                    <a:lumOff val="35000"/>
                  </a:schemeClr>
                </a:solidFill>
                <a:latin typeface="Century Gothic" panose="020B0502020202020204" pitchFamily="34" charset="0"/>
                <a:sym typeface="+mn-ea"/>
              </a:rPr>
              <a:t>Edge Extraction</a:t>
            </a:r>
          </a:p>
        </p:txBody>
      </p:sp>
      <p:sp>
        <p:nvSpPr>
          <p:cNvPr id="55" name="文本框 54"/>
          <p:cNvSpPr txBox="1"/>
          <p:nvPr/>
        </p:nvSpPr>
        <p:spPr>
          <a:xfrm>
            <a:off x="8442325" y="3223895"/>
            <a:ext cx="1867535" cy="368300"/>
          </a:xfrm>
          <a:prstGeom prst="rect">
            <a:avLst/>
          </a:prstGeom>
          <a:noFill/>
        </p:spPr>
        <p:txBody>
          <a:bodyPr wrap="square" rtlCol="0">
            <a:spAutoFit/>
            <a:scene3d>
              <a:camera prst="orthographicFront"/>
              <a:lightRig rig="threePt" dir="t"/>
            </a:scene3d>
            <a:sp3d contourW="12700"/>
          </a:bodyPr>
          <a:lstStyle/>
          <a:p>
            <a:pPr algn="ctr"/>
            <a:r>
              <a:rPr lang="zh-CN" altLang="en-US" dirty="0">
                <a:solidFill>
                  <a:schemeClr val="tx1">
                    <a:lumMod val="65000"/>
                    <a:lumOff val="35000"/>
                  </a:schemeClr>
                </a:solidFill>
                <a:latin typeface="Century Gothic" panose="020B0502020202020204" pitchFamily="34" charset="0"/>
              </a:rPr>
              <a:t>Reconstruction</a:t>
            </a:r>
          </a:p>
        </p:txBody>
      </p:sp>
      <p:grpSp>
        <p:nvGrpSpPr>
          <p:cNvPr id="197" name="组合 196"/>
          <p:cNvGrpSpPr/>
          <p:nvPr/>
        </p:nvGrpSpPr>
        <p:grpSpPr>
          <a:xfrm>
            <a:off x="387125" y="299356"/>
            <a:ext cx="12126303" cy="6596744"/>
            <a:chOff x="387125" y="299356"/>
            <a:chExt cx="12126303" cy="6596744"/>
          </a:xfrm>
        </p:grpSpPr>
        <p:grpSp>
          <p:nvGrpSpPr>
            <p:cNvPr id="198" name="组合 197"/>
            <p:cNvGrpSpPr/>
            <p:nvPr/>
          </p:nvGrpSpPr>
          <p:grpSpPr>
            <a:xfrm>
              <a:off x="387125" y="299356"/>
              <a:ext cx="1316500" cy="883947"/>
              <a:chOff x="1276124" y="1279752"/>
              <a:chExt cx="6401933" cy="4298496"/>
            </a:xfrm>
          </p:grpSpPr>
          <p:sp>
            <p:nvSpPr>
              <p:cNvPr id="206" name="菱形 205"/>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菱形 206"/>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9" name="文本框 198"/>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03</a:t>
              </a:r>
              <a:endParaRPr lang="zh-CN" altLang="en-US" sz="3200" dirty="0">
                <a:solidFill>
                  <a:schemeClr val="accent1"/>
                </a:solidFill>
                <a:latin typeface="Agency FB" panose="020B0503020202020204" pitchFamily="34" charset="0"/>
              </a:endParaRPr>
            </a:p>
          </p:txBody>
        </p:sp>
        <p:grpSp>
          <p:nvGrpSpPr>
            <p:cNvPr id="200" name="组合 199"/>
            <p:cNvGrpSpPr/>
            <p:nvPr/>
          </p:nvGrpSpPr>
          <p:grpSpPr>
            <a:xfrm>
              <a:off x="1869914" y="380547"/>
              <a:ext cx="5532873" cy="761093"/>
              <a:chOff x="1591893" y="323359"/>
              <a:chExt cx="5532873" cy="761093"/>
            </a:xfrm>
          </p:grpSpPr>
          <p:sp>
            <p:nvSpPr>
              <p:cNvPr id="204" name="文本框 203"/>
              <p:cNvSpPr txBox="1"/>
              <p:nvPr/>
            </p:nvSpPr>
            <p:spPr>
              <a:xfrm>
                <a:off x="1591894" y="323359"/>
                <a:ext cx="4198105" cy="521970"/>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rPr>
                  <a:t>I</a:t>
                </a:r>
                <a:r>
                  <a:rPr lang="zh-CN" altLang="en-US" sz="2800" b="1" dirty="0">
                    <a:solidFill>
                      <a:schemeClr val="tx1">
                        <a:lumMod val="75000"/>
                        <a:lumOff val="25000"/>
                      </a:schemeClr>
                    </a:solidFill>
                    <a:latin typeface="Century Gothic" panose="020B0502020202020204" pitchFamily="34" charset="0"/>
                  </a:rPr>
                  <a:t>mplementation</a:t>
                </a:r>
              </a:p>
            </p:txBody>
          </p:sp>
          <p:sp>
            <p:nvSpPr>
              <p:cNvPr id="205" name="文本框 204"/>
              <p:cNvSpPr txBox="1"/>
              <p:nvPr/>
            </p:nvSpPr>
            <p:spPr>
              <a:xfrm>
                <a:off x="1591893" y="777747"/>
                <a:ext cx="5532873" cy="306705"/>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50000"/>
                      </a:schemeClr>
                    </a:solidFill>
                    <a:latin typeface="Century Gothic" panose="020B0502020202020204" pitchFamily="34" charset="0"/>
                  </a:rPr>
                  <a:t>There are 4 steps in the implementation part in total. </a:t>
                </a:r>
              </a:p>
            </p:txBody>
          </p:sp>
        </p:grpSp>
        <p:grpSp>
          <p:nvGrpSpPr>
            <p:cNvPr id="201" name="组合 200"/>
            <p:cNvGrpSpPr/>
            <p:nvPr/>
          </p:nvGrpSpPr>
          <p:grpSpPr>
            <a:xfrm>
              <a:off x="11572872" y="6254988"/>
              <a:ext cx="940556" cy="641112"/>
              <a:chOff x="11395287" y="6034159"/>
              <a:chExt cx="1208633" cy="823841"/>
            </a:xfrm>
          </p:grpSpPr>
          <p:sp>
            <p:nvSpPr>
              <p:cNvPr id="202" name="菱形 201"/>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菱形 202"/>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Shape 2784"/>
          <p:cNvSpPr/>
          <p:nvPr/>
        </p:nvSpPr>
        <p:spPr>
          <a:xfrm>
            <a:off x="2597150" y="2546350"/>
            <a:ext cx="453603" cy="453603"/>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293039"/>
          </a:solidFill>
          <a:ln w="12700">
            <a:miter lim="400000"/>
          </a:ln>
        </p:spPr>
        <p:txBody>
          <a:bodyPr lIns="38090" tIns="38090" rIns="38090" bIns="38090" anchor="ctr"/>
          <a:lstStyle/>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dirty="0">
              <a:latin typeface="Source Sans Pro Regular" charset="0"/>
              <a:ea typeface="Source Sans Pro Regular" charset="0"/>
              <a:cs typeface="Source Sans Pro Regular" charset="0"/>
            </a:endParaRPr>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9538335" y="1384300"/>
            <a:ext cx="2334260" cy="424624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l" fontAlgn="auto">
              <a:lnSpc>
                <a:spcPct val="150000"/>
              </a:lnSpc>
            </a:pPr>
            <a:r>
              <a:rPr lang="en-US" altLang="zh-CN" b="1" dirty="0">
                <a:solidFill>
                  <a:schemeClr val="tx1">
                    <a:lumMod val="50000"/>
                    <a:lumOff val="50000"/>
                  </a:schemeClr>
                </a:solidFill>
                <a:latin typeface="Century Gothic" panose="020B0502020202020204" pitchFamily="34" charset="0"/>
                <a:ea typeface="+mj-ea"/>
              </a:rPr>
              <a:t>We construct a network for teeth segmentation in CT images referring to </a:t>
            </a:r>
            <a:r>
              <a:rPr lang="en-US" altLang="zh-CN" b="1" dirty="0">
                <a:solidFill>
                  <a:srgbClr val="3B5EA2"/>
                </a:solidFill>
                <a:latin typeface="Century Gothic" panose="020B0502020202020204" pitchFamily="34" charset="0"/>
                <a:ea typeface="+mj-ea"/>
              </a:rPr>
              <a:t>SegNetCMR</a:t>
            </a:r>
            <a:r>
              <a:rPr lang="en-US" altLang="zh-CN" b="1" dirty="0">
                <a:solidFill>
                  <a:schemeClr val="tx1">
                    <a:lumMod val="50000"/>
                    <a:lumOff val="50000"/>
                  </a:schemeClr>
                </a:solidFill>
                <a:latin typeface="Century Gothic" panose="020B0502020202020204" pitchFamily="34" charset="0"/>
                <a:ea typeface="+mj-ea"/>
              </a:rPr>
              <a:t>, which is a Tensorflow </a:t>
            </a:r>
          </a:p>
          <a:p>
            <a:pPr algn="l" fontAlgn="auto">
              <a:lnSpc>
                <a:spcPct val="150000"/>
              </a:lnSpc>
            </a:pPr>
            <a:r>
              <a:rPr lang="en-US" altLang="zh-CN" b="1" dirty="0">
                <a:solidFill>
                  <a:schemeClr val="tx1">
                    <a:lumMod val="50000"/>
                    <a:lumOff val="50000"/>
                  </a:schemeClr>
                </a:solidFill>
                <a:latin typeface="Century Gothic" panose="020B0502020202020204" pitchFamily="34" charset="0"/>
                <a:ea typeface="+mj-ea"/>
              </a:rPr>
              <a:t>implementation of </a:t>
            </a:r>
            <a:r>
              <a:rPr lang="en-US" altLang="zh-CN" b="1" dirty="0">
                <a:solidFill>
                  <a:srgbClr val="3B5EA2"/>
                </a:solidFill>
                <a:latin typeface="Century Gothic" panose="020B0502020202020204" pitchFamily="34" charset="0"/>
                <a:ea typeface="+mj-ea"/>
              </a:rPr>
              <a:t>SegNet </a:t>
            </a:r>
            <a:r>
              <a:rPr lang="en-US" altLang="zh-CN" b="1" dirty="0">
                <a:solidFill>
                  <a:schemeClr val="tx1">
                    <a:lumMod val="50000"/>
                    <a:lumOff val="50000"/>
                  </a:schemeClr>
                </a:solidFill>
                <a:latin typeface="Century Gothic" panose="020B0502020202020204" pitchFamily="34" charset="0"/>
                <a:ea typeface="+mj-ea"/>
              </a:rPr>
              <a:t>to segment CMR images.</a:t>
            </a:r>
          </a:p>
        </p:txBody>
      </p:sp>
      <p:grpSp>
        <p:nvGrpSpPr>
          <p:cNvPr id="50" name="组合 49"/>
          <p:cNvGrpSpPr/>
          <p:nvPr/>
        </p:nvGrpSpPr>
        <p:grpSpPr>
          <a:xfrm>
            <a:off x="387125" y="299356"/>
            <a:ext cx="12126303" cy="6596744"/>
            <a:chOff x="387125" y="299356"/>
            <a:chExt cx="12126303" cy="6596744"/>
          </a:xfrm>
        </p:grpSpPr>
        <p:grpSp>
          <p:nvGrpSpPr>
            <p:cNvPr id="51" name="组合 50"/>
            <p:cNvGrpSpPr/>
            <p:nvPr/>
          </p:nvGrpSpPr>
          <p:grpSpPr>
            <a:xfrm>
              <a:off x="387125" y="299356"/>
              <a:ext cx="1316500" cy="883947"/>
              <a:chOff x="1276124" y="1279752"/>
              <a:chExt cx="6401933" cy="4298496"/>
            </a:xfrm>
          </p:grpSpPr>
          <p:sp>
            <p:nvSpPr>
              <p:cNvPr id="59" name="菱形 58"/>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菱形 59"/>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03</a:t>
              </a:r>
              <a:endParaRPr lang="zh-CN" altLang="en-US" sz="3200" dirty="0">
                <a:solidFill>
                  <a:schemeClr val="accent1"/>
                </a:solidFill>
                <a:latin typeface="Agency FB" panose="020B0503020202020204" pitchFamily="34" charset="0"/>
              </a:endParaRPr>
            </a:p>
          </p:txBody>
        </p:sp>
        <p:grpSp>
          <p:nvGrpSpPr>
            <p:cNvPr id="54" name="组合 53"/>
            <p:cNvGrpSpPr/>
            <p:nvPr/>
          </p:nvGrpSpPr>
          <p:grpSpPr>
            <a:xfrm>
              <a:off x="11572872" y="6254988"/>
              <a:ext cx="940556" cy="641112"/>
              <a:chOff x="11395287" y="6034159"/>
              <a:chExt cx="1208633" cy="823841"/>
            </a:xfrm>
          </p:grpSpPr>
          <p:sp>
            <p:nvSpPr>
              <p:cNvPr id="55" name="菱形 54"/>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菱形 55"/>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p:cNvSpPr txBox="1"/>
          <p:nvPr/>
        </p:nvSpPr>
        <p:spPr>
          <a:xfrm>
            <a:off x="1869914" y="459922"/>
            <a:ext cx="5532755" cy="521970"/>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sym typeface="+mn-ea"/>
              </a:rPr>
              <a:t>I</a:t>
            </a:r>
            <a:r>
              <a:rPr lang="zh-CN" altLang="en-US" sz="2800" b="1" dirty="0">
                <a:solidFill>
                  <a:schemeClr val="tx1">
                    <a:lumMod val="75000"/>
                    <a:lumOff val="25000"/>
                  </a:schemeClr>
                </a:solidFill>
                <a:latin typeface="Century Gothic" panose="020B0502020202020204" pitchFamily="34" charset="0"/>
                <a:sym typeface="+mn-ea"/>
              </a:rPr>
              <a:t>mplementation</a:t>
            </a:r>
            <a:r>
              <a:rPr lang="en-US" altLang="zh-CN" sz="2800" b="1" dirty="0">
                <a:solidFill>
                  <a:schemeClr val="tx1">
                    <a:lumMod val="75000"/>
                    <a:lumOff val="25000"/>
                  </a:schemeClr>
                </a:solidFill>
                <a:latin typeface="Century Gothic" panose="020B0502020202020204" pitchFamily="34" charset="0"/>
                <a:sym typeface="+mn-ea"/>
              </a:rPr>
              <a:t>/Segmentation</a:t>
            </a:r>
          </a:p>
        </p:txBody>
      </p:sp>
      <p:pic>
        <p:nvPicPr>
          <p:cNvPr id="3" name="图片 2" descr="graph"/>
          <p:cNvPicPr>
            <a:picLocks noChangeAspect="1"/>
          </p:cNvPicPr>
          <p:nvPr/>
        </p:nvPicPr>
        <p:blipFill>
          <a:blip r:embed="rId3"/>
          <a:stretch>
            <a:fillRect/>
          </a:stretch>
        </p:blipFill>
        <p:spPr>
          <a:xfrm>
            <a:off x="660400" y="1384300"/>
            <a:ext cx="8576945" cy="5028565"/>
          </a:xfrm>
          <a:prstGeom prst="rect">
            <a:avLst/>
          </a:prstGeom>
          <a:ln w="12700" cmpd="sng">
            <a:solidFill>
              <a:schemeClr val="bg2">
                <a:lumMod val="50000"/>
              </a:schemeClr>
            </a:solidFill>
            <a:prstDash val="solid"/>
          </a:ln>
        </p:spPr>
      </p:pic>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1558290" y="4408805"/>
            <a:ext cx="3729355" cy="175323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l" fontAlgn="auto">
              <a:lnSpc>
                <a:spcPct val="150000"/>
              </a:lnSpc>
            </a:pPr>
            <a:r>
              <a:rPr lang="en-US" altLang="zh-CN" b="1" dirty="0">
                <a:solidFill>
                  <a:schemeClr val="tx1">
                    <a:lumMod val="50000"/>
                    <a:lumOff val="50000"/>
                  </a:schemeClr>
                </a:solidFill>
                <a:latin typeface="Century Gothic" panose="020B0502020202020204" pitchFamily="34" charset="0"/>
                <a:ea typeface="+mj-ea"/>
              </a:rPr>
              <a:t>Visualize the training process in </a:t>
            </a:r>
            <a:r>
              <a:rPr lang="en-US" altLang="zh-CN" b="1" dirty="0">
                <a:solidFill>
                  <a:srgbClr val="4B6294"/>
                </a:solidFill>
                <a:latin typeface="Century Gothic" panose="020B0502020202020204" pitchFamily="34" charset="0"/>
                <a:ea typeface="+mj-ea"/>
              </a:rPr>
              <a:t>Tensorboard</a:t>
            </a:r>
            <a:r>
              <a:rPr lang="en-US" altLang="zh-CN" b="1" dirty="0">
                <a:solidFill>
                  <a:schemeClr val="tx1">
                    <a:lumMod val="50000"/>
                    <a:lumOff val="50000"/>
                  </a:schemeClr>
                </a:solidFill>
                <a:latin typeface="Century Gothic" panose="020B0502020202020204" pitchFamily="34" charset="0"/>
                <a:ea typeface="+mj-ea"/>
              </a:rPr>
              <a:t>. It is shown that the network performs well in teeth segmentation.</a:t>
            </a:r>
          </a:p>
        </p:txBody>
      </p:sp>
      <p:grpSp>
        <p:nvGrpSpPr>
          <p:cNvPr id="50" name="组合 49"/>
          <p:cNvGrpSpPr/>
          <p:nvPr/>
        </p:nvGrpSpPr>
        <p:grpSpPr>
          <a:xfrm>
            <a:off x="387125" y="299356"/>
            <a:ext cx="12126303" cy="6596744"/>
            <a:chOff x="387125" y="299356"/>
            <a:chExt cx="12126303" cy="6596744"/>
          </a:xfrm>
        </p:grpSpPr>
        <p:grpSp>
          <p:nvGrpSpPr>
            <p:cNvPr id="51" name="组合 50"/>
            <p:cNvGrpSpPr/>
            <p:nvPr/>
          </p:nvGrpSpPr>
          <p:grpSpPr>
            <a:xfrm>
              <a:off x="387125" y="299356"/>
              <a:ext cx="1316500" cy="883947"/>
              <a:chOff x="1276124" y="1279752"/>
              <a:chExt cx="6401933" cy="4298496"/>
            </a:xfrm>
          </p:grpSpPr>
          <p:sp>
            <p:nvSpPr>
              <p:cNvPr id="59" name="菱形 58"/>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菱形 59"/>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03</a:t>
              </a:r>
              <a:endParaRPr lang="zh-CN" altLang="en-US" sz="3200" dirty="0">
                <a:solidFill>
                  <a:schemeClr val="accent1"/>
                </a:solidFill>
                <a:latin typeface="Agency FB" panose="020B0503020202020204" pitchFamily="34" charset="0"/>
              </a:endParaRPr>
            </a:p>
          </p:txBody>
        </p:sp>
        <p:grpSp>
          <p:nvGrpSpPr>
            <p:cNvPr id="54" name="组合 53"/>
            <p:cNvGrpSpPr/>
            <p:nvPr/>
          </p:nvGrpSpPr>
          <p:grpSpPr>
            <a:xfrm>
              <a:off x="11572872" y="6254988"/>
              <a:ext cx="940556" cy="641112"/>
              <a:chOff x="11395287" y="6034159"/>
              <a:chExt cx="1208633" cy="823841"/>
            </a:xfrm>
          </p:grpSpPr>
          <p:sp>
            <p:nvSpPr>
              <p:cNvPr id="55" name="菱形 54"/>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菱形 55"/>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p:cNvSpPr txBox="1"/>
          <p:nvPr/>
        </p:nvSpPr>
        <p:spPr>
          <a:xfrm>
            <a:off x="1869914" y="459922"/>
            <a:ext cx="5532755" cy="521970"/>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sym typeface="+mn-ea"/>
              </a:rPr>
              <a:t>I</a:t>
            </a:r>
            <a:r>
              <a:rPr lang="zh-CN" altLang="en-US" sz="2800" b="1" dirty="0">
                <a:solidFill>
                  <a:schemeClr val="tx1">
                    <a:lumMod val="75000"/>
                    <a:lumOff val="25000"/>
                  </a:schemeClr>
                </a:solidFill>
                <a:latin typeface="Century Gothic" panose="020B0502020202020204" pitchFamily="34" charset="0"/>
                <a:sym typeface="+mn-ea"/>
              </a:rPr>
              <a:t>mplementation</a:t>
            </a:r>
            <a:r>
              <a:rPr lang="en-US" altLang="zh-CN" sz="2800" b="1" dirty="0">
                <a:solidFill>
                  <a:schemeClr val="tx1">
                    <a:lumMod val="75000"/>
                    <a:lumOff val="25000"/>
                  </a:schemeClr>
                </a:solidFill>
                <a:latin typeface="Century Gothic" panose="020B0502020202020204" pitchFamily="34" charset="0"/>
                <a:sym typeface="+mn-ea"/>
              </a:rPr>
              <a:t>/Segmentation</a:t>
            </a:r>
          </a:p>
        </p:txBody>
      </p:sp>
      <p:pic>
        <p:nvPicPr>
          <p:cNvPr id="4" name="图片 3" descr="TB_img"/>
          <p:cNvPicPr>
            <a:picLocks noChangeAspect="1"/>
          </p:cNvPicPr>
          <p:nvPr/>
        </p:nvPicPr>
        <p:blipFill>
          <a:blip r:embed="rId3"/>
          <a:srcRect r="28807" b="8307"/>
          <a:stretch>
            <a:fillRect/>
          </a:stretch>
        </p:blipFill>
        <p:spPr>
          <a:xfrm>
            <a:off x="1444625" y="1395730"/>
            <a:ext cx="3957320" cy="2451735"/>
          </a:xfrm>
          <a:prstGeom prst="rect">
            <a:avLst/>
          </a:prstGeom>
        </p:spPr>
      </p:pic>
      <p:pic>
        <p:nvPicPr>
          <p:cNvPr id="5" name="图片 4" descr="TB_img2"/>
          <p:cNvPicPr>
            <a:picLocks noChangeAspect="1"/>
          </p:cNvPicPr>
          <p:nvPr/>
        </p:nvPicPr>
        <p:blipFill>
          <a:blip r:embed="rId4"/>
          <a:srcRect r="29223" b="7868"/>
          <a:stretch>
            <a:fillRect/>
          </a:stretch>
        </p:blipFill>
        <p:spPr>
          <a:xfrm>
            <a:off x="6447155" y="1384300"/>
            <a:ext cx="3937635" cy="2463165"/>
          </a:xfrm>
          <a:prstGeom prst="rect">
            <a:avLst/>
          </a:prstGeom>
        </p:spPr>
      </p:pic>
      <p:pic>
        <p:nvPicPr>
          <p:cNvPr id="6" name="图片 5" descr="TB_img3"/>
          <p:cNvPicPr>
            <a:picLocks noChangeAspect="1"/>
          </p:cNvPicPr>
          <p:nvPr/>
        </p:nvPicPr>
        <p:blipFill>
          <a:blip r:embed="rId5"/>
          <a:srcRect r="29015" b="7689"/>
          <a:stretch>
            <a:fillRect/>
          </a:stretch>
        </p:blipFill>
        <p:spPr>
          <a:xfrm>
            <a:off x="6447155" y="4060190"/>
            <a:ext cx="3937000" cy="24504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par>
                                <p:cTn id="8" presetID="18" presetClass="entr" presetSubtype="1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500"/>
                                        <p:tgtEl>
                                          <p:spTgt spid="5"/>
                                        </p:tgtEl>
                                      </p:cBhvr>
                                    </p:animEffect>
                                  </p:childTnLst>
                                </p:cTn>
                              </p:par>
                              <p:par>
                                <p:cTn id="11" presetID="18" presetClass="entr" presetSubtype="12"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strips(downLeft)">
                                      <p:cBhvr>
                                        <p:cTn id="13" dur="500"/>
                                        <p:tgtEl>
                                          <p:spTgt spid="6"/>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ï$ľïḍè"/>
          <p:cNvSpPr/>
          <p:nvPr/>
        </p:nvSpPr>
        <p:spPr>
          <a:xfrm>
            <a:off x="977900" y="4410710"/>
            <a:ext cx="10236200" cy="125730"/>
          </a:xfrm>
          <a:prstGeom prst="roundRect">
            <a:avLst>
              <a:gd name="adj" fmla="val 50000"/>
            </a:avLst>
          </a:prstGeom>
          <a:solidFill>
            <a:schemeClr val="accent1"/>
          </a:solidFill>
          <a:ln w="25400" cap="flat" cmpd="sng">
            <a:noFill/>
            <a:prstDash val="solid"/>
            <a:miter/>
            <a:headEnd type="none" w="med" len="med"/>
            <a:tailEnd type="none" w="med" len="me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grpSp>
        <p:nvGrpSpPr>
          <p:cNvPr id="170" name="íṣļïḓè"/>
          <p:cNvGrpSpPr/>
          <p:nvPr/>
        </p:nvGrpSpPr>
        <p:grpSpPr>
          <a:xfrm>
            <a:off x="8452485" y="2165985"/>
            <a:ext cx="1797050" cy="1962150"/>
            <a:chOff x="1556810" y="2889654"/>
            <a:chExt cx="1905000" cy="2079754"/>
          </a:xfrm>
        </p:grpSpPr>
        <p:grpSp>
          <p:nvGrpSpPr>
            <p:cNvPr id="175" name="îṧľïḑe"/>
            <p:cNvGrpSpPr/>
            <p:nvPr/>
          </p:nvGrpSpPr>
          <p:grpSpPr>
            <a:xfrm>
              <a:off x="1556810" y="2889654"/>
              <a:ext cx="1905000" cy="1960650"/>
              <a:chOff x="5869897" y="6133268"/>
              <a:chExt cx="3809999" cy="3921300"/>
            </a:xfrm>
          </p:grpSpPr>
          <p:sp>
            <p:nvSpPr>
              <p:cNvPr id="177" name="íṧļíḑè"/>
              <p:cNvSpPr/>
              <p:nvPr/>
            </p:nvSpPr>
            <p:spPr>
              <a:xfrm>
                <a:off x="5869897" y="6133268"/>
                <a:ext cx="3809999" cy="392130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78" name="îs1îḋè"/>
              <p:cNvSpPr/>
              <p:nvPr/>
            </p:nvSpPr>
            <p:spPr bwMode="auto">
              <a:xfrm>
                <a:off x="7338853" y="6939473"/>
                <a:ext cx="979368" cy="857383"/>
              </a:xfrm>
              <a:custGeom>
                <a:avLst/>
                <a:gdLst>
                  <a:gd name="T0" fmla="*/ 793 w 853"/>
                  <a:gd name="T1" fmla="*/ 481 h 748"/>
                  <a:gd name="T2" fmla="*/ 840 w 853"/>
                  <a:gd name="T3" fmla="*/ 71 h 748"/>
                  <a:gd name="T4" fmla="*/ 840 w 853"/>
                  <a:gd name="T5" fmla="*/ 45 h 748"/>
                  <a:gd name="T6" fmla="*/ 463 w 853"/>
                  <a:gd name="T7" fmla="*/ 45 h 748"/>
                  <a:gd name="T8" fmla="*/ 449 w 853"/>
                  <a:gd name="T9" fmla="*/ 0 h 748"/>
                  <a:gd name="T10" fmla="*/ 376 w 853"/>
                  <a:gd name="T11" fmla="*/ 13 h 748"/>
                  <a:gd name="T12" fmla="*/ 73 w 853"/>
                  <a:gd name="T13" fmla="*/ 45 h 748"/>
                  <a:gd name="T14" fmla="*/ 0 w 853"/>
                  <a:gd name="T15" fmla="*/ 58 h 748"/>
                  <a:gd name="T16" fmla="*/ 60 w 853"/>
                  <a:gd name="T17" fmla="*/ 71 h 748"/>
                  <a:gd name="T18" fmla="*/ 13 w 853"/>
                  <a:gd name="T19" fmla="*/ 481 h 748"/>
                  <a:gd name="T20" fmla="*/ 13 w 853"/>
                  <a:gd name="T21" fmla="*/ 507 h 748"/>
                  <a:gd name="T22" fmla="*/ 414 w 853"/>
                  <a:gd name="T23" fmla="*/ 507 h 748"/>
                  <a:gd name="T24" fmla="*/ 413 w 853"/>
                  <a:gd name="T25" fmla="*/ 565 h 748"/>
                  <a:gd name="T26" fmla="*/ 216 w 853"/>
                  <a:gd name="T27" fmla="*/ 721 h 748"/>
                  <a:gd name="T28" fmla="*/ 216 w 853"/>
                  <a:gd name="T29" fmla="*/ 747 h 748"/>
                  <a:gd name="T30" fmla="*/ 314 w 853"/>
                  <a:gd name="T31" fmla="*/ 748 h 748"/>
                  <a:gd name="T32" fmla="*/ 425 w 853"/>
                  <a:gd name="T33" fmla="*/ 747 h 748"/>
                  <a:gd name="T34" fmla="*/ 428 w 853"/>
                  <a:gd name="T35" fmla="*/ 747 h 748"/>
                  <a:gd name="T36" fmla="*/ 539 w 853"/>
                  <a:gd name="T37" fmla="*/ 748 h 748"/>
                  <a:gd name="T38" fmla="*/ 643 w 853"/>
                  <a:gd name="T39" fmla="*/ 747 h 748"/>
                  <a:gd name="T40" fmla="*/ 643 w 853"/>
                  <a:gd name="T41" fmla="*/ 721 h 748"/>
                  <a:gd name="T42" fmla="*/ 440 w 853"/>
                  <a:gd name="T43" fmla="*/ 565 h 748"/>
                  <a:gd name="T44" fmla="*/ 440 w 853"/>
                  <a:gd name="T45" fmla="*/ 507 h 748"/>
                  <a:gd name="T46" fmla="*/ 840 w 853"/>
                  <a:gd name="T47" fmla="*/ 507 h 748"/>
                  <a:gd name="T48" fmla="*/ 840 w 853"/>
                  <a:gd name="T49" fmla="*/ 481 h 748"/>
                  <a:gd name="T50" fmla="*/ 413 w 853"/>
                  <a:gd name="T51" fmla="*/ 721 h 748"/>
                  <a:gd name="T52" fmla="*/ 413 w 853"/>
                  <a:gd name="T53" fmla="*/ 612 h 748"/>
                  <a:gd name="T54" fmla="*/ 440 w 853"/>
                  <a:gd name="T55" fmla="*/ 721 h 748"/>
                  <a:gd name="T56" fmla="*/ 514 w 853"/>
                  <a:gd name="T57" fmla="*/ 721 h 748"/>
                  <a:gd name="T58" fmla="*/ 436 w 853"/>
                  <a:gd name="T59" fmla="*/ 26 h 748"/>
                  <a:gd name="T60" fmla="*/ 402 w 853"/>
                  <a:gd name="T61" fmla="*/ 45 h 748"/>
                  <a:gd name="T62" fmla="*/ 87 w 853"/>
                  <a:gd name="T63" fmla="*/ 481 h 748"/>
                  <a:gd name="T64" fmla="*/ 389 w 853"/>
                  <a:gd name="T65" fmla="*/ 71 h 748"/>
                  <a:gd name="T66" fmla="*/ 767 w 853"/>
                  <a:gd name="T67" fmla="*/ 71 h 748"/>
                  <a:gd name="T68" fmla="*/ 87 w 853"/>
                  <a:gd name="T69" fmla="*/ 481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3" h="748">
                    <a:moveTo>
                      <a:pt x="840" y="481"/>
                    </a:moveTo>
                    <a:lnTo>
                      <a:pt x="793" y="481"/>
                    </a:lnTo>
                    <a:lnTo>
                      <a:pt x="793" y="71"/>
                    </a:lnTo>
                    <a:lnTo>
                      <a:pt x="840" y="71"/>
                    </a:lnTo>
                    <a:cubicBezTo>
                      <a:pt x="847" y="71"/>
                      <a:pt x="853" y="65"/>
                      <a:pt x="853" y="58"/>
                    </a:cubicBezTo>
                    <a:cubicBezTo>
                      <a:pt x="853" y="51"/>
                      <a:pt x="847" y="45"/>
                      <a:pt x="840" y="45"/>
                    </a:cubicBezTo>
                    <a:lnTo>
                      <a:pt x="780" y="45"/>
                    </a:lnTo>
                    <a:lnTo>
                      <a:pt x="463" y="45"/>
                    </a:lnTo>
                    <a:lnTo>
                      <a:pt x="463" y="13"/>
                    </a:lnTo>
                    <a:cubicBezTo>
                      <a:pt x="463" y="6"/>
                      <a:pt x="457" y="0"/>
                      <a:pt x="449" y="0"/>
                    </a:cubicBezTo>
                    <a:lnTo>
                      <a:pt x="389" y="0"/>
                    </a:lnTo>
                    <a:cubicBezTo>
                      <a:pt x="382" y="0"/>
                      <a:pt x="376" y="6"/>
                      <a:pt x="376" y="13"/>
                    </a:cubicBezTo>
                    <a:lnTo>
                      <a:pt x="376" y="45"/>
                    </a:lnTo>
                    <a:lnTo>
                      <a:pt x="73" y="45"/>
                    </a:lnTo>
                    <a:lnTo>
                      <a:pt x="13" y="45"/>
                    </a:lnTo>
                    <a:cubicBezTo>
                      <a:pt x="6" y="45"/>
                      <a:pt x="0" y="51"/>
                      <a:pt x="0" y="58"/>
                    </a:cubicBezTo>
                    <a:cubicBezTo>
                      <a:pt x="0" y="65"/>
                      <a:pt x="6" y="71"/>
                      <a:pt x="13" y="71"/>
                    </a:cubicBezTo>
                    <a:lnTo>
                      <a:pt x="60" y="71"/>
                    </a:lnTo>
                    <a:lnTo>
                      <a:pt x="60" y="481"/>
                    </a:lnTo>
                    <a:lnTo>
                      <a:pt x="13" y="481"/>
                    </a:lnTo>
                    <a:cubicBezTo>
                      <a:pt x="6" y="481"/>
                      <a:pt x="0" y="487"/>
                      <a:pt x="0" y="494"/>
                    </a:cubicBezTo>
                    <a:cubicBezTo>
                      <a:pt x="0" y="501"/>
                      <a:pt x="6" y="507"/>
                      <a:pt x="13" y="507"/>
                    </a:cubicBezTo>
                    <a:lnTo>
                      <a:pt x="73" y="507"/>
                    </a:lnTo>
                    <a:lnTo>
                      <a:pt x="414" y="507"/>
                    </a:lnTo>
                    <a:cubicBezTo>
                      <a:pt x="414" y="508"/>
                      <a:pt x="413" y="508"/>
                      <a:pt x="413" y="509"/>
                    </a:cubicBezTo>
                    <a:lnTo>
                      <a:pt x="413" y="565"/>
                    </a:lnTo>
                    <a:lnTo>
                      <a:pt x="307" y="721"/>
                    </a:lnTo>
                    <a:lnTo>
                      <a:pt x="216" y="721"/>
                    </a:lnTo>
                    <a:cubicBezTo>
                      <a:pt x="209" y="721"/>
                      <a:pt x="203" y="727"/>
                      <a:pt x="203" y="734"/>
                    </a:cubicBezTo>
                    <a:cubicBezTo>
                      <a:pt x="203" y="741"/>
                      <a:pt x="209" y="747"/>
                      <a:pt x="216" y="747"/>
                    </a:cubicBezTo>
                    <a:lnTo>
                      <a:pt x="312" y="747"/>
                    </a:lnTo>
                    <a:cubicBezTo>
                      <a:pt x="312" y="748"/>
                      <a:pt x="313" y="748"/>
                      <a:pt x="314" y="748"/>
                    </a:cubicBezTo>
                    <a:cubicBezTo>
                      <a:pt x="315" y="748"/>
                      <a:pt x="316" y="748"/>
                      <a:pt x="317" y="747"/>
                    </a:cubicBezTo>
                    <a:lnTo>
                      <a:pt x="425" y="747"/>
                    </a:lnTo>
                    <a:cubicBezTo>
                      <a:pt x="426" y="747"/>
                      <a:pt x="426" y="748"/>
                      <a:pt x="427" y="748"/>
                    </a:cubicBezTo>
                    <a:cubicBezTo>
                      <a:pt x="427" y="748"/>
                      <a:pt x="428" y="747"/>
                      <a:pt x="428" y="747"/>
                    </a:cubicBezTo>
                    <a:lnTo>
                      <a:pt x="537" y="747"/>
                    </a:lnTo>
                    <a:cubicBezTo>
                      <a:pt x="537" y="748"/>
                      <a:pt x="538" y="748"/>
                      <a:pt x="539" y="748"/>
                    </a:cubicBezTo>
                    <a:cubicBezTo>
                      <a:pt x="540" y="748"/>
                      <a:pt x="541" y="748"/>
                      <a:pt x="542" y="747"/>
                    </a:cubicBezTo>
                    <a:lnTo>
                      <a:pt x="643" y="747"/>
                    </a:lnTo>
                    <a:cubicBezTo>
                      <a:pt x="650" y="747"/>
                      <a:pt x="656" y="741"/>
                      <a:pt x="656" y="734"/>
                    </a:cubicBezTo>
                    <a:cubicBezTo>
                      <a:pt x="656" y="727"/>
                      <a:pt x="650" y="721"/>
                      <a:pt x="643" y="721"/>
                    </a:cubicBezTo>
                    <a:lnTo>
                      <a:pt x="546" y="721"/>
                    </a:lnTo>
                    <a:lnTo>
                      <a:pt x="440" y="565"/>
                    </a:lnTo>
                    <a:lnTo>
                      <a:pt x="440" y="509"/>
                    </a:lnTo>
                    <a:cubicBezTo>
                      <a:pt x="440" y="508"/>
                      <a:pt x="440" y="508"/>
                      <a:pt x="440" y="507"/>
                    </a:cubicBezTo>
                    <a:lnTo>
                      <a:pt x="780" y="507"/>
                    </a:lnTo>
                    <a:lnTo>
                      <a:pt x="840" y="507"/>
                    </a:lnTo>
                    <a:cubicBezTo>
                      <a:pt x="847" y="507"/>
                      <a:pt x="853" y="501"/>
                      <a:pt x="853" y="494"/>
                    </a:cubicBezTo>
                    <a:cubicBezTo>
                      <a:pt x="853" y="487"/>
                      <a:pt x="847" y="481"/>
                      <a:pt x="840" y="481"/>
                    </a:cubicBezTo>
                    <a:close/>
                    <a:moveTo>
                      <a:pt x="413" y="612"/>
                    </a:moveTo>
                    <a:lnTo>
                      <a:pt x="413" y="721"/>
                    </a:lnTo>
                    <a:lnTo>
                      <a:pt x="339" y="721"/>
                    </a:lnTo>
                    <a:lnTo>
                      <a:pt x="413" y="612"/>
                    </a:lnTo>
                    <a:close/>
                    <a:moveTo>
                      <a:pt x="514" y="721"/>
                    </a:moveTo>
                    <a:lnTo>
                      <a:pt x="440" y="721"/>
                    </a:lnTo>
                    <a:lnTo>
                      <a:pt x="440" y="612"/>
                    </a:lnTo>
                    <a:lnTo>
                      <a:pt x="514" y="721"/>
                    </a:lnTo>
                    <a:close/>
                    <a:moveTo>
                      <a:pt x="402" y="26"/>
                    </a:moveTo>
                    <a:lnTo>
                      <a:pt x="436" y="26"/>
                    </a:lnTo>
                    <a:lnTo>
                      <a:pt x="436" y="45"/>
                    </a:lnTo>
                    <a:lnTo>
                      <a:pt x="402" y="45"/>
                    </a:lnTo>
                    <a:lnTo>
                      <a:pt x="402" y="26"/>
                    </a:lnTo>
                    <a:close/>
                    <a:moveTo>
                      <a:pt x="87" y="481"/>
                    </a:moveTo>
                    <a:lnTo>
                      <a:pt x="87" y="71"/>
                    </a:lnTo>
                    <a:lnTo>
                      <a:pt x="389" y="71"/>
                    </a:lnTo>
                    <a:lnTo>
                      <a:pt x="449" y="71"/>
                    </a:lnTo>
                    <a:lnTo>
                      <a:pt x="767" y="71"/>
                    </a:lnTo>
                    <a:lnTo>
                      <a:pt x="767" y="481"/>
                    </a:lnTo>
                    <a:lnTo>
                      <a:pt x="87" y="481"/>
                    </a:lnTo>
                    <a:close/>
                  </a:path>
                </a:pathLst>
              </a:custGeom>
              <a:solidFill>
                <a:schemeClr val="accent1"/>
              </a:solidFill>
              <a:ln>
                <a:noFill/>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176" name="íṣ1iḓe"/>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171" name="iSľiḓê"/>
          <p:cNvSpPr/>
          <p:nvPr/>
        </p:nvSpPr>
        <p:spPr>
          <a:xfrm>
            <a:off x="6964680" y="4250055"/>
            <a:ext cx="452755" cy="452755"/>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a:solidFill>
                  <a:schemeClr val="accent2"/>
                </a:solidFill>
                <a:latin typeface="Agency FB" panose="020B0503020202020204" pitchFamily="34" charset="0"/>
              </a:rPr>
              <a:t>3</a:t>
            </a:r>
          </a:p>
        </p:txBody>
      </p:sp>
      <p:sp>
        <p:nvSpPr>
          <p:cNvPr id="172" name="îṣḻíḋê"/>
          <p:cNvSpPr/>
          <p:nvPr/>
        </p:nvSpPr>
        <p:spPr>
          <a:xfrm>
            <a:off x="4773930" y="4250055"/>
            <a:ext cx="452755" cy="452755"/>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solidFill>
                  <a:schemeClr val="accent2"/>
                </a:solidFill>
                <a:latin typeface="Agency FB" panose="020B0503020202020204" pitchFamily="34" charset="0"/>
              </a:rPr>
              <a:t>2</a:t>
            </a:r>
          </a:p>
        </p:txBody>
      </p:sp>
      <p:sp>
        <p:nvSpPr>
          <p:cNvPr id="173" name="î$ḻîḍé"/>
          <p:cNvSpPr/>
          <p:nvPr/>
        </p:nvSpPr>
        <p:spPr>
          <a:xfrm>
            <a:off x="2583180" y="4250055"/>
            <a:ext cx="452755" cy="452755"/>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a:solidFill>
                  <a:schemeClr val="accent2"/>
                </a:solidFill>
                <a:latin typeface="Agency FB" panose="020B0503020202020204" pitchFamily="34" charset="0"/>
              </a:rPr>
              <a:t>1</a:t>
            </a:r>
          </a:p>
        </p:txBody>
      </p:sp>
      <p:sp>
        <p:nvSpPr>
          <p:cNvPr id="174" name="iṩlíḍè"/>
          <p:cNvSpPr/>
          <p:nvPr/>
        </p:nvSpPr>
        <p:spPr>
          <a:xfrm>
            <a:off x="9121775" y="4250055"/>
            <a:ext cx="452755" cy="452755"/>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a:solidFill>
                  <a:schemeClr val="accent2"/>
                </a:solidFill>
                <a:latin typeface="Agency FB" panose="020B0503020202020204" pitchFamily="34" charset="0"/>
              </a:rPr>
              <a:t>4</a:t>
            </a:r>
          </a:p>
        </p:txBody>
      </p:sp>
      <p:grpSp>
        <p:nvGrpSpPr>
          <p:cNvPr id="2" name="组合 1"/>
          <p:cNvGrpSpPr/>
          <p:nvPr/>
        </p:nvGrpSpPr>
        <p:grpSpPr>
          <a:xfrm>
            <a:off x="1911350" y="2157730"/>
            <a:ext cx="1783509" cy="1962562"/>
            <a:chOff x="2768" y="2913"/>
            <a:chExt cx="3317" cy="3587"/>
          </a:xfrm>
        </p:grpSpPr>
        <p:grpSp>
          <p:nvGrpSpPr>
            <p:cNvPr id="167" name="ïŝļidé"/>
            <p:cNvGrpSpPr/>
            <p:nvPr/>
          </p:nvGrpSpPr>
          <p:grpSpPr>
            <a:xfrm>
              <a:off x="2768" y="2913"/>
              <a:ext cx="3314" cy="3587"/>
              <a:chOff x="1373050" y="2554443"/>
              <a:chExt cx="2230693" cy="2414965"/>
            </a:xfrm>
          </p:grpSpPr>
          <p:sp>
            <p:nvSpPr>
              <p:cNvPr id="189" name="ïṡḷîde"/>
              <p:cNvSpPr/>
              <p:nvPr/>
            </p:nvSpPr>
            <p:spPr>
              <a:xfrm>
                <a:off x="1373050" y="2554443"/>
                <a:ext cx="2230693" cy="2295992"/>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88" name="îṧlíḍé"/>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52" name="文本框 51"/>
            <p:cNvSpPr txBox="1"/>
            <p:nvPr/>
          </p:nvSpPr>
          <p:spPr>
            <a:xfrm>
              <a:off x="2771" y="4890"/>
              <a:ext cx="3314" cy="673"/>
            </a:xfrm>
            <a:prstGeom prst="rect">
              <a:avLst/>
            </a:prstGeom>
            <a:noFill/>
          </p:spPr>
          <p:txBody>
            <a:bodyPr wrap="square" rtlCol="0">
              <a:spAutoFit/>
              <a:scene3d>
                <a:camera prst="orthographicFront"/>
                <a:lightRig rig="threePt" dir="t"/>
              </a:scene3d>
              <a:sp3d contourW="12700"/>
            </a:bodyPr>
            <a:lstStyle/>
            <a:p>
              <a:pPr algn="ctr"/>
              <a:r>
                <a:rPr lang="zh-CN" altLang="en-US" dirty="0">
                  <a:solidFill>
                    <a:schemeClr val="tx1">
                      <a:lumMod val="65000"/>
                      <a:lumOff val="35000"/>
                    </a:schemeClr>
                  </a:solidFill>
                  <a:latin typeface="Century Gothic" panose="020B0502020202020204" pitchFamily="34" charset="0"/>
                </a:rPr>
                <a:t>Data Prepare</a:t>
              </a:r>
            </a:p>
          </p:txBody>
        </p:sp>
      </p:grpSp>
      <p:grpSp>
        <p:nvGrpSpPr>
          <p:cNvPr id="4" name="组合 3"/>
          <p:cNvGrpSpPr/>
          <p:nvPr/>
        </p:nvGrpSpPr>
        <p:grpSpPr>
          <a:xfrm>
            <a:off x="4101465" y="2157730"/>
            <a:ext cx="1796955" cy="1962562"/>
            <a:chOff x="6216" y="2913"/>
            <a:chExt cx="3317" cy="3587"/>
          </a:xfrm>
        </p:grpSpPr>
        <p:grpSp>
          <p:nvGrpSpPr>
            <p:cNvPr id="168" name="îṣļïḓê"/>
            <p:cNvGrpSpPr/>
            <p:nvPr/>
          </p:nvGrpSpPr>
          <p:grpSpPr>
            <a:xfrm>
              <a:off x="6216" y="2913"/>
              <a:ext cx="3317" cy="3587"/>
              <a:chOff x="1556810" y="2889654"/>
              <a:chExt cx="1905000" cy="2079754"/>
            </a:xfrm>
          </p:grpSpPr>
          <p:grpSp>
            <p:nvGrpSpPr>
              <p:cNvPr id="183" name="ïṧľïḍê"/>
              <p:cNvGrpSpPr/>
              <p:nvPr/>
            </p:nvGrpSpPr>
            <p:grpSpPr>
              <a:xfrm>
                <a:off x="1556810" y="2889654"/>
                <a:ext cx="1905000" cy="1960650"/>
                <a:chOff x="5869897" y="6133268"/>
                <a:chExt cx="3809999" cy="3921300"/>
              </a:xfrm>
            </p:grpSpPr>
            <p:sp>
              <p:nvSpPr>
                <p:cNvPr id="185" name="isḻíďé"/>
                <p:cNvSpPr/>
                <p:nvPr/>
              </p:nvSpPr>
              <p:spPr>
                <a:xfrm>
                  <a:off x="5869897" y="6133268"/>
                  <a:ext cx="3809999" cy="392130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86" name="iṩļíḋè"/>
                <p:cNvSpPr/>
                <p:nvPr/>
              </p:nvSpPr>
              <p:spPr bwMode="auto">
                <a:xfrm>
                  <a:off x="7284860" y="7063154"/>
                  <a:ext cx="979368" cy="964861"/>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605028" h="596066">
                      <a:moveTo>
                        <a:pt x="470081" y="563078"/>
                      </a:moveTo>
                      <a:lnTo>
                        <a:pt x="470081" y="565346"/>
                      </a:lnTo>
                      <a:cubicBezTo>
                        <a:pt x="470081" y="570912"/>
                        <a:pt x="474624" y="575448"/>
                        <a:pt x="480199" y="575448"/>
                      </a:cubicBezTo>
                      <a:lnTo>
                        <a:pt x="574260" y="575448"/>
                      </a:lnTo>
                      <a:cubicBezTo>
                        <a:pt x="579835" y="575448"/>
                        <a:pt x="584378" y="570912"/>
                        <a:pt x="584378" y="565346"/>
                      </a:cubicBezTo>
                      <a:lnTo>
                        <a:pt x="584378" y="563078"/>
                      </a:lnTo>
                      <a:close/>
                      <a:moveTo>
                        <a:pt x="245405" y="563078"/>
                      </a:moveTo>
                      <a:lnTo>
                        <a:pt x="245405" y="565346"/>
                      </a:lnTo>
                      <a:cubicBezTo>
                        <a:pt x="245405" y="570912"/>
                        <a:pt x="249949" y="575448"/>
                        <a:pt x="255526" y="575448"/>
                      </a:cubicBezTo>
                      <a:lnTo>
                        <a:pt x="349502" y="575448"/>
                      </a:lnTo>
                      <a:cubicBezTo>
                        <a:pt x="355079" y="575448"/>
                        <a:pt x="359623" y="570912"/>
                        <a:pt x="359623" y="565346"/>
                      </a:cubicBezTo>
                      <a:lnTo>
                        <a:pt x="359623" y="563078"/>
                      </a:lnTo>
                      <a:close/>
                      <a:moveTo>
                        <a:pt x="20650" y="563078"/>
                      </a:moveTo>
                      <a:lnTo>
                        <a:pt x="20650" y="565346"/>
                      </a:lnTo>
                      <a:cubicBezTo>
                        <a:pt x="20650" y="570912"/>
                        <a:pt x="25193" y="575448"/>
                        <a:pt x="30768" y="575448"/>
                      </a:cubicBezTo>
                      <a:lnTo>
                        <a:pt x="124829" y="575448"/>
                      </a:lnTo>
                      <a:cubicBezTo>
                        <a:pt x="130404" y="575448"/>
                        <a:pt x="134947" y="570912"/>
                        <a:pt x="134947" y="565346"/>
                      </a:cubicBezTo>
                      <a:lnTo>
                        <a:pt x="134947" y="563078"/>
                      </a:lnTo>
                      <a:close/>
                      <a:moveTo>
                        <a:pt x="480199" y="389887"/>
                      </a:moveTo>
                      <a:cubicBezTo>
                        <a:pt x="474624" y="389887"/>
                        <a:pt x="470081" y="394423"/>
                        <a:pt x="470081" y="399990"/>
                      </a:cubicBezTo>
                      <a:lnTo>
                        <a:pt x="470081" y="542460"/>
                      </a:lnTo>
                      <a:lnTo>
                        <a:pt x="584378" y="542460"/>
                      </a:lnTo>
                      <a:lnTo>
                        <a:pt x="584378" y="399990"/>
                      </a:lnTo>
                      <a:cubicBezTo>
                        <a:pt x="584378" y="394423"/>
                        <a:pt x="579835" y="389887"/>
                        <a:pt x="574260" y="389887"/>
                      </a:cubicBezTo>
                      <a:close/>
                      <a:moveTo>
                        <a:pt x="255526" y="389887"/>
                      </a:moveTo>
                      <a:cubicBezTo>
                        <a:pt x="249949" y="389887"/>
                        <a:pt x="245405" y="394423"/>
                        <a:pt x="245405" y="399990"/>
                      </a:cubicBezTo>
                      <a:lnTo>
                        <a:pt x="245405" y="542460"/>
                      </a:lnTo>
                      <a:lnTo>
                        <a:pt x="359623" y="542460"/>
                      </a:lnTo>
                      <a:lnTo>
                        <a:pt x="359623" y="399990"/>
                      </a:lnTo>
                      <a:cubicBezTo>
                        <a:pt x="359623" y="394423"/>
                        <a:pt x="355079" y="389887"/>
                        <a:pt x="349502" y="389887"/>
                      </a:cubicBezTo>
                      <a:close/>
                      <a:moveTo>
                        <a:pt x="30768" y="389887"/>
                      </a:moveTo>
                      <a:cubicBezTo>
                        <a:pt x="25193" y="389887"/>
                        <a:pt x="20650" y="394423"/>
                        <a:pt x="20650" y="399990"/>
                      </a:cubicBezTo>
                      <a:lnTo>
                        <a:pt x="20650" y="542460"/>
                      </a:lnTo>
                      <a:lnTo>
                        <a:pt x="134947" y="542460"/>
                      </a:lnTo>
                      <a:lnTo>
                        <a:pt x="134947" y="399990"/>
                      </a:lnTo>
                      <a:cubicBezTo>
                        <a:pt x="134947" y="394423"/>
                        <a:pt x="130404" y="389887"/>
                        <a:pt x="124829" y="389887"/>
                      </a:cubicBezTo>
                      <a:close/>
                      <a:moveTo>
                        <a:pt x="480199" y="369269"/>
                      </a:moveTo>
                      <a:lnTo>
                        <a:pt x="574260" y="369269"/>
                      </a:lnTo>
                      <a:cubicBezTo>
                        <a:pt x="591193" y="369269"/>
                        <a:pt x="605028" y="383083"/>
                        <a:pt x="605028" y="399990"/>
                      </a:cubicBezTo>
                      <a:lnTo>
                        <a:pt x="605028" y="565346"/>
                      </a:lnTo>
                      <a:cubicBezTo>
                        <a:pt x="605028" y="582355"/>
                        <a:pt x="591193" y="596066"/>
                        <a:pt x="574260" y="596066"/>
                      </a:cubicBezTo>
                      <a:lnTo>
                        <a:pt x="480199" y="596066"/>
                      </a:lnTo>
                      <a:cubicBezTo>
                        <a:pt x="463266" y="596066"/>
                        <a:pt x="449431" y="582355"/>
                        <a:pt x="449431" y="565346"/>
                      </a:cubicBezTo>
                      <a:lnTo>
                        <a:pt x="449431" y="399990"/>
                      </a:lnTo>
                      <a:cubicBezTo>
                        <a:pt x="449431" y="383083"/>
                        <a:pt x="463266" y="369269"/>
                        <a:pt x="480199" y="369269"/>
                      </a:cubicBezTo>
                      <a:close/>
                      <a:moveTo>
                        <a:pt x="255526" y="369269"/>
                      </a:moveTo>
                      <a:lnTo>
                        <a:pt x="349502" y="369269"/>
                      </a:lnTo>
                      <a:cubicBezTo>
                        <a:pt x="366439" y="369269"/>
                        <a:pt x="380277" y="383083"/>
                        <a:pt x="380277" y="399990"/>
                      </a:cubicBezTo>
                      <a:lnTo>
                        <a:pt x="380277" y="565346"/>
                      </a:lnTo>
                      <a:cubicBezTo>
                        <a:pt x="380277" y="582355"/>
                        <a:pt x="366439" y="596066"/>
                        <a:pt x="349502" y="596066"/>
                      </a:cubicBezTo>
                      <a:lnTo>
                        <a:pt x="255526" y="596066"/>
                      </a:lnTo>
                      <a:cubicBezTo>
                        <a:pt x="238486" y="596066"/>
                        <a:pt x="224751" y="582355"/>
                        <a:pt x="224751" y="565346"/>
                      </a:cubicBezTo>
                      <a:lnTo>
                        <a:pt x="224751" y="399990"/>
                      </a:lnTo>
                      <a:cubicBezTo>
                        <a:pt x="224751" y="383083"/>
                        <a:pt x="238486" y="369269"/>
                        <a:pt x="255526" y="369269"/>
                      </a:cubicBezTo>
                      <a:close/>
                      <a:moveTo>
                        <a:pt x="30768" y="369269"/>
                      </a:moveTo>
                      <a:lnTo>
                        <a:pt x="124829" y="369269"/>
                      </a:lnTo>
                      <a:cubicBezTo>
                        <a:pt x="141762" y="369269"/>
                        <a:pt x="155597" y="383083"/>
                        <a:pt x="155597" y="399990"/>
                      </a:cubicBezTo>
                      <a:lnTo>
                        <a:pt x="155597" y="565346"/>
                      </a:lnTo>
                      <a:cubicBezTo>
                        <a:pt x="155597" y="582355"/>
                        <a:pt x="141762" y="596066"/>
                        <a:pt x="124829" y="596066"/>
                      </a:cubicBezTo>
                      <a:lnTo>
                        <a:pt x="30768" y="596066"/>
                      </a:lnTo>
                      <a:cubicBezTo>
                        <a:pt x="13835" y="596066"/>
                        <a:pt x="0" y="582355"/>
                        <a:pt x="0" y="565346"/>
                      </a:cubicBezTo>
                      <a:lnTo>
                        <a:pt x="0" y="399990"/>
                      </a:lnTo>
                      <a:cubicBezTo>
                        <a:pt x="0" y="383083"/>
                        <a:pt x="13835" y="369269"/>
                        <a:pt x="30768" y="369269"/>
                      </a:cubicBezTo>
                      <a:close/>
                      <a:moveTo>
                        <a:pt x="302495" y="234842"/>
                      </a:moveTo>
                      <a:cubicBezTo>
                        <a:pt x="308174" y="234842"/>
                        <a:pt x="312820" y="239482"/>
                        <a:pt x="312820" y="245153"/>
                      </a:cubicBezTo>
                      <a:lnTo>
                        <a:pt x="312820" y="292586"/>
                      </a:lnTo>
                      <a:lnTo>
                        <a:pt x="527172" y="292586"/>
                      </a:lnTo>
                      <a:cubicBezTo>
                        <a:pt x="532954" y="292586"/>
                        <a:pt x="537497" y="297226"/>
                        <a:pt x="537497" y="302898"/>
                      </a:cubicBezTo>
                      <a:lnTo>
                        <a:pt x="537497" y="340328"/>
                      </a:lnTo>
                      <a:cubicBezTo>
                        <a:pt x="537497" y="346000"/>
                        <a:pt x="532954" y="350640"/>
                        <a:pt x="527172" y="350640"/>
                      </a:cubicBezTo>
                      <a:cubicBezTo>
                        <a:pt x="521493" y="350640"/>
                        <a:pt x="516847" y="346000"/>
                        <a:pt x="516847" y="340328"/>
                      </a:cubicBezTo>
                      <a:lnTo>
                        <a:pt x="516847" y="313209"/>
                      </a:lnTo>
                      <a:lnTo>
                        <a:pt x="312820" y="313209"/>
                      </a:lnTo>
                      <a:lnTo>
                        <a:pt x="312820" y="340328"/>
                      </a:lnTo>
                      <a:cubicBezTo>
                        <a:pt x="312820" y="346000"/>
                        <a:pt x="308174" y="350640"/>
                        <a:pt x="302495" y="350640"/>
                      </a:cubicBezTo>
                      <a:cubicBezTo>
                        <a:pt x="296816" y="350640"/>
                        <a:pt x="292170" y="346000"/>
                        <a:pt x="292170" y="340328"/>
                      </a:cubicBezTo>
                      <a:lnTo>
                        <a:pt x="292170" y="313209"/>
                      </a:lnTo>
                      <a:lnTo>
                        <a:pt x="88040" y="313209"/>
                      </a:lnTo>
                      <a:lnTo>
                        <a:pt x="88040" y="340328"/>
                      </a:lnTo>
                      <a:cubicBezTo>
                        <a:pt x="88040" y="346000"/>
                        <a:pt x="83497" y="350640"/>
                        <a:pt x="77715" y="350640"/>
                      </a:cubicBezTo>
                      <a:cubicBezTo>
                        <a:pt x="72036" y="350640"/>
                        <a:pt x="67390" y="346000"/>
                        <a:pt x="67390" y="340328"/>
                      </a:cubicBezTo>
                      <a:lnTo>
                        <a:pt x="67390" y="302898"/>
                      </a:lnTo>
                      <a:cubicBezTo>
                        <a:pt x="67390" y="297226"/>
                        <a:pt x="72036" y="292586"/>
                        <a:pt x="77715" y="292586"/>
                      </a:cubicBezTo>
                      <a:lnTo>
                        <a:pt x="292170" y="292586"/>
                      </a:lnTo>
                      <a:lnTo>
                        <a:pt x="292170" y="245153"/>
                      </a:lnTo>
                      <a:cubicBezTo>
                        <a:pt x="292170" y="239482"/>
                        <a:pt x="296816" y="234842"/>
                        <a:pt x="302495" y="234842"/>
                      </a:cubicBezTo>
                      <a:close/>
                      <a:moveTo>
                        <a:pt x="191705" y="153212"/>
                      </a:moveTo>
                      <a:lnTo>
                        <a:pt x="191705" y="160326"/>
                      </a:lnTo>
                      <a:cubicBezTo>
                        <a:pt x="191705" y="165894"/>
                        <a:pt x="196146" y="170431"/>
                        <a:pt x="201722" y="170431"/>
                      </a:cubicBezTo>
                      <a:lnTo>
                        <a:pt x="403307" y="170431"/>
                      </a:lnTo>
                      <a:cubicBezTo>
                        <a:pt x="408780" y="170431"/>
                        <a:pt x="413324" y="165894"/>
                        <a:pt x="413324" y="160326"/>
                      </a:cubicBezTo>
                      <a:lnTo>
                        <a:pt x="413324" y="153212"/>
                      </a:lnTo>
                      <a:close/>
                      <a:moveTo>
                        <a:pt x="201722" y="20621"/>
                      </a:moveTo>
                      <a:cubicBezTo>
                        <a:pt x="196146" y="20621"/>
                        <a:pt x="191705" y="25054"/>
                        <a:pt x="191705" y="30622"/>
                      </a:cubicBezTo>
                      <a:lnTo>
                        <a:pt x="191705" y="132592"/>
                      </a:lnTo>
                      <a:lnTo>
                        <a:pt x="413324" y="132592"/>
                      </a:lnTo>
                      <a:lnTo>
                        <a:pt x="413324" y="30622"/>
                      </a:lnTo>
                      <a:cubicBezTo>
                        <a:pt x="413324" y="25054"/>
                        <a:pt x="408780" y="20621"/>
                        <a:pt x="403307" y="20621"/>
                      </a:cubicBezTo>
                      <a:close/>
                      <a:moveTo>
                        <a:pt x="201722" y="0"/>
                      </a:moveTo>
                      <a:lnTo>
                        <a:pt x="403307" y="0"/>
                      </a:lnTo>
                      <a:cubicBezTo>
                        <a:pt x="420243" y="0"/>
                        <a:pt x="433978" y="13713"/>
                        <a:pt x="433978" y="30622"/>
                      </a:cubicBezTo>
                      <a:lnTo>
                        <a:pt x="433978" y="160326"/>
                      </a:lnTo>
                      <a:cubicBezTo>
                        <a:pt x="433978" y="177236"/>
                        <a:pt x="420243" y="191051"/>
                        <a:pt x="403307" y="191051"/>
                      </a:cubicBezTo>
                      <a:lnTo>
                        <a:pt x="312842" y="191051"/>
                      </a:lnTo>
                      <a:lnTo>
                        <a:pt x="312842" y="203424"/>
                      </a:lnTo>
                      <a:lnTo>
                        <a:pt x="378212" y="203424"/>
                      </a:lnTo>
                      <a:cubicBezTo>
                        <a:pt x="383892" y="203424"/>
                        <a:pt x="388539" y="208064"/>
                        <a:pt x="388539" y="213734"/>
                      </a:cubicBezTo>
                      <a:cubicBezTo>
                        <a:pt x="388539" y="219405"/>
                        <a:pt x="383892" y="224045"/>
                        <a:pt x="378212" y="224045"/>
                      </a:cubicBezTo>
                      <a:lnTo>
                        <a:pt x="226817" y="224045"/>
                      </a:lnTo>
                      <a:cubicBezTo>
                        <a:pt x="221034" y="224045"/>
                        <a:pt x="216490" y="219405"/>
                        <a:pt x="216490" y="213734"/>
                      </a:cubicBezTo>
                      <a:cubicBezTo>
                        <a:pt x="216490" y="208064"/>
                        <a:pt x="221034" y="203424"/>
                        <a:pt x="226817" y="203424"/>
                      </a:cubicBezTo>
                      <a:lnTo>
                        <a:pt x="292187" y="203424"/>
                      </a:lnTo>
                      <a:lnTo>
                        <a:pt x="292187" y="191051"/>
                      </a:lnTo>
                      <a:lnTo>
                        <a:pt x="201722" y="191051"/>
                      </a:lnTo>
                      <a:cubicBezTo>
                        <a:pt x="184786" y="191051"/>
                        <a:pt x="171051" y="177236"/>
                        <a:pt x="171051" y="160326"/>
                      </a:cubicBezTo>
                      <a:lnTo>
                        <a:pt x="171051" y="30622"/>
                      </a:lnTo>
                      <a:cubicBezTo>
                        <a:pt x="171051" y="13713"/>
                        <a:pt x="184786" y="0"/>
                        <a:pt x="201722" y="0"/>
                      </a:cubicBezTo>
                      <a:close/>
                    </a:path>
                  </a:pathLst>
                </a:custGeom>
                <a:solidFill>
                  <a:schemeClr val="accent1"/>
                </a:solidFill>
                <a:ln>
                  <a:noFill/>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3" name="iṩļíḋè"/>
                <p:cNvSpPr/>
                <p:nvPr/>
              </p:nvSpPr>
              <p:spPr bwMode="auto">
                <a:xfrm>
                  <a:off x="7284860" y="6957121"/>
                  <a:ext cx="979368" cy="964861"/>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605028" h="596066">
                      <a:moveTo>
                        <a:pt x="470081" y="563078"/>
                      </a:moveTo>
                      <a:lnTo>
                        <a:pt x="470081" y="565346"/>
                      </a:lnTo>
                      <a:cubicBezTo>
                        <a:pt x="470081" y="570912"/>
                        <a:pt x="474624" y="575448"/>
                        <a:pt x="480199" y="575448"/>
                      </a:cubicBezTo>
                      <a:lnTo>
                        <a:pt x="574260" y="575448"/>
                      </a:lnTo>
                      <a:cubicBezTo>
                        <a:pt x="579835" y="575448"/>
                        <a:pt x="584378" y="570912"/>
                        <a:pt x="584378" y="565346"/>
                      </a:cubicBezTo>
                      <a:lnTo>
                        <a:pt x="584378" y="563078"/>
                      </a:lnTo>
                      <a:close/>
                      <a:moveTo>
                        <a:pt x="245405" y="563078"/>
                      </a:moveTo>
                      <a:lnTo>
                        <a:pt x="245405" y="565346"/>
                      </a:lnTo>
                      <a:cubicBezTo>
                        <a:pt x="245405" y="570912"/>
                        <a:pt x="249949" y="575448"/>
                        <a:pt x="255526" y="575448"/>
                      </a:cubicBezTo>
                      <a:lnTo>
                        <a:pt x="349502" y="575448"/>
                      </a:lnTo>
                      <a:cubicBezTo>
                        <a:pt x="355079" y="575448"/>
                        <a:pt x="359623" y="570912"/>
                        <a:pt x="359623" y="565346"/>
                      </a:cubicBezTo>
                      <a:lnTo>
                        <a:pt x="359623" y="563078"/>
                      </a:lnTo>
                      <a:close/>
                      <a:moveTo>
                        <a:pt x="20650" y="563078"/>
                      </a:moveTo>
                      <a:lnTo>
                        <a:pt x="20650" y="565346"/>
                      </a:lnTo>
                      <a:cubicBezTo>
                        <a:pt x="20650" y="570912"/>
                        <a:pt x="25193" y="575448"/>
                        <a:pt x="30768" y="575448"/>
                      </a:cubicBezTo>
                      <a:lnTo>
                        <a:pt x="124829" y="575448"/>
                      </a:lnTo>
                      <a:cubicBezTo>
                        <a:pt x="130404" y="575448"/>
                        <a:pt x="134947" y="570912"/>
                        <a:pt x="134947" y="565346"/>
                      </a:cubicBezTo>
                      <a:lnTo>
                        <a:pt x="134947" y="563078"/>
                      </a:lnTo>
                      <a:close/>
                      <a:moveTo>
                        <a:pt x="480199" y="389887"/>
                      </a:moveTo>
                      <a:cubicBezTo>
                        <a:pt x="474624" y="389887"/>
                        <a:pt x="470081" y="394423"/>
                        <a:pt x="470081" y="399990"/>
                      </a:cubicBezTo>
                      <a:lnTo>
                        <a:pt x="470081" y="542460"/>
                      </a:lnTo>
                      <a:lnTo>
                        <a:pt x="584378" y="542460"/>
                      </a:lnTo>
                      <a:lnTo>
                        <a:pt x="584378" y="399990"/>
                      </a:lnTo>
                      <a:cubicBezTo>
                        <a:pt x="584378" y="394423"/>
                        <a:pt x="579835" y="389887"/>
                        <a:pt x="574260" y="389887"/>
                      </a:cubicBezTo>
                      <a:close/>
                      <a:moveTo>
                        <a:pt x="255526" y="389887"/>
                      </a:moveTo>
                      <a:cubicBezTo>
                        <a:pt x="249949" y="389887"/>
                        <a:pt x="245405" y="394423"/>
                        <a:pt x="245405" y="399990"/>
                      </a:cubicBezTo>
                      <a:lnTo>
                        <a:pt x="245405" y="542460"/>
                      </a:lnTo>
                      <a:lnTo>
                        <a:pt x="359623" y="542460"/>
                      </a:lnTo>
                      <a:lnTo>
                        <a:pt x="359623" y="399990"/>
                      </a:lnTo>
                      <a:cubicBezTo>
                        <a:pt x="359623" y="394423"/>
                        <a:pt x="355079" y="389887"/>
                        <a:pt x="349502" y="389887"/>
                      </a:cubicBezTo>
                      <a:close/>
                      <a:moveTo>
                        <a:pt x="30768" y="389887"/>
                      </a:moveTo>
                      <a:cubicBezTo>
                        <a:pt x="25193" y="389887"/>
                        <a:pt x="20650" y="394423"/>
                        <a:pt x="20650" y="399990"/>
                      </a:cubicBezTo>
                      <a:lnTo>
                        <a:pt x="20650" y="542460"/>
                      </a:lnTo>
                      <a:lnTo>
                        <a:pt x="134947" y="542460"/>
                      </a:lnTo>
                      <a:lnTo>
                        <a:pt x="134947" y="399990"/>
                      </a:lnTo>
                      <a:cubicBezTo>
                        <a:pt x="134947" y="394423"/>
                        <a:pt x="130404" y="389887"/>
                        <a:pt x="124829" y="389887"/>
                      </a:cubicBezTo>
                      <a:close/>
                      <a:moveTo>
                        <a:pt x="480199" y="369269"/>
                      </a:moveTo>
                      <a:lnTo>
                        <a:pt x="574260" y="369269"/>
                      </a:lnTo>
                      <a:cubicBezTo>
                        <a:pt x="591193" y="369269"/>
                        <a:pt x="605028" y="383083"/>
                        <a:pt x="605028" y="399990"/>
                      </a:cubicBezTo>
                      <a:lnTo>
                        <a:pt x="605028" y="565346"/>
                      </a:lnTo>
                      <a:cubicBezTo>
                        <a:pt x="605028" y="582355"/>
                        <a:pt x="591193" y="596066"/>
                        <a:pt x="574260" y="596066"/>
                      </a:cubicBezTo>
                      <a:lnTo>
                        <a:pt x="480199" y="596066"/>
                      </a:lnTo>
                      <a:cubicBezTo>
                        <a:pt x="463266" y="596066"/>
                        <a:pt x="449431" y="582355"/>
                        <a:pt x="449431" y="565346"/>
                      </a:cubicBezTo>
                      <a:lnTo>
                        <a:pt x="449431" y="399990"/>
                      </a:lnTo>
                      <a:cubicBezTo>
                        <a:pt x="449431" y="383083"/>
                        <a:pt x="463266" y="369269"/>
                        <a:pt x="480199" y="369269"/>
                      </a:cubicBezTo>
                      <a:close/>
                      <a:moveTo>
                        <a:pt x="255526" y="369269"/>
                      </a:moveTo>
                      <a:lnTo>
                        <a:pt x="349502" y="369269"/>
                      </a:lnTo>
                      <a:cubicBezTo>
                        <a:pt x="366439" y="369269"/>
                        <a:pt x="380277" y="383083"/>
                        <a:pt x="380277" y="399990"/>
                      </a:cubicBezTo>
                      <a:lnTo>
                        <a:pt x="380277" y="565346"/>
                      </a:lnTo>
                      <a:cubicBezTo>
                        <a:pt x="380277" y="582355"/>
                        <a:pt x="366439" y="596066"/>
                        <a:pt x="349502" y="596066"/>
                      </a:cubicBezTo>
                      <a:lnTo>
                        <a:pt x="255526" y="596066"/>
                      </a:lnTo>
                      <a:cubicBezTo>
                        <a:pt x="238486" y="596066"/>
                        <a:pt x="224751" y="582355"/>
                        <a:pt x="224751" y="565346"/>
                      </a:cubicBezTo>
                      <a:lnTo>
                        <a:pt x="224751" y="399990"/>
                      </a:lnTo>
                      <a:cubicBezTo>
                        <a:pt x="224751" y="383083"/>
                        <a:pt x="238486" y="369269"/>
                        <a:pt x="255526" y="369269"/>
                      </a:cubicBezTo>
                      <a:close/>
                      <a:moveTo>
                        <a:pt x="30768" y="369269"/>
                      </a:moveTo>
                      <a:lnTo>
                        <a:pt x="124829" y="369269"/>
                      </a:lnTo>
                      <a:cubicBezTo>
                        <a:pt x="141762" y="369269"/>
                        <a:pt x="155597" y="383083"/>
                        <a:pt x="155597" y="399990"/>
                      </a:cubicBezTo>
                      <a:lnTo>
                        <a:pt x="155597" y="565346"/>
                      </a:lnTo>
                      <a:cubicBezTo>
                        <a:pt x="155597" y="582355"/>
                        <a:pt x="141762" y="596066"/>
                        <a:pt x="124829" y="596066"/>
                      </a:cubicBezTo>
                      <a:lnTo>
                        <a:pt x="30768" y="596066"/>
                      </a:lnTo>
                      <a:cubicBezTo>
                        <a:pt x="13835" y="596066"/>
                        <a:pt x="0" y="582355"/>
                        <a:pt x="0" y="565346"/>
                      </a:cubicBezTo>
                      <a:lnTo>
                        <a:pt x="0" y="399990"/>
                      </a:lnTo>
                      <a:cubicBezTo>
                        <a:pt x="0" y="383083"/>
                        <a:pt x="13835" y="369269"/>
                        <a:pt x="30768" y="369269"/>
                      </a:cubicBezTo>
                      <a:close/>
                      <a:moveTo>
                        <a:pt x="302495" y="234842"/>
                      </a:moveTo>
                      <a:cubicBezTo>
                        <a:pt x="308174" y="234842"/>
                        <a:pt x="312820" y="239482"/>
                        <a:pt x="312820" y="245153"/>
                      </a:cubicBezTo>
                      <a:lnTo>
                        <a:pt x="312820" y="292586"/>
                      </a:lnTo>
                      <a:lnTo>
                        <a:pt x="527172" y="292586"/>
                      </a:lnTo>
                      <a:cubicBezTo>
                        <a:pt x="532954" y="292586"/>
                        <a:pt x="537497" y="297226"/>
                        <a:pt x="537497" y="302898"/>
                      </a:cubicBezTo>
                      <a:lnTo>
                        <a:pt x="537497" y="340328"/>
                      </a:lnTo>
                      <a:cubicBezTo>
                        <a:pt x="537497" y="346000"/>
                        <a:pt x="532954" y="350640"/>
                        <a:pt x="527172" y="350640"/>
                      </a:cubicBezTo>
                      <a:cubicBezTo>
                        <a:pt x="521493" y="350640"/>
                        <a:pt x="516847" y="346000"/>
                        <a:pt x="516847" y="340328"/>
                      </a:cubicBezTo>
                      <a:lnTo>
                        <a:pt x="516847" y="313209"/>
                      </a:lnTo>
                      <a:lnTo>
                        <a:pt x="312820" y="313209"/>
                      </a:lnTo>
                      <a:lnTo>
                        <a:pt x="312820" y="340328"/>
                      </a:lnTo>
                      <a:cubicBezTo>
                        <a:pt x="312820" y="346000"/>
                        <a:pt x="308174" y="350640"/>
                        <a:pt x="302495" y="350640"/>
                      </a:cubicBezTo>
                      <a:cubicBezTo>
                        <a:pt x="296816" y="350640"/>
                        <a:pt x="292170" y="346000"/>
                        <a:pt x="292170" y="340328"/>
                      </a:cubicBezTo>
                      <a:lnTo>
                        <a:pt x="292170" y="313209"/>
                      </a:lnTo>
                      <a:lnTo>
                        <a:pt x="88040" y="313209"/>
                      </a:lnTo>
                      <a:lnTo>
                        <a:pt x="88040" y="340328"/>
                      </a:lnTo>
                      <a:cubicBezTo>
                        <a:pt x="88040" y="346000"/>
                        <a:pt x="83497" y="350640"/>
                        <a:pt x="77715" y="350640"/>
                      </a:cubicBezTo>
                      <a:cubicBezTo>
                        <a:pt x="72036" y="350640"/>
                        <a:pt x="67390" y="346000"/>
                        <a:pt x="67390" y="340328"/>
                      </a:cubicBezTo>
                      <a:lnTo>
                        <a:pt x="67390" y="302898"/>
                      </a:lnTo>
                      <a:cubicBezTo>
                        <a:pt x="67390" y="297226"/>
                        <a:pt x="72036" y="292586"/>
                        <a:pt x="77715" y="292586"/>
                      </a:cubicBezTo>
                      <a:lnTo>
                        <a:pt x="292170" y="292586"/>
                      </a:lnTo>
                      <a:lnTo>
                        <a:pt x="292170" y="245153"/>
                      </a:lnTo>
                      <a:cubicBezTo>
                        <a:pt x="292170" y="239482"/>
                        <a:pt x="296816" y="234842"/>
                        <a:pt x="302495" y="234842"/>
                      </a:cubicBezTo>
                      <a:close/>
                      <a:moveTo>
                        <a:pt x="191705" y="153212"/>
                      </a:moveTo>
                      <a:lnTo>
                        <a:pt x="191705" y="160326"/>
                      </a:lnTo>
                      <a:cubicBezTo>
                        <a:pt x="191705" y="165894"/>
                        <a:pt x="196146" y="170431"/>
                        <a:pt x="201722" y="170431"/>
                      </a:cubicBezTo>
                      <a:lnTo>
                        <a:pt x="403307" y="170431"/>
                      </a:lnTo>
                      <a:cubicBezTo>
                        <a:pt x="408780" y="170431"/>
                        <a:pt x="413324" y="165894"/>
                        <a:pt x="413324" y="160326"/>
                      </a:cubicBezTo>
                      <a:lnTo>
                        <a:pt x="413324" y="153212"/>
                      </a:lnTo>
                      <a:close/>
                      <a:moveTo>
                        <a:pt x="201722" y="20621"/>
                      </a:moveTo>
                      <a:cubicBezTo>
                        <a:pt x="196146" y="20621"/>
                        <a:pt x="191705" y="25054"/>
                        <a:pt x="191705" y="30622"/>
                      </a:cubicBezTo>
                      <a:lnTo>
                        <a:pt x="191705" y="132592"/>
                      </a:lnTo>
                      <a:lnTo>
                        <a:pt x="413324" y="132592"/>
                      </a:lnTo>
                      <a:lnTo>
                        <a:pt x="413324" y="30622"/>
                      </a:lnTo>
                      <a:cubicBezTo>
                        <a:pt x="413324" y="25054"/>
                        <a:pt x="408780" y="20621"/>
                        <a:pt x="403307" y="20621"/>
                      </a:cubicBezTo>
                      <a:close/>
                      <a:moveTo>
                        <a:pt x="201722" y="0"/>
                      </a:moveTo>
                      <a:lnTo>
                        <a:pt x="403307" y="0"/>
                      </a:lnTo>
                      <a:cubicBezTo>
                        <a:pt x="420243" y="0"/>
                        <a:pt x="433978" y="13713"/>
                        <a:pt x="433978" y="30622"/>
                      </a:cubicBezTo>
                      <a:lnTo>
                        <a:pt x="433978" y="160326"/>
                      </a:lnTo>
                      <a:cubicBezTo>
                        <a:pt x="433978" y="177236"/>
                        <a:pt x="420243" y="191051"/>
                        <a:pt x="403307" y="191051"/>
                      </a:cubicBezTo>
                      <a:lnTo>
                        <a:pt x="312842" y="191051"/>
                      </a:lnTo>
                      <a:lnTo>
                        <a:pt x="312842" y="203424"/>
                      </a:lnTo>
                      <a:lnTo>
                        <a:pt x="378212" y="203424"/>
                      </a:lnTo>
                      <a:cubicBezTo>
                        <a:pt x="383892" y="203424"/>
                        <a:pt x="388539" y="208064"/>
                        <a:pt x="388539" y="213734"/>
                      </a:cubicBezTo>
                      <a:cubicBezTo>
                        <a:pt x="388539" y="219405"/>
                        <a:pt x="383892" y="224045"/>
                        <a:pt x="378212" y="224045"/>
                      </a:cubicBezTo>
                      <a:lnTo>
                        <a:pt x="226817" y="224045"/>
                      </a:lnTo>
                      <a:cubicBezTo>
                        <a:pt x="221034" y="224045"/>
                        <a:pt x="216490" y="219405"/>
                        <a:pt x="216490" y="213734"/>
                      </a:cubicBezTo>
                      <a:cubicBezTo>
                        <a:pt x="216490" y="208064"/>
                        <a:pt x="221034" y="203424"/>
                        <a:pt x="226817" y="203424"/>
                      </a:cubicBezTo>
                      <a:lnTo>
                        <a:pt x="292187" y="203424"/>
                      </a:lnTo>
                      <a:lnTo>
                        <a:pt x="292187" y="191051"/>
                      </a:lnTo>
                      <a:lnTo>
                        <a:pt x="201722" y="191051"/>
                      </a:lnTo>
                      <a:cubicBezTo>
                        <a:pt x="184786" y="191051"/>
                        <a:pt x="171051" y="177236"/>
                        <a:pt x="171051" y="160326"/>
                      </a:cubicBezTo>
                      <a:lnTo>
                        <a:pt x="171051" y="30622"/>
                      </a:lnTo>
                      <a:cubicBezTo>
                        <a:pt x="171051" y="13713"/>
                        <a:pt x="184786" y="0"/>
                        <a:pt x="201722" y="0"/>
                      </a:cubicBezTo>
                      <a:close/>
                    </a:path>
                  </a:pathLst>
                </a:custGeom>
                <a:solidFill>
                  <a:schemeClr val="accent1"/>
                </a:solidFill>
                <a:ln>
                  <a:noFill/>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184" name="iş1íďè"/>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53" name="文本框 52"/>
            <p:cNvSpPr txBox="1"/>
            <p:nvPr/>
          </p:nvSpPr>
          <p:spPr>
            <a:xfrm>
              <a:off x="6218" y="4900"/>
              <a:ext cx="3315" cy="673"/>
            </a:xfrm>
            <a:prstGeom prst="rect">
              <a:avLst/>
            </a:prstGeom>
            <a:noFill/>
          </p:spPr>
          <p:txBody>
            <a:bodyPr wrap="square" rtlCol="0">
              <a:spAutoFit/>
              <a:scene3d>
                <a:camera prst="orthographicFront"/>
                <a:lightRig rig="threePt" dir="t"/>
              </a:scene3d>
              <a:sp3d contourW="12700"/>
            </a:bodyPr>
            <a:lstStyle/>
            <a:p>
              <a:pPr algn="ctr"/>
              <a:r>
                <a:rPr lang="zh-CN" altLang="en-US" dirty="0">
                  <a:solidFill>
                    <a:schemeClr val="tx1">
                      <a:lumMod val="65000"/>
                      <a:lumOff val="35000"/>
                    </a:schemeClr>
                  </a:solidFill>
                  <a:latin typeface="Century Gothic" panose="020B0502020202020204" pitchFamily="34" charset="0"/>
                </a:rPr>
                <a:t>Segmentation</a:t>
              </a:r>
            </a:p>
          </p:txBody>
        </p:sp>
      </p:grpSp>
      <p:grpSp>
        <p:nvGrpSpPr>
          <p:cNvPr id="5" name="组合 4"/>
          <p:cNvGrpSpPr/>
          <p:nvPr/>
        </p:nvGrpSpPr>
        <p:grpSpPr>
          <a:xfrm>
            <a:off x="6068060" y="1867535"/>
            <a:ext cx="2260600" cy="2278817"/>
            <a:chOff x="9556" y="2941"/>
            <a:chExt cx="3560" cy="3589"/>
          </a:xfrm>
        </p:grpSpPr>
        <p:grpSp>
          <p:nvGrpSpPr>
            <p:cNvPr id="169" name="îšļïďê"/>
            <p:cNvGrpSpPr/>
            <p:nvPr/>
          </p:nvGrpSpPr>
          <p:grpSpPr>
            <a:xfrm>
              <a:off x="9666" y="2941"/>
              <a:ext cx="3317" cy="3589"/>
              <a:chOff x="1556810" y="2889654"/>
              <a:chExt cx="1905000" cy="2079754"/>
            </a:xfrm>
          </p:grpSpPr>
          <p:grpSp>
            <p:nvGrpSpPr>
              <p:cNvPr id="179" name="îṩļiḋê"/>
              <p:cNvGrpSpPr/>
              <p:nvPr/>
            </p:nvGrpSpPr>
            <p:grpSpPr>
              <a:xfrm>
                <a:off x="1556810" y="2889654"/>
                <a:ext cx="1905000" cy="1960650"/>
                <a:chOff x="5869897" y="6133268"/>
                <a:chExt cx="3809999" cy="3921300"/>
              </a:xfrm>
            </p:grpSpPr>
            <p:sp>
              <p:nvSpPr>
                <p:cNvPr id="181" name="ïşḷïḍe"/>
                <p:cNvSpPr/>
                <p:nvPr/>
              </p:nvSpPr>
              <p:spPr>
                <a:xfrm>
                  <a:off x="5869897" y="6133268"/>
                  <a:ext cx="3809999" cy="392130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82" name="íṧ1íḓe"/>
                <p:cNvSpPr/>
                <p:nvPr/>
              </p:nvSpPr>
              <p:spPr bwMode="auto">
                <a:xfrm>
                  <a:off x="7338853" y="6888030"/>
                  <a:ext cx="979368" cy="960271"/>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accent1"/>
                </a:solidFill>
                <a:ln>
                  <a:noFill/>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180" name="iś1íḋê"/>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54" name="文本框 53"/>
            <p:cNvSpPr txBox="1"/>
            <p:nvPr/>
          </p:nvSpPr>
          <p:spPr>
            <a:xfrm>
              <a:off x="9556" y="5053"/>
              <a:ext cx="3560" cy="628"/>
            </a:xfrm>
            <a:prstGeom prst="rect">
              <a:avLst/>
            </a:prstGeom>
            <a:noFill/>
          </p:spPr>
          <p:txBody>
            <a:bodyPr wrap="square" rtlCol="0">
              <a:spAutoFit/>
              <a:scene3d>
                <a:camera prst="orthographicFront"/>
                <a:lightRig rig="threePt" dir="t"/>
              </a:scene3d>
              <a:sp3d contourW="12700"/>
            </a:bodyPr>
            <a:lstStyle/>
            <a:p>
              <a:pPr algn="ctr"/>
              <a:r>
                <a:rPr lang="zh-CN" altLang="en-US" sz="2000" b="1" dirty="0">
                  <a:solidFill>
                    <a:schemeClr val="tx1">
                      <a:lumMod val="65000"/>
                      <a:lumOff val="35000"/>
                    </a:schemeClr>
                  </a:solidFill>
                  <a:latin typeface="Century Gothic" panose="020B0502020202020204" pitchFamily="34" charset="0"/>
                  <a:sym typeface="+mn-ea"/>
                </a:rPr>
                <a:t>Edge Extraction</a:t>
              </a:r>
            </a:p>
          </p:txBody>
        </p:sp>
      </p:grpSp>
      <p:sp>
        <p:nvSpPr>
          <p:cNvPr id="55" name="文本框 54"/>
          <p:cNvSpPr txBox="1"/>
          <p:nvPr/>
        </p:nvSpPr>
        <p:spPr>
          <a:xfrm>
            <a:off x="8417560" y="3239135"/>
            <a:ext cx="1867535" cy="368300"/>
          </a:xfrm>
          <a:prstGeom prst="rect">
            <a:avLst/>
          </a:prstGeom>
          <a:noFill/>
        </p:spPr>
        <p:txBody>
          <a:bodyPr wrap="square" rtlCol="0">
            <a:spAutoFit/>
            <a:scene3d>
              <a:camera prst="orthographicFront"/>
              <a:lightRig rig="threePt" dir="t"/>
            </a:scene3d>
            <a:sp3d contourW="12700"/>
          </a:bodyPr>
          <a:lstStyle/>
          <a:p>
            <a:pPr algn="ctr"/>
            <a:r>
              <a:rPr lang="zh-CN" altLang="en-US" dirty="0">
                <a:solidFill>
                  <a:schemeClr val="tx1">
                    <a:lumMod val="65000"/>
                    <a:lumOff val="35000"/>
                  </a:schemeClr>
                </a:solidFill>
                <a:latin typeface="Century Gothic" panose="020B0502020202020204" pitchFamily="34" charset="0"/>
              </a:rPr>
              <a:t>Reconstruction</a:t>
            </a:r>
          </a:p>
        </p:txBody>
      </p:sp>
      <p:grpSp>
        <p:nvGrpSpPr>
          <p:cNvPr id="197" name="组合 196"/>
          <p:cNvGrpSpPr/>
          <p:nvPr/>
        </p:nvGrpSpPr>
        <p:grpSpPr>
          <a:xfrm>
            <a:off x="387125" y="299356"/>
            <a:ext cx="12126303" cy="6596744"/>
            <a:chOff x="387125" y="299356"/>
            <a:chExt cx="12126303" cy="6596744"/>
          </a:xfrm>
        </p:grpSpPr>
        <p:grpSp>
          <p:nvGrpSpPr>
            <p:cNvPr id="198" name="组合 197"/>
            <p:cNvGrpSpPr/>
            <p:nvPr/>
          </p:nvGrpSpPr>
          <p:grpSpPr>
            <a:xfrm>
              <a:off x="387125" y="299356"/>
              <a:ext cx="1316500" cy="883947"/>
              <a:chOff x="1276124" y="1279752"/>
              <a:chExt cx="6401933" cy="4298496"/>
            </a:xfrm>
          </p:grpSpPr>
          <p:sp>
            <p:nvSpPr>
              <p:cNvPr id="206" name="菱形 205"/>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菱形 206"/>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9" name="文本框 198"/>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03</a:t>
              </a:r>
              <a:endParaRPr lang="zh-CN" altLang="en-US" sz="3200" dirty="0">
                <a:solidFill>
                  <a:schemeClr val="accent1"/>
                </a:solidFill>
                <a:latin typeface="Agency FB" panose="020B0503020202020204" pitchFamily="34" charset="0"/>
              </a:endParaRPr>
            </a:p>
          </p:txBody>
        </p:sp>
        <p:grpSp>
          <p:nvGrpSpPr>
            <p:cNvPr id="200" name="组合 199"/>
            <p:cNvGrpSpPr/>
            <p:nvPr/>
          </p:nvGrpSpPr>
          <p:grpSpPr>
            <a:xfrm>
              <a:off x="1869914" y="380547"/>
              <a:ext cx="5532873" cy="761093"/>
              <a:chOff x="1591893" y="323359"/>
              <a:chExt cx="5532873" cy="761093"/>
            </a:xfrm>
          </p:grpSpPr>
          <p:sp>
            <p:nvSpPr>
              <p:cNvPr id="204" name="文本框 203"/>
              <p:cNvSpPr txBox="1"/>
              <p:nvPr/>
            </p:nvSpPr>
            <p:spPr>
              <a:xfrm>
                <a:off x="1591894" y="323359"/>
                <a:ext cx="4198105" cy="521970"/>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rPr>
                  <a:t>I</a:t>
                </a:r>
                <a:r>
                  <a:rPr lang="zh-CN" altLang="en-US" sz="2800" b="1" dirty="0">
                    <a:solidFill>
                      <a:schemeClr val="tx1">
                        <a:lumMod val="75000"/>
                        <a:lumOff val="25000"/>
                      </a:schemeClr>
                    </a:solidFill>
                    <a:latin typeface="Century Gothic" panose="020B0502020202020204" pitchFamily="34" charset="0"/>
                  </a:rPr>
                  <a:t>mplementation</a:t>
                </a:r>
              </a:p>
            </p:txBody>
          </p:sp>
          <p:sp>
            <p:nvSpPr>
              <p:cNvPr id="205" name="文本框 204"/>
              <p:cNvSpPr txBox="1"/>
              <p:nvPr/>
            </p:nvSpPr>
            <p:spPr>
              <a:xfrm>
                <a:off x="1591893" y="777747"/>
                <a:ext cx="5532873" cy="306705"/>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50000"/>
                      </a:schemeClr>
                    </a:solidFill>
                    <a:latin typeface="Century Gothic" panose="020B0502020202020204" pitchFamily="34" charset="0"/>
                  </a:rPr>
                  <a:t>There are 4 steps in the implementation part in total. </a:t>
                </a:r>
              </a:p>
            </p:txBody>
          </p:sp>
        </p:grpSp>
        <p:grpSp>
          <p:nvGrpSpPr>
            <p:cNvPr id="201" name="组合 200"/>
            <p:cNvGrpSpPr/>
            <p:nvPr/>
          </p:nvGrpSpPr>
          <p:grpSpPr>
            <a:xfrm>
              <a:off x="11572872" y="6254988"/>
              <a:ext cx="940556" cy="641112"/>
              <a:chOff x="11395287" y="6034159"/>
              <a:chExt cx="1208633" cy="823841"/>
            </a:xfrm>
          </p:grpSpPr>
          <p:sp>
            <p:nvSpPr>
              <p:cNvPr id="202" name="菱形 201"/>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菱形 202"/>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Shape 2784"/>
          <p:cNvSpPr/>
          <p:nvPr/>
        </p:nvSpPr>
        <p:spPr>
          <a:xfrm>
            <a:off x="2589530" y="2521585"/>
            <a:ext cx="453603" cy="453603"/>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293039"/>
          </a:solidFill>
          <a:ln w="12700">
            <a:miter lim="400000"/>
          </a:ln>
        </p:spPr>
        <p:txBody>
          <a:bodyPr lIns="38090" tIns="38090" rIns="38090" bIns="38090" anchor="ctr"/>
          <a:lstStyle/>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dirty="0">
              <a:latin typeface="Source Sans Pro Regular" charset="0"/>
              <a:ea typeface="Source Sans Pro Regular" charset="0"/>
              <a:cs typeface="Source Sans Pro Regular" charset="0"/>
            </a:endParaRPr>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7459345" y="1183005"/>
            <a:ext cx="3442335" cy="9220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l" fontAlgn="auto">
              <a:lnSpc>
                <a:spcPct val="150000"/>
              </a:lnSpc>
            </a:pPr>
            <a:r>
              <a:rPr lang="en-US" altLang="zh-CN" b="1" dirty="0">
                <a:solidFill>
                  <a:schemeClr val="tx1">
                    <a:lumMod val="50000"/>
                    <a:lumOff val="50000"/>
                  </a:schemeClr>
                </a:solidFill>
                <a:latin typeface="Century Gothic" panose="020B0502020202020204" pitchFamily="34" charset="0"/>
                <a:ea typeface="+mj-ea"/>
              </a:rPr>
              <a:t>use </a:t>
            </a:r>
            <a:r>
              <a:rPr lang="en-US" altLang="zh-CN" b="1" dirty="0">
                <a:solidFill>
                  <a:srgbClr val="3B5EA2"/>
                </a:solidFill>
                <a:latin typeface="Century Gothic" panose="020B0502020202020204" pitchFamily="34" charset="0"/>
                <a:ea typeface="+mj-ea"/>
              </a:rPr>
              <a:t>canny </a:t>
            </a:r>
            <a:r>
              <a:rPr lang="en-US" altLang="zh-CN" b="1" dirty="0">
                <a:solidFill>
                  <a:schemeClr val="tx1">
                    <a:lumMod val="50000"/>
                    <a:lumOff val="50000"/>
                  </a:schemeClr>
                </a:solidFill>
                <a:latin typeface="Century Gothic" panose="020B0502020202020204" pitchFamily="34" charset="0"/>
                <a:ea typeface="+mj-ea"/>
              </a:rPr>
              <a:t>operator to </a:t>
            </a:r>
          </a:p>
          <a:p>
            <a:pPr algn="l" fontAlgn="auto">
              <a:lnSpc>
                <a:spcPct val="150000"/>
              </a:lnSpc>
            </a:pPr>
            <a:r>
              <a:rPr lang="en-US" altLang="zh-CN" b="1" dirty="0">
                <a:solidFill>
                  <a:schemeClr val="tx1">
                    <a:lumMod val="50000"/>
                    <a:lumOff val="50000"/>
                  </a:schemeClr>
                </a:solidFill>
                <a:latin typeface="Century Gothic" panose="020B0502020202020204" pitchFamily="34" charset="0"/>
                <a:ea typeface="+mj-ea"/>
              </a:rPr>
              <a:t>detect the edges in </a:t>
            </a:r>
            <a:r>
              <a:rPr lang="en-US" altLang="zh-CN" b="1" dirty="0">
                <a:solidFill>
                  <a:srgbClr val="3B5EA2"/>
                </a:solidFill>
                <a:latin typeface="Century Gothic" panose="020B0502020202020204" pitchFamily="34" charset="0"/>
                <a:ea typeface="+mj-ea"/>
              </a:rPr>
              <a:t>matlab</a:t>
            </a:r>
          </a:p>
        </p:txBody>
      </p:sp>
      <p:grpSp>
        <p:nvGrpSpPr>
          <p:cNvPr id="50" name="组合 49"/>
          <p:cNvGrpSpPr/>
          <p:nvPr/>
        </p:nvGrpSpPr>
        <p:grpSpPr>
          <a:xfrm>
            <a:off x="387125" y="299356"/>
            <a:ext cx="12126303" cy="6596744"/>
            <a:chOff x="387125" y="299356"/>
            <a:chExt cx="12126303" cy="6596744"/>
          </a:xfrm>
        </p:grpSpPr>
        <p:grpSp>
          <p:nvGrpSpPr>
            <p:cNvPr id="51" name="组合 50"/>
            <p:cNvGrpSpPr/>
            <p:nvPr/>
          </p:nvGrpSpPr>
          <p:grpSpPr>
            <a:xfrm>
              <a:off x="387125" y="299356"/>
              <a:ext cx="1316500" cy="883947"/>
              <a:chOff x="1276124" y="1279752"/>
              <a:chExt cx="6401933" cy="4298496"/>
            </a:xfrm>
          </p:grpSpPr>
          <p:sp>
            <p:nvSpPr>
              <p:cNvPr id="59" name="菱形 58"/>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菱形 59"/>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03</a:t>
              </a:r>
              <a:endParaRPr lang="zh-CN" altLang="en-US" sz="3200" dirty="0">
                <a:solidFill>
                  <a:schemeClr val="accent1"/>
                </a:solidFill>
                <a:latin typeface="Agency FB" panose="020B0503020202020204" pitchFamily="34" charset="0"/>
              </a:endParaRPr>
            </a:p>
          </p:txBody>
        </p:sp>
        <p:grpSp>
          <p:nvGrpSpPr>
            <p:cNvPr id="54" name="组合 53"/>
            <p:cNvGrpSpPr/>
            <p:nvPr/>
          </p:nvGrpSpPr>
          <p:grpSpPr>
            <a:xfrm>
              <a:off x="11572872" y="6254988"/>
              <a:ext cx="940556" cy="641112"/>
              <a:chOff x="11395287" y="6034159"/>
              <a:chExt cx="1208633" cy="823841"/>
            </a:xfrm>
          </p:grpSpPr>
          <p:sp>
            <p:nvSpPr>
              <p:cNvPr id="55" name="菱形 54"/>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菱形 55"/>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p:cNvSpPr txBox="1"/>
          <p:nvPr/>
        </p:nvSpPr>
        <p:spPr>
          <a:xfrm>
            <a:off x="1870075" y="459740"/>
            <a:ext cx="6463665" cy="953135"/>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sym typeface="+mn-ea"/>
              </a:rPr>
              <a:t>I</a:t>
            </a:r>
            <a:r>
              <a:rPr lang="zh-CN" altLang="en-US" sz="2800" b="1" dirty="0">
                <a:solidFill>
                  <a:schemeClr val="tx1">
                    <a:lumMod val="75000"/>
                    <a:lumOff val="25000"/>
                  </a:schemeClr>
                </a:solidFill>
                <a:latin typeface="Century Gothic" panose="020B0502020202020204" pitchFamily="34" charset="0"/>
                <a:sym typeface="+mn-ea"/>
              </a:rPr>
              <a:t>mplementation/Edge Extraction</a:t>
            </a:r>
            <a:endParaRPr lang="zh-CN" altLang="en-US" sz="2800" b="1" dirty="0">
              <a:solidFill>
                <a:schemeClr val="tx1">
                  <a:lumMod val="65000"/>
                  <a:lumOff val="35000"/>
                </a:schemeClr>
              </a:solidFill>
              <a:latin typeface="Century Gothic" panose="020B0502020202020204" pitchFamily="34" charset="0"/>
              <a:sym typeface="+mn-ea"/>
            </a:endParaRPr>
          </a:p>
          <a:p>
            <a:endParaRPr lang="en-US" altLang="zh-CN" sz="2800" b="1" dirty="0">
              <a:solidFill>
                <a:schemeClr val="tx1">
                  <a:lumMod val="75000"/>
                  <a:lumOff val="25000"/>
                </a:schemeClr>
              </a:solidFill>
              <a:latin typeface="Century Gothic" panose="020B0502020202020204" pitchFamily="34" charset="0"/>
              <a:sym typeface="+mn-ea"/>
            </a:endParaRPr>
          </a:p>
        </p:txBody>
      </p:sp>
      <p:pic>
        <p:nvPicPr>
          <p:cNvPr id="3" name="图片 2" descr="D:\3\1\Computer Graphics\CG-project\ppt\微信图片_20181208191307.jpg微信图片_20181208191307"/>
          <p:cNvPicPr>
            <a:picLocks noChangeAspect="1"/>
          </p:cNvPicPr>
          <p:nvPr/>
        </p:nvPicPr>
        <p:blipFill>
          <a:blip r:embed="rId3"/>
          <a:srcRect/>
          <a:stretch>
            <a:fillRect/>
          </a:stretch>
        </p:blipFill>
        <p:spPr>
          <a:xfrm>
            <a:off x="730568" y="1412875"/>
            <a:ext cx="6287770" cy="5028565"/>
          </a:xfrm>
          <a:prstGeom prst="rect">
            <a:avLst/>
          </a:prstGeom>
          <a:ln w="12700" cmpd="sng">
            <a:solidFill>
              <a:schemeClr val="bg2">
                <a:lumMod val="50000"/>
              </a:schemeClr>
            </a:solidFill>
            <a:prstDash val="solid"/>
          </a:ln>
        </p:spPr>
      </p:pic>
      <p:pic>
        <p:nvPicPr>
          <p:cNvPr id="4" name="图片 3" descr="0355"/>
          <p:cNvPicPr>
            <a:picLocks noChangeAspect="1"/>
          </p:cNvPicPr>
          <p:nvPr/>
        </p:nvPicPr>
        <p:blipFill>
          <a:blip r:embed="rId4"/>
          <a:srcRect l="22222" t="9279" r="30133" b="43076"/>
          <a:stretch>
            <a:fillRect/>
          </a:stretch>
        </p:blipFill>
        <p:spPr>
          <a:xfrm>
            <a:off x="9597390" y="2372678"/>
            <a:ext cx="1926014" cy="1926014"/>
          </a:xfrm>
          <a:prstGeom prst="rect">
            <a:avLst/>
          </a:prstGeom>
        </p:spPr>
      </p:pic>
      <p:pic>
        <p:nvPicPr>
          <p:cNvPr id="5" name="图片 4" descr="0359"/>
          <p:cNvPicPr>
            <a:picLocks noChangeAspect="1"/>
          </p:cNvPicPr>
          <p:nvPr/>
        </p:nvPicPr>
        <p:blipFill>
          <a:blip r:embed="rId5"/>
          <a:srcRect l="23000" t="8868" r="31643" b="45775"/>
          <a:stretch>
            <a:fillRect/>
          </a:stretch>
        </p:blipFill>
        <p:spPr>
          <a:xfrm>
            <a:off x="9597390" y="4511675"/>
            <a:ext cx="1925955" cy="1925955"/>
          </a:xfrm>
          <a:prstGeom prst="rect">
            <a:avLst/>
          </a:prstGeom>
        </p:spPr>
      </p:pic>
      <p:pic>
        <p:nvPicPr>
          <p:cNvPr id="6" name="图片 5" descr="0363"/>
          <p:cNvPicPr>
            <a:picLocks noChangeAspect="1"/>
          </p:cNvPicPr>
          <p:nvPr/>
        </p:nvPicPr>
        <p:blipFill>
          <a:blip r:embed="rId6"/>
          <a:srcRect l="24513" t="9567" r="31874" b="46820"/>
          <a:stretch>
            <a:fillRect/>
          </a:stretch>
        </p:blipFill>
        <p:spPr>
          <a:xfrm>
            <a:off x="7459345" y="4511675"/>
            <a:ext cx="1926014" cy="1926014"/>
          </a:xfrm>
          <a:prstGeom prst="rect">
            <a:avLst/>
          </a:prstGeom>
        </p:spPr>
      </p:pic>
      <p:pic>
        <p:nvPicPr>
          <p:cNvPr id="7" name="图片 6" descr="0367"/>
          <p:cNvPicPr>
            <a:picLocks noChangeAspect="1"/>
          </p:cNvPicPr>
          <p:nvPr/>
        </p:nvPicPr>
        <p:blipFill>
          <a:blip r:embed="rId7"/>
          <a:srcRect l="25815" t="12007" r="32102" b="45910"/>
          <a:stretch>
            <a:fillRect/>
          </a:stretch>
        </p:blipFill>
        <p:spPr>
          <a:xfrm>
            <a:off x="7459028" y="2372995"/>
            <a:ext cx="1926014" cy="19260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1+#ppt_w/2"/>
                                          </p:val>
                                        </p:tav>
                                        <p:tav tm="100000">
                                          <p:val>
                                            <p:strVal val="#ppt_x"/>
                                          </p:val>
                                        </p:tav>
                                      </p:tavLst>
                                    </p:anim>
                                    <p:anim calcmode="lin" valueType="num">
                                      <p:cBhvr additive="base">
                                        <p:cTn id="13"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Left)">
                                      <p:cBhvr>
                                        <p:cTn id="18" dur="500"/>
                                        <p:tgtEl>
                                          <p:spTgt spid="4"/>
                                        </p:tgtEl>
                                      </p:cBhvr>
                                    </p:animEffect>
                                  </p:childTnLst>
                                </p:cTn>
                              </p:par>
                              <p:par>
                                <p:cTn id="19" presetID="18" presetClass="entr" presetSubtype="12"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strips(downLeft)">
                                      <p:cBhvr>
                                        <p:cTn id="21" dur="500"/>
                                        <p:tgtEl>
                                          <p:spTgt spid="5"/>
                                        </p:tgtEl>
                                      </p:cBhvr>
                                    </p:animEffect>
                                  </p:childTnLst>
                                </p:cTn>
                              </p:par>
                              <p:par>
                                <p:cTn id="22" presetID="18" presetClass="entr" presetSubtype="12"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trips(downLeft)">
                                      <p:cBhvr>
                                        <p:cTn id="24" dur="500"/>
                                        <p:tgtEl>
                                          <p:spTgt spid="6"/>
                                        </p:tgtEl>
                                      </p:cBhvr>
                                    </p:animEffect>
                                  </p:childTnLst>
                                </p:cTn>
                              </p:par>
                              <p:par>
                                <p:cTn id="25" presetID="18" presetClass="entr" presetSubtype="12"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trips(down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ï$ľïḍè"/>
          <p:cNvSpPr/>
          <p:nvPr/>
        </p:nvSpPr>
        <p:spPr>
          <a:xfrm>
            <a:off x="977900" y="4410710"/>
            <a:ext cx="10236200" cy="125730"/>
          </a:xfrm>
          <a:prstGeom prst="roundRect">
            <a:avLst>
              <a:gd name="adj" fmla="val 50000"/>
            </a:avLst>
          </a:prstGeom>
          <a:solidFill>
            <a:schemeClr val="accent1"/>
          </a:solidFill>
          <a:ln w="25400" cap="flat" cmpd="sng">
            <a:noFill/>
            <a:prstDash val="solid"/>
            <a:miter/>
            <a:headEnd type="none" w="med" len="med"/>
            <a:tailEnd type="none" w="med" len="me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71" name="iSľiḓê"/>
          <p:cNvSpPr/>
          <p:nvPr/>
        </p:nvSpPr>
        <p:spPr>
          <a:xfrm>
            <a:off x="6964680" y="4250055"/>
            <a:ext cx="452755" cy="452755"/>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a:solidFill>
                  <a:schemeClr val="accent2"/>
                </a:solidFill>
                <a:latin typeface="Agency FB" panose="020B0503020202020204" pitchFamily="34" charset="0"/>
              </a:rPr>
              <a:t>3</a:t>
            </a:r>
          </a:p>
        </p:txBody>
      </p:sp>
      <p:sp>
        <p:nvSpPr>
          <p:cNvPr id="172" name="îṣḻíḋê"/>
          <p:cNvSpPr/>
          <p:nvPr/>
        </p:nvSpPr>
        <p:spPr>
          <a:xfrm>
            <a:off x="4773930" y="4250055"/>
            <a:ext cx="452755" cy="452755"/>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solidFill>
                  <a:schemeClr val="accent2"/>
                </a:solidFill>
                <a:latin typeface="Agency FB" panose="020B0503020202020204" pitchFamily="34" charset="0"/>
              </a:rPr>
              <a:t>2</a:t>
            </a:r>
          </a:p>
        </p:txBody>
      </p:sp>
      <p:sp>
        <p:nvSpPr>
          <p:cNvPr id="173" name="î$ḻîḍé"/>
          <p:cNvSpPr/>
          <p:nvPr/>
        </p:nvSpPr>
        <p:spPr>
          <a:xfrm>
            <a:off x="2583180" y="4250055"/>
            <a:ext cx="452755" cy="452755"/>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a:solidFill>
                  <a:schemeClr val="accent2"/>
                </a:solidFill>
                <a:latin typeface="Agency FB" panose="020B0503020202020204" pitchFamily="34" charset="0"/>
              </a:rPr>
              <a:t>1</a:t>
            </a:r>
          </a:p>
        </p:txBody>
      </p:sp>
      <p:sp>
        <p:nvSpPr>
          <p:cNvPr id="174" name="iṩlíḍè"/>
          <p:cNvSpPr/>
          <p:nvPr/>
        </p:nvSpPr>
        <p:spPr>
          <a:xfrm>
            <a:off x="9121775" y="4250055"/>
            <a:ext cx="452755" cy="452755"/>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a:solidFill>
                  <a:schemeClr val="accent2"/>
                </a:solidFill>
                <a:latin typeface="Agency FB" panose="020B0503020202020204" pitchFamily="34" charset="0"/>
              </a:rPr>
              <a:t>4</a:t>
            </a:r>
          </a:p>
        </p:txBody>
      </p:sp>
      <p:grpSp>
        <p:nvGrpSpPr>
          <p:cNvPr id="2" name="组合 1"/>
          <p:cNvGrpSpPr/>
          <p:nvPr/>
        </p:nvGrpSpPr>
        <p:grpSpPr>
          <a:xfrm>
            <a:off x="1911350" y="2157730"/>
            <a:ext cx="1803941" cy="1962562"/>
            <a:chOff x="2768" y="2913"/>
            <a:chExt cx="3355" cy="3587"/>
          </a:xfrm>
        </p:grpSpPr>
        <p:grpSp>
          <p:nvGrpSpPr>
            <p:cNvPr id="167" name="ïŝļidé"/>
            <p:cNvGrpSpPr/>
            <p:nvPr/>
          </p:nvGrpSpPr>
          <p:grpSpPr>
            <a:xfrm>
              <a:off x="2768" y="2913"/>
              <a:ext cx="3314" cy="3587"/>
              <a:chOff x="1373050" y="2554443"/>
              <a:chExt cx="2230693" cy="2414965"/>
            </a:xfrm>
          </p:grpSpPr>
          <p:sp>
            <p:nvSpPr>
              <p:cNvPr id="189" name="ïṡḷîde"/>
              <p:cNvSpPr/>
              <p:nvPr/>
            </p:nvSpPr>
            <p:spPr>
              <a:xfrm>
                <a:off x="1373050" y="2554443"/>
                <a:ext cx="2230693" cy="2295992"/>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88" name="îṧlíḍé"/>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52" name="文本框 51"/>
            <p:cNvSpPr txBox="1"/>
            <p:nvPr/>
          </p:nvSpPr>
          <p:spPr>
            <a:xfrm>
              <a:off x="2809" y="4890"/>
              <a:ext cx="3314" cy="673"/>
            </a:xfrm>
            <a:prstGeom prst="rect">
              <a:avLst/>
            </a:prstGeom>
            <a:noFill/>
          </p:spPr>
          <p:txBody>
            <a:bodyPr wrap="square" rtlCol="0">
              <a:spAutoFit/>
              <a:scene3d>
                <a:camera prst="orthographicFront"/>
                <a:lightRig rig="threePt" dir="t"/>
              </a:scene3d>
              <a:sp3d contourW="12700"/>
            </a:bodyPr>
            <a:lstStyle/>
            <a:p>
              <a:pPr algn="ctr"/>
              <a:r>
                <a:rPr lang="zh-CN" altLang="en-US" dirty="0">
                  <a:solidFill>
                    <a:schemeClr val="tx1">
                      <a:lumMod val="65000"/>
                      <a:lumOff val="35000"/>
                    </a:schemeClr>
                  </a:solidFill>
                  <a:latin typeface="Century Gothic" panose="020B0502020202020204" pitchFamily="34" charset="0"/>
                </a:rPr>
                <a:t>Data Prepare</a:t>
              </a:r>
            </a:p>
          </p:txBody>
        </p:sp>
      </p:grpSp>
      <p:grpSp>
        <p:nvGrpSpPr>
          <p:cNvPr id="4" name="组合 3"/>
          <p:cNvGrpSpPr/>
          <p:nvPr/>
        </p:nvGrpSpPr>
        <p:grpSpPr>
          <a:xfrm>
            <a:off x="4102100" y="2157730"/>
            <a:ext cx="1796955" cy="1962562"/>
            <a:chOff x="6216" y="2913"/>
            <a:chExt cx="3317" cy="3587"/>
          </a:xfrm>
        </p:grpSpPr>
        <p:grpSp>
          <p:nvGrpSpPr>
            <p:cNvPr id="168" name="îṣļïḓê"/>
            <p:cNvGrpSpPr/>
            <p:nvPr/>
          </p:nvGrpSpPr>
          <p:grpSpPr>
            <a:xfrm>
              <a:off x="6216" y="2913"/>
              <a:ext cx="3317" cy="3587"/>
              <a:chOff x="1556810" y="2889654"/>
              <a:chExt cx="1905000" cy="2079754"/>
            </a:xfrm>
          </p:grpSpPr>
          <p:grpSp>
            <p:nvGrpSpPr>
              <p:cNvPr id="183" name="ïṧľïḍê"/>
              <p:cNvGrpSpPr/>
              <p:nvPr/>
            </p:nvGrpSpPr>
            <p:grpSpPr>
              <a:xfrm>
                <a:off x="1556810" y="2889654"/>
                <a:ext cx="1905000" cy="1960650"/>
                <a:chOff x="5869897" y="6133268"/>
                <a:chExt cx="3809999" cy="3921300"/>
              </a:xfrm>
            </p:grpSpPr>
            <p:sp>
              <p:nvSpPr>
                <p:cNvPr id="185" name="isḻíďé"/>
                <p:cNvSpPr/>
                <p:nvPr/>
              </p:nvSpPr>
              <p:spPr>
                <a:xfrm>
                  <a:off x="5869897" y="6133268"/>
                  <a:ext cx="3809999" cy="392130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86" name="iṩļíḋè"/>
                <p:cNvSpPr/>
                <p:nvPr/>
              </p:nvSpPr>
              <p:spPr bwMode="auto">
                <a:xfrm>
                  <a:off x="7284860" y="7063154"/>
                  <a:ext cx="979368" cy="964861"/>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605028" h="596066">
                      <a:moveTo>
                        <a:pt x="470081" y="563078"/>
                      </a:moveTo>
                      <a:lnTo>
                        <a:pt x="470081" y="565346"/>
                      </a:lnTo>
                      <a:cubicBezTo>
                        <a:pt x="470081" y="570912"/>
                        <a:pt x="474624" y="575448"/>
                        <a:pt x="480199" y="575448"/>
                      </a:cubicBezTo>
                      <a:lnTo>
                        <a:pt x="574260" y="575448"/>
                      </a:lnTo>
                      <a:cubicBezTo>
                        <a:pt x="579835" y="575448"/>
                        <a:pt x="584378" y="570912"/>
                        <a:pt x="584378" y="565346"/>
                      </a:cubicBezTo>
                      <a:lnTo>
                        <a:pt x="584378" y="563078"/>
                      </a:lnTo>
                      <a:close/>
                      <a:moveTo>
                        <a:pt x="245405" y="563078"/>
                      </a:moveTo>
                      <a:lnTo>
                        <a:pt x="245405" y="565346"/>
                      </a:lnTo>
                      <a:cubicBezTo>
                        <a:pt x="245405" y="570912"/>
                        <a:pt x="249949" y="575448"/>
                        <a:pt x="255526" y="575448"/>
                      </a:cubicBezTo>
                      <a:lnTo>
                        <a:pt x="349502" y="575448"/>
                      </a:lnTo>
                      <a:cubicBezTo>
                        <a:pt x="355079" y="575448"/>
                        <a:pt x="359623" y="570912"/>
                        <a:pt x="359623" y="565346"/>
                      </a:cubicBezTo>
                      <a:lnTo>
                        <a:pt x="359623" y="563078"/>
                      </a:lnTo>
                      <a:close/>
                      <a:moveTo>
                        <a:pt x="20650" y="563078"/>
                      </a:moveTo>
                      <a:lnTo>
                        <a:pt x="20650" y="565346"/>
                      </a:lnTo>
                      <a:cubicBezTo>
                        <a:pt x="20650" y="570912"/>
                        <a:pt x="25193" y="575448"/>
                        <a:pt x="30768" y="575448"/>
                      </a:cubicBezTo>
                      <a:lnTo>
                        <a:pt x="124829" y="575448"/>
                      </a:lnTo>
                      <a:cubicBezTo>
                        <a:pt x="130404" y="575448"/>
                        <a:pt x="134947" y="570912"/>
                        <a:pt x="134947" y="565346"/>
                      </a:cubicBezTo>
                      <a:lnTo>
                        <a:pt x="134947" y="563078"/>
                      </a:lnTo>
                      <a:close/>
                      <a:moveTo>
                        <a:pt x="480199" y="389887"/>
                      </a:moveTo>
                      <a:cubicBezTo>
                        <a:pt x="474624" y="389887"/>
                        <a:pt x="470081" y="394423"/>
                        <a:pt x="470081" y="399990"/>
                      </a:cubicBezTo>
                      <a:lnTo>
                        <a:pt x="470081" y="542460"/>
                      </a:lnTo>
                      <a:lnTo>
                        <a:pt x="584378" y="542460"/>
                      </a:lnTo>
                      <a:lnTo>
                        <a:pt x="584378" y="399990"/>
                      </a:lnTo>
                      <a:cubicBezTo>
                        <a:pt x="584378" y="394423"/>
                        <a:pt x="579835" y="389887"/>
                        <a:pt x="574260" y="389887"/>
                      </a:cubicBezTo>
                      <a:close/>
                      <a:moveTo>
                        <a:pt x="255526" y="389887"/>
                      </a:moveTo>
                      <a:cubicBezTo>
                        <a:pt x="249949" y="389887"/>
                        <a:pt x="245405" y="394423"/>
                        <a:pt x="245405" y="399990"/>
                      </a:cubicBezTo>
                      <a:lnTo>
                        <a:pt x="245405" y="542460"/>
                      </a:lnTo>
                      <a:lnTo>
                        <a:pt x="359623" y="542460"/>
                      </a:lnTo>
                      <a:lnTo>
                        <a:pt x="359623" y="399990"/>
                      </a:lnTo>
                      <a:cubicBezTo>
                        <a:pt x="359623" y="394423"/>
                        <a:pt x="355079" y="389887"/>
                        <a:pt x="349502" y="389887"/>
                      </a:cubicBezTo>
                      <a:close/>
                      <a:moveTo>
                        <a:pt x="30768" y="389887"/>
                      </a:moveTo>
                      <a:cubicBezTo>
                        <a:pt x="25193" y="389887"/>
                        <a:pt x="20650" y="394423"/>
                        <a:pt x="20650" y="399990"/>
                      </a:cubicBezTo>
                      <a:lnTo>
                        <a:pt x="20650" y="542460"/>
                      </a:lnTo>
                      <a:lnTo>
                        <a:pt x="134947" y="542460"/>
                      </a:lnTo>
                      <a:lnTo>
                        <a:pt x="134947" y="399990"/>
                      </a:lnTo>
                      <a:cubicBezTo>
                        <a:pt x="134947" y="394423"/>
                        <a:pt x="130404" y="389887"/>
                        <a:pt x="124829" y="389887"/>
                      </a:cubicBezTo>
                      <a:close/>
                      <a:moveTo>
                        <a:pt x="480199" y="369269"/>
                      </a:moveTo>
                      <a:lnTo>
                        <a:pt x="574260" y="369269"/>
                      </a:lnTo>
                      <a:cubicBezTo>
                        <a:pt x="591193" y="369269"/>
                        <a:pt x="605028" y="383083"/>
                        <a:pt x="605028" y="399990"/>
                      </a:cubicBezTo>
                      <a:lnTo>
                        <a:pt x="605028" y="565346"/>
                      </a:lnTo>
                      <a:cubicBezTo>
                        <a:pt x="605028" y="582355"/>
                        <a:pt x="591193" y="596066"/>
                        <a:pt x="574260" y="596066"/>
                      </a:cubicBezTo>
                      <a:lnTo>
                        <a:pt x="480199" y="596066"/>
                      </a:lnTo>
                      <a:cubicBezTo>
                        <a:pt x="463266" y="596066"/>
                        <a:pt x="449431" y="582355"/>
                        <a:pt x="449431" y="565346"/>
                      </a:cubicBezTo>
                      <a:lnTo>
                        <a:pt x="449431" y="399990"/>
                      </a:lnTo>
                      <a:cubicBezTo>
                        <a:pt x="449431" y="383083"/>
                        <a:pt x="463266" y="369269"/>
                        <a:pt x="480199" y="369269"/>
                      </a:cubicBezTo>
                      <a:close/>
                      <a:moveTo>
                        <a:pt x="255526" y="369269"/>
                      </a:moveTo>
                      <a:lnTo>
                        <a:pt x="349502" y="369269"/>
                      </a:lnTo>
                      <a:cubicBezTo>
                        <a:pt x="366439" y="369269"/>
                        <a:pt x="380277" y="383083"/>
                        <a:pt x="380277" y="399990"/>
                      </a:cubicBezTo>
                      <a:lnTo>
                        <a:pt x="380277" y="565346"/>
                      </a:lnTo>
                      <a:cubicBezTo>
                        <a:pt x="380277" y="582355"/>
                        <a:pt x="366439" y="596066"/>
                        <a:pt x="349502" y="596066"/>
                      </a:cubicBezTo>
                      <a:lnTo>
                        <a:pt x="255526" y="596066"/>
                      </a:lnTo>
                      <a:cubicBezTo>
                        <a:pt x="238486" y="596066"/>
                        <a:pt x="224751" y="582355"/>
                        <a:pt x="224751" y="565346"/>
                      </a:cubicBezTo>
                      <a:lnTo>
                        <a:pt x="224751" y="399990"/>
                      </a:lnTo>
                      <a:cubicBezTo>
                        <a:pt x="224751" y="383083"/>
                        <a:pt x="238486" y="369269"/>
                        <a:pt x="255526" y="369269"/>
                      </a:cubicBezTo>
                      <a:close/>
                      <a:moveTo>
                        <a:pt x="30768" y="369269"/>
                      </a:moveTo>
                      <a:lnTo>
                        <a:pt x="124829" y="369269"/>
                      </a:lnTo>
                      <a:cubicBezTo>
                        <a:pt x="141762" y="369269"/>
                        <a:pt x="155597" y="383083"/>
                        <a:pt x="155597" y="399990"/>
                      </a:cubicBezTo>
                      <a:lnTo>
                        <a:pt x="155597" y="565346"/>
                      </a:lnTo>
                      <a:cubicBezTo>
                        <a:pt x="155597" y="582355"/>
                        <a:pt x="141762" y="596066"/>
                        <a:pt x="124829" y="596066"/>
                      </a:cubicBezTo>
                      <a:lnTo>
                        <a:pt x="30768" y="596066"/>
                      </a:lnTo>
                      <a:cubicBezTo>
                        <a:pt x="13835" y="596066"/>
                        <a:pt x="0" y="582355"/>
                        <a:pt x="0" y="565346"/>
                      </a:cubicBezTo>
                      <a:lnTo>
                        <a:pt x="0" y="399990"/>
                      </a:lnTo>
                      <a:cubicBezTo>
                        <a:pt x="0" y="383083"/>
                        <a:pt x="13835" y="369269"/>
                        <a:pt x="30768" y="369269"/>
                      </a:cubicBezTo>
                      <a:close/>
                      <a:moveTo>
                        <a:pt x="302495" y="234842"/>
                      </a:moveTo>
                      <a:cubicBezTo>
                        <a:pt x="308174" y="234842"/>
                        <a:pt x="312820" y="239482"/>
                        <a:pt x="312820" y="245153"/>
                      </a:cubicBezTo>
                      <a:lnTo>
                        <a:pt x="312820" y="292586"/>
                      </a:lnTo>
                      <a:lnTo>
                        <a:pt x="527172" y="292586"/>
                      </a:lnTo>
                      <a:cubicBezTo>
                        <a:pt x="532954" y="292586"/>
                        <a:pt x="537497" y="297226"/>
                        <a:pt x="537497" y="302898"/>
                      </a:cubicBezTo>
                      <a:lnTo>
                        <a:pt x="537497" y="340328"/>
                      </a:lnTo>
                      <a:cubicBezTo>
                        <a:pt x="537497" y="346000"/>
                        <a:pt x="532954" y="350640"/>
                        <a:pt x="527172" y="350640"/>
                      </a:cubicBezTo>
                      <a:cubicBezTo>
                        <a:pt x="521493" y="350640"/>
                        <a:pt x="516847" y="346000"/>
                        <a:pt x="516847" y="340328"/>
                      </a:cubicBezTo>
                      <a:lnTo>
                        <a:pt x="516847" y="313209"/>
                      </a:lnTo>
                      <a:lnTo>
                        <a:pt x="312820" y="313209"/>
                      </a:lnTo>
                      <a:lnTo>
                        <a:pt x="312820" y="340328"/>
                      </a:lnTo>
                      <a:cubicBezTo>
                        <a:pt x="312820" y="346000"/>
                        <a:pt x="308174" y="350640"/>
                        <a:pt x="302495" y="350640"/>
                      </a:cubicBezTo>
                      <a:cubicBezTo>
                        <a:pt x="296816" y="350640"/>
                        <a:pt x="292170" y="346000"/>
                        <a:pt x="292170" y="340328"/>
                      </a:cubicBezTo>
                      <a:lnTo>
                        <a:pt x="292170" y="313209"/>
                      </a:lnTo>
                      <a:lnTo>
                        <a:pt x="88040" y="313209"/>
                      </a:lnTo>
                      <a:lnTo>
                        <a:pt x="88040" y="340328"/>
                      </a:lnTo>
                      <a:cubicBezTo>
                        <a:pt x="88040" y="346000"/>
                        <a:pt x="83497" y="350640"/>
                        <a:pt x="77715" y="350640"/>
                      </a:cubicBezTo>
                      <a:cubicBezTo>
                        <a:pt x="72036" y="350640"/>
                        <a:pt x="67390" y="346000"/>
                        <a:pt x="67390" y="340328"/>
                      </a:cubicBezTo>
                      <a:lnTo>
                        <a:pt x="67390" y="302898"/>
                      </a:lnTo>
                      <a:cubicBezTo>
                        <a:pt x="67390" y="297226"/>
                        <a:pt x="72036" y="292586"/>
                        <a:pt x="77715" y="292586"/>
                      </a:cubicBezTo>
                      <a:lnTo>
                        <a:pt x="292170" y="292586"/>
                      </a:lnTo>
                      <a:lnTo>
                        <a:pt x="292170" y="245153"/>
                      </a:lnTo>
                      <a:cubicBezTo>
                        <a:pt x="292170" y="239482"/>
                        <a:pt x="296816" y="234842"/>
                        <a:pt x="302495" y="234842"/>
                      </a:cubicBezTo>
                      <a:close/>
                      <a:moveTo>
                        <a:pt x="191705" y="153212"/>
                      </a:moveTo>
                      <a:lnTo>
                        <a:pt x="191705" y="160326"/>
                      </a:lnTo>
                      <a:cubicBezTo>
                        <a:pt x="191705" y="165894"/>
                        <a:pt x="196146" y="170431"/>
                        <a:pt x="201722" y="170431"/>
                      </a:cubicBezTo>
                      <a:lnTo>
                        <a:pt x="403307" y="170431"/>
                      </a:lnTo>
                      <a:cubicBezTo>
                        <a:pt x="408780" y="170431"/>
                        <a:pt x="413324" y="165894"/>
                        <a:pt x="413324" y="160326"/>
                      </a:cubicBezTo>
                      <a:lnTo>
                        <a:pt x="413324" y="153212"/>
                      </a:lnTo>
                      <a:close/>
                      <a:moveTo>
                        <a:pt x="201722" y="20621"/>
                      </a:moveTo>
                      <a:cubicBezTo>
                        <a:pt x="196146" y="20621"/>
                        <a:pt x="191705" y="25054"/>
                        <a:pt x="191705" y="30622"/>
                      </a:cubicBezTo>
                      <a:lnTo>
                        <a:pt x="191705" y="132592"/>
                      </a:lnTo>
                      <a:lnTo>
                        <a:pt x="413324" y="132592"/>
                      </a:lnTo>
                      <a:lnTo>
                        <a:pt x="413324" y="30622"/>
                      </a:lnTo>
                      <a:cubicBezTo>
                        <a:pt x="413324" y="25054"/>
                        <a:pt x="408780" y="20621"/>
                        <a:pt x="403307" y="20621"/>
                      </a:cubicBezTo>
                      <a:close/>
                      <a:moveTo>
                        <a:pt x="201722" y="0"/>
                      </a:moveTo>
                      <a:lnTo>
                        <a:pt x="403307" y="0"/>
                      </a:lnTo>
                      <a:cubicBezTo>
                        <a:pt x="420243" y="0"/>
                        <a:pt x="433978" y="13713"/>
                        <a:pt x="433978" y="30622"/>
                      </a:cubicBezTo>
                      <a:lnTo>
                        <a:pt x="433978" y="160326"/>
                      </a:lnTo>
                      <a:cubicBezTo>
                        <a:pt x="433978" y="177236"/>
                        <a:pt x="420243" y="191051"/>
                        <a:pt x="403307" y="191051"/>
                      </a:cubicBezTo>
                      <a:lnTo>
                        <a:pt x="312842" y="191051"/>
                      </a:lnTo>
                      <a:lnTo>
                        <a:pt x="312842" y="203424"/>
                      </a:lnTo>
                      <a:lnTo>
                        <a:pt x="378212" y="203424"/>
                      </a:lnTo>
                      <a:cubicBezTo>
                        <a:pt x="383892" y="203424"/>
                        <a:pt x="388539" y="208064"/>
                        <a:pt x="388539" y="213734"/>
                      </a:cubicBezTo>
                      <a:cubicBezTo>
                        <a:pt x="388539" y="219405"/>
                        <a:pt x="383892" y="224045"/>
                        <a:pt x="378212" y="224045"/>
                      </a:cubicBezTo>
                      <a:lnTo>
                        <a:pt x="226817" y="224045"/>
                      </a:lnTo>
                      <a:cubicBezTo>
                        <a:pt x="221034" y="224045"/>
                        <a:pt x="216490" y="219405"/>
                        <a:pt x="216490" y="213734"/>
                      </a:cubicBezTo>
                      <a:cubicBezTo>
                        <a:pt x="216490" y="208064"/>
                        <a:pt x="221034" y="203424"/>
                        <a:pt x="226817" y="203424"/>
                      </a:cubicBezTo>
                      <a:lnTo>
                        <a:pt x="292187" y="203424"/>
                      </a:lnTo>
                      <a:lnTo>
                        <a:pt x="292187" y="191051"/>
                      </a:lnTo>
                      <a:lnTo>
                        <a:pt x="201722" y="191051"/>
                      </a:lnTo>
                      <a:cubicBezTo>
                        <a:pt x="184786" y="191051"/>
                        <a:pt x="171051" y="177236"/>
                        <a:pt x="171051" y="160326"/>
                      </a:cubicBezTo>
                      <a:lnTo>
                        <a:pt x="171051" y="30622"/>
                      </a:lnTo>
                      <a:cubicBezTo>
                        <a:pt x="171051" y="13713"/>
                        <a:pt x="184786" y="0"/>
                        <a:pt x="201722" y="0"/>
                      </a:cubicBezTo>
                      <a:close/>
                    </a:path>
                  </a:pathLst>
                </a:custGeom>
                <a:solidFill>
                  <a:schemeClr val="accent1"/>
                </a:solidFill>
                <a:ln>
                  <a:noFill/>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3" name="iṩļíḋè"/>
                <p:cNvSpPr/>
                <p:nvPr/>
              </p:nvSpPr>
              <p:spPr bwMode="auto">
                <a:xfrm>
                  <a:off x="7284860" y="6957121"/>
                  <a:ext cx="979368" cy="964861"/>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605028" h="596066">
                      <a:moveTo>
                        <a:pt x="470081" y="563078"/>
                      </a:moveTo>
                      <a:lnTo>
                        <a:pt x="470081" y="565346"/>
                      </a:lnTo>
                      <a:cubicBezTo>
                        <a:pt x="470081" y="570912"/>
                        <a:pt x="474624" y="575448"/>
                        <a:pt x="480199" y="575448"/>
                      </a:cubicBezTo>
                      <a:lnTo>
                        <a:pt x="574260" y="575448"/>
                      </a:lnTo>
                      <a:cubicBezTo>
                        <a:pt x="579835" y="575448"/>
                        <a:pt x="584378" y="570912"/>
                        <a:pt x="584378" y="565346"/>
                      </a:cubicBezTo>
                      <a:lnTo>
                        <a:pt x="584378" y="563078"/>
                      </a:lnTo>
                      <a:close/>
                      <a:moveTo>
                        <a:pt x="245405" y="563078"/>
                      </a:moveTo>
                      <a:lnTo>
                        <a:pt x="245405" y="565346"/>
                      </a:lnTo>
                      <a:cubicBezTo>
                        <a:pt x="245405" y="570912"/>
                        <a:pt x="249949" y="575448"/>
                        <a:pt x="255526" y="575448"/>
                      </a:cubicBezTo>
                      <a:lnTo>
                        <a:pt x="349502" y="575448"/>
                      </a:lnTo>
                      <a:cubicBezTo>
                        <a:pt x="355079" y="575448"/>
                        <a:pt x="359623" y="570912"/>
                        <a:pt x="359623" y="565346"/>
                      </a:cubicBezTo>
                      <a:lnTo>
                        <a:pt x="359623" y="563078"/>
                      </a:lnTo>
                      <a:close/>
                      <a:moveTo>
                        <a:pt x="20650" y="563078"/>
                      </a:moveTo>
                      <a:lnTo>
                        <a:pt x="20650" y="565346"/>
                      </a:lnTo>
                      <a:cubicBezTo>
                        <a:pt x="20650" y="570912"/>
                        <a:pt x="25193" y="575448"/>
                        <a:pt x="30768" y="575448"/>
                      </a:cubicBezTo>
                      <a:lnTo>
                        <a:pt x="124829" y="575448"/>
                      </a:lnTo>
                      <a:cubicBezTo>
                        <a:pt x="130404" y="575448"/>
                        <a:pt x="134947" y="570912"/>
                        <a:pt x="134947" y="565346"/>
                      </a:cubicBezTo>
                      <a:lnTo>
                        <a:pt x="134947" y="563078"/>
                      </a:lnTo>
                      <a:close/>
                      <a:moveTo>
                        <a:pt x="480199" y="389887"/>
                      </a:moveTo>
                      <a:cubicBezTo>
                        <a:pt x="474624" y="389887"/>
                        <a:pt x="470081" y="394423"/>
                        <a:pt x="470081" y="399990"/>
                      </a:cubicBezTo>
                      <a:lnTo>
                        <a:pt x="470081" y="542460"/>
                      </a:lnTo>
                      <a:lnTo>
                        <a:pt x="584378" y="542460"/>
                      </a:lnTo>
                      <a:lnTo>
                        <a:pt x="584378" y="399990"/>
                      </a:lnTo>
                      <a:cubicBezTo>
                        <a:pt x="584378" y="394423"/>
                        <a:pt x="579835" y="389887"/>
                        <a:pt x="574260" y="389887"/>
                      </a:cubicBezTo>
                      <a:close/>
                      <a:moveTo>
                        <a:pt x="255526" y="389887"/>
                      </a:moveTo>
                      <a:cubicBezTo>
                        <a:pt x="249949" y="389887"/>
                        <a:pt x="245405" y="394423"/>
                        <a:pt x="245405" y="399990"/>
                      </a:cubicBezTo>
                      <a:lnTo>
                        <a:pt x="245405" y="542460"/>
                      </a:lnTo>
                      <a:lnTo>
                        <a:pt x="359623" y="542460"/>
                      </a:lnTo>
                      <a:lnTo>
                        <a:pt x="359623" y="399990"/>
                      </a:lnTo>
                      <a:cubicBezTo>
                        <a:pt x="359623" y="394423"/>
                        <a:pt x="355079" y="389887"/>
                        <a:pt x="349502" y="389887"/>
                      </a:cubicBezTo>
                      <a:close/>
                      <a:moveTo>
                        <a:pt x="30768" y="389887"/>
                      </a:moveTo>
                      <a:cubicBezTo>
                        <a:pt x="25193" y="389887"/>
                        <a:pt x="20650" y="394423"/>
                        <a:pt x="20650" y="399990"/>
                      </a:cubicBezTo>
                      <a:lnTo>
                        <a:pt x="20650" y="542460"/>
                      </a:lnTo>
                      <a:lnTo>
                        <a:pt x="134947" y="542460"/>
                      </a:lnTo>
                      <a:lnTo>
                        <a:pt x="134947" y="399990"/>
                      </a:lnTo>
                      <a:cubicBezTo>
                        <a:pt x="134947" y="394423"/>
                        <a:pt x="130404" y="389887"/>
                        <a:pt x="124829" y="389887"/>
                      </a:cubicBezTo>
                      <a:close/>
                      <a:moveTo>
                        <a:pt x="480199" y="369269"/>
                      </a:moveTo>
                      <a:lnTo>
                        <a:pt x="574260" y="369269"/>
                      </a:lnTo>
                      <a:cubicBezTo>
                        <a:pt x="591193" y="369269"/>
                        <a:pt x="605028" y="383083"/>
                        <a:pt x="605028" y="399990"/>
                      </a:cubicBezTo>
                      <a:lnTo>
                        <a:pt x="605028" y="565346"/>
                      </a:lnTo>
                      <a:cubicBezTo>
                        <a:pt x="605028" y="582355"/>
                        <a:pt x="591193" y="596066"/>
                        <a:pt x="574260" y="596066"/>
                      </a:cubicBezTo>
                      <a:lnTo>
                        <a:pt x="480199" y="596066"/>
                      </a:lnTo>
                      <a:cubicBezTo>
                        <a:pt x="463266" y="596066"/>
                        <a:pt x="449431" y="582355"/>
                        <a:pt x="449431" y="565346"/>
                      </a:cubicBezTo>
                      <a:lnTo>
                        <a:pt x="449431" y="399990"/>
                      </a:lnTo>
                      <a:cubicBezTo>
                        <a:pt x="449431" y="383083"/>
                        <a:pt x="463266" y="369269"/>
                        <a:pt x="480199" y="369269"/>
                      </a:cubicBezTo>
                      <a:close/>
                      <a:moveTo>
                        <a:pt x="255526" y="369269"/>
                      </a:moveTo>
                      <a:lnTo>
                        <a:pt x="349502" y="369269"/>
                      </a:lnTo>
                      <a:cubicBezTo>
                        <a:pt x="366439" y="369269"/>
                        <a:pt x="380277" y="383083"/>
                        <a:pt x="380277" y="399990"/>
                      </a:cubicBezTo>
                      <a:lnTo>
                        <a:pt x="380277" y="565346"/>
                      </a:lnTo>
                      <a:cubicBezTo>
                        <a:pt x="380277" y="582355"/>
                        <a:pt x="366439" y="596066"/>
                        <a:pt x="349502" y="596066"/>
                      </a:cubicBezTo>
                      <a:lnTo>
                        <a:pt x="255526" y="596066"/>
                      </a:lnTo>
                      <a:cubicBezTo>
                        <a:pt x="238486" y="596066"/>
                        <a:pt x="224751" y="582355"/>
                        <a:pt x="224751" y="565346"/>
                      </a:cubicBezTo>
                      <a:lnTo>
                        <a:pt x="224751" y="399990"/>
                      </a:lnTo>
                      <a:cubicBezTo>
                        <a:pt x="224751" y="383083"/>
                        <a:pt x="238486" y="369269"/>
                        <a:pt x="255526" y="369269"/>
                      </a:cubicBezTo>
                      <a:close/>
                      <a:moveTo>
                        <a:pt x="30768" y="369269"/>
                      </a:moveTo>
                      <a:lnTo>
                        <a:pt x="124829" y="369269"/>
                      </a:lnTo>
                      <a:cubicBezTo>
                        <a:pt x="141762" y="369269"/>
                        <a:pt x="155597" y="383083"/>
                        <a:pt x="155597" y="399990"/>
                      </a:cubicBezTo>
                      <a:lnTo>
                        <a:pt x="155597" y="565346"/>
                      </a:lnTo>
                      <a:cubicBezTo>
                        <a:pt x="155597" y="582355"/>
                        <a:pt x="141762" y="596066"/>
                        <a:pt x="124829" y="596066"/>
                      </a:cubicBezTo>
                      <a:lnTo>
                        <a:pt x="30768" y="596066"/>
                      </a:lnTo>
                      <a:cubicBezTo>
                        <a:pt x="13835" y="596066"/>
                        <a:pt x="0" y="582355"/>
                        <a:pt x="0" y="565346"/>
                      </a:cubicBezTo>
                      <a:lnTo>
                        <a:pt x="0" y="399990"/>
                      </a:lnTo>
                      <a:cubicBezTo>
                        <a:pt x="0" y="383083"/>
                        <a:pt x="13835" y="369269"/>
                        <a:pt x="30768" y="369269"/>
                      </a:cubicBezTo>
                      <a:close/>
                      <a:moveTo>
                        <a:pt x="302495" y="234842"/>
                      </a:moveTo>
                      <a:cubicBezTo>
                        <a:pt x="308174" y="234842"/>
                        <a:pt x="312820" y="239482"/>
                        <a:pt x="312820" y="245153"/>
                      </a:cubicBezTo>
                      <a:lnTo>
                        <a:pt x="312820" y="292586"/>
                      </a:lnTo>
                      <a:lnTo>
                        <a:pt x="527172" y="292586"/>
                      </a:lnTo>
                      <a:cubicBezTo>
                        <a:pt x="532954" y="292586"/>
                        <a:pt x="537497" y="297226"/>
                        <a:pt x="537497" y="302898"/>
                      </a:cubicBezTo>
                      <a:lnTo>
                        <a:pt x="537497" y="340328"/>
                      </a:lnTo>
                      <a:cubicBezTo>
                        <a:pt x="537497" y="346000"/>
                        <a:pt x="532954" y="350640"/>
                        <a:pt x="527172" y="350640"/>
                      </a:cubicBezTo>
                      <a:cubicBezTo>
                        <a:pt x="521493" y="350640"/>
                        <a:pt x="516847" y="346000"/>
                        <a:pt x="516847" y="340328"/>
                      </a:cubicBezTo>
                      <a:lnTo>
                        <a:pt x="516847" y="313209"/>
                      </a:lnTo>
                      <a:lnTo>
                        <a:pt x="312820" y="313209"/>
                      </a:lnTo>
                      <a:lnTo>
                        <a:pt x="312820" y="340328"/>
                      </a:lnTo>
                      <a:cubicBezTo>
                        <a:pt x="312820" y="346000"/>
                        <a:pt x="308174" y="350640"/>
                        <a:pt x="302495" y="350640"/>
                      </a:cubicBezTo>
                      <a:cubicBezTo>
                        <a:pt x="296816" y="350640"/>
                        <a:pt x="292170" y="346000"/>
                        <a:pt x="292170" y="340328"/>
                      </a:cubicBezTo>
                      <a:lnTo>
                        <a:pt x="292170" y="313209"/>
                      </a:lnTo>
                      <a:lnTo>
                        <a:pt x="88040" y="313209"/>
                      </a:lnTo>
                      <a:lnTo>
                        <a:pt x="88040" y="340328"/>
                      </a:lnTo>
                      <a:cubicBezTo>
                        <a:pt x="88040" y="346000"/>
                        <a:pt x="83497" y="350640"/>
                        <a:pt x="77715" y="350640"/>
                      </a:cubicBezTo>
                      <a:cubicBezTo>
                        <a:pt x="72036" y="350640"/>
                        <a:pt x="67390" y="346000"/>
                        <a:pt x="67390" y="340328"/>
                      </a:cubicBezTo>
                      <a:lnTo>
                        <a:pt x="67390" y="302898"/>
                      </a:lnTo>
                      <a:cubicBezTo>
                        <a:pt x="67390" y="297226"/>
                        <a:pt x="72036" y="292586"/>
                        <a:pt x="77715" y="292586"/>
                      </a:cubicBezTo>
                      <a:lnTo>
                        <a:pt x="292170" y="292586"/>
                      </a:lnTo>
                      <a:lnTo>
                        <a:pt x="292170" y="245153"/>
                      </a:lnTo>
                      <a:cubicBezTo>
                        <a:pt x="292170" y="239482"/>
                        <a:pt x="296816" y="234842"/>
                        <a:pt x="302495" y="234842"/>
                      </a:cubicBezTo>
                      <a:close/>
                      <a:moveTo>
                        <a:pt x="191705" y="153212"/>
                      </a:moveTo>
                      <a:lnTo>
                        <a:pt x="191705" y="160326"/>
                      </a:lnTo>
                      <a:cubicBezTo>
                        <a:pt x="191705" y="165894"/>
                        <a:pt x="196146" y="170431"/>
                        <a:pt x="201722" y="170431"/>
                      </a:cubicBezTo>
                      <a:lnTo>
                        <a:pt x="403307" y="170431"/>
                      </a:lnTo>
                      <a:cubicBezTo>
                        <a:pt x="408780" y="170431"/>
                        <a:pt x="413324" y="165894"/>
                        <a:pt x="413324" y="160326"/>
                      </a:cubicBezTo>
                      <a:lnTo>
                        <a:pt x="413324" y="153212"/>
                      </a:lnTo>
                      <a:close/>
                      <a:moveTo>
                        <a:pt x="201722" y="20621"/>
                      </a:moveTo>
                      <a:cubicBezTo>
                        <a:pt x="196146" y="20621"/>
                        <a:pt x="191705" y="25054"/>
                        <a:pt x="191705" y="30622"/>
                      </a:cubicBezTo>
                      <a:lnTo>
                        <a:pt x="191705" y="132592"/>
                      </a:lnTo>
                      <a:lnTo>
                        <a:pt x="413324" y="132592"/>
                      </a:lnTo>
                      <a:lnTo>
                        <a:pt x="413324" y="30622"/>
                      </a:lnTo>
                      <a:cubicBezTo>
                        <a:pt x="413324" y="25054"/>
                        <a:pt x="408780" y="20621"/>
                        <a:pt x="403307" y="20621"/>
                      </a:cubicBezTo>
                      <a:close/>
                      <a:moveTo>
                        <a:pt x="201722" y="0"/>
                      </a:moveTo>
                      <a:lnTo>
                        <a:pt x="403307" y="0"/>
                      </a:lnTo>
                      <a:cubicBezTo>
                        <a:pt x="420243" y="0"/>
                        <a:pt x="433978" y="13713"/>
                        <a:pt x="433978" y="30622"/>
                      </a:cubicBezTo>
                      <a:lnTo>
                        <a:pt x="433978" y="160326"/>
                      </a:lnTo>
                      <a:cubicBezTo>
                        <a:pt x="433978" y="177236"/>
                        <a:pt x="420243" y="191051"/>
                        <a:pt x="403307" y="191051"/>
                      </a:cubicBezTo>
                      <a:lnTo>
                        <a:pt x="312842" y="191051"/>
                      </a:lnTo>
                      <a:lnTo>
                        <a:pt x="312842" y="203424"/>
                      </a:lnTo>
                      <a:lnTo>
                        <a:pt x="378212" y="203424"/>
                      </a:lnTo>
                      <a:cubicBezTo>
                        <a:pt x="383892" y="203424"/>
                        <a:pt x="388539" y="208064"/>
                        <a:pt x="388539" y="213734"/>
                      </a:cubicBezTo>
                      <a:cubicBezTo>
                        <a:pt x="388539" y="219405"/>
                        <a:pt x="383892" y="224045"/>
                        <a:pt x="378212" y="224045"/>
                      </a:cubicBezTo>
                      <a:lnTo>
                        <a:pt x="226817" y="224045"/>
                      </a:lnTo>
                      <a:cubicBezTo>
                        <a:pt x="221034" y="224045"/>
                        <a:pt x="216490" y="219405"/>
                        <a:pt x="216490" y="213734"/>
                      </a:cubicBezTo>
                      <a:cubicBezTo>
                        <a:pt x="216490" y="208064"/>
                        <a:pt x="221034" y="203424"/>
                        <a:pt x="226817" y="203424"/>
                      </a:cubicBezTo>
                      <a:lnTo>
                        <a:pt x="292187" y="203424"/>
                      </a:lnTo>
                      <a:lnTo>
                        <a:pt x="292187" y="191051"/>
                      </a:lnTo>
                      <a:lnTo>
                        <a:pt x="201722" y="191051"/>
                      </a:lnTo>
                      <a:cubicBezTo>
                        <a:pt x="184786" y="191051"/>
                        <a:pt x="171051" y="177236"/>
                        <a:pt x="171051" y="160326"/>
                      </a:cubicBezTo>
                      <a:lnTo>
                        <a:pt x="171051" y="30622"/>
                      </a:lnTo>
                      <a:cubicBezTo>
                        <a:pt x="171051" y="13713"/>
                        <a:pt x="184786" y="0"/>
                        <a:pt x="201722" y="0"/>
                      </a:cubicBezTo>
                      <a:close/>
                    </a:path>
                  </a:pathLst>
                </a:custGeom>
                <a:solidFill>
                  <a:schemeClr val="accent1"/>
                </a:solidFill>
                <a:ln>
                  <a:noFill/>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184" name="iş1íďè"/>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53" name="文本框 52"/>
            <p:cNvSpPr txBox="1"/>
            <p:nvPr/>
          </p:nvSpPr>
          <p:spPr>
            <a:xfrm>
              <a:off x="6218" y="4900"/>
              <a:ext cx="3315" cy="673"/>
            </a:xfrm>
            <a:prstGeom prst="rect">
              <a:avLst/>
            </a:prstGeom>
            <a:noFill/>
          </p:spPr>
          <p:txBody>
            <a:bodyPr wrap="square" rtlCol="0">
              <a:spAutoFit/>
              <a:scene3d>
                <a:camera prst="orthographicFront"/>
                <a:lightRig rig="threePt" dir="t"/>
              </a:scene3d>
              <a:sp3d contourW="12700"/>
            </a:bodyPr>
            <a:lstStyle/>
            <a:p>
              <a:pPr algn="ctr"/>
              <a:r>
                <a:rPr lang="zh-CN" altLang="en-US" dirty="0">
                  <a:solidFill>
                    <a:schemeClr val="tx1">
                      <a:lumMod val="65000"/>
                      <a:lumOff val="35000"/>
                    </a:schemeClr>
                  </a:solidFill>
                  <a:latin typeface="Century Gothic" panose="020B0502020202020204" pitchFamily="34" charset="0"/>
                </a:rPr>
                <a:t>Segmentation</a:t>
              </a:r>
            </a:p>
          </p:txBody>
        </p:sp>
      </p:grpSp>
      <p:grpSp>
        <p:nvGrpSpPr>
          <p:cNvPr id="169" name="îšļïďê"/>
          <p:cNvGrpSpPr/>
          <p:nvPr/>
        </p:nvGrpSpPr>
        <p:grpSpPr>
          <a:xfrm>
            <a:off x="6287770" y="2157730"/>
            <a:ext cx="1807213" cy="1962785"/>
            <a:chOff x="1556810" y="2889654"/>
            <a:chExt cx="1905000" cy="2079754"/>
          </a:xfrm>
        </p:grpSpPr>
        <p:grpSp>
          <p:nvGrpSpPr>
            <p:cNvPr id="179" name="îṩļiḋê"/>
            <p:cNvGrpSpPr/>
            <p:nvPr/>
          </p:nvGrpSpPr>
          <p:grpSpPr>
            <a:xfrm>
              <a:off x="1556810" y="2889654"/>
              <a:ext cx="1905000" cy="1960650"/>
              <a:chOff x="5869897" y="6133268"/>
              <a:chExt cx="3809999" cy="3921300"/>
            </a:xfrm>
          </p:grpSpPr>
          <p:sp>
            <p:nvSpPr>
              <p:cNvPr id="181" name="ïşḷïḍe"/>
              <p:cNvSpPr/>
              <p:nvPr/>
            </p:nvSpPr>
            <p:spPr>
              <a:xfrm>
                <a:off x="5869897" y="6133268"/>
                <a:ext cx="3809999" cy="392130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82" name="íṧ1íḓe"/>
              <p:cNvSpPr/>
              <p:nvPr/>
            </p:nvSpPr>
            <p:spPr bwMode="auto">
              <a:xfrm>
                <a:off x="7338853" y="6888030"/>
                <a:ext cx="979368" cy="960271"/>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accent1"/>
              </a:solidFill>
              <a:ln>
                <a:noFill/>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180" name="iś1íḋê"/>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54" name="文本框 53"/>
          <p:cNvSpPr txBox="1"/>
          <p:nvPr/>
        </p:nvSpPr>
        <p:spPr>
          <a:xfrm>
            <a:off x="6144895" y="3244850"/>
            <a:ext cx="2082165" cy="368300"/>
          </a:xfrm>
          <a:prstGeom prst="rect">
            <a:avLst/>
          </a:prstGeom>
          <a:noFill/>
        </p:spPr>
        <p:txBody>
          <a:bodyPr wrap="square" rtlCol="0">
            <a:spAutoFit/>
            <a:scene3d>
              <a:camera prst="orthographicFront"/>
              <a:lightRig rig="threePt" dir="t"/>
            </a:scene3d>
            <a:sp3d contourW="12700"/>
          </a:bodyPr>
          <a:lstStyle/>
          <a:p>
            <a:pPr algn="ctr"/>
            <a:r>
              <a:rPr lang="zh-CN" altLang="en-US" dirty="0">
                <a:solidFill>
                  <a:schemeClr val="tx1">
                    <a:lumMod val="65000"/>
                    <a:lumOff val="35000"/>
                  </a:schemeClr>
                </a:solidFill>
                <a:latin typeface="Century Gothic" panose="020B0502020202020204" pitchFamily="34" charset="0"/>
                <a:sym typeface="+mn-ea"/>
              </a:rPr>
              <a:t>Edge Extraction</a:t>
            </a:r>
          </a:p>
        </p:txBody>
      </p:sp>
      <p:grpSp>
        <p:nvGrpSpPr>
          <p:cNvPr id="6" name="组合 5"/>
          <p:cNvGrpSpPr/>
          <p:nvPr/>
        </p:nvGrpSpPr>
        <p:grpSpPr>
          <a:xfrm>
            <a:off x="8246110" y="1875155"/>
            <a:ext cx="2260600" cy="2278380"/>
            <a:chOff x="12986" y="2953"/>
            <a:chExt cx="3560" cy="3588"/>
          </a:xfrm>
        </p:grpSpPr>
        <p:grpSp>
          <p:nvGrpSpPr>
            <p:cNvPr id="170" name="íṣļïḓè"/>
            <p:cNvGrpSpPr/>
            <p:nvPr/>
          </p:nvGrpSpPr>
          <p:grpSpPr>
            <a:xfrm>
              <a:off x="12986" y="2953"/>
              <a:ext cx="3560" cy="3589"/>
              <a:chOff x="1556810" y="2889654"/>
              <a:chExt cx="1905000" cy="2079754"/>
            </a:xfrm>
          </p:grpSpPr>
          <p:grpSp>
            <p:nvGrpSpPr>
              <p:cNvPr id="175" name="îṧľïḑe"/>
              <p:cNvGrpSpPr/>
              <p:nvPr/>
            </p:nvGrpSpPr>
            <p:grpSpPr>
              <a:xfrm>
                <a:off x="1556810" y="2889654"/>
                <a:ext cx="1905000" cy="1960650"/>
                <a:chOff x="5869897" y="6133268"/>
                <a:chExt cx="3809999" cy="3921300"/>
              </a:xfrm>
            </p:grpSpPr>
            <p:sp>
              <p:nvSpPr>
                <p:cNvPr id="177" name="íṧļíḑè"/>
                <p:cNvSpPr/>
                <p:nvPr/>
              </p:nvSpPr>
              <p:spPr>
                <a:xfrm>
                  <a:off x="5869897" y="6133268"/>
                  <a:ext cx="3809999" cy="392130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78" name="îs1îḋè"/>
                <p:cNvSpPr/>
                <p:nvPr/>
              </p:nvSpPr>
              <p:spPr bwMode="auto">
                <a:xfrm>
                  <a:off x="7338853" y="6939473"/>
                  <a:ext cx="979368" cy="857383"/>
                </a:xfrm>
                <a:custGeom>
                  <a:avLst/>
                  <a:gdLst>
                    <a:gd name="T0" fmla="*/ 793 w 853"/>
                    <a:gd name="T1" fmla="*/ 481 h 748"/>
                    <a:gd name="T2" fmla="*/ 840 w 853"/>
                    <a:gd name="T3" fmla="*/ 71 h 748"/>
                    <a:gd name="T4" fmla="*/ 840 w 853"/>
                    <a:gd name="T5" fmla="*/ 45 h 748"/>
                    <a:gd name="T6" fmla="*/ 463 w 853"/>
                    <a:gd name="T7" fmla="*/ 45 h 748"/>
                    <a:gd name="T8" fmla="*/ 449 w 853"/>
                    <a:gd name="T9" fmla="*/ 0 h 748"/>
                    <a:gd name="T10" fmla="*/ 376 w 853"/>
                    <a:gd name="T11" fmla="*/ 13 h 748"/>
                    <a:gd name="T12" fmla="*/ 73 w 853"/>
                    <a:gd name="T13" fmla="*/ 45 h 748"/>
                    <a:gd name="T14" fmla="*/ 0 w 853"/>
                    <a:gd name="T15" fmla="*/ 58 h 748"/>
                    <a:gd name="T16" fmla="*/ 60 w 853"/>
                    <a:gd name="T17" fmla="*/ 71 h 748"/>
                    <a:gd name="T18" fmla="*/ 13 w 853"/>
                    <a:gd name="T19" fmla="*/ 481 h 748"/>
                    <a:gd name="T20" fmla="*/ 13 w 853"/>
                    <a:gd name="T21" fmla="*/ 507 h 748"/>
                    <a:gd name="T22" fmla="*/ 414 w 853"/>
                    <a:gd name="T23" fmla="*/ 507 h 748"/>
                    <a:gd name="T24" fmla="*/ 413 w 853"/>
                    <a:gd name="T25" fmla="*/ 565 h 748"/>
                    <a:gd name="T26" fmla="*/ 216 w 853"/>
                    <a:gd name="T27" fmla="*/ 721 h 748"/>
                    <a:gd name="T28" fmla="*/ 216 w 853"/>
                    <a:gd name="T29" fmla="*/ 747 h 748"/>
                    <a:gd name="T30" fmla="*/ 314 w 853"/>
                    <a:gd name="T31" fmla="*/ 748 h 748"/>
                    <a:gd name="T32" fmla="*/ 425 w 853"/>
                    <a:gd name="T33" fmla="*/ 747 h 748"/>
                    <a:gd name="T34" fmla="*/ 428 w 853"/>
                    <a:gd name="T35" fmla="*/ 747 h 748"/>
                    <a:gd name="T36" fmla="*/ 539 w 853"/>
                    <a:gd name="T37" fmla="*/ 748 h 748"/>
                    <a:gd name="T38" fmla="*/ 643 w 853"/>
                    <a:gd name="T39" fmla="*/ 747 h 748"/>
                    <a:gd name="T40" fmla="*/ 643 w 853"/>
                    <a:gd name="T41" fmla="*/ 721 h 748"/>
                    <a:gd name="T42" fmla="*/ 440 w 853"/>
                    <a:gd name="T43" fmla="*/ 565 h 748"/>
                    <a:gd name="T44" fmla="*/ 440 w 853"/>
                    <a:gd name="T45" fmla="*/ 507 h 748"/>
                    <a:gd name="T46" fmla="*/ 840 w 853"/>
                    <a:gd name="T47" fmla="*/ 507 h 748"/>
                    <a:gd name="T48" fmla="*/ 840 w 853"/>
                    <a:gd name="T49" fmla="*/ 481 h 748"/>
                    <a:gd name="T50" fmla="*/ 413 w 853"/>
                    <a:gd name="T51" fmla="*/ 721 h 748"/>
                    <a:gd name="T52" fmla="*/ 413 w 853"/>
                    <a:gd name="T53" fmla="*/ 612 h 748"/>
                    <a:gd name="T54" fmla="*/ 440 w 853"/>
                    <a:gd name="T55" fmla="*/ 721 h 748"/>
                    <a:gd name="T56" fmla="*/ 514 w 853"/>
                    <a:gd name="T57" fmla="*/ 721 h 748"/>
                    <a:gd name="T58" fmla="*/ 436 w 853"/>
                    <a:gd name="T59" fmla="*/ 26 h 748"/>
                    <a:gd name="T60" fmla="*/ 402 w 853"/>
                    <a:gd name="T61" fmla="*/ 45 h 748"/>
                    <a:gd name="T62" fmla="*/ 87 w 853"/>
                    <a:gd name="T63" fmla="*/ 481 h 748"/>
                    <a:gd name="T64" fmla="*/ 389 w 853"/>
                    <a:gd name="T65" fmla="*/ 71 h 748"/>
                    <a:gd name="T66" fmla="*/ 767 w 853"/>
                    <a:gd name="T67" fmla="*/ 71 h 748"/>
                    <a:gd name="T68" fmla="*/ 87 w 853"/>
                    <a:gd name="T69" fmla="*/ 481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3" h="748">
                      <a:moveTo>
                        <a:pt x="840" y="481"/>
                      </a:moveTo>
                      <a:lnTo>
                        <a:pt x="793" y="481"/>
                      </a:lnTo>
                      <a:lnTo>
                        <a:pt x="793" y="71"/>
                      </a:lnTo>
                      <a:lnTo>
                        <a:pt x="840" y="71"/>
                      </a:lnTo>
                      <a:cubicBezTo>
                        <a:pt x="847" y="71"/>
                        <a:pt x="853" y="65"/>
                        <a:pt x="853" y="58"/>
                      </a:cubicBezTo>
                      <a:cubicBezTo>
                        <a:pt x="853" y="51"/>
                        <a:pt x="847" y="45"/>
                        <a:pt x="840" y="45"/>
                      </a:cubicBezTo>
                      <a:lnTo>
                        <a:pt x="780" y="45"/>
                      </a:lnTo>
                      <a:lnTo>
                        <a:pt x="463" y="45"/>
                      </a:lnTo>
                      <a:lnTo>
                        <a:pt x="463" y="13"/>
                      </a:lnTo>
                      <a:cubicBezTo>
                        <a:pt x="463" y="6"/>
                        <a:pt x="457" y="0"/>
                        <a:pt x="449" y="0"/>
                      </a:cubicBezTo>
                      <a:lnTo>
                        <a:pt x="389" y="0"/>
                      </a:lnTo>
                      <a:cubicBezTo>
                        <a:pt x="382" y="0"/>
                        <a:pt x="376" y="6"/>
                        <a:pt x="376" y="13"/>
                      </a:cubicBezTo>
                      <a:lnTo>
                        <a:pt x="376" y="45"/>
                      </a:lnTo>
                      <a:lnTo>
                        <a:pt x="73" y="45"/>
                      </a:lnTo>
                      <a:lnTo>
                        <a:pt x="13" y="45"/>
                      </a:lnTo>
                      <a:cubicBezTo>
                        <a:pt x="6" y="45"/>
                        <a:pt x="0" y="51"/>
                        <a:pt x="0" y="58"/>
                      </a:cubicBezTo>
                      <a:cubicBezTo>
                        <a:pt x="0" y="65"/>
                        <a:pt x="6" y="71"/>
                        <a:pt x="13" y="71"/>
                      </a:cubicBezTo>
                      <a:lnTo>
                        <a:pt x="60" y="71"/>
                      </a:lnTo>
                      <a:lnTo>
                        <a:pt x="60" y="481"/>
                      </a:lnTo>
                      <a:lnTo>
                        <a:pt x="13" y="481"/>
                      </a:lnTo>
                      <a:cubicBezTo>
                        <a:pt x="6" y="481"/>
                        <a:pt x="0" y="487"/>
                        <a:pt x="0" y="494"/>
                      </a:cubicBezTo>
                      <a:cubicBezTo>
                        <a:pt x="0" y="501"/>
                        <a:pt x="6" y="507"/>
                        <a:pt x="13" y="507"/>
                      </a:cubicBezTo>
                      <a:lnTo>
                        <a:pt x="73" y="507"/>
                      </a:lnTo>
                      <a:lnTo>
                        <a:pt x="414" y="507"/>
                      </a:lnTo>
                      <a:cubicBezTo>
                        <a:pt x="414" y="508"/>
                        <a:pt x="413" y="508"/>
                        <a:pt x="413" y="509"/>
                      </a:cubicBezTo>
                      <a:lnTo>
                        <a:pt x="413" y="565"/>
                      </a:lnTo>
                      <a:lnTo>
                        <a:pt x="307" y="721"/>
                      </a:lnTo>
                      <a:lnTo>
                        <a:pt x="216" y="721"/>
                      </a:lnTo>
                      <a:cubicBezTo>
                        <a:pt x="209" y="721"/>
                        <a:pt x="203" y="727"/>
                        <a:pt x="203" y="734"/>
                      </a:cubicBezTo>
                      <a:cubicBezTo>
                        <a:pt x="203" y="741"/>
                        <a:pt x="209" y="747"/>
                        <a:pt x="216" y="747"/>
                      </a:cubicBezTo>
                      <a:lnTo>
                        <a:pt x="312" y="747"/>
                      </a:lnTo>
                      <a:cubicBezTo>
                        <a:pt x="312" y="748"/>
                        <a:pt x="313" y="748"/>
                        <a:pt x="314" y="748"/>
                      </a:cubicBezTo>
                      <a:cubicBezTo>
                        <a:pt x="315" y="748"/>
                        <a:pt x="316" y="748"/>
                        <a:pt x="317" y="747"/>
                      </a:cubicBezTo>
                      <a:lnTo>
                        <a:pt x="425" y="747"/>
                      </a:lnTo>
                      <a:cubicBezTo>
                        <a:pt x="426" y="747"/>
                        <a:pt x="426" y="748"/>
                        <a:pt x="427" y="748"/>
                      </a:cubicBezTo>
                      <a:cubicBezTo>
                        <a:pt x="427" y="748"/>
                        <a:pt x="428" y="747"/>
                        <a:pt x="428" y="747"/>
                      </a:cubicBezTo>
                      <a:lnTo>
                        <a:pt x="537" y="747"/>
                      </a:lnTo>
                      <a:cubicBezTo>
                        <a:pt x="537" y="748"/>
                        <a:pt x="538" y="748"/>
                        <a:pt x="539" y="748"/>
                      </a:cubicBezTo>
                      <a:cubicBezTo>
                        <a:pt x="540" y="748"/>
                        <a:pt x="541" y="748"/>
                        <a:pt x="542" y="747"/>
                      </a:cubicBezTo>
                      <a:lnTo>
                        <a:pt x="643" y="747"/>
                      </a:lnTo>
                      <a:cubicBezTo>
                        <a:pt x="650" y="747"/>
                        <a:pt x="656" y="741"/>
                        <a:pt x="656" y="734"/>
                      </a:cubicBezTo>
                      <a:cubicBezTo>
                        <a:pt x="656" y="727"/>
                        <a:pt x="650" y="721"/>
                        <a:pt x="643" y="721"/>
                      </a:cubicBezTo>
                      <a:lnTo>
                        <a:pt x="546" y="721"/>
                      </a:lnTo>
                      <a:lnTo>
                        <a:pt x="440" y="565"/>
                      </a:lnTo>
                      <a:lnTo>
                        <a:pt x="440" y="509"/>
                      </a:lnTo>
                      <a:cubicBezTo>
                        <a:pt x="440" y="508"/>
                        <a:pt x="440" y="508"/>
                        <a:pt x="440" y="507"/>
                      </a:cubicBezTo>
                      <a:lnTo>
                        <a:pt x="780" y="507"/>
                      </a:lnTo>
                      <a:lnTo>
                        <a:pt x="840" y="507"/>
                      </a:lnTo>
                      <a:cubicBezTo>
                        <a:pt x="847" y="507"/>
                        <a:pt x="853" y="501"/>
                        <a:pt x="853" y="494"/>
                      </a:cubicBezTo>
                      <a:cubicBezTo>
                        <a:pt x="853" y="487"/>
                        <a:pt x="847" y="481"/>
                        <a:pt x="840" y="481"/>
                      </a:cubicBezTo>
                      <a:close/>
                      <a:moveTo>
                        <a:pt x="413" y="612"/>
                      </a:moveTo>
                      <a:lnTo>
                        <a:pt x="413" y="721"/>
                      </a:lnTo>
                      <a:lnTo>
                        <a:pt x="339" y="721"/>
                      </a:lnTo>
                      <a:lnTo>
                        <a:pt x="413" y="612"/>
                      </a:lnTo>
                      <a:close/>
                      <a:moveTo>
                        <a:pt x="514" y="721"/>
                      </a:moveTo>
                      <a:lnTo>
                        <a:pt x="440" y="721"/>
                      </a:lnTo>
                      <a:lnTo>
                        <a:pt x="440" y="612"/>
                      </a:lnTo>
                      <a:lnTo>
                        <a:pt x="514" y="721"/>
                      </a:lnTo>
                      <a:close/>
                      <a:moveTo>
                        <a:pt x="402" y="26"/>
                      </a:moveTo>
                      <a:lnTo>
                        <a:pt x="436" y="26"/>
                      </a:lnTo>
                      <a:lnTo>
                        <a:pt x="436" y="45"/>
                      </a:lnTo>
                      <a:lnTo>
                        <a:pt x="402" y="45"/>
                      </a:lnTo>
                      <a:lnTo>
                        <a:pt x="402" y="26"/>
                      </a:lnTo>
                      <a:close/>
                      <a:moveTo>
                        <a:pt x="87" y="481"/>
                      </a:moveTo>
                      <a:lnTo>
                        <a:pt x="87" y="71"/>
                      </a:lnTo>
                      <a:lnTo>
                        <a:pt x="389" y="71"/>
                      </a:lnTo>
                      <a:lnTo>
                        <a:pt x="449" y="71"/>
                      </a:lnTo>
                      <a:lnTo>
                        <a:pt x="767" y="71"/>
                      </a:lnTo>
                      <a:lnTo>
                        <a:pt x="767" y="481"/>
                      </a:lnTo>
                      <a:lnTo>
                        <a:pt x="87" y="481"/>
                      </a:lnTo>
                      <a:close/>
                    </a:path>
                  </a:pathLst>
                </a:custGeom>
                <a:solidFill>
                  <a:schemeClr val="accent1"/>
                </a:solidFill>
                <a:ln>
                  <a:noFill/>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176" name="íṣ1iḓe"/>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55" name="文本框 54"/>
            <p:cNvSpPr txBox="1"/>
            <p:nvPr/>
          </p:nvSpPr>
          <p:spPr>
            <a:xfrm>
              <a:off x="13191" y="5053"/>
              <a:ext cx="3251" cy="628"/>
            </a:xfrm>
            <a:prstGeom prst="rect">
              <a:avLst/>
            </a:prstGeom>
            <a:noFill/>
          </p:spPr>
          <p:txBody>
            <a:bodyPr wrap="square" rtlCol="0">
              <a:spAutoFit/>
              <a:scene3d>
                <a:camera prst="orthographicFront"/>
                <a:lightRig rig="threePt" dir="t"/>
              </a:scene3d>
              <a:sp3d contourW="12700"/>
            </a:bodyPr>
            <a:lstStyle/>
            <a:p>
              <a:pPr algn="ctr"/>
              <a:r>
                <a:rPr lang="zh-CN" altLang="en-US" sz="2000" b="1" dirty="0">
                  <a:solidFill>
                    <a:schemeClr val="tx1">
                      <a:lumMod val="65000"/>
                      <a:lumOff val="35000"/>
                    </a:schemeClr>
                  </a:solidFill>
                  <a:latin typeface="Century Gothic" panose="020B0502020202020204" pitchFamily="34" charset="0"/>
                </a:rPr>
                <a:t>Reconstruction</a:t>
              </a:r>
            </a:p>
          </p:txBody>
        </p:sp>
      </p:grpSp>
      <p:grpSp>
        <p:nvGrpSpPr>
          <p:cNvPr id="197" name="组合 196"/>
          <p:cNvGrpSpPr/>
          <p:nvPr/>
        </p:nvGrpSpPr>
        <p:grpSpPr>
          <a:xfrm>
            <a:off x="387125" y="299356"/>
            <a:ext cx="12126303" cy="6596744"/>
            <a:chOff x="387125" y="299356"/>
            <a:chExt cx="12126303" cy="6596744"/>
          </a:xfrm>
        </p:grpSpPr>
        <p:grpSp>
          <p:nvGrpSpPr>
            <p:cNvPr id="198" name="组合 197"/>
            <p:cNvGrpSpPr/>
            <p:nvPr/>
          </p:nvGrpSpPr>
          <p:grpSpPr>
            <a:xfrm>
              <a:off x="387125" y="299356"/>
              <a:ext cx="1316500" cy="883947"/>
              <a:chOff x="1276124" y="1279752"/>
              <a:chExt cx="6401933" cy="4298496"/>
            </a:xfrm>
          </p:grpSpPr>
          <p:sp>
            <p:nvSpPr>
              <p:cNvPr id="206" name="菱形 205"/>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菱形 206"/>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9" name="文本框 198"/>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03</a:t>
              </a:r>
              <a:endParaRPr lang="zh-CN" altLang="en-US" sz="3200" dirty="0">
                <a:solidFill>
                  <a:schemeClr val="accent1"/>
                </a:solidFill>
                <a:latin typeface="Agency FB" panose="020B0503020202020204" pitchFamily="34" charset="0"/>
              </a:endParaRPr>
            </a:p>
          </p:txBody>
        </p:sp>
        <p:grpSp>
          <p:nvGrpSpPr>
            <p:cNvPr id="200" name="组合 199"/>
            <p:cNvGrpSpPr/>
            <p:nvPr/>
          </p:nvGrpSpPr>
          <p:grpSpPr>
            <a:xfrm>
              <a:off x="1869914" y="380547"/>
              <a:ext cx="5532873" cy="761093"/>
              <a:chOff x="1591893" y="323359"/>
              <a:chExt cx="5532873" cy="761093"/>
            </a:xfrm>
          </p:grpSpPr>
          <p:sp>
            <p:nvSpPr>
              <p:cNvPr id="204" name="文本框 203"/>
              <p:cNvSpPr txBox="1"/>
              <p:nvPr/>
            </p:nvSpPr>
            <p:spPr>
              <a:xfrm>
                <a:off x="1591894" y="323359"/>
                <a:ext cx="4198105" cy="521970"/>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rPr>
                  <a:t>I</a:t>
                </a:r>
                <a:r>
                  <a:rPr lang="zh-CN" altLang="en-US" sz="2800" b="1" dirty="0">
                    <a:solidFill>
                      <a:schemeClr val="tx1">
                        <a:lumMod val="75000"/>
                        <a:lumOff val="25000"/>
                      </a:schemeClr>
                    </a:solidFill>
                    <a:latin typeface="Century Gothic" panose="020B0502020202020204" pitchFamily="34" charset="0"/>
                  </a:rPr>
                  <a:t>mplementation</a:t>
                </a:r>
              </a:p>
            </p:txBody>
          </p:sp>
          <p:sp>
            <p:nvSpPr>
              <p:cNvPr id="205" name="文本框 204"/>
              <p:cNvSpPr txBox="1"/>
              <p:nvPr/>
            </p:nvSpPr>
            <p:spPr>
              <a:xfrm>
                <a:off x="1591893" y="777747"/>
                <a:ext cx="5532873" cy="306705"/>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50000"/>
                      </a:schemeClr>
                    </a:solidFill>
                    <a:latin typeface="Century Gothic" panose="020B0502020202020204" pitchFamily="34" charset="0"/>
                  </a:rPr>
                  <a:t>There are 4 steps in the implementation part in total. </a:t>
                </a:r>
              </a:p>
            </p:txBody>
          </p:sp>
        </p:grpSp>
        <p:grpSp>
          <p:nvGrpSpPr>
            <p:cNvPr id="201" name="组合 200"/>
            <p:cNvGrpSpPr/>
            <p:nvPr/>
          </p:nvGrpSpPr>
          <p:grpSpPr>
            <a:xfrm>
              <a:off x="11572872" y="6254988"/>
              <a:ext cx="940556" cy="641112"/>
              <a:chOff x="11395287" y="6034159"/>
              <a:chExt cx="1208633" cy="823841"/>
            </a:xfrm>
          </p:grpSpPr>
          <p:sp>
            <p:nvSpPr>
              <p:cNvPr id="202" name="菱形 201"/>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菱形 202"/>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Shape 2784"/>
          <p:cNvSpPr/>
          <p:nvPr/>
        </p:nvSpPr>
        <p:spPr>
          <a:xfrm>
            <a:off x="2589530" y="2521585"/>
            <a:ext cx="453603" cy="453603"/>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293039"/>
          </a:solidFill>
          <a:ln w="12700">
            <a:miter lim="400000"/>
          </a:ln>
        </p:spPr>
        <p:txBody>
          <a:bodyPr lIns="38090" tIns="38090" rIns="38090" bIns="38090" anchor="ctr"/>
          <a:lstStyle/>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dirty="0">
              <a:latin typeface="Source Sans Pro Regular" charset="0"/>
              <a:ea typeface="Source Sans Pro Regular" charset="0"/>
              <a:cs typeface="Source Sans Pro Regular" charset="0"/>
            </a:endParaRPr>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036955" y="1614805"/>
            <a:ext cx="3068320" cy="4361180"/>
            <a:chOff x="1037173" y="1840289"/>
            <a:chExt cx="2909733" cy="4135844"/>
          </a:xfrm>
        </p:grpSpPr>
        <p:grpSp>
          <p:nvGrpSpPr>
            <p:cNvPr id="4" name="íṥļiḋè"/>
            <p:cNvGrpSpPr/>
            <p:nvPr/>
          </p:nvGrpSpPr>
          <p:grpSpPr>
            <a:xfrm>
              <a:off x="1037173" y="1840289"/>
              <a:ext cx="2909733" cy="4135844"/>
              <a:chOff x="738726" y="1976339"/>
              <a:chExt cx="2415941" cy="3433977"/>
            </a:xfrm>
          </p:grpSpPr>
          <p:sp>
            <p:nvSpPr>
              <p:cNvPr id="19" name="ïṧļîdê"/>
              <p:cNvSpPr/>
              <p:nvPr/>
            </p:nvSpPr>
            <p:spPr bwMode="auto">
              <a:xfrm>
                <a:off x="738726" y="1976339"/>
                <a:ext cx="2415941" cy="3433977"/>
              </a:xfrm>
              <a:custGeom>
                <a:avLst/>
                <a:gdLst>
                  <a:gd name="T0" fmla="*/ 2271713 w 21600"/>
                  <a:gd name="T1" fmla="*/ 3620294 h 21600"/>
                  <a:gd name="T2" fmla="*/ 2271713 w 21600"/>
                  <a:gd name="T3" fmla="*/ 3620294 h 21600"/>
                  <a:gd name="T4" fmla="*/ 2271713 w 21600"/>
                  <a:gd name="T5" fmla="*/ 3620294 h 21600"/>
                  <a:gd name="T6" fmla="*/ 2271713 w 21600"/>
                  <a:gd name="T7" fmla="*/ 3620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w="12700" cap="flat" cmpd="sng">
                <a:solidFill>
                  <a:schemeClr val="bg2">
                    <a:lumMod val="75000"/>
                  </a:schemeClr>
                </a:solidFill>
                <a:prstDash val="sysDash"/>
                <a:miter lim="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endParaRPr/>
              </a:p>
            </p:txBody>
          </p:sp>
          <p:sp>
            <p:nvSpPr>
              <p:cNvPr id="20" name="ïS1iḍê"/>
              <p:cNvSpPr/>
              <p:nvPr/>
            </p:nvSpPr>
            <p:spPr bwMode="auto">
              <a:xfrm>
                <a:off x="745894" y="4291825"/>
                <a:ext cx="1688289" cy="1114270"/>
              </a:xfrm>
              <a:custGeom>
                <a:avLst/>
                <a:gdLst>
                  <a:gd name="T0" fmla="*/ 1587500 w 21600"/>
                  <a:gd name="T1" fmla="*/ 1047750 h 21600"/>
                  <a:gd name="T2" fmla="*/ 1587500 w 21600"/>
                  <a:gd name="T3" fmla="*/ 1047750 h 21600"/>
                  <a:gd name="T4" fmla="*/ 1587500 w 21600"/>
                  <a:gd name="T5" fmla="*/ 1047750 h 21600"/>
                  <a:gd name="T6" fmla="*/ 1587500 w 21600"/>
                  <a:gd name="T7" fmla="*/ 1047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12216"/>
                    </a:lnTo>
                    <a:lnTo>
                      <a:pt x="21599" y="21600"/>
                    </a:lnTo>
                    <a:lnTo>
                      <a:pt x="0" y="21600"/>
                    </a:lnTo>
                    <a:lnTo>
                      <a:pt x="0" y="0"/>
                    </a:lnTo>
                    <a:close/>
                  </a:path>
                </a:pathLst>
              </a:custGeom>
              <a:solidFill>
                <a:schemeClr val="accent1">
                  <a:lumMod val="75000"/>
                </a:schemeClr>
              </a:solidFill>
              <a:ln>
                <a:noFill/>
              </a:ln>
              <a:effectLst/>
            </p:spPr>
            <p:txBody>
              <a:bodyPr anchor="ctr"/>
              <a:lstStyle/>
              <a:p>
                <a:pPr algn="ctr"/>
                <a:endParaRPr/>
              </a:p>
            </p:txBody>
          </p:sp>
          <p:sp>
            <p:nvSpPr>
              <p:cNvPr id="21" name="îs1îḍê"/>
              <p:cNvSpPr/>
              <p:nvPr/>
            </p:nvSpPr>
            <p:spPr bwMode="auto">
              <a:xfrm flipH="1">
                <a:off x="738726" y="3815728"/>
                <a:ext cx="2415941" cy="1594587"/>
              </a:xfrm>
              <a:custGeom>
                <a:avLst/>
                <a:gdLst>
                  <a:gd name="T0" fmla="*/ 2271713 w 21600"/>
                  <a:gd name="T1" fmla="*/ 1499394 h 21600"/>
                  <a:gd name="T2" fmla="*/ 2271713 w 21600"/>
                  <a:gd name="T3" fmla="*/ 1499394 h 21600"/>
                  <a:gd name="T4" fmla="*/ 2271713 w 21600"/>
                  <a:gd name="T5" fmla="*/ 1499394 h 21600"/>
                  <a:gd name="T6" fmla="*/ 2271713 w 21600"/>
                  <a:gd name="T7" fmla="*/ 14993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12216"/>
                    </a:lnTo>
                    <a:lnTo>
                      <a:pt x="21600" y="21600"/>
                    </a:lnTo>
                    <a:lnTo>
                      <a:pt x="0" y="21600"/>
                    </a:lnTo>
                    <a:lnTo>
                      <a:pt x="0" y="0"/>
                    </a:lnTo>
                    <a:close/>
                  </a:path>
                </a:pathLst>
              </a:custGeom>
              <a:solidFill>
                <a:schemeClr val="accent1"/>
              </a:solidFill>
              <a:ln>
                <a:noFill/>
              </a:ln>
              <a:effectLst/>
            </p:spPr>
            <p:txBody>
              <a:bodyPr anchor="ctr"/>
              <a:lstStyle/>
              <a:p>
                <a:pPr algn="ctr"/>
                <a:endParaRPr/>
              </a:p>
            </p:txBody>
          </p:sp>
          <p:sp>
            <p:nvSpPr>
              <p:cNvPr id="23" name="ïS1îḓé"/>
              <p:cNvSpPr/>
              <p:nvPr/>
            </p:nvSpPr>
            <p:spPr bwMode="auto">
              <a:xfrm>
                <a:off x="929502" y="4905517"/>
                <a:ext cx="2008220" cy="324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0" tIns="0" rIns="0" bIns="0" anchor="ctr">
                <a:normAutofit/>
                <a:scene3d>
                  <a:camera prst="orthographicFront"/>
                  <a:lightRig rig="threePt" dir="t"/>
                </a:scene3d>
                <a:sp3d contourW="12700"/>
              </a:bodyPr>
              <a:lstStyle/>
              <a:p>
                <a:pPr algn="ctr" defTabSz="583565">
                  <a:defRPr/>
                </a:pPr>
                <a:r>
                  <a:rPr lang="en-US" altLang="zh-CN" sz="2400" b="1" dirty="0">
                    <a:solidFill>
                      <a:srgbClr val="FFFFFF"/>
                    </a:solidFill>
                  </a:rPr>
                  <a:t>Point Cloud</a:t>
                </a:r>
              </a:p>
            </p:txBody>
          </p:sp>
        </p:grpSp>
        <p:sp>
          <p:nvSpPr>
            <p:cNvPr id="27" name="文本框 26"/>
            <p:cNvSpPr txBox="1"/>
            <p:nvPr/>
          </p:nvSpPr>
          <p:spPr>
            <a:xfrm>
              <a:off x="1144361" y="1942059"/>
              <a:ext cx="2695959" cy="2478014"/>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b="1" dirty="0">
                  <a:solidFill>
                    <a:schemeClr val="tx1">
                      <a:lumMod val="50000"/>
                      <a:lumOff val="50000"/>
                    </a:schemeClr>
                  </a:solidFill>
                  <a:latin typeface="Century Gothic" panose="020B0502020202020204" pitchFamily="34" charset="0"/>
                  <a:ea typeface="+mj-ea"/>
                </a:rPr>
                <a:t>1. traverse the matrices of images</a:t>
              </a:r>
            </a:p>
            <a:p>
              <a:pPr>
                <a:lnSpc>
                  <a:spcPct val="114000"/>
                </a:lnSpc>
              </a:pPr>
              <a:r>
                <a:rPr lang="en-US" altLang="zh-CN" sz="1600" b="1" dirty="0">
                  <a:solidFill>
                    <a:schemeClr val="tx1">
                      <a:lumMod val="50000"/>
                      <a:lumOff val="50000"/>
                    </a:schemeClr>
                  </a:solidFill>
                  <a:latin typeface="Century Gothic" panose="020B0502020202020204" pitchFamily="34" charset="0"/>
                  <a:ea typeface="+mj-ea"/>
                </a:rPr>
                <a:t>2. If value = 0: </a:t>
              </a:r>
            </a:p>
            <a:p>
              <a:pPr>
                <a:lnSpc>
                  <a:spcPct val="114000"/>
                </a:lnSpc>
              </a:pPr>
              <a:r>
                <a:rPr lang="en-US" altLang="zh-CN" sz="1600" b="1" dirty="0">
                  <a:solidFill>
                    <a:schemeClr val="tx1">
                      <a:lumMod val="50000"/>
                      <a:lumOff val="50000"/>
                    </a:schemeClr>
                  </a:solidFill>
                  <a:latin typeface="Century Gothic" panose="020B0502020202020204" pitchFamily="34" charset="0"/>
                  <a:ea typeface="+mj-ea"/>
                </a:rPr>
                <a:t>create a point -&gt; </a:t>
              </a:r>
            </a:p>
            <a:p>
              <a:pPr>
                <a:lnSpc>
                  <a:spcPct val="114000"/>
                </a:lnSpc>
              </a:pPr>
              <a:r>
                <a:rPr lang="en-US" altLang="zh-CN" sz="1600" b="1" dirty="0">
                  <a:solidFill>
                    <a:schemeClr val="tx1">
                      <a:lumMod val="50000"/>
                      <a:lumOff val="50000"/>
                    </a:schemeClr>
                  </a:solidFill>
                  <a:latin typeface="Century Gothic" panose="020B0502020202020204" pitchFamily="34" charset="0"/>
                  <a:ea typeface="+mj-ea"/>
                </a:rPr>
                <a:t>set its coordinate values -&gt; </a:t>
              </a:r>
            </a:p>
            <a:p>
              <a:pPr>
                <a:lnSpc>
                  <a:spcPct val="114000"/>
                </a:lnSpc>
              </a:pPr>
              <a:r>
                <a:rPr lang="en-US" altLang="zh-CN" sz="1600" b="1" dirty="0">
                  <a:solidFill>
                    <a:schemeClr val="tx1">
                      <a:lumMod val="50000"/>
                      <a:lumOff val="50000"/>
                    </a:schemeClr>
                  </a:solidFill>
                  <a:latin typeface="Century Gothic" panose="020B0502020202020204" pitchFamily="34" charset="0"/>
                  <a:ea typeface="+mj-ea"/>
                </a:rPr>
                <a:t>add it to the cloud</a:t>
              </a:r>
            </a:p>
            <a:p>
              <a:pPr>
                <a:lnSpc>
                  <a:spcPct val="114000"/>
                </a:lnSpc>
              </a:pPr>
              <a:r>
                <a:rPr lang="en-US" altLang="zh-CN" sz="1600" b="1" dirty="0">
                  <a:solidFill>
                    <a:schemeClr val="tx1">
                      <a:lumMod val="50000"/>
                      <a:lumOff val="50000"/>
                    </a:schemeClr>
                  </a:solidFill>
                  <a:latin typeface="Century Gothic" panose="020B0502020202020204" pitchFamily="34" charset="0"/>
                  <a:ea typeface="+mj-ea"/>
                </a:rPr>
                <a:t>3. repeat the above process and get a ‘.ply’ file layer by layer</a:t>
              </a:r>
            </a:p>
          </p:txBody>
        </p:sp>
      </p:grpSp>
      <p:grpSp>
        <p:nvGrpSpPr>
          <p:cNvPr id="32" name="组合 31"/>
          <p:cNvGrpSpPr/>
          <p:nvPr/>
        </p:nvGrpSpPr>
        <p:grpSpPr>
          <a:xfrm>
            <a:off x="8249285" y="1612265"/>
            <a:ext cx="3068320" cy="4366260"/>
            <a:chOff x="8249162" y="1838256"/>
            <a:chExt cx="2909733" cy="4139910"/>
          </a:xfrm>
        </p:grpSpPr>
        <p:grpSp>
          <p:nvGrpSpPr>
            <p:cNvPr id="6" name="iş1îḑè"/>
            <p:cNvGrpSpPr/>
            <p:nvPr/>
          </p:nvGrpSpPr>
          <p:grpSpPr>
            <a:xfrm>
              <a:off x="8249162" y="1838256"/>
              <a:ext cx="2909733" cy="4139910"/>
              <a:chOff x="6284753" y="1976339"/>
              <a:chExt cx="2415941" cy="3437353"/>
            </a:xfrm>
          </p:grpSpPr>
          <p:sp>
            <p:nvSpPr>
              <p:cNvPr id="7" name="íşļidè"/>
              <p:cNvSpPr/>
              <p:nvPr/>
            </p:nvSpPr>
            <p:spPr bwMode="auto">
              <a:xfrm>
                <a:off x="6284753" y="1976339"/>
                <a:ext cx="2415941" cy="3433977"/>
              </a:xfrm>
              <a:custGeom>
                <a:avLst/>
                <a:gdLst>
                  <a:gd name="T0" fmla="*/ 2271713 w 21600"/>
                  <a:gd name="T1" fmla="*/ 3620294 h 21600"/>
                  <a:gd name="T2" fmla="*/ 2271713 w 21600"/>
                  <a:gd name="T3" fmla="*/ 3620294 h 21600"/>
                  <a:gd name="T4" fmla="*/ 2271713 w 21600"/>
                  <a:gd name="T5" fmla="*/ 3620294 h 21600"/>
                  <a:gd name="T6" fmla="*/ 2271713 w 21600"/>
                  <a:gd name="T7" fmla="*/ 3620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w="12700" cap="flat" cmpd="sng">
                <a:solidFill>
                  <a:schemeClr val="bg2">
                    <a:lumMod val="75000"/>
                  </a:schemeClr>
                </a:solidFill>
                <a:prstDash val="sysDash"/>
                <a:miter lim="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endParaRPr/>
              </a:p>
            </p:txBody>
          </p:sp>
          <p:sp>
            <p:nvSpPr>
              <p:cNvPr id="8" name="íṣḷíḓé"/>
              <p:cNvSpPr/>
              <p:nvPr/>
            </p:nvSpPr>
            <p:spPr bwMode="auto">
              <a:xfrm>
                <a:off x="6291922" y="4291825"/>
                <a:ext cx="1688289" cy="1114270"/>
              </a:xfrm>
              <a:custGeom>
                <a:avLst/>
                <a:gdLst>
                  <a:gd name="T0" fmla="*/ 1587500 w 21600"/>
                  <a:gd name="T1" fmla="*/ 1047750 h 21600"/>
                  <a:gd name="T2" fmla="*/ 1587500 w 21600"/>
                  <a:gd name="T3" fmla="*/ 1047750 h 21600"/>
                  <a:gd name="T4" fmla="*/ 1587500 w 21600"/>
                  <a:gd name="T5" fmla="*/ 1047750 h 21600"/>
                  <a:gd name="T6" fmla="*/ 1587500 w 21600"/>
                  <a:gd name="T7" fmla="*/ 1047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12216"/>
                    </a:lnTo>
                    <a:lnTo>
                      <a:pt x="21599" y="21600"/>
                    </a:lnTo>
                    <a:lnTo>
                      <a:pt x="0" y="21600"/>
                    </a:lnTo>
                    <a:lnTo>
                      <a:pt x="0" y="0"/>
                    </a:lnTo>
                    <a:close/>
                  </a:path>
                </a:pathLst>
              </a:custGeom>
              <a:solidFill>
                <a:schemeClr val="accent3">
                  <a:lumMod val="75000"/>
                </a:schemeClr>
              </a:solidFill>
              <a:ln>
                <a:noFill/>
              </a:ln>
              <a:effectLst/>
            </p:spPr>
            <p:txBody>
              <a:bodyPr anchor="ctr"/>
              <a:lstStyle/>
              <a:p>
                <a:pPr algn="ctr"/>
                <a:endParaRPr/>
              </a:p>
            </p:txBody>
          </p:sp>
          <p:sp>
            <p:nvSpPr>
              <p:cNvPr id="9" name="iṩliḍê"/>
              <p:cNvSpPr/>
              <p:nvPr/>
            </p:nvSpPr>
            <p:spPr bwMode="auto">
              <a:xfrm flipH="1">
                <a:off x="6284753" y="3819105"/>
                <a:ext cx="2415941" cy="1594587"/>
              </a:xfrm>
              <a:custGeom>
                <a:avLst/>
                <a:gdLst>
                  <a:gd name="T0" fmla="*/ 2271713 w 21600"/>
                  <a:gd name="T1" fmla="*/ 1499394 h 21600"/>
                  <a:gd name="T2" fmla="*/ 2271713 w 21600"/>
                  <a:gd name="T3" fmla="*/ 1499394 h 21600"/>
                  <a:gd name="T4" fmla="*/ 2271713 w 21600"/>
                  <a:gd name="T5" fmla="*/ 1499394 h 21600"/>
                  <a:gd name="T6" fmla="*/ 2271713 w 21600"/>
                  <a:gd name="T7" fmla="*/ 14993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12216"/>
                    </a:lnTo>
                    <a:lnTo>
                      <a:pt x="21600" y="21600"/>
                    </a:lnTo>
                    <a:lnTo>
                      <a:pt x="0" y="21600"/>
                    </a:lnTo>
                    <a:lnTo>
                      <a:pt x="0" y="0"/>
                    </a:lnTo>
                    <a:close/>
                  </a:path>
                </a:pathLst>
              </a:custGeom>
              <a:solidFill>
                <a:schemeClr val="accent3"/>
              </a:solidFill>
              <a:ln>
                <a:noFill/>
              </a:ln>
              <a:effectLst/>
            </p:spPr>
            <p:txBody>
              <a:bodyPr anchor="ctr"/>
              <a:lstStyle/>
              <a:p>
                <a:pPr algn="ctr"/>
                <a:endParaRPr/>
              </a:p>
            </p:txBody>
          </p:sp>
          <p:sp>
            <p:nvSpPr>
              <p:cNvPr id="11" name="iṧḻídê"/>
              <p:cNvSpPr/>
              <p:nvPr/>
            </p:nvSpPr>
            <p:spPr bwMode="auto">
              <a:xfrm>
                <a:off x="6350461" y="4907099"/>
                <a:ext cx="2216724" cy="324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0" tIns="0" rIns="0" bIns="0" anchor="ctr">
                <a:normAutofit/>
                <a:scene3d>
                  <a:camera prst="orthographicFront"/>
                  <a:lightRig rig="threePt" dir="t"/>
                </a:scene3d>
                <a:sp3d contourW="12700"/>
              </a:bodyPr>
              <a:lstStyle/>
              <a:p>
                <a:pPr algn="ctr" defTabSz="583565">
                  <a:defRPr/>
                </a:pPr>
                <a:r>
                  <a:rPr lang="en-US" altLang="zh-CN" sz="2400" b="1">
                    <a:solidFill>
                      <a:srgbClr val="FFFFFF"/>
                    </a:solidFill>
                  </a:rPr>
                  <a:t>3D Mesh</a:t>
                </a:r>
              </a:p>
            </p:txBody>
          </p:sp>
        </p:grpSp>
        <p:sp>
          <p:nvSpPr>
            <p:cNvPr id="29" name="文本框 28"/>
            <p:cNvSpPr txBox="1"/>
            <p:nvPr/>
          </p:nvSpPr>
          <p:spPr>
            <a:xfrm>
              <a:off x="8481444" y="2739700"/>
              <a:ext cx="2586078" cy="883253"/>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b="1" dirty="0">
                  <a:solidFill>
                    <a:schemeClr val="tx1">
                      <a:lumMod val="50000"/>
                      <a:lumOff val="50000"/>
                    </a:schemeClr>
                  </a:solidFill>
                  <a:latin typeface="Century Gothic" panose="020B0502020202020204" pitchFamily="34" charset="0"/>
                  <a:ea typeface="+mj-ea"/>
                </a:rPr>
                <a:t>use </a:t>
              </a:r>
              <a:r>
                <a:rPr lang="en-US" altLang="zh-CN" sz="1600" b="1" dirty="0">
                  <a:solidFill>
                    <a:srgbClr val="3B5EA2"/>
                  </a:solidFill>
                  <a:latin typeface="Century Gothic" panose="020B0502020202020204" pitchFamily="34" charset="0"/>
                  <a:ea typeface="+mj-ea"/>
                </a:rPr>
                <a:t>MeshLab </a:t>
              </a:r>
              <a:r>
                <a:rPr lang="en-US" altLang="zh-CN" sz="1600" b="1" dirty="0">
                  <a:solidFill>
                    <a:schemeClr val="tx1">
                      <a:lumMod val="50000"/>
                      <a:lumOff val="50000"/>
                    </a:schemeClr>
                  </a:solidFill>
                  <a:latin typeface="Century Gothic" panose="020B0502020202020204" pitchFamily="34" charset="0"/>
                  <a:ea typeface="+mj-ea"/>
                </a:rPr>
                <a:t>to do the reconstruction from point cloud to 3D mesh</a:t>
              </a:r>
            </a:p>
          </p:txBody>
        </p:sp>
      </p:grpSp>
      <p:grpSp>
        <p:nvGrpSpPr>
          <p:cNvPr id="33" name="组合 32"/>
          <p:cNvGrpSpPr/>
          <p:nvPr/>
        </p:nvGrpSpPr>
        <p:grpSpPr>
          <a:xfrm>
            <a:off x="387125" y="299356"/>
            <a:ext cx="12126303" cy="6596744"/>
            <a:chOff x="387125" y="299356"/>
            <a:chExt cx="12126303" cy="6596744"/>
          </a:xfrm>
        </p:grpSpPr>
        <p:grpSp>
          <p:nvGrpSpPr>
            <p:cNvPr id="34" name="组合 33"/>
            <p:cNvGrpSpPr/>
            <p:nvPr/>
          </p:nvGrpSpPr>
          <p:grpSpPr>
            <a:xfrm>
              <a:off x="387125" y="299356"/>
              <a:ext cx="1316500" cy="883947"/>
              <a:chOff x="1276124" y="1279752"/>
              <a:chExt cx="6401933" cy="4298496"/>
            </a:xfrm>
          </p:grpSpPr>
          <p:sp>
            <p:nvSpPr>
              <p:cNvPr id="42" name="菱形 41"/>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菱形 42"/>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03</a:t>
              </a:r>
              <a:endParaRPr lang="zh-CN" altLang="en-US" sz="3200" dirty="0">
                <a:solidFill>
                  <a:schemeClr val="accent1"/>
                </a:solidFill>
                <a:latin typeface="Agency FB" panose="020B0503020202020204" pitchFamily="34" charset="0"/>
              </a:endParaRPr>
            </a:p>
          </p:txBody>
        </p:sp>
        <p:grpSp>
          <p:nvGrpSpPr>
            <p:cNvPr id="37" name="组合 36"/>
            <p:cNvGrpSpPr/>
            <p:nvPr/>
          </p:nvGrpSpPr>
          <p:grpSpPr>
            <a:xfrm>
              <a:off x="11572872" y="6254988"/>
              <a:ext cx="940556" cy="641112"/>
              <a:chOff x="11395287" y="6034159"/>
              <a:chExt cx="1208633" cy="823841"/>
            </a:xfrm>
          </p:grpSpPr>
          <p:sp>
            <p:nvSpPr>
              <p:cNvPr id="38" name="菱形 37"/>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菱形 38"/>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p:cNvSpPr txBox="1"/>
          <p:nvPr/>
        </p:nvSpPr>
        <p:spPr>
          <a:xfrm>
            <a:off x="1870075" y="459740"/>
            <a:ext cx="6463665" cy="953135"/>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sym typeface="+mn-ea"/>
              </a:rPr>
              <a:t>I</a:t>
            </a:r>
            <a:r>
              <a:rPr lang="zh-CN" altLang="en-US" sz="2800" b="1" dirty="0">
                <a:solidFill>
                  <a:schemeClr val="tx1">
                    <a:lumMod val="75000"/>
                    <a:lumOff val="25000"/>
                  </a:schemeClr>
                </a:solidFill>
                <a:latin typeface="Century Gothic" panose="020B0502020202020204" pitchFamily="34" charset="0"/>
                <a:sym typeface="+mn-ea"/>
              </a:rPr>
              <a:t>mplementation/</a:t>
            </a:r>
            <a:r>
              <a:rPr lang="en-US" altLang="zh-CN" sz="2800" b="1" dirty="0">
                <a:solidFill>
                  <a:schemeClr val="tx1">
                    <a:lumMod val="75000"/>
                    <a:lumOff val="25000"/>
                  </a:schemeClr>
                </a:solidFill>
                <a:latin typeface="Century Gothic" panose="020B0502020202020204" pitchFamily="34" charset="0"/>
                <a:sym typeface="+mn-ea"/>
              </a:rPr>
              <a:t>Reconstruction</a:t>
            </a:r>
            <a:endParaRPr lang="zh-CN" altLang="en-US" sz="2800" b="1" dirty="0">
              <a:solidFill>
                <a:schemeClr val="tx1">
                  <a:lumMod val="65000"/>
                  <a:lumOff val="35000"/>
                </a:schemeClr>
              </a:solidFill>
              <a:latin typeface="Century Gothic" panose="020B0502020202020204" pitchFamily="34" charset="0"/>
              <a:sym typeface="+mn-ea"/>
            </a:endParaRPr>
          </a:p>
          <a:p>
            <a:endParaRPr lang="en-US" altLang="zh-CN" sz="2800" b="1" dirty="0">
              <a:solidFill>
                <a:schemeClr val="tx1">
                  <a:lumMod val="75000"/>
                  <a:lumOff val="25000"/>
                </a:schemeClr>
              </a:solidFill>
              <a:latin typeface="Century Gothic" panose="020B0502020202020204" pitchFamily="34" charset="0"/>
              <a:sym typeface="+mn-ea"/>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4129" y="1412876"/>
            <a:ext cx="2144867" cy="1985882"/>
          </a:xfrm>
          <a:prstGeom prst="rect">
            <a:avLst/>
          </a:prstGeom>
        </p:spPr>
      </p:pic>
      <p:pic>
        <p:nvPicPr>
          <p:cNvPr id="10" name="图片 9" descr="微信图片_20181208194325"/>
          <p:cNvPicPr>
            <a:picLocks noChangeAspect="1"/>
          </p:cNvPicPr>
          <p:nvPr/>
        </p:nvPicPr>
        <p:blipFill>
          <a:blip r:embed="rId4"/>
          <a:srcRect l="27128" t="2051" r="15846" b="20986"/>
          <a:stretch>
            <a:fillRect/>
          </a:stretch>
        </p:blipFill>
        <p:spPr>
          <a:xfrm>
            <a:off x="5583555" y="4409440"/>
            <a:ext cx="2467119" cy="2080815"/>
          </a:xfrm>
          <a:prstGeom prst="rect">
            <a:avLst/>
          </a:prstGeom>
        </p:spPr>
      </p:pic>
      <p:sp>
        <p:nvSpPr>
          <p:cNvPr id="16" name="右箭头 15"/>
          <p:cNvSpPr/>
          <p:nvPr/>
        </p:nvSpPr>
        <p:spPr>
          <a:xfrm rot="4140000">
            <a:off x="5659755" y="3759835"/>
            <a:ext cx="698500" cy="41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53" presetClass="entr" presetSubtype="16" fill="hold" grpId="1"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childTnLst>
                          </p:cTn>
                        </p:par>
                        <p:par>
                          <p:cTn id="25" fill="hold">
                            <p:stCondLst>
                              <p:cond delay="1000"/>
                            </p:stCondLst>
                            <p:childTnLst>
                              <p:par>
                                <p:cTn id="26" presetID="16" presetClass="entr" presetSubtype="21"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895374" y="1280387"/>
            <a:ext cx="6401298" cy="4298496"/>
            <a:chOff x="2010" y="2015"/>
            <a:chExt cx="10081" cy="6769"/>
          </a:xfrm>
        </p:grpSpPr>
        <p:sp>
          <p:nvSpPr>
            <p:cNvPr id="2" name="菱形 1"/>
            <p:cNvSpPr/>
            <p:nvPr/>
          </p:nvSpPr>
          <p:spPr>
            <a:xfrm>
              <a:off x="2010" y="3318"/>
              <a:ext cx="4164" cy="4164"/>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5322" y="2015"/>
              <a:ext cx="6769" cy="6769"/>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259" y="3655"/>
              <a:ext cx="1665" cy="3488"/>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4</a:t>
              </a:r>
            </a:p>
          </p:txBody>
        </p:sp>
        <p:sp>
          <p:nvSpPr>
            <p:cNvPr id="11" name="文本框 10"/>
            <p:cNvSpPr txBox="1"/>
            <p:nvPr/>
          </p:nvSpPr>
          <p:spPr>
            <a:xfrm>
              <a:off x="5415" y="4891"/>
              <a:ext cx="6582" cy="1016"/>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en-US" altLang="zh-CN" sz="3600" dirty="0">
                  <a:sym typeface="+mn-ea"/>
                </a:rPr>
                <a:t>Results</a:t>
              </a:r>
            </a:p>
          </p:txBody>
        </p:sp>
        <p:sp>
          <p:nvSpPr>
            <p:cNvPr id="13" name="文本框 12"/>
            <p:cNvSpPr txBox="1"/>
            <p:nvPr/>
          </p:nvSpPr>
          <p:spPr>
            <a:xfrm>
              <a:off x="3157" y="5183"/>
              <a:ext cx="1914" cy="628"/>
            </a:xfrm>
            <a:prstGeom prst="rect">
              <a:avLst/>
            </a:prstGeom>
            <a:solidFill>
              <a:srgbClr val="FCFCFC"/>
            </a:solidFill>
          </p:spPr>
          <p:txBody>
            <a:bodyPr wrap="square" rtlCol="0">
              <a:spAutoFit/>
              <a:scene3d>
                <a:camera prst="orthographicFront"/>
                <a:lightRig rig="threePt" dir="t"/>
              </a:scene3d>
              <a:sp3d contourW="12700"/>
            </a:bodyPr>
            <a:lstStyle/>
            <a:p>
              <a:pPr algn="ctr"/>
              <a:r>
                <a:rPr lang="en-US" altLang="zh-CN" sz="2000" b="1" dirty="0">
                  <a:solidFill>
                    <a:schemeClr val="accent3"/>
                  </a:solidFill>
                  <a:latin typeface="Century Gothic" panose="020B0502020202020204" pitchFamily="34" charset="0"/>
                </a:rPr>
                <a:t>PART 04</a:t>
              </a:r>
              <a:endParaRPr lang="zh-CN" altLang="en-US" sz="2000" b="1" dirty="0">
                <a:solidFill>
                  <a:schemeClr val="accent3"/>
                </a:solidFill>
                <a:latin typeface="Century Gothic" panose="020B0502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p:cNvGrpSpPr/>
          <p:nvPr/>
        </p:nvGrpSpPr>
        <p:grpSpPr>
          <a:xfrm>
            <a:off x="4337685" y="1456690"/>
            <a:ext cx="3674745" cy="2538730"/>
            <a:chOff x="6831" y="2294"/>
            <a:chExt cx="5787" cy="3998"/>
          </a:xfrm>
        </p:grpSpPr>
        <p:sp>
          <p:nvSpPr>
            <p:cNvPr id="5" name="ïš1íďe"/>
            <p:cNvSpPr/>
            <p:nvPr/>
          </p:nvSpPr>
          <p:spPr>
            <a:xfrm>
              <a:off x="6831" y="5606"/>
              <a:ext cx="2770" cy="686"/>
            </a:xfrm>
            <a:prstGeom prst="chevro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none" anchor="ctr">
              <a:noAutofit/>
            </a:bodyPr>
            <a:lstStyle/>
            <a:p>
              <a:pPr algn="ctr"/>
              <a:r>
                <a:rPr lang="en-US" sz="2400" b="1" dirty="0">
                  <a:solidFill>
                    <a:schemeClr val="bg1"/>
                  </a:solidFill>
                  <a:latin typeface="Agency FB" panose="020B0503020202020204" pitchFamily="34" charset="0"/>
                </a:rPr>
                <a:t>3</a:t>
              </a:r>
            </a:p>
          </p:txBody>
        </p:sp>
        <p:cxnSp>
          <p:nvCxnSpPr>
            <p:cNvPr id="18" name="Straight Connector 49"/>
            <p:cNvCxnSpPr/>
            <p:nvPr/>
          </p:nvCxnSpPr>
          <p:spPr>
            <a:xfrm flipV="1">
              <a:off x="8168" y="4469"/>
              <a:ext cx="0" cy="891"/>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54" name="组合 53"/>
            <p:cNvGrpSpPr/>
            <p:nvPr/>
          </p:nvGrpSpPr>
          <p:grpSpPr>
            <a:xfrm>
              <a:off x="7207" y="2294"/>
              <a:ext cx="2018" cy="2058"/>
              <a:chOff x="4629088" y="1728484"/>
              <a:chExt cx="1114091" cy="1133662"/>
            </a:xfrm>
            <a:blipFill rotWithShape="1">
              <a:blip r:embed="rId3"/>
              <a:stretch>
                <a:fillRect l="-29000" t="-11000" r="-33000" b="-10000"/>
              </a:stretch>
            </a:blipFill>
          </p:grpSpPr>
          <p:sp>
            <p:nvSpPr>
              <p:cNvPr id="17" name="íṣlíḋè"/>
              <p:cNvSpPr/>
              <p:nvPr/>
            </p:nvSpPr>
            <p:spPr>
              <a:xfrm>
                <a:off x="4629088" y="1728484"/>
                <a:ext cx="1114091" cy="1133662"/>
              </a:xfrm>
              <a:prstGeom prst="ellipse">
                <a:avLst/>
              </a:prstGeom>
              <a:grpFill/>
              <a:ln>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algn="ctr" defTabSz="913765">
                  <a:lnSpc>
                    <a:spcPct val="120000"/>
                  </a:lnSpc>
                </a:pPr>
                <a:endParaRPr sz="1100">
                  <a:solidFill>
                    <a:schemeClr val="tx1"/>
                  </a:solidFill>
                </a:endParaRPr>
              </a:p>
            </p:txBody>
          </p:sp>
          <p:sp>
            <p:nvSpPr>
              <p:cNvPr id="26" name="íŝ1ïḑe"/>
              <p:cNvSpPr/>
              <p:nvPr/>
            </p:nvSpPr>
            <p:spPr bwMode="auto">
              <a:xfrm>
                <a:off x="4984110" y="2106117"/>
                <a:ext cx="406549" cy="369151"/>
              </a:xfrm>
              <a:custGeom>
                <a:avLst/>
                <a:gdLst>
                  <a:gd name="T0" fmla="*/ 93 w 185"/>
                  <a:gd name="T1" fmla="*/ 0 h 168"/>
                  <a:gd name="T2" fmla="*/ 0 w 185"/>
                  <a:gd name="T3" fmla="*/ 76 h 168"/>
                  <a:gd name="T4" fmla="*/ 26 w 185"/>
                  <a:gd name="T5" fmla="*/ 128 h 168"/>
                  <a:gd name="T6" fmla="*/ 17 w 185"/>
                  <a:gd name="T7" fmla="*/ 168 h 168"/>
                  <a:gd name="T8" fmla="*/ 67 w 185"/>
                  <a:gd name="T9" fmla="*/ 148 h 168"/>
                  <a:gd name="T10" fmla="*/ 93 w 185"/>
                  <a:gd name="T11" fmla="*/ 152 h 168"/>
                  <a:gd name="T12" fmla="*/ 185 w 185"/>
                  <a:gd name="T13" fmla="*/ 76 h 168"/>
                  <a:gd name="T14" fmla="*/ 93 w 185"/>
                  <a:gd name="T15" fmla="*/ 0 h 168"/>
                  <a:gd name="T16" fmla="*/ 93 w 185"/>
                  <a:gd name="T17" fmla="*/ 143 h 168"/>
                  <a:gd name="T18" fmla="*/ 69 w 185"/>
                  <a:gd name="T19" fmla="*/ 140 h 168"/>
                  <a:gd name="T20" fmla="*/ 67 w 185"/>
                  <a:gd name="T21" fmla="*/ 140 h 168"/>
                  <a:gd name="T22" fmla="*/ 63 w 185"/>
                  <a:gd name="T23" fmla="*/ 141 h 168"/>
                  <a:gd name="T24" fmla="*/ 29 w 185"/>
                  <a:gd name="T25" fmla="*/ 155 h 168"/>
                  <a:gd name="T26" fmla="*/ 34 w 185"/>
                  <a:gd name="T27" fmla="*/ 130 h 168"/>
                  <a:gd name="T28" fmla="*/ 31 w 185"/>
                  <a:gd name="T29" fmla="*/ 122 h 168"/>
                  <a:gd name="T30" fmla="*/ 8 w 185"/>
                  <a:gd name="T31" fmla="*/ 76 h 168"/>
                  <a:gd name="T32" fmla="*/ 93 w 185"/>
                  <a:gd name="T33" fmla="*/ 8 h 168"/>
                  <a:gd name="T34" fmla="*/ 177 w 185"/>
                  <a:gd name="T35" fmla="*/ 76 h 168"/>
                  <a:gd name="T36" fmla="*/ 93 w 185"/>
                  <a:gd name="T37" fmla="*/ 14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5" h="168">
                    <a:moveTo>
                      <a:pt x="93" y="0"/>
                    </a:moveTo>
                    <a:cubicBezTo>
                      <a:pt x="41" y="0"/>
                      <a:pt x="0" y="34"/>
                      <a:pt x="0" y="76"/>
                    </a:cubicBezTo>
                    <a:cubicBezTo>
                      <a:pt x="0" y="96"/>
                      <a:pt x="10" y="115"/>
                      <a:pt x="26" y="128"/>
                    </a:cubicBezTo>
                    <a:cubicBezTo>
                      <a:pt x="17" y="168"/>
                      <a:pt x="17" y="168"/>
                      <a:pt x="17" y="168"/>
                    </a:cubicBezTo>
                    <a:cubicBezTo>
                      <a:pt x="67" y="148"/>
                      <a:pt x="67" y="148"/>
                      <a:pt x="67" y="148"/>
                    </a:cubicBezTo>
                    <a:cubicBezTo>
                      <a:pt x="75" y="150"/>
                      <a:pt x="84" y="152"/>
                      <a:pt x="93" y="152"/>
                    </a:cubicBezTo>
                    <a:cubicBezTo>
                      <a:pt x="144" y="152"/>
                      <a:pt x="185" y="118"/>
                      <a:pt x="185" y="76"/>
                    </a:cubicBezTo>
                    <a:cubicBezTo>
                      <a:pt x="185" y="34"/>
                      <a:pt x="144" y="0"/>
                      <a:pt x="93" y="0"/>
                    </a:cubicBezTo>
                    <a:close/>
                    <a:moveTo>
                      <a:pt x="93" y="143"/>
                    </a:moveTo>
                    <a:cubicBezTo>
                      <a:pt x="85" y="143"/>
                      <a:pt x="76" y="142"/>
                      <a:pt x="69" y="140"/>
                    </a:cubicBezTo>
                    <a:cubicBezTo>
                      <a:pt x="68" y="140"/>
                      <a:pt x="67" y="140"/>
                      <a:pt x="67" y="140"/>
                    </a:cubicBezTo>
                    <a:cubicBezTo>
                      <a:pt x="65" y="140"/>
                      <a:pt x="64" y="140"/>
                      <a:pt x="63" y="141"/>
                    </a:cubicBezTo>
                    <a:cubicBezTo>
                      <a:pt x="29" y="155"/>
                      <a:pt x="29" y="155"/>
                      <a:pt x="29" y="155"/>
                    </a:cubicBezTo>
                    <a:cubicBezTo>
                      <a:pt x="34" y="130"/>
                      <a:pt x="34" y="130"/>
                      <a:pt x="34" y="130"/>
                    </a:cubicBezTo>
                    <a:cubicBezTo>
                      <a:pt x="35" y="127"/>
                      <a:pt x="34" y="124"/>
                      <a:pt x="31" y="122"/>
                    </a:cubicBezTo>
                    <a:cubicBezTo>
                      <a:pt x="16" y="109"/>
                      <a:pt x="8" y="93"/>
                      <a:pt x="8" y="76"/>
                    </a:cubicBezTo>
                    <a:cubicBezTo>
                      <a:pt x="8" y="38"/>
                      <a:pt x="46" y="8"/>
                      <a:pt x="93" y="8"/>
                    </a:cubicBezTo>
                    <a:cubicBezTo>
                      <a:pt x="139" y="8"/>
                      <a:pt x="177" y="38"/>
                      <a:pt x="177" y="76"/>
                    </a:cubicBezTo>
                    <a:cubicBezTo>
                      <a:pt x="177" y="113"/>
                      <a:pt x="139" y="143"/>
                      <a:pt x="93" y="143"/>
                    </a:cubicBezTo>
                    <a:close/>
                  </a:path>
                </a:pathLst>
              </a:custGeom>
              <a:grpFill/>
              <a:ln>
                <a:noFill/>
              </a:ln>
            </p:spPr>
            <p:txBody>
              <a:bodyPr anchor="ctr"/>
              <a:lstStyle/>
              <a:p>
                <a:pPr algn="ctr"/>
                <a:endParaRPr/>
              </a:p>
            </p:txBody>
          </p:sp>
        </p:grpSp>
        <p:grpSp>
          <p:nvGrpSpPr>
            <p:cNvPr id="37" name="组合 36"/>
            <p:cNvGrpSpPr/>
            <p:nvPr/>
          </p:nvGrpSpPr>
          <p:grpSpPr>
            <a:xfrm>
              <a:off x="9258" y="2613"/>
              <a:ext cx="3360" cy="1799"/>
              <a:chOff x="1496000" y="2196727"/>
              <a:chExt cx="2133781" cy="1142464"/>
            </a:xfrm>
          </p:grpSpPr>
          <p:sp>
            <p:nvSpPr>
              <p:cNvPr id="38" name="文本框 37"/>
              <p:cNvSpPr txBox="1"/>
              <p:nvPr/>
            </p:nvSpPr>
            <p:spPr>
              <a:xfrm>
                <a:off x="1496000" y="2196727"/>
                <a:ext cx="2133781" cy="521970"/>
              </a:xfrm>
              <a:prstGeom prst="rect">
                <a:avLst/>
              </a:prstGeom>
              <a:noFill/>
            </p:spPr>
            <p:txBody>
              <a:bodyPr wrap="square" rtlCol="0">
                <a:spAutoFit/>
                <a:scene3d>
                  <a:camera prst="orthographicFront"/>
                  <a:lightRig rig="threePt" dir="t"/>
                </a:scene3d>
                <a:sp3d contourW="12700"/>
              </a:bodyPr>
              <a:lstStyle/>
              <a:p>
                <a:pPr algn="l"/>
                <a:r>
                  <a:rPr lang="en-US" sz="2800" b="1" dirty="0">
                    <a:solidFill>
                      <a:schemeClr val="tx1">
                        <a:lumMod val="75000"/>
                        <a:lumOff val="25000"/>
                      </a:schemeClr>
                    </a:solidFill>
                    <a:latin typeface="Agency FB" panose="020B0503020202020204" pitchFamily="34" charset="0"/>
                    <a:sym typeface="+mn-ea"/>
                  </a:rPr>
                  <a:t>Segmentation</a:t>
                </a:r>
                <a:endParaRPr lang="en-US" altLang="en-US" sz="2800" b="1" dirty="0">
                  <a:solidFill>
                    <a:schemeClr val="tx1">
                      <a:lumMod val="75000"/>
                      <a:lumOff val="25000"/>
                    </a:schemeClr>
                  </a:solidFill>
                  <a:latin typeface="Agency FB" panose="020B0503020202020204" pitchFamily="34" charset="0"/>
                  <a:sym typeface="+mn-ea"/>
                </a:endParaRPr>
              </a:p>
            </p:txBody>
          </p:sp>
          <p:sp>
            <p:nvSpPr>
              <p:cNvPr id="39" name="文本框 38"/>
              <p:cNvSpPr txBox="1"/>
              <p:nvPr/>
            </p:nvSpPr>
            <p:spPr>
              <a:xfrm>
                <a:off x="1541720" y="2687681"/>
                <a:ext cx="2042476" cy="651510"/>
              </a:xfrm>
              <a:prstGeom prst="rect">
                <a:avLst/>
              </a:prstGeom>
              <a:noFill/>
            </p:spPr>
            <p:txBody>
              <a:bodyPr wrap="square" rtlCol="0">
                <a:spAutoFit/>
                <a:scene3d>
                  <a:camera prst="orthographicFront"/>
                  <a:lightRig rig="threePt" dir="t"/>
                </a:scene3d>
                <a:sp3d contourW="12700"/>
              </a:bodyPr>
              <a:lstStyle/>
              <a:p>
                <a:pPr algn="l">
                  <a:lnSpc>
                    <a:spcPct val="114000"/>
                  </a:lnSpc>
                </a:pPr>
                <a:r>
                  <a:rPr lang="en-US" altLang="zh-CN" sz="1600" b="1">
                    <a:solidFill>
                      <a:schemeClr val="tx1">
                        <a:lumMod val="50000"/>
                        <a:lumOff val="50000"/>
                      </a:schemeClr>
                    </a:solidFill>
                    <a:latin typeface="Century Gothic" panose="020B0502020202020204" pitchFamily="34" charset="0"/>
                    <a:ea typeface="+mj-ea"/>
                    <a:sym typeface="+mn-ea"/>
                  </a:rPr>
                  <a:t>Annotate the teeth for later training. </a:t>
                </a:r>
                <a:endParaRPr lang="en-US" altLang="zh-CN" sz="1600" b="1" dirty="0">
                  <a:solidFill>
                    <a:schemeClr val="tx1">
                      <a:lumMod val="50000"/>
                      <a:lumOff val="50000"/>
                    </a:schemeClr>
                  </a:solidFill>
                  <a:latin typeface="Century Gothic" panose="020B0502020202020204" pitchFamily="34" charset="0"/>
                  <a:ea typeface="+mj-ea"/>
                  <a:sym typeface="+mn-ea"/>
                </a:endParaRPr>
              </a:p>
            </p:txBody>
          </p:sp>
        </p:grpSp>
      </p:grpSp>
      <p:grpSp>
        <p:nvGrpSpPr>
          <p:cNvPr id="96" name="组合 95"/>
          <p:cNvGrpSpPr/>
          <p:nvPr/>
        </p:nvGrpSpPr>
        <p:grpSpPr>
          <a:xfrm>
            <a:off x="7597775" y="3559810"/>
            <a:ext cx="3775075" cy="2764790"/>
            <a:chOff x="11965" y="5606"/>
            <a:chExt cx="5945" cy="4354"/>
          </a:xfrm>
        </p:grpSpPr>
        <p:sp>
          <p:nvSpPr>
            <p:cNvPr id="8" name="îṣ1íďé"/>
            <p:cNvSpPr/>
            <p:nvPr/>
          </p:nvSpPr>
          <p:spPr>
            <a:xfrm>
              <a:off x="15140" y="5606"/>
              <a:ext cx="2770" cy="686"/>
            </a:xfrm>
            <a:prstGeom prst="chevron">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anchor="ctr">
              <a:noAutofit/>
            </a:bodyPr>
            <a:lstStyle/>
            <a:p>
              <a:pPr algn="ctr"/>
              <a:r>
                <a:rPr lang="en-US" sz="2400" b="1" dirty="0">
                  <a:solidFill>
                    <a:schemeClr val="bg1"/>
                  </a:solidFill>
                  <a:latin typeface="Agency FB" panose="020B0503020202020204" pitchFamily="34" charset="0"/>
                </a:rPr>
                <a:t>6</a:t>
              </a:r>
            </a:p>
          </p:txBody>
        </p:sp>
        <p:cxnSp>
          <p:nvCxnSpPr>
            <p:cNvPr id="24" name="Straight Connector 55"/>
            <p:cNvCxnSpPr/>
            <p:nvPr/>
          </p:nvCxnSpPr>
          <p:spPr>
            <a:xfrm flipV="1">
              <a:off x="16398" y="6537"/>
              <a:ext cx="0" cy="891"/>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56" name="组合 55"/>
            <p:cNvGrpSpPr/>
            <p:nvPr/>
          </p:nvGrpSpPr>
          <p:grpSpPr>
            <a:xfrm>
              <a:off x="15404" y="7540"/>
              <a:ext cx="2018" cy="2058"/>
              <a:chOff x="9855110" y="4716580"/>
              <a:chExt cx="1114091" cy="1133662"/>
            </a:xfrm>
            <a:blipFill rotWithShape="1">
              <a:blip r:embed="rId4"/>
              <a:stretch>
                <a:fillRect l="-5000" r="-6000"/>
              </a:stretch>
            </a:blipFill>
          </p:grpSpPr>
          <p:sp>
            <p:nvSpPr>
              <p:cNvPr id="23" name="iṧlîďé"/>
              <p:cNvSpPr/>
              <p:nvPr/>
            </p:nvSpPr>
            <p:spPr>
              <a:xfrm>
                <a:off x="9855110" y="4716580"/>
                <a:ext cx="1114091" cy="1133662"/>
              </a:xfrm>
              <a:prstGeom prst="ellipse">
                <a:avLst/>
              </a:prstGeom>
              <a:grpFill/>
              <a:ln>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algn="ctr" defTabSz="913765">
                  <a:lnSpc>
                    <a:spcPct val="120000"/>
                  </a:lnSpc>
                </a:pPr>
                <a:endParaRPr sz="1100">
                  <a:solidFill>
                    <a:schemeClr val="tx1"/>
                  </a:solidFill>
                </a:endParaRPr>
              </a:p>
            </p:txBody>
          </p:sp>
          <p:sp>
            <p:nvSpPr>
              <p:cNvPr id="27" name="îsľiḍe"/>
              <p:cNvSpPr/>
              <p:nvPr/>
            </p:nvSpPr>
            <p:spPr bwMode="auto">
              <a:xfrm>
                <a:off x="10293832" y="5082861"/>
                <a:ext cx="221973" cy="408961"/>
              </a:xfrm>
              <a:custGeom>
                <a:avLst/>
                <a:gdLst>
                  <a:gd name="T0" fmla="*/ 101 w 101"/>
                  <a:gd name="T1" fmla="*/ 72 h 186"/>
                  <a:gd name="T2" fmla="*/ 97 w 101"/>
                  <a:gd name="T3" fmla="*/ 68 h 186"/>
                  <a:gd name="T4" fmla="*/ 64 w 101"/>
                  <a:gd name="T5" fmla="*/ 68 h 186"/>
                  <a:gd name="T6" fmla="*/ 84 w 101"/>
                  <a:gd name="T7" fmla="*/ 6 h 186"/>
                  <a:gd name="T8" fmla="*/ 84 w 101"/>
                  <a:gd name="T9" fmla="*/ 6 h 186"/>
                  <a:gd name="T10" fmla="*/ 85 w 101"/>
                  <a:gd name="T11" fmla="*/ 4 h 186"/>
                  <a:gd name="T12" fmla="*/ 80 w 101"/>
                  <a:gd name="T13" fmla="*/ 0 h 186"/>
                  <a:gd name="T14" fmla="*/ 38 w 101"/>
                  <a:gd name="T15" fmla="*/ 0 h 186"/>
                  <a:gd name="T16" fmla="*/ 34 w 101"/>
                  <a:gd name="T17" fmla="*/ 3 h 186"/>
                  <a:gd name="T18" fmla="*/ 34 w 101"/>
                  <a:gd name="T19" fmla="*/ 3 h 186"/>
                  <a:gd name="T20" fmla="*/ 0 w 101"/>
                  <a:gd name="T21" fmla="*/ 104 h 186"/>
                  <a:gd name="T22" fmla="*/ 0 w 101"/>
                  <a:gd name="T23" fmla="*/ 104 h 186"/>
                  <a:gd name="T24" fmla="*/ 0 w 101"/>
                  <a:gd name="T25" fmla="*/ 106 h 186"/>
                  <a:gd name="T26" fmla="*/ 4 w 101"/>
                  <a:gd name="T27" fmla="*/ 110 h 186"/>
                  <a:gd name="T28" fmla="*/ 42 w 101"/>
                  <a:gd name="T29" fmla="*/ 110 h 186"/>
                  <a:gd name="T30" fmla="*/ 34 w 101"/>
                  <a:gd name="T31" fmla="*/ 181 h 186"/>
                  <a:gd name="T32" fmla="*/ 34 w 101"/>
                  <a:gd name="T33" fmla="*/ 181 h 186"/>
                  <a:gd name="T34" fmla="*/ 34 w 101"/>
                  <a:gd name="T35" fmla="*/ 182 h 186"/>
                  <a:gd name="T36" fmla="*/ 38 w 101"/>
                  <a:gd name="T37" fmla="*/ 186 h 186"/>
                  <a:gd name="T38" fmla="*/ 42 w 101"/>
                  <a:gd name="T39" fmla="*/ 183 h 186"/>
                  <a:gd name="T40" fmla="*/ 42 w 101"/>
                  <a:gd name="T41" fmla="*/ 183 h 186"/>
                  <a:gd name="T42" fmla="*/ 101 w 101"/>
                  <a:gd name="T43" fmla="*/ 74 h 186"/>
                  <a:gd name="T44" fmla="*/ 101 w 101"/>
                  <a:gd name="T45" fmla="*/ 74 h 186"/>
                  <a:gd name="T46" fmla="*/ 101 w 101"/>
                  <a:gd name="T47" fmla="*/ 72 h 186"/>
                  <a:gd name="T48" fmla="*/ 45 w 101"/>
                  <a:gd name="T49" fmla="*/ 160 h 186"/>
                  <a:gd name="T50" fmla="*/ 51 w 101"/>
                  <a:gd name="T51" fmla="*/ 106 h 186"/>
                  <a:gd name="T52" fmla="*/ 51 w 101"/>
                  <a:gd name="T53" fmla="*/ 106 h 186"/>
                  <a:gd name="T54" fmla="*/ 51 w 101"/>
                  <a:gd name="T55" fmla="*/ 106 h 186"/>
                  <a:gd name="T56" fmla="*/ 47 w 101"/>
                  <a:gd name="T57" fmla="*/ 101 h 186"/>
                  <a:gd name="T58" fmla="*/ 10 w 101"/>
                  <a:gd name="T59" fmla="*/ 101 h 186"/>
                  <a:gd name="T60" fmla="*/ 41 w 101"/>
                  <a:gd name="T61" fmla="*/ 9 h 186"/>
                  <a:gd name="T62" fmla="*/ 75 w 101"/>
                  <a:gd name="T63" fmla="*/ 9 h 186"/>
                  <a:gd name="T64" fmla="*/ 54 w 101"/>
                  <a:gd name="T65" fmla="*/ 71 h 186"/>
                  <a:gd name="T66" fmla="*/ 54 w 101"/>
                  <a:gd name="T67" fmla="*/ 71 h 186"/>
                  <a:gd name="T68" fmla="*/ 54 w 101"/>
                  <a:gd name="T69" fmla="*/ 72 h 186"/>
                  <a:gd name="T70" fmla="*/ 58 w 101"/>
                  <a:gd name="T71" fmla="*/ 76 h 186"/>
                  <a:gd name="T72" fmla="*/ 90 w 101"/>
                  <a:gd name="T73" fmla="*/ 76 h 186"/>
                  <a:gd name="T74" fmla="*/ 45 w 101"/>
                  <a:gd name="T75" fmla="*/ 16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86">
                    <a:moveTo>
                      <a:pt x="101" y="72"/>
                    </a:moveTo>
                    <a:cubicBezTo>
                      <a:pt x="101" y="70"/>
                      <a:pt x="100" y="68"/>
                      <a:pt x="97" y="68"/>
                    </a:cubicBezTo>
                    <a:cubicBezTo>
                      <a:pt x="64" y="68"/>
                      <a:pt x="64" y="68"/>
                      <a:pt x="64" y="68"/>
                    </a:cubicBezTo>
                    <a:cubicBezTo>
                      <a:pt x="84" y="6"/>
                      <a:pt x="84" y="6"/>
                      <a:pt x="84" y="6"/>
                    </a:cubicBezTo>
                    <a:cubicBezTo>
                      <a:pt x="84" y="6"/>
                      <a:pt x="84" y="6"/>
                      <a:pt x="84" y="6"/>
                    </a:cubicBezTo>
                    <a:cubicBezTo>
                      <a:pt x="84" y="5"/>
                      <a:pt x="85" y="5"/>
                      <a:pt x="85" y="4"/>
                    </a:cubicBezTo>
                    <a:cubicBezTo>
                      <a:pt x="85" y="2"/>
                      <a:pt x="83" y="0"/>
                      <a:pt x="80" y="0"/>
                    </a:cubicBezTo>
                    <a:cubicBezTo>
                      <a:pt x="38" y="0"/>
                      <a:pt x="38" y="0"/>
                      <a:pt x="38" y="0"/>
                    </a:cubicBezTo>
                    <a:cubicBezTo>
                      <a:pt x="36" y="0"/>
                      <a:pt x="35" y="1"/>
                      <a:pt x="34" y="3"/>
                    </a:cubicBezTo>
                    <a:cubicBezTo>
                      <a:pt x="34" y="3"/>
                      <a:pt x="34" y="3"/>
                      <a:pt x="34" y="3"/>
                    </a:cubicBezTo>
                    <a:cubicBezTo>
                      <a:pt x="0" y="104"/>
                      <a:pt x="0" y="104"/>
                      <a:pt x="0" y="104"/>
                    </a:cubicBezTo>
                    <a:cubicBezTo>
                      <a:pt x="0" y="104"/>
                      <a:pt x="0" y="104"/>
                      <a:pt x="0" y="104"/>
                    </a:cubicBezTo>
                    <a:cubicBezTo>
                      <a:pt x="0" y="105"/>
                      <a:pt x="0" y="105"/>
                      <a:pt x="0" y="106"/>
                    </a:cubicBezTo>
                    <a:cubicBezTo>
                      <a:pt x="0" y="108"/>
                      <a:pt x="2" y="110"/>
                      <a:pt x="4" y="110"/>
                    </a:cubicBezTo>
                    <a:cubicBezTo>
                      <a:pt x="42" y="110"/>
                      <a:pt x="42" y="110"/>
                      <a:pt x="42" y="110"/>
                    </a:cubicBezTo>
                    <a:cubicBezTo>
                      <a:pt x="34" y="181"/>
                      <a:pt x="34" y="181"/>
                      <a:pt x="34" y="181"/>
                    </a:cubicBezTo>
                    <a:cubicBezTo>
                      <a:pt x="34" y="181"/>
                      <a:pt x="34" y="181"/>
                      <a:pt x="34" y="181"/>
                    </a:cubicBezTo>
                    <a:cubicBezTo>
                      <a:pt x="34" y="181"/>
                      <a:pt x="34" y="181"/>
                      <a:pt x="34" y="182"/>
                    </a:cubicBezTo>
                    <a:cubicBezTo>
                      <a:pt x="34" y="184"/>
                      <a:pt x="36" y="186"/>
                      <a:pt x="38" y="186"/>
                    </a:cubicBezTo>
                    <a:cubicBezTo>
                      <a:pt x="40" y="186"/>
                      <a:pt x="41" y="185"/>
                      <a:pt x="42" y="183"/>
                    </a:cubicBezTo>
                    <a:cubicBezTo>
                      <a:pt x="42" y="183"/>
                      <a:pt x="42" y="183"/>
                      <a:pt x="42" y="183"/>
                    </a:cubicBezTo>
                    <a:cubicBezTo>
                      <a:pt x="101" y="74"/>
                      <a:pt x="101" y="74"/>
                      <a:pt x="101" y="74"/>
                    </a:cubicBezTo>
                    <a:cubicBezTo>
                      <a:pt x="101" y="74"/>
                      <a:pt x="101" y="74"/>
                      <a:pt x="101" y="74"/>
                    </a:cubicBezTo>
                    <a:cubicBezTo>
                      <a:pt x="101" y="73"/>
                      <a:pt x="101" y="73"/>
                      <a:pt x="101" y="72"/>
                    </a:cubicBezTo>
                    <a:close/>
                    <a:moveTo>
                      <a:pt x="45" y="160"/>
                    </a:moveTo>
                    <a:cubicBezTo>
                      <a:pt x="51" y="106"/>
                      <a:pt x="51" y="106"/>
                      <a:pt x="51" y="106"/>
                    </a:cubicBezTo>
                    <a:cubicBezTo>
                      <a:pt x="51" y="106"/>
                      <a:pt x="51" y="106"/>
                      <a:pt x="51" y="106"/>
                    </a:cubicBezTo>
                    <a:cubicBezTo>
                      <a:pt x="51" y="106"/>
                      <a:pt x="51" y="106"/>
                      <a:pt x="51" y="106"/>
                    </a:cubicBezTo>
                    <a:cubicBezTo>
                      <a:pt x="51" y="103"/>
                      <a:pt x="49" y="101"/>
                      <a:pt x="47" y="101"/>
                    </a:cubicBezTo>
                    <a:cubicBezTo>
                      <a:pt x="10" y="101"/>
                      <a:pt x="10" y="101"/>
                      <a:pt x="10" y="101"/>
                    </a:cubicBezTo>
                    <a:cubicBezTo>
                      <a:pt x="41" y="9"/>
                      <a:pt x="41" y="9"/>
                      <a:pt x="41" y="9"/>
                    </a:cubicBezTo>
                    <a:cubicBezTo>
                      <a:pt x="75" y="9"/>
                      <a:pt x="75" y="9"/>
                      <a:pt x="75" y="9"/>
                    </a:cubicBezTo>
                    <a:cubicBezTo>
                      <a:pt x="54" y="71"/>
                      <a:pt x="54" y="71"/>
                      <a:pt x="54" y="71"/>
                    </a:cubicBezTo>
                    <a:cubicBezTo>
                      <a:pt x="54" y="71"/>
                      <a:pt x="54" y="71"/>
                      <a:pt x="54" y="71"/>
                    </a:cubicBezTo>
                    <a:cubicBezTo>
                      <a:pt x="54" y="71"/>
                      <a:pt x="54" y="71"/>
                      <a:pt x="54" y="72"/>
                    </a:cubicBezTo>
                    <a:cubicBezTo>
                      <a:pt x="54" y="74"/>
                      <a:pt x="56" y="76"/>
                      <a:pt x="58" y="76"/>
                    </a:cubicBezTo>
                    <a:cubicBezTo>
                      <a:pt x="90" y="76"/>
                      <a:pt x="90" y="76"/>
                      <a:pt x="90" y="76"/>
                    </a:cubicBezTo>
                    <a:lnTo>
                      <a:pt x="45" y="160"/>
                    </a:lnTo>
                    <a:close/>
                  </a:path>
                </a:pathLst>
              </a:custGeom>
              <a:grpFill/>
              <a:ln>
                <a:noFill/>
              </a:ln>
            </p:spPr>
            <p:txBody>
              <a:bodyPr anchor="ctr"/>
              <a:lstStyle/>
              <a:p>
                <a:pPr algn="ctr"/>
                <a:endParaRPr/>
              </a:p>
            </p:txBody>
          </p:sp>
        </p:grpSp>
        <p:grpSp>
          <p:nvGrpSpPr>
            <p:cNvPr id="43" name="组合 42"/>
            <p:cNvGrpSpPr/>
            <p:nvPr/>
          </p:nvGrpSpPr>
          <p:grpSpPr>
            <a:xfrm>
              <a:off x="11965" y="7354"/>
              <a:ext cx="3360" cy="2607"/>
              <a:chOff x="1541720" y="2244352"/>
              <a:chExt cx="2133781" cy="1655544"/>
            </a:xfrm>
          </p:grpSpPr>
          <p:sp>
            <p:nvSpPr>
              <p:cNvPr id="44" name="文本框 43"/>
              <p:cNvSpPr txBox="1"/>
              <p:nvPr/>
            </p:nvSpPr>
            <p:spPr>
              <a:xfrm>
                <a:off x="1541720" y="2244352"/>
                <a:ext cx="2133781" cy="521970"/>
              </a:xfrm>
              <a:prstGeom prst="rect">
                <a:avLst/>
              </a:prstGeom>
              <a:noFill/>
            </p:spPr>
            <p:txBody>
              <a:bodyPr wrap="square" rtlCol="0">
                <a:spAutoFit/>
                <a:scene3d>
                  <a:camera prst="orthographicFront"/>
                  <a:lightRig rig="threePt" dir="t"/>
                </a:scene3d>
                <a:sp3d contourW="12700"/>
              </a:bodyPr>
              <a:lstStyle/>
              <a:p>
                <a:pPr algn="r"/>
                <a:r>
                  <a:rPr lang="en-US" sz="2800" b="1" dirty="0">
                    <a:solidFill>
                      <a:schemeClr val="tx1">
                        <a:lumMod val="75000"/>
                        <a:lumOff val="25000"/>
                      </a:schemeClr>
                    </a:solidFill>
                    <a:latin typeface="Agency FB" panose="020B0503020202020204" pitchFamily="34" charset="0"/>
                    <a:sym typeface="+mn-ea"/>
                  </a:rPr>
                  <a:t>3D Mesh</a:t>
                </a:r>
                <a:endParaRPr lang="en-US" altLang="en-US" sz="2800" b="1" dirty="0">
                  <a:solidFill>
                    <a:schemeClr val="tx1">
                      <a:lumMod val="75000"/>
                      <a:lumOff val="25000"/>
                    </a:schemeClr>
                  </a:solidFill>
                  <a:latin typeface="Agency FB" panose="020B0503020202020204" pitchFamily="34" charset="0"/>
                  <a:sym typeface="+mn-ea"/>
                </a:endParaRPr>
              </a:p>
            </p:txBody>
          </p:sp>
          <p:sp>
            <p:nvSpPr>
              <p:cNvPr id="45" name="文本框 44"/>
              <p:cNvSpPr txBox="1"/>
              <p:nvPr/>
            </p:nvSpPr>
            <p:spPr>
              <a:xfrm>
                <a:off x="1633025" y="2687681"/>
                <a:ext cx="2042476" cy="12122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b="1" dirty="0">
                    <a:solidFill>
                      <a:schemeClr val="tx1">
                        <a:lumMod val="50000"/>
                        <a:lumOff val="50000"/>
                      </a:schemeClr>
                    </a:solidFill>
                    <a:latin typeface="Century Gothic" panose="020B0502020202020204" pitchFamily="34" charset="0"/>
                    <a:ea typeface="+mj-ea"/>
                    <a:sym typeface="+mn-ea"/>
                  </a:rPr>
                  <a:t>Use MeshLab to do the reconstruction from point cloud to 3D mesh.</a:t>
                </a:r>
              </a:p>
            </p:txBody>
          </p:sp>
        </p:grpSp>
      </p:grpSp>
      <p:grpSp>
        <p:nvGrpSpPr>
          <p:cNvPr id="88" name="组合 87"/>
          <p:cNvGrpSpPr/>
          <p:nvPr/>
        </p:nvGrpSpPr>
        <p:grpSpPr>
          <a:xfrm>
            <a:off x="3922395" y="3559810"/>
            <a:ext cx="3933190" cy="2534920"/>
            <a:chOff x="6177" y="5606"/>
            <a:chExt cx="6194" cy="3992"/>
          </a:xfrm>
        </p:grpSpPr>
        <p:sp>
          <p:nvSpPr>
            <p:cNvPr id="6" name="isļiḍe"/>
            <p:cNvSpPr/>
            <p:nvPr/>
          </p:nvSpPr>
          <p:spPr>
            <a:xfrm>
              <a:off x="9601" y="5606"/>
              <a:ext cx="2770" cy="686"/>
            </a:xfrm>
            <a:prstGeom prst="chevron">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anchor="ctr">
              <a:noAutofit/>
            </a:bodyPr>
            <a:lstStyle/>
            <a:p>
              <a:pPr algn="ctr"/>
              <a:r>
                <a:rPr lang="en-US" sz="2400" b="1" dirty="0">
                  <a:solidFill>
                    <a:schemeClr val="bg1"/>
                  </a:solidFill>
                  <a:latin typeface="Agency FB" panose="020B0503020202020204" pitchFamily="34" charset="0"/>
                </a:rPr>
                <a:t>4</a:t>
              </a:r>
            </a:p>
          </p:txBody>
        </p:sp>
        <p:cxnSp>
          <p:nvCxnSpPr>
            <p:cNvPr id="20" name="Straight Connector 51"/>
            <p:cNvCxnSpPr/>
            <p:nvPr/>
          </p:nvCxnSpPr>
          <p:spPr>
            <a:xfrm flipV="1">
              <a:off x="10853" y="6537"/>
              <a:ext cx="0" cy="891"/>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57" name="组合 56"/>
            <p:cNvGrpSpPr/>
            <p:nvPr/>
          </p:nvGrpSpPr>
          <p:grpSpPr>
            <a:xfrm>
              <a:off x="9844" y="7540"/>
              <a:ext cx="2018" cy="2058"/>
              <a:chOff x="6334444" y="4716580"/>
              <a:chExt cx="1114091" cy="1133662"/>
            </a:xfrm>
            <a:blipFill rotWithShape="1">
              <a:blip r:embed="rId5"/>
              <a:stretch>
                <a:fillRect l="-19000" t="-4000" r="-18000" b="-6000"/>
              </a:stretch>
            </a:blipFill>
          </p:grpSpPr>
          <p:sp>
            <p:nvSpPr>
              <p:cNvPr id="19" name="işľíďe"/>
              <p:cNvSpPr/>
              <p:nvPr/>
            </p:nvSpPr>
            <p:spPr>
              <a:xfrm>
                <a:off x="6334444" y="4716580"/>
                <a:ext cx="1114091" cy="1133662"/>
              </a:xfrm>
              <a:prstGeom prst="ellipse">
                <a:avLst/>
              </a:prstGeom>
              <a:grpFill/>
              <a:ln>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algn="ctr" defTabSz="913765">
                  <a:lnSpc>
                    <a:spcPct val="120000"/>
                  </a:lnSpc>
                </a:pPr>
                <a:endParaRPr sz="1100">
                  <a:solidFill>
                    <a:schemeClr val="tx1"/>
                  </a:solidFill>
                </a:endParaRPr>
              </a:p>
            </p:txBody>
          </p:sp>
          <p:sp>
            <p:nvSpPr>
              <p:cNvPr id="28" name="ïSľïḍé"/>
              <p:cNvSpPr/>
              <p:nvPr/>
            </p:nvSpPr>
            <p:spPr bwMode="auto">
              <a:xfrm>
                <a:off x="6717068" y="5066867"/>
                <a:ext cx="334166" cy="408961"/>
              </a:xfrm>
              <a:custGeom>
                <a:avLst/>
                <a:gdLst>
                  <a:gd name="T0" fmla="*/ 152 w 152"/>
                  <a:gd name="T1" fmla="*/ 131 h 186"/>
                  <a:gd name="T2" fmla="*/ 118 w 152"/>
                  <a:gd name="T3" fmla="*/ 59 h 186"/>
                  <a:gd name="T4" fmla="*/ 92 w 152"/>
                  <a:gd name="T5" fmla="*/ 20 h 186"/>
                  <a:gd name="T6" fmla="*/ 92 w 152"/>
                  <a:gd name="T7" fmla="*/ 17 h 186"/>
                  <a:gd name="T8" fmla="*/ 76 w 152"/>
                  <a:gd name="T9" fmla="*/ 0 h 186"/>
                  <a:gd name="T10" fmla="*/ 59 w 152"/>
                  <a:gd name="T11" fmla="*/ 17 h 186"/>
                  <a:gd name="T12" fmla="*/ 59 w 152"/>
                  <a:gd name="T13" fmla="*/ 20 h 186"/>
                  <a:gd name="T14" fmla="*/ 33 w 152"/>
                  <a:gd name="T15" fmla="*/ 59 h 186"/>
                  <a:gd name="T16" fmla="*/ 0 w 152"/>
                  <a:gd name="T17" fmla="*/ 131 h 186"/>
                  <a:gd name="T18" fmla="*/ 50 w 152"/>
                  <a:gd name="T19" fmla="*/ 159 h 186"/>
                  <a:gd name="T20" fmla="*/ 50 w 152"/>
                  <a:gd name="T21" fmla="*/ 161 h 186"/>
                  <a:gd name="T22" fmla="*/ 76 w 152"/>
                  <a:gd name="T23" fmla="*/ 186 h 186"/>
                  <a:gd name="T24" fmla="*/ 101 w 152"/>
                  <a:gd name="T25" fmla="*/ 161 h 186"/>
                  <a:gd name="T26" fmla="*/ 101 w 152"/>
                  <a:gd name="T27" fmla="*/ 159 h 186"/>
                  <a:gd name="T28" fmla="*/ 152 w 152"/>
                  <a:gd name="T29" fmla="*/ 131 h 186"/>
                  <a:gd name="T30" fmla="*/ 76 w 152"/>
                  <a:gd name="T31" fmla="*/ 9 h 186"/>
                  <a:gd name="T32" fmla="*/ 84 w 152"/>
                  <a:gd name="T33" fmla="*/ 17 h 186"/>
                  <a:gd name="T34" fmla="*/ 76 w 152"/>
                  <a:gd name="T35" fmla="*/ 26 h 186"/>
                  <a:gd name="T36" fmla="*/ 67 w 152"/>
                  <a:gd name="T37" fmla="*/ 17 h 186"/>
                  <a:gd name="T38" fmla="*/ 76 w 152"/>
                  <a:gd name="T39" fmla="*/ 9 h 186"/>
                  <a:gd name="T40" fmla="*/ 20 w 152"/>
                  <a:gd name="T41" fmla="*/ 108 h 186"/>
                  <a:gd name="T42" fmla="*/ 42 w 152"/>
                  <a:gd name="T43" fmla="*/ 59 h 186"/>
                  <a:gd name="T44" fmla="*/ 63 w 152"/>
                  <a:gd name="T45" fmla="*/ 28 h 186"/>
                  <a:gd name="T46" fmla="*/ 76 w 152"/>
                  <a:gd name="T47" fmla="*/ 34 h 186"/>
                  <a:gd name="T48" fmla="*/ 88 w 152"/>
                  <a:gd name="T49" fmla="*/ 28 h 186"/>
                  <a:gd name="T50" fmla="*/ 109 w 152"/>
                  <a:gd name="T51" fmla="*/ 59 h 186"/>
                  <a:gd name="T52" fmla="*/ 131 w 152"/>
                  <a:gd name="T53" fmla="*/ 108 h 186"/>
                  <a:gd name="T54" fmla="*/ 136 w 152"/>
                  <a:gd name="T55" fmla="*/ 113 h 186"/>
                  <a:gd name="T56" fmla="*/ 76 w 152"/>
                  <a:gd name="T57" fmla="*/ 127 h 186"/>
                  <a:gd name="T58" fmla="*/ 15 w 152"/>
                  <a:gd name="T59" fmla="*/ 114 h 186"/>
                  <a:gd name="T60" fmla="*/ 20 w 152"/>
                  <a:gd name="T61" fmla="*/ 108 h 186"/>
                  <a:gd name="T62" fmla="*/ 76 w 152"/>
                  <a:gd name="T63" fmla="*/ 177 h 186"/>
                  <a:gd name="T64" fmla="*/ 59 w 152"/>
                  <a:gd name="T65" fmla="*/ 161 h 186"/>
                  <a:gd name="T66" fmla="*/ 59 w 152"/>
                  <a:gd name="T67" fmla="*/ 160 h 186"/>
                  <a:gd name="T68" fmla="*/ 76 w 152"/>
                  <a:gd name="T69" fmla="*/ 161 h 186"/>
                  <a:gd name="T70" fmla="*/ 92 w 152"/>
                  <a:gd name="T71" fmla="*/ 160 h 186"/>
                  <a:gd name="T72" fmla="*/ 92 w 152"/>
                  <a:gd name="T73" fmla="*/ 161 h 186"/>
                  <a:gd name="T74" fmla="*/ 76 w 152"/>
                  <a:gd name="T75" fmla="*/ 177 h 186"/>
                  <a:gd name="T76" fmla="*/ 76 w 152"/>
                  <a:gd name="T77" fmla="*/ 152 h 186"/>
                  <a:gd name="T78" fmla="*/ 8 w 152"/>
                  <a:gd name="T79" fmla="*/ 131 h 186"/>
                  <a:gd name="T80" fmla="*/ 11 w 152"/>
                  <a:gd name="T81" fmla="*/ 120 h 186"/>
                  <a:gd name="T82" fmla="*/ 76 w 152"/>
                  <a:gd name="T83" fmla="*/ 135 h 186"/>
                  <a:gd name="T84" fmla="*/ 140 w 152"/>
                  <a:gd name="T85" fmla="*/ 120 h 186"/>
                  <a:gd name="T86" fmla="*/ 143 w 152"/>
                  <a:gd name="T87" fmla="*/ 131 h 186"/>
                  <a:gd name="T88" fmla="*/ 76 w 152"/>
                  <a:gd name="T89" fmla="*/ 15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2" h="186">
                    <a:moveTo>
                      <a:pt x="152" y="131"/>
                    </a:moveTo>
                    <a:cubicBezTo>
                      <a:pt x="152" y="101"/>
                      <a:pt x="118" y="101"/>
                      <a:pt x="118" y="59"/>
                    </a:cubicBezTo>
                    <a:cubicBezTo>
                      <a:pt x="118" y="42"/>
                      <a:pt x="107" y="27"/>
                      <a:pt x="92" y="20"/>
                    </a:cubicBezTo>
                    <a:cubicBezTo>
                      <a:pt x="92" y="19"/>
                      <a:pt x="92" y="18"/>
                      <a:pt x="92" y="17"/>
                    </a:cubicBezTo>
                    <a:cubicBezTo>
                      <a:pt x="92" y="8"/>
                      <a:pt x="85" y="0"/>
                      <a:pt x="76" y="0"/>
                    </a:cubicBezTo>
                    <a:cubicBezTo>
                      <a:pt x="66" y="0"/>
                      <a:pt x="59" y="8"/>
                      <a:pt x="59" y="17"/>
                    </a:cubicBezTo>
                    <a:cubicBezTo>
                      <a:pt x="59" y="18"/>
                      <a:pt x="59" y="19"/>
                      <a:pt x="59" y="20"/>
                    </a:cubicBezTo>
                    <a:cubicBezTo>
                      <a:pt x="44" y="27"/>
                      <a:pt x="33" y="42"/>
                      <a:pt x="33" y="59"/>
                    </a:cubicBezTo>
                    <a:cubicBezTo>
                      <a:pt x="33" y="101"/>
                      <a:pt x="0" y="101"/>
                      <a:pt x="0" y="131"/>
                    </a:cubicBezTo>
                    <a:cubicBezTo>
                      <a:pt x="0" y="144"/>
                      <a:pt x="21" y="155"/>
                      <a:pt x="50" y="159"/>
                    </a:cubicBezTo>
                    <a:cubicBezTo>
                      <a:pt x="50" y="159"/>
                      <a:pt x="50" y="160"/>
                      <a:pt x="50" y="161"/>
                    </a:cubicBezTo>
                    <a:cubicBezTo>
                      <a:pt x="50" y="174"/>
                      <a:pt x="62" y="186"/>
                      <a:pt x="76" y="186"/>
                    </a:cubicBezTo>
                    <a:cubicBezTo>
                      <a:pt x="90" y="186"/>
                      <a:pt x="101" y="174"/>
                      <a:pt x="101" y="161"/>
                    </a:cubicBezTo>
                    <a:cubicBezTo>
                      <a:pt x="101" y="160"/>
                      <a:pt x="101" y="159"/>
                      <a:pt x="101" y="159"/>
                    </a:cubicBezTo>
                    <a:cubicBezTo>
                      <a:pt x="130" y="155"/>
                      <a:pt x="152" y="144"/>
                      <a:pt x="152" y="131"/>
                    </a:cubicBezTo>
                    <a:close/>
                    <a:moveTo>
                      <a:pt x="76" y="9"/>
                    </a:moveTo>
                    <a:cubicBezTo>
                      <a:pt x="80" y="9"/>
                      <a:pt x="84" y="12"/>
                      <a:pt x="84" y="17"/>
                    </a:cubicBezTo>
                    <a:cubicBezTo>
                      <a:pt x="84" y="22"/>
                      <a:pt x="80" y="26"/>
                      <a:pt x="76" y="26"/>
                    </a:cubicBezTo>
                    <a:cubicBezTo>
                      <a:pt x="71" y="26"/>
                      <a:pt x="67" y="22"/>
                      <a:pt x="67" y="17"/>
                    </a:cubicBezTo>
                    <a:cubicBezTo>
                      <a:pt x="67" y="12"/>
                      <a:pt x="71" y="9"/>
                      <a:pt x="76" y="9"/>
                    </a:cubicBezTo>
                    <a:close/>
                    <a:moveTo>
                      <a:pt x="20" y="108"/>
                    </a:moveTo>
                    <a:cubicBezTo>
                      <a:pt x="30" y="98"/>
                      <a:pt x="42" y="86"/>
                      <a:pt x="42" y="59"/>
                    </a:cubicBezTo>
                    <a:cubicBezTo>
                      <a:pt x="42" y="45"/>
                      <a:pt x="51" y="33"/>
                      <a:pt x="63" y="28"/>
                    </a:cubicBezTo>
                    <a:cubicBezTo>
                      <a:pt x="66" y="32"/>
                      <a:pt x="70" y="34"/>
                      <a:pt x="76" y="34"/>
                    </a:cubicBezTo>
                    <a:cubicBezTo>
                      <a:pt x="81" y="34"/>
                      <a:pt x="85" y="32"/>
                      <a:pt x="88" y="28"/>
                    </a:cubicBezTo>
                    <a:cubicBezTo>
                      <a:pt x="101" y="33"/>
                      <a:pt x="109" y="45"/>
                      <a:pt x="109" y="59"/>
                    </a:cubicBezTo>
                    <a:cubicBezTo>
                      <a:pt x="109" y="86"/>
                      <a:pt x="121" y="98"/>
                      <a:pt x="131" y="108"/>
                    </a:cubicBezTo>
                    <a:cubicBezTo>
                      <a:pt x="133" y="110"/>
                      <a:pt x="134" y="112"/>
                      <a:pt x="136" y="113"/>
                    </a:cubicBezTo>
                    <a:cubicBezTo>
                      <a:pt x="128" y="121"/>
                      <a:pt x="104" y="127"/>
                      <a:pt x="76" y="127"/>
                    </a:cubicBezTo>
                    <a:cubicBezTo>
                      <a:pt x="47" y="127"/>
                      <a:pt x="23" y="121"/>
                      <a:pt x="15" y="114"/>
                    </a:cubicBezTo>
                    <a:cubicBezTo>
                      <a:pt x="17" y="112"/>
                      <a:pt x="19" y="110"/>
                      <a:pt x="20" y="108"/>
                    </a:cubicBezTo>
                    <a:close/>
                    <a:moveTo>
                      <a:pt x="76" y="177"/>
                    </a:moveTo>
                    <a:cubicBezTo>
                      <a:pt x="66" y="177"/>
                      <a:pt x="59" y="170"/>
                      <a:pt x="59" y="161"/>
                    </a:cubicBezTo>
                    <a:cubicBezTo>
                      <a:pt x="59" y="160"/>
                      <a:pt x="59" y="160"/>
                      <a:pt x="59" y="160"/>
                    </a:cubicBezTo>
                    <a:cubicBezTo>
                      <a:pt x="64" y="160"/>
                      <a:pt x="70" y="161"/>
                      <a:pt x="76" y="161"/>
                    </a:cubicBezTo>
                    <a:cubicBezTo>
                      <a:pt x="81" y="161"/>
                      <a:pt x="87" y="160"/>
                      <a:pt x="92" y="160"/>
                    </a:cubicBezTo>
                    <a:cubicBezTo>
                      <a:pt x="92" y="160"/>
                      <a:pt x="92" y="160"/>
                      <a:pt x="92" y="161"/>
                    </a:cubicBezTo>
                    <a:cubicBezTo>
                      <a:pt x="92" y="170"/>
                      <a:pt x="85" y="177"/>
                      <a:pt x="76" y="177"/>
                    </a:cubicBezTo>
                    <a:close/>
                    <a:moveTo>
                      <a:pt x="76" y="152"/>
                    </a:moveTo>
                    <a:cubicBezTo>
                      <a:pt x="32" y="152"/>
                      <a:pt x="8" y="138"/>
                      <a:pt x="8" y="131"/>
                    </a:cubicBezTo>
                    <a:cubicBezTo>
                      <a:pt x="8" y="126"/>
                      <a:pt x="9" y="123"/>
                      <a:pt x="11" y="120"/>
                    </a:cubicBezTo>
                    <a:cubicBezTo>
                      <a:pt x="23" y="129"/>
                      <a:pt x="47" y="135"/>
                      <a:pt x="76" y="135"/>
                    </a:cubicBezTo>
                    <a:cubicBezTo>
                      <a:pt x="104" y="135"/>
                      <a:pt x="129" y="129"/>
                      <a:pt x="140" y="120"/>
                    </a:cubicBezTo>
                    <a:cubicBezTo>
                      <a:pt x="142" y="123"/>
                      <a:pt x="143" y="126"/>
                      <a:pt x="143" y="131"/>
                    </a:cubicBezTo>
                    <a:cubicBezTo>
                      <a:pt x="143" y="138"/>
                      <a:pt x="119" y="152"/>
                      <a:pt x="76" y="152"/>
                    </a:cubicBezTo>
                    <a:close/>
                  </a:path>
                </a:pathLst>
              </a:custGeom>
              <a:grpFill/>
              <a:ln>
                <a:noFill/>
              </a:ln>
            </p:spPr>
            <p:txBody>
              <a:bodyPr anchor="ctr"/>
              <a:lstStyle/>
              <a:p>
                <a:pPr algn="ctr"/>
                <a:endParaRPr/>
              </a:p>
            </p:txBody>
          </p:sp>
        </p:grpSp>
        <p:grpSp>
          <p:nvGrpSpPr>
            <p:cNvPr id="46" name="组合 45"/>
            <p:cNvGrpSpPr/>
            <p:nvPr/>
          </p:nvGrpSpPr>
          <p:grpSpPr>
            <a:xfrm>
              <a:off x="6177" y="7354"/>
              <a:ext cx="3843" cy="2165"/>
              <a:chOff x="1477585" y="2244352"/>
              <a:chExt cx="2440305" cy="1374775"/>
            </a:xfrm>
          </p:grpSpPr>
          <p:sp>
            <p:nvSpPr>
              <p:cNvPr id="47" name="文本框 46"/>
              <p:cNvSpPr txBox="1"/>
              <p:nvPr/>
            </p:nvSpPr>
            <p:spPr>
              <a:xfrm>
                <a:off x="1477585" y="2244352"/>
                <a:ext cx="2365375" cy="521970"/>
              </a:xfrm>
              <a:prstGeom prst="rect">
                <a:avLst/>
              </a:prstGeom>
              <a:noFill/>
            </p:spPr>
            <p:txBody>
              <a:bodyPr wrap="square" rtlCol="0">
                <a:spAutoFit/>
                <a:scene3d>
                  <a:camera prst="orthographicFront"/>
                  <a:lightRig rig="threePt" dir="t"/>
                </a:scene3d>
                <a:sp3d contourW="12700"/>
              </a:bodyPr>
              <a:lstStyle/>
              <a:p>
                <a:pPr algn="r"/>
                <a:r>
                  <a:rPr lang="en-US" sz="2800" b="1" dirty="0">
                    <a:solidFill>
                      <a:schemeClr val="tx1">
                        <a:lumMod val="75000"/>
                        <a:lumOff val="25000"/>
                      </a:schemeClr>
                    </a:solidFill>
                    <a:latin typeface="Agency FB" panose="020B0503020202020204" pitchFamily="34" charset="0"/>
                    <a:sym typeface="+mn-ea"/>
                  </a:rPr>
                  <a:t>  Edge Extraction</a:t>
                </a:r>
                <a:endParaRPr lang="en-US" altLang="en-US" sz="2800" b="1" dirty="0">
                  <a:solidFill>
                    <a:schemeClr val="tx1">
                      <a:lumMod val="75000"/>
                      <a:lumOff val="25000"/>
                    </a:schemeClr>
                  </a:solidFill>
                  <a:latin typeface="Agency FB" panose="020B0503020202020204" pitchFamily="34" charset="0"/>
                  <a:sym typeface="+mn-ea"/>
                </a:endParaRPr>
              </a:p>
            </p:txBody>
          </p:sp>
          <p:sp>
            <p:nvSpPr>
              <p:cNvPr id="48" name="文本框 47"/>
              <p:cNvSpPr txBox="1"/>
              <p:nvPr/>
            </p:nvSpPr>
            <p:spPr>
              <a:xfrm>
                <a:off x="1633160" y="2687582"/>
                <a:ext cx="2284730" cy="931545"/>
              </a:xfrm>
              <a:prstGeom prst="rect">
                <a:avLst/>
              </a:prstGeom>
              <a:noFill/>
            </p:spPr>
            <p:txBody>
              <a:bodyPr wrap="square" rtlCol="0">
                <a:spAutoFit/>
                <a:scene3d>
                  <a:camera prst="orthographicFront"/>
                  <a:lightRig rig="threePt" dir="t"/>
                </a:scene3d>
                <a:sp3d contourW="12700"/>
              </a:bodyPr>
              <a:lstStyle/>
              <a:p>
                <a:pPr algn="l" fontAlgn="auto">
                  <a:lnSpc>
                    <a:spcPct val="114000"/>
                  </a:lnSpc>
                </a:pPr>
                <a:r>
                  <a:rPr lang="en-US" altLang="zh-CN" sz="1600" b="1" dirty="0">
                    <a:solidFill>
                      <a:schemeClr val="tx1">
                        <a:lumMod val="50000"/>
                        <a:lumOff val="50000"/>
                      </a:schemeClr>
                    </a:solidFill>
                    <a:latin typeface="Century Gothic" panose="020B0502020202020204" pitchFamily="34" charset="0"/>
                    <a:ea typeface="+mj-ea"/>
                    <a:sym typeface="+mn-ea"/>
                  </a:rPr>
                  <a:t>Use canny operator to detect the edges in matlab.</a:t>
                </a:r>
              </a:p>
            </p:txBody>
          </p:sp>
        </p:grpSp>
      </p:grpSp>
      <p:grpSp>
        <p:nvGrpSpPr>
          <p:cNvPr id="78" name="组合 77"/>
          <p:cNvGrpSpPr/>
          <p:nvPr/>
        </p:nvGrpSpPr>
        <p:grpSpPr>
          <a:xfrm>
            <a:off x="445135" y="3559810"/>
            <a:ext cx="3892550" cy="2534920"/>
            <a:chOff x="701" y="5606"/>
            <a:chExt cx="6130" cy="3992"/>
          </a:xfrm>
        </p:grpSpPr>
        <p:sp>
          <p:nvSpPr>
            <p:cNvPr id="4" name="íśľiḓê"/>
            <p:cNvSpPr/>
            <p:nvPr/>
          </p:nvSpPr>
          <p:spPr>
            <a:xfrm>
              <a:off x="4061" y="5606"/>
              <a:ext cx="2770" cy="686"/>
            </a:xfrm>
            <a:prstGeom prst="chevron">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anchor="ctr">
              <a:noAutofit/>
            </a:bodyPr>
            <a:lstStyle/>
            <a:p>
              <a:pPr algn="ctr"/>
              <a:r>
                <a:rPr lang="en-US" sz="2400" b="1" dirty="0">
                  <a:solidFill>
                    <a:schemeClr val="bg1"/>
                  </a:solidFill>
                  <a:latin typeface="Agency FB" panose="020B0503020202020204" pitchFamily="34" charset="0"/>
                </a:rPr>
                <a:t>2</a:t>
              </a:r>
            </a:p>
          </p:txBody>
        </p:sp>
        <p:cxnSp>
          <p:nvCxnSpPr>
            <p:cNvPr id="15" name="Straight Connector 46"/>
            <p:cNvCxnSpPr/>
            <p:nvPr/>
          </p:nvCxnSpPr>
          <p:spPr>
            <a:xfrm flipV="1">
              <a:off x="5314" y="6537"/>
              <a:ext cx="0" cy="891"/>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58" name="组合 57"/>
            <p:cNvGrpSpPr/>
            <p:nvPr/>
          </p:nvGrpSpPr>
          <p:grpSpPr>
            <a:xfrm>
              <a:off x="4304" y="7540"/>
              <a:ext cx="2018" cy="2058"/>
              <a:chOff x="2816779" y="4716580"/>
              <a:chExt cx="1114091" cy="1133662"/>
            </a:xfrm>
            <a:blipFill rotWithShape="1">
              <a:blip r:embed="rId6"/>
              <a:stretch>
                <a:fillRect l="-7000" r="-6000"/>
              </a:stretch>
            </a:blipFill>
          </p:grpSpPr>
          <p:sp>
            <p:nvSpPr>
              <p:cNvPr id="12" name="íṣľíďè"/>
              <p:cNvSpPr/>
              <p:nvPr/>
            </p:nvSpPr>
            <p:spPr>
              <a:xfrm>
                <a:off x="2816779" y="4716580"/>
                <a:ext cx="1114091" cy="1133662"/>
              </a:xfrm>
              <a:prstGeom prst="ellipse">
                <a:avLst/>
              </a:prstGeom>
              <a:grpFill/>
              <a:ln>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algn="ctr" defTabSz="913765">
                  <a:lnSpc>
                    <a:spcPct val="120000"/>
                  </a:lnSpc>
                </a:pPr>
                <a:endParaRPr sz="1100">
                  <a:solidFill>
                    <a:schemeClr val="tx1"/>
                  </a:solidFill>
                </a:endParaRPr>
              </a:p>
            </p:txBody>
          </p:sp>
          <p:sp>
            <p:nvSpPr>
              <p:cNvPr id="25" name="í$ḷiḍê"/>
              <p:cNvSpPr/>
              <p:nvPr/>
            </p:nvSpPr>
            <p:spPr bwMode="auto">
              <a:xfrm>
                <a:off x="3162608" y="5078930"/>
                <a:ext cx="407756" cy="408961"/>
              </a:xfrm>
              <a:custGeom>
                <a:avLst/>
                <a:gdLst>
                  <a:gd name="T0" fmla="*/ 46 w 186"/>
                  <a:gd name="T1" fmla="*/ 139 h 186"/>
                  <a:gd name="T2" fmla="*/ 82 w 186"/>
                  <a:gd name="T3" fmla="*/ 133 h 186"/>
                  <a:gd name="T4" fmla="*/ 179 w 186"/>
                  <a:gd name="T5" fmla="*/ 36 h 186"/>
                  <a:gd name="T6" fmla="*/ 186 w 186"/>
                  <a:gd name="T7" fmla="*/ 21 h 186"/>
                  <a:gd name="T8" fmla="*/ 165 w 186"/>
                  <a:gd name="T9" fmla="*/ 0 h 186"/>
                  <a:gd name="T10" fmla="*/ 150 w 186"/>
                  <a:gd name="T11" fmla="*/ 6 h 186"/>
                  <a:gd name="T12" fmla="*/ 53 w 186"/>
                  <a:gd name="T13" fmla="*/ 103 h 186"/>
                  <a:gd name="T14" fmla="*/ 46 w 186"/>
                  <a:gd name="T15" fmla="*/ 139 h 186"/>
                  <a:gd name="T16" fmla="*/ 156 w 186"/>
                  <a:gd name="T17" fmla="*/ 12 h 186"/>
                  <a:gd name="T18" fmla="*/ 165 w 186"/>
                  <a:gd name="T19" fmla="*/ 9 h 186"/>
                  <a:gd name="T20" fmla="*/ 177 w 186"/>
                  <a:gd name="T21" fmla="*/ 21 h 186"/>
                  <a:gd name="T22" fmla="*/ 174 w 186"/>
                  <a:gd name="T23" fmla="*/ 30 h 186"/>
                  <a:gd name="T24" fmla="*/ 168 w 186"/>
                  <a:gd name="T25" fmla="*/ 36 h 186"/>
                  <a:gd name="T26" fmla="*/ 150 w 186"/>
                  <a:gd name="T27" fmla="*/ 18 h 186"/>
                  <a:gd name="T28" fmla="*/ 156 w 186"/>
                  <a:gd name="T29" fmla="*/ 12 h 186"/>
                  <a:gd name="T30" fmla="*/ 144 w 186"/>
                  <a:gd name="T31" fmla="*/ 24 h 186"/>
                  <a:gd name="T32" fmla="*/ 162 w 186"/>
                  <a:gd name="T33" fmla="*/ 42 h 186"/>
                  <a:gd name="T34" fmla="*/ 84 w 186"/>
                  <a:gd name="T35" fmla="*/ 119 h 186"/>
                  <a:gd name="T36" fmla="*/ 84 w 186"/>
                  <a:gd name="T37" fmla="*/ 102 h 186"/>
                  <a:gd name="T38" fmla="*/ 67 w 186"/>
                  <a:gd name="T39" fmla="*/ 102 h 186"/>
                  <a:gd name="T40" fmla="*/ 144 w 186"/>
                  <a:gd name="T41" fmla="*/ 24 h 186"/>
                  <a:gd name="T42" fmla="*/ 60 w 186"/>
                  <a:gd name="T43" fmla="*/ 110 h 186"/>
                  <a:gd name="T44" fmla="*/ 76 w 186"/>
                  <a:gd name="T45" fmla="*/ 110 h 186"/>
                  <a:gd name="T46" fmla="*/ 76 w 186"/>
                  <a:gd name="T47" fmla="*/ 126 h 186"/>
                  <a:gd name="T48" fmla="*/ 57 w 186"/>
                  <a:gd name="T49" fmla="*/ 129 h 186"/>
                  <a:gd name="T50" fmla="*/ 60 w 186"/>
                  <a:gd name="T51" fmla="*/ 110 h 186"/>
                  <a:gd name="T52" fmla="*/ 181 w 186"/>
                  <a:gd name="T53" fmla="*/ 64 h 186"/>
                  <a:gd name="T54" fmla="*/ 177 w 186"/>
                  <a:gd name="T55" fmla="*/ 68 h 186"/>
                  <a:gd name="T56" fmla="*/ 177 w 186"/>
                  <a:gd name="T57" fmla="*/ 161 h 186"/>
                  <a:gd name="T58" fmla="*/ 160 w 186"/>
                  <a:gd name="T59" fmla="*/ 177 h 186"/>
                  <a:gd name="T60" fmla="*/ 25 w 186"/>
                  <a:gd name="T61" fmla="*/ 177 h 186"/>
                  <a:gd name="T62" fmla="*/ 8 w 186"/>
                  <a:gd name="T63" fmla="*/ 161 h 186"/>
                  <a:gd name="T64" fmla="*/ 8 w 186"/>
                  <a:gd name="T65" fmla="*/ 26 h 186"/>
                  <a:gd name="T66" fmla="*/ 25 w 186"/>
                  <a:gd name="T67" fmla="*/ 9 h 186"/>
                  <a:gd name="T68" fmla="*/ 118 w 186"/>
                  <a:gd name="T69" fmla="*/ 9 h 186"/>
                  <a:gd name="T70" fmla="*/ 122 w 186"/>
                  <a:gd name="T71" fmla="*/ 4 h 186"/>
                  <a:gd name="T72" fmla="*/ 118 w 186"/>
                  <a:gd name="T73" fmla="*/ 0 h 186"/>
                  <a:gd name="T74" fmla="*/ 25 w 186"/>
                  <a:gd name="T75" fmla="*/ 0 h 186"/>
                  <a:gd name="T76" fmla="*/ 0 w 186"/>
                  <a:gd name="T77" fmla="*/ 26 h 186"/>
                  <a:gd name="T78" fmla="*/ 0 w 186"/>
                  <a:gd name="T79" fmla="*/ 161 h 186"/>
                  <a:gd name="T80" fmla="*/ 25 w 186"/>
                  <a:gd name="T81" fmla="*/ 186 h 186"/>
                  <a:gd name="T82" fmla="*/ 160 w 186"/>
                  <a:gd name="T83" fmla="*/ 186 h 186"/>
                  <a:gd name="T84" fmla="*/ 186 w 186"/>
                  <a:gd name="T85" fmla="*/ 161 h 186"/>
                  <a:gd name="T86" fmla="*/ 186 w 186"/>
                  <a:gd name="T87" fmla="*/ 68 h 186"/>
                  <a:gd name="T88" fmla="*/ 181 w 186"/>
                  <a:gd name="T89" fmla="*/ 6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6" h="186">
                    <a:moveTo>
                      <a:pt x="46" y="139"/>
                    </a:moveTo>
                    <a:cubicBezTo>
                      <a:pt x="82" y="133"/>
                      <a:pt x="82" y="133"/>
                      <a:pt x="82" y="133"/>
                    </a:cubicBezTo>
                    <a:cubicBezTo>
                      <a:pt x="179" y="36"/>
                      <a:pt x="179" y="36"/>
                      <a:pt x="179" y="36"/>
                    </a:cubicBezTo>
                    <a:cubicBezTo>
                      <a:pt x="183" y="32"/>
                      <a:pt x="186" y="27"/>
                      <a:pt x="186" y="21"/>
                    </a:cubicBezTo>
                    <a:cubicBezTo>
                      <a:pt x="186" y="10"/>
                      <a:pt x="176" y="0"/>
                      <a:pt x="165" y="0"/>
                    </a:cubicBezTo>
                    <a:cubicBezTo>
                      <a:pt x="159" y="0"/>
                      <a:pt x="153" y="3"/>
                      <a:pt x="150" y="6"/>
                    </a:cubicBezTo>
                    <a:cubicBezTo>
                      <a:pt x="53" y="103"/>
                      <a:pt x="53" y="103"/>
                      <a:pt x="53" y="103"/>
                    </a:cubicBezTo>
                    <a:lnTo>
                      <a:pt x="46" y="139"/>
                    </a:lnTo>
                    <a:close/>
                    <a:moveTo>
                      <a:pt x="156" y="12"/>
                    </a:moveTo>
                    <a:cubicBezTo>
                      <a:pt x="158" y="10"/>
                      <a:pt x="161" y="9"/>
                      <a:pt x="165" y="9"/>
                    </a:cubicBezTo>
                    <a:cubicBezTo>
                      <a:pt x="172" y="9"/>
                      <a:pt x="177" y="14"/>
                      <a:pt x="177" y="21"/>
                    </a:cubicBezTo>
                    <a:cubicBezTo>
                      <a:pt x="177" y="25"/>
                      <a:pt x="176" y="28"/>
                      <a:pt x="174" y="30"/>
                    </a:cubicBezTo>
                    <a:cubicBezTo>
                      <a:pt x="168" y="36"/>
                      <a:pt x="168" y="36"/>
                      <a:pt x="168" y="36"/>
                    </a:cubicBezTo>
                    <a:cubicBezTo>
                      <a:pt x="150" y="18"/>
                      <a:pt x="150" y="18"/>
                      <a:pt x="150" y="18"/>
                    </a:cubicBezTo>
                    <a:lnTo>
                      <a:pt x="156" y="12"/>
                    </a:lnTo>
                    <a:close/>
                    <a:moveTo>
                      <a:pt x="144" y="24"/>
                    </a:moveTo>
                    <a:cubicBezTo>
                      <a:pt x="162" y="42"/>
                      <a:pt x="162" y="42"/>
                      <a:pt x="162" y="42"/>
                    </a:cubicBezTo>
                    <a:cubicBezTo>
                      <a:pt x="84" y="119"/>
                      <a:pt x="84" y="119"/>
                      <a:pt x="84" y="119"/>
                    </a:cubicBezTo>
                    <a:cubicBezTo>
                      <a:pt x="84" y="102"/>
                      <a:pt x="84" y="102"/>
                      <a:pt x="84" y="102"/>
                    </a:cubicBezTo>
                    <a:cubicBezTo>
                      <a:pt x="67" y="102"/>
                      <a:pt x="67" y="102"/>
                      <a:pt x="67" y="102"/>
                    </a:cubicBezTo>
                    <a:lnTo>
                      <a:pt x="144" y="24"/>
                    </a:lnTo>
                    <a:close/>
                    <a:moveTo>
                      <a:pt x="60" y="110"/>
                    </a:moveTo>
                    <a:cubicBezTo>
                      <a:pt x="76" y="110"/>
                      <a:pt x="76" y="110"/>
                      <a:pt x="76" y="110"/>
                    </a:cubicBezTo>
                    <a:cubicBezTo>
                      <a:pt x="76" y="126"/>
                      <a:pt x="76" y="126"/>
                      <a:pt x="76" y="126"/>
                    </a:cubicBezTo>
                    <a:cubicBezTo>
                      <a:pt x="57" y="129"/>
                      <a:pt x="57" y="129"/>
                      <a:pt x="57" y="129"/>
                    </a:cubicBezTo>
                    <a:lnTo>
                      <a:pt x="60" y="110"/>
                    </a:lnTo>
                    <a:close/>
                    <a:moveTo>
                      <a:pt x="181" y="64"/>
                    </a:moveTo>
                    <a:cubicBezTo>
                      <a:pt x="179" y="64"/>
                      <a:pt x="177" y="65"/>
                      <a:pt x="177" y="68"/>
                    </a:cubicBezTo>
                    <a:cubicBezTo>
                      <a:pt x="177" y="161"/>
                      <a:pt x="177" y="161"/>
                      <a:pt x="177" y="161"/>
                    </a:cubicBezTo>
                    <a:cubicBezTo>
                      <a:pt x="177" y="170"/>
                      <a:pt x="170" y="177"/>
                      <a:pt x="160" y="177"/>
                    </a:cubicBezTo>
                    <a:cubicBezTo>
                      <a:pt x="25" y="177"/>
                      <a:pt x="25" y="177"/>
                      <a:pt x="25" y="177"/>
                    </a:cubicBezTo>
                    <a:cubicBezTo>
                      <a:pt x="16" y="177"/>
                      <a:pt x="8" y="170"/>
                      <a:pt x="8" y="161"/>
                    </a:cubicBezTo>
                    <a:cubicBezTo>
                      <a:pt x="8" y="26"/>
                      <a:pt x="8" y="26"/>
                      <a:pt x="8" y="26"/>
                    </a:cubicBezTo>
                    <a:cubicBezTo>
                      <a:pt x="8" y="16"/>
                      <a:pt x="16" y="9"/>
                      <a:pt x="25" y="9"/>
                    </a:cubicBezTo>
                    <a:cubicBezTo>
                      <a:pt x="118" y="9"/>
                      <a:pt x="118" y="9"/>
                      <a:pt x="118" y="9"/>
                    </a:cubicBezTo>
                    <a:cubicBezTo>
                      <a:pt x="120" y="9"/>
                      <a:pt x="122" y="7"/>
                      <a:pt x="122" y="4"/>
                    </a:cubicBezTo>
                    <a:cubicBezTo>
                      <a:pt x="122" y="2"/>
                      <a:pt x="120" y="0"/>
                      <a:pt x="118" y="0"/>
                    </a:cubicBezTo>
                    <a:cubicBezTo>
                      <a:pt x="25" y="0"/>
                      <a:pt x="25" y="0"/>
                      <a:pt x="25" y="0"/>
                    </a:cubicBezTo>
                    <a:cubicBezTo>
                      <a:pt x="11" y="0"/>
                      <a:pt x="0" y="12"/>
                      <a:pt x="0" y="26"/>
                    </a:cubicBezTo>
                    <a:cubicBezTo>
                      <a:pt x="0" y="161"/>
                      <a:pt x="0" y="161"/>
                      <a:pt x="0" y="161"/>
                    </a:cubicBezTo>
                    <a:cubicBezTo>
                      <a:pt x="0" y="175"/>
                      <a:pt x="11" y="186"/>
                      <a:pt x="25" y="186"/>
                    </a:cubicBezTo>
                    <a:cubicBezTo>
                      <a:pt x="160" y="186"/>
                      <a:pt x="160" y="186"/>
                      <a:pt x="160" y="186"/>
                    </a:cubicBezTo>
                    <a:cubicBezTo>
                      <a:pt x="174" y="186"/>
                      <a:pt x="186" y="175"/>
                      <a:pt x="186" y="161"/>
                    </a:cubicBezTo>
                    <a:cubicBezTo>
                      <a:pt x="186" y="68"/>
                      <a:pt x="186" y="68"/>
                      <a:pt x="186" y="68"/>
                    </a:cubicBezTo>
                    <a:cubicBezTo>
                      <a:pt x="186" y="65"/>
                      <a:pt x="184" y="64"/>
                      <a:pt x="181" y="64"/>
                    </a:cubicBezTo>
                    <a:close/>
                  </a:path>
                </a:pathLst>
              </a:custGeom>
              <a:grpFill/>
              <a:ln>
                <a:noFill/>
              </a:ln>
            </p:spPr>
            <p:txBody>
              <a:bodyPr anchor="ctr"/>
              <a:lstStyle/>
              <a:p>
                <a:pPr algn="ctr"/>
                <a:endParaRPr/>
              </a:p>
            </p:txBody>
          </p:sp>
        </p:grpSp>
        <p:grpSp>
          <p:nvGrpSpPr>
            <p:cNvPr id="49" name="组合 48"/>
            <p:cNvGrpSpPr/>
            <p:nvPr/>
          </p:nvGrpSpPr>
          <p:grpSpPr>
            <a:xfrm>
              <a:off x="701" y="7354"/>
              <a:ext cx="3583" cy="1798"/>
              <a:chOff x="1400115" y="2197362"/>
              <a:chExt cx="2275386" cy="1141829"/>
            </a:xfrm>
          </p:grpSpPr>
          <p:sp>
            <p:nvSpPr>
              <p:cNvPr id="50" name="文本框 49"/>
              <p:cNvSpPr txBox="1"/>
              <p:nvPr/>
            </p:nvSpPr>
            <p:spPr>
              <a:xfrm>
                <a:off x="1400115" y="2197362"/>
                <a:ext cx="2133781" cy="521970"/>
              </a:xfrm>
              <a:prstGeom prst="rect">
                <a:avLst/>
              </a:prstGeom>
              <a:noFill/>
            </p:spPr>
            <p:txBody>
              <a:bodyPr wrap="square" rtlCol="0">
                <a:spAutoFit/>
                <a:scene3d>
                  <a:camera prst="orthographicFront"/>
                  <a:lightRig rig="threePt" dir="t"/>
                </a:scene3d>
                <a:sp3d contourW="12700"/>
              </a:bodyPr>
              <a:lstStyle/>
              <a:p>
                <a:pPr algn="r"/>
                <a:r>
                  <a:rPr lang="en-US" altLang="zh-CN" sz="2800" b="1" dirty="0">
                    <a:solidFill>
                      <a:schemeClr val="tx1">
                        <a:lumMod val="75000"/>
                        <a:lumOff val="25000"/>
                      </a:schemeClr>
                    </a:solidFill>
                    <a:latin typeface="Agency FB" panose="020B0503020202020204" pitchFamily="34" charset="0"/>
                    <a:cs typeface="Agency FB" panose="020B0503020202020204" pitchFamily="34" charset="0"/>
                  </a:rPr>
                  <a:t>Images</a:t>
                </a:r>
              </a:p>
            </p:txBody>
          </p:sp>
          <p:sp>
            <p:nvSpPr>
              <p:cNvPr id="51" name="文本框 50"/>
              <p:cNvSpPr txBox="1"/>
              <p:nvPr/>
            </p:nvSpPr>
            <p:spPr>
              <a:xfrm>
                <a:off x="1633025" y="2687681"/>
                <a:ext cx="2042476" cy="651510"/>
              </a:xfrm>
              <a:prstGeom prst="rect">
                <a:avLst/>
              </a:prstGeom>
              <a:noFill/>
            </p:spPr>
            <p:txBody>
              <a:bodyPr wrap="square" rtlCol="0">
                <a:spAutoFit/>
                <a:scene3d>
                  <a:camera prst="orthographicFront"/>
                  <a:lightRig rig="threePt" dir="t"/>
                </a:scene3d>
                <a:sp3d contourW="12700"/>
              </a:bodyPr>
              <a:lstStyle/>
              <a:p>
                <a:pPr algn="l">
                  <a:lnSpc>
                    <a:spcPct val="114000"/>
                  </a:lnSpc>
                </a:pPr>
                <a:r>
                  <a:rPr lang="en-US" altLang="zh-CN" sz="1600" b="1" dirty="0">
                    <a:solidFill>
                      <a:schemeClr val="tx1">
                        <a:lumMod val="50000"/>
                        <a:lumOff val="50000"/>
                      </a:schemeClr>
                    </a:solidFill>
                    <a:latin typeface="Century Gothic" panose="020B0502020202020204" pitchFamily="34" charset="0"/>
                    <a:ea typeface="+mj-ea"/>
                  </a:rPr>
                  <a:t>Transform '.dcm' files to '.jpg' files.</a:t>
                </a:r>
              </a:p>
            </p:txBody>
          </p:sp>
        </p:grpSp>
      </p:grpSp>
      <p:grpSp>
        <p:nvGrpSpPr>
          <p:cNvPr id="59" name="组合 58"/>
          <p:cNvGrpSpPr/>
          <p:nvPr/>
        </p:nvGrpSpPr>
        <p:grpSpPr>
          <a:xfrm>
            <a:off x="387125" y="299356"/>
            <a:ext cx="12126303" cy="6596744"/>
            <a:chOff x="387125" y="299356"/>
            <a:chExt cx="12126303" cy="6596744"/>
          </a:xfrm>
        </p:grpSpPr>
        <p:grpSp>
          <p:nvGrpSpPr>
            <p:cNvPr id="60" name="组合 59"/>
            <p:cNvGrpSpPr/>
            <p:nvPr/>
          </p:nvGrpSpPr>
          <p:grpSpPr>
            <a:xfrm>
              <a:off x="387125" y="299356"/>
              <a:ext cx="1316500" cy="883947"/>
              <a:chOff x="1276124" y="1279752"/>
              <a:chExt cx="6401933" cy="4298496"/>
            </a:xfrm>
          </p:grpSpPr>
          <p:sp>
            <p:nvSpPr>
              <p:cNvPr id="68" name="菱形 67"/>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菱形 68"/>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文本框 60"/>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04</a:t>
              </a:r>
              <a:endParaRPr lang="zh-CN" altLang="en-US" sz="3200" dirty="0">
                <a:solidFill>
                  <a:schemeClr val="accent1"/>
                </a:solidFill>
                <a:latin typeface="Agency FB" panose="020B0503020202020204" pitchFamily="34" charset="0"/>
              </a:endParaRPr>
            </a:p>
          </p:txBody>
        </p:sp>
        <p:grpSp>
          <p:nvGrpSpPr>
            <p:cNvPr id="63" name="组合 62"/>
            <p:cNvGrpSpPr/>
            <p:nvPr/>
          </p:nvGrpSpPr>
          <p:grpSpPr>
            <a:xfrm>
              <a:off x="11572872" y="6254988"/>
              <a:ext cx="940556" cy="641112"/>
              <a:chOff x="11395287" y="6034159"/>
              <a:chExt cx="1208633" cy="823841"/>
            </a:xfrm>
          </p:grpSpPr>
          <p:sp>
            <p:nvSpPr>
              <p:cNvPr id="64" name="菱形 63"/>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菱形 64"/>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p:cNvSpPr txBox="1"/>
          <p:nvPr/>
        </p:nvSpPr>
        <p:spPr>
          <a:xfrm>
            <a:off x="1870075" y="459740"/>
            <a:ext cx="6463665" cy="953135"/>
          </a:xfrm>
          <a:prstGeom prst="rect">
            <a:avLst/>
          </a:prstGeom>
          <a:noFill/>
        </p:spPr>
        <p:txBody>
          <a:bodyPr wrap="square" rtlCol="0">
            <a:spAutoFit/>
            <a:scene3d>
              <a:camera prst="orthographicFront"/>
              <a:lightRig rig="threePt" dir="t"/>
            </a:scene3d>
            <a:sp3d contourW="12700"/>
          </a:bodyPr>
          <a:lstStyle/>
          <a:p>
            <a:r>
              <a:rPr lang="en-US" sz="2800" b="1" dirty="0">
                <a:solidFill>
                  <a:schemeClr val="tx1">
                    <a:lumMod val="75000"/>
                    <a:lumOff val="25000"/>
                  </a:schemeClr>
                </a:solidFill>
                <a:latin typeface="Century Gothic" panose="020B0502020202020204" pitchFamily="34" charset="0"/>
                <a:sym typeface="+mn-ea"/>
              </a:rPr>
              <a:t>Results</a:t>
            </a:r>
            <a:endParaRPr lang="zh-CN" altLang="en-US" sz="2800" b="1" dirty="0">
              <a:solidFill>
                <a:schemeClr val="tx1">
                  <a:lumMod val="65000"/>
                  <a:lumOff val="35000"/>
                </a:schemeClr>
              </a:solidFill>
              <a:latin typeface="Century Gothic" panose="020B0502020202020204" pitchFamily="34" charset="0"/>
              <a:sym typeface="+mn-ea"/>
            </a:endParaRPr>
          </a:p>
          <a:p>
            <a:endParaRPr lang="en-US" altLang="zh-CN" sz="2800" b="1" dirty="0">
              <a:solidFill>
                <a:schemeClr val="tx1">
                  <a:lumMod val="75000"/>
                  <a:lumOff val="25000"/>
                </a:schemeClr>
              </a:solidFill>
              <a:latin typeface="Century Gothic" panose="020B0502020202020204" pitchFamily="34" charset="0"/>
              <a:sym typeface="+mn-ea"/>
            </a:endParaRPr>
          </a:p>
        </p:txBody>
      </p:sp>
      <p:grpSp>
        <p:nvGrpSpPr>
          <p:cNvPr id="77" name="组合 76"/>
          <p:cNvGrpSpPr/>
          <p:nvPr/>
        </p:nvGrpSpPr>
        <p:grpSpPr>
          <a:xfrm>
            <a:off x="819785" y="1463675"/>
            <a:ext cx="3756660" cy="2537460"/>
            <a:chOff x="1291" y="2296"/>
            <a:chExt cx="5916" cy="3996"/>
          </a:xfrm>
        </p:grpSpPr>
        <p:sp>
          <p:nvSpPr>
            <p:cNvPr id="33" name="ísḻíďè"/>
            <p:cNvSpPr/>
            <p:nvPr/>
          </p:nvSpPr>
          <p:spPr>
            <a:xfrm>
              <a:off x="1291" y="5606"/>
              <a:ext cx="2770" cy="686"/>
            </a:xfrm>
            <a:prstGeom prst="chevr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anchor="ctr">
              <a:noAutofit/>
            </a:bodyPr>
            <a:lstStyle/>
            <a:p>
              <a:pPr algn="ctr"/>
              <a:r>
                <a:rPr lang="en-US" sz="2400" b="1" dirty="0">
                  <a:solidFill>
                    <a:schemeClr val="bg1"/>
                  </a:solidFill>
                  <a:latin typeface="Agency FB" panose="020B0503020202020204" pitchFamily="34" charset="0"/>
                </a:rPr>
                <a:t>1</a:t>
              </a:r>
            </a:p>
          </p:txBody>
        </p:sp>
        <p:cxnSp>
          <p:nvCxnSpPr>
            <p:cNvPr id="70" name="Straight Connector 45"/>
            <p:cNvCxnSpPr/>
            <p:nvPr/>
          </p:nvCxnSpPr>
          <p:spPr>
            <a:xfrm flipV="1">
              <a:off x="2647" y="4469"/>
              <a:ext cx="0" cy="891"/>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71" name="组合 70"/>
            <p:cNvGrpSpPr/>
            <p:nvPr/>
          </p:nvGrpSpPr>
          <p:grpSpPr>
            <a:xfrm>
              <a:off x="1666" y="2296"/>
              <a:ext cx="2020" cy="2056"/>
              <a:chOff x="1123629" y="1728484"/>
              <a:chExt cx="1114091" cy="1133662"/>
            </a:xfrm>
            <a:blipFill rotWithShape="1">
              <a:blip r:embed="rId7"/>
              <a:stretch>
                <a:fillRect r="-10000"/>
              </a:stretch>
            </a:blipFill>
          </p:grpSpPr>
          <p:sp>
            <p:nvSpPr>
              <p:cNvPr id="72" name="ïs1iḍè"/>
              <p:cNvSpPr/>
              <p:nvPr/>
            </p:nvSpPr>
            <p:spPr>
              <a:xfrm>
                <a:off x="1123629" y="1728484"/>
                <a:ext cx="1114091" cy="1133662"/>
              </a:xfrm>
              <a:prstGeom prst="ellipse">
                <a:avLst/>
              </a:prstGeom>
              <a:grpFill/>
              <a:ln>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algn="ctr" defTabSz="913765">
                  <a:lnSpc>
                    <a:spcPct val="120000"/>
                  </a:lnSpc>
                </a:pPr>
                <a:endParaRPr sz="1100">
                  <a:solidFill>
                    <a:schemeClr val="tx1"/>
                  </a:solidFill>
                </a:endParaRPr>
              </a:p>
            </p:txBody>
          </p:sp>
          <p:sp>
            <p:nvSpPr>
              <p:cNvPr id="73" name="isļïḓê"/>
              <p:cNvSpPr/>
              <p:nvPr/>
            </p:nvSpPr>
            <p:spPr bwMode="auto">
              <a:xfrm>
                <a:off x="1514741" y="2092575"/>
                <a:ext cx="331864" cy="405478"/>
              </a:xfrm>
              <a:custGeom>
                <a:avLst/>
                <a:gdLst>
                  <a:gd name="T0" fmla="*/ 50 w 151"/>
                  <a:gd name="T1" fmla="*/ 105 h 185"/>
                  <a:gd name="T2" fmla="*/ 59 w 151"/>
                  <a:gd name="T3" fmla="*/ 105 h 185"/>
                  <a:gd name="T4" fmla="*/ 75 w 151"/>
                  <a:gd name="T5" fmla="*/ 118 h 185"/>
                  <a:gd name="T6" fmla="*/ 75 w 151"/>
                  <a:gd name="T7" fmla="*/ 135 h 185"/>
                  <a:gd name="T8" fmla="*/ 75 w 151"/>
                  <a:gd name="T9" fmla="*/ 118 h 185"/>
                  <a:gd name="T10" fmla="*/ 33 w 151"/>
                  <a:gd name="T11" fmla="*/ 143 h 185"/>
                  <a:gd name="T12" fmla="*/ 50 w 151"/>
                  <a:gd name="T13" fmla="*/ 143 h 185"/>
                  <a:gd name="T14" fmla="*/ 118 w 151"/>
                  <a:gd name="T15" fmla="*/ 67 h 185"/>
                  <a:gd name="T16" fmla="*/ 126 w 151"/>
                  <a:gd name="T17" fmla="*/ 25 h 185"/>
                  <a:gd name="T18" fmla="*/ 135 w 151"/>
                  <a:gd name="T19" fmla="*/ 8 h 185"/>
                  <a:gd name="T20" fmla="*/ 25 w 151"/>
                  <a:gd name="T21" fmla="*/ 0 h 185"/>
                  <a:gd name="T22" fmla="*/ 16 w 151"/>
                  <a:gd name="T23" fmla="*/ 17 h 185"/>
                  <a:gd name="T24" fmla="*/ 33 w 151"/>
                  <a:gd name="T25" fmla="*/ 25 h 185"/>
                  <a:gd name="T26" fmla="*/ 0 w 151"/>
                  <a:gd name="T27" fmla="*/ 131 h 185"/>
                  <a:gd name="T28" fmla="*/ 128 w 151"/>
                  <a:gd name="T29" fmla="*/ 185 h 185"/>
                  <a:gd name="T30" fmla="*/ 118 w 151"/>
                  <a:gd name="T31" fmla="*/ 67 h 185"/>
                  <a:gd name="T32" fmla="*/ 25 w 151"/>
                  <a:gd name="T33" fmla="*/ 8 h 185"/>
                  <a:gd name="T34" fmla="*/ 126 w 151"/>
                  <a:gd name="T35" fmla="*/ 17 h 185"/>
                  <a:gd name="T36" fmla="*/ 109 w 151"/>
                  <a:gd name="T37" fmla="*/ 25 h 185"/>
                  <a:gd name="T38" fmla="*/ 78 w 151"/>
                  <a:gd name="T39" fmla="*/ 46 h 185"/>
                  <a:gd name="T40" fmla="*/ 42 w 151"/>
                  <a:gd name="T41" fmla="*/ 25 h 185"/>
                  <a:gd name="T42" fmla="*/ 124 w 151"/>
                  <a:gd name="T43" fmla="*/ 177 h 185"/>
                  <a:gd name="T44" fmla="*/ 8 w 151"/>
                  <a:gd name="T45" fmla="*/ 131 h 185"/>
                  <a:gd name="T46" fmla="*/ 42 w 151"/>
                  <a:gd name="T47" fmla="*/ 67 h 185"/>
                  <a:gd name="T48" fmla="*/ 59 w 151"/>
                  <a:gd name="T49" fmla="*/ 59 h 185"/>
                  <a:gd name="T50" fmla="*/ 109 w 151"/>
                  <a:gd name="T51" fmla="*/ 46 h 185"/>
                  <a:gd name="T52" fmla="*/ 113 w 151"/>
                  <a:gd name="T53" fmla="*/ 74 h 185"/>
                  <a:gd name="T54" fmla="*/ 124 w 151"/>
                  <a:gd name="T55" fmla="*/ 177 h 185"/>
                  <a:gd name="T56" fmla="*/ 109 w 151"/>
                  <a:gd name="T57" fmla="*/ 139 h 185"/>
                  <a:gd name="T58" fmla="*/ 118 w 151"/>
                  <a:gd name="T59" fmla="*/ 139 h 185"/>
                  <a:gd name="T60" fmla="*/ 88 w 151"/>
                  <a:gd name="T61" fmla="*/ 76 h 185"/>
                  <a:gd name="T62" fmla="*/ 88 w 151"/>
                  <a:gd name="T63" fmla="*/ 101 h 185"/>
                  <a:gd name="T64" fmla="*/ 88 w 151"/>
                  <a:gd name="T65" fmla="*/ 76 h 185"/>
                  <a:gd name="T66" fmla="*/ 84 w 151"/>
                  <a:gd name="T67" fmla="*/ 88 h 185"/>
                  <a:gd name="T68" fmla="*/ 92 w 151"/>
                  <a:gd name="T69" fmla="*/ 88 h 185"/>
                  <a:gd name="T70" fmla="*/ 88 w 151"/>
                  <a:gd name="T71" fmla="*/ 152 h 185"/>
                  <a:gd name="T72" fmla="*/ 88 w 151"/>
                  <a:gd name="T73" fmla="*/ 160 h 185"/>
                  <a:gd name="T74" fmla="*/ 88 w 151"/>
                  <a:gd name="T75" fmla="*/ 15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1" h="185">
                    <a:moveTo>
                      <a:pt x="54" y="101"/>
                    </a:moveTo>
                    <a:cubicBezTo>
                      <a:pt x="52" y="101"/>
                      <a:pt x="50" y="103"/>
                      <a:pt x="50" y="105"/>
                    </a:cubicBezTo>
                    <a:cubicBezTo>
                      <a:pt x="50" y="108"/>
                      <a:pt x="52" y="109"/>
                      <a:pt x="54" y="109"/>
                    </a:cubicBezTo>
                    <a:cubicBezTo>
                      <a:pt x="57" y="109"/>
                      <a:pt x="59" y="108"/>
                      <a:pt x="59" y="105"/>
                    </a:cubicBezTo>
                    <a:cubicBezTo>
                      <a:pt x="59" y="103"/>
                      <a:pt x="57" y="101"/>
                      <a:pt x="54" y="101"/>
                    </a:cubicBezTo>
                    <a:close/>
                    <a:moveTo>
                      <a:pt x="75" y="118"/>
                    </a:moveTo>
                    <a:cubicBezTo>
                      <a:pt x="71" y="118"/>
                      <a:pt x="67" y="122"/>
                      <a:pt x="67" y="126"/>
                    </a:cubicBezTo>
                    <a:cubicBezTo>
                      <a:pt x="67" y="131"/>
                      <a:pt x="71" y="135"/>
                      <a:pt x="75" y="135"/>
                    </a:cubicBezTo>
                    <a:cubicBezTo>
                      <a:pt x="80" y="135"/>
                      <a:pt x="84" y="131"/>
                      <a:pt x="84" y="126"/>
                    </a:cubicBezTo>
                    <a:cubicBezTo>
                      <a:pt x="84" y="122"/>
                      <a:pt x="80" y="118"/>
                      <a:pt x="75" y="118"/>
                    </a:cubicBezTo>
                    <a:close/>
                    <a:moveTo>
                      <a:pt x="42" y="135"/>
                    </a:moveTo>
                    <a:cubicBezTo>
                      <a:pt x="37" y="135"/>
                      <a:pt x="33" y="139"/>
                      <a:pt x="33" y="143"/>
                    </a:cubicBezTo>
                    <a:cubicBezTo>
                      <a:pt x="33" y="148"/>
                      <a:pt x="37" y="152"/>
                      <a:pt x="42" y="152"/>
                    </a:cubicBezTo>
                    <a:cubicBezTo>
                      <a:pt x="46" y="152"/>
                      <a:pt x="50" y="148"/>
                      <a:pt x="50" y="143"/>
                    </a:cubicBezTo>
                    <a:cubicBezTo>
                      <a:pt x="50" y="139"/>
                      <a:pt x="46" y="135"/>
                      <a:pt x="42" y="135"/>
                    </a:cubicBezTo>
                    <a:close/>
                    <a:moveTo>
                      <a:pt x="118" y="67"/>
                    </a:moveTo>
                    <a:cubicBezTo>
                      <a:pt x="118" y="25"/>
                      <a:pt x="118" y="25"/>
                      <a:pt x="118" y="25"/>
                    </a:cubicBezTo>
                    <a:cubicBezTo>
                      <a:pt x="126" y="25"/>
                      <a:pt x="126" y="25"/>
                      <a:pt x="126" y="25"/>
                    </a:cubicBezTo>
                    <a:cubicBezTo>
                      <a:pt x="131" y="25"/>
                      <a:pt x="135" y="21"/>
                      <a:pt x="135" y="17"/>
                    </a:cubicBezTo>
                    <a:cubicBezTo>
                      <a:pt x="135" y="8"/>
                      <a:pt x="135" y="8"/>
                      <a:pt x="135" y="8"/>
                    </a:cubicBezTo>
                    <a:cubicBezTo>
                      <a:pt x="135" y="4"/>
                      <a:pt x="131" y="0"/>
                      <a:pt x="126" y="0"/>
                    </a:cubicBezTo>
                    <a:cubicBezTo>
                      <a:pt x="25" y="0"/>
                      <a:pt x="25" y="0"/>
                      <a:pt x="25" y="0"/>
                    </a:cubicBezTo>
                    <a:cubicBezTo>
                      <a:pt x="20" y="0"/>
                      <a:pt x="16" y="4"/>
                      <a:pt x="16" y="8"/>
                    </a:cubicBezTo>
                    <a:cubicBezTo>
                      <a:pt x="16" y="17"/>
                      <a:pt x="16" y="17"/>
                      <a:pt x="16" y="17"/>
                    </a:cubicBezTo>
                    <a:cubicBezTo>
                      <a:pt x="16" y="21"/>
                      <a:pt x="20" y="25"/>
                      <a:pt x="25" y="25"/>
                    </a:cubicBezTo>
                    <a:cubicBezTo>
                      <a:pt x="33" y="25"/>
                      <a:pt x="33" y="25"/>
                      <a:pt x="33" y="25"/>
                    </a:cubicBezTo>
                    <a:cubicBezTo>
                      <a:pt x="33" y="67"/>
                      <a:pt x="33" y="67"/>
                      <a:pt x="33" y="67"/>
                    </a:cubicBezTo>
                    <a:cubicBezTo>
                      <a:pt x="13" y="81"/>
                      <a:pt x="0" y="104"/>
                      <a:pt x="0" y="131"/>
                    </a:cubicBezTo>
                    <a:cubicBezTo>
                      <a:pt x="0" y="152"/>
                      <a:pt x="9" y="172"/>
                      <a:pt x="23" y="185"/>
                    </a:cubicBezTo>
                    <a:cubicBezTo>
                      <a:pt x="128" y="185"/>
                      <a:pt x="128" y="185"/>
                      <a:pt x="128" y="185"/>
                    </a:cubicBezTo>
                    <a:cubicBezTo>
                      <a:pt x="142" y="172"/>
                      <a:pt x="151" y="152"/>
                      <a:pt x="151" y="131"/>
                    </a:cubicBezTo>
                    <a:cubicBezTo>
                      <a:pt x="151" y="104"/>
                      <a:pt x="138" y="81"/>
                      <a:pt x="118" y="67"/>
                    </a:cubicBezTo>
                    <a:close/>
                    <a:moveTo>
                      <a:pt x="25" y="17"/>
                    </a:moveTo>
                    <a:cubicBezTo>
                      <a:pt x="25" y="8"/>
                      <a:pt x="25" y="8"/>
                      <a:pt x="25" y="8"/>
                    </a:cubicBezTo>
                    <a:cubicBezTo>
                      <a:pt x="126" y="8"/>
                      <a:pt x="126" y="8"/>
                      <a:pt x="126" y="8"/>
                    </a:cubicBezTo>
                    <a:cubicBezTo>
                      <a:pt x="126" y="17"/>
                      <a:pt x="126" y="17"/>
                      <a:pt x="126" y="17"/>
                    </a:cubicBezTo>
                    <a:lnTo>
                      <a:pt x="25" y="17"/>
                    </a:lnTo>
                    <a:close/>
                    <a:moveTo>
                      <a:pt x="109" y="25"/>
                    </a:moveTo>
                    <a:cubicBezTo>
                      <a:pt x="109" y="37"/>
                      <a:pt x="109" y="37"/>
                      <a:pt x="109" y="37"/>
                    </a:cubicBezTo>
                    <a:cubicBezTo>
                      <a:pt x="101" y="37"/>
                      <a:pt x="90" y="39"/>
                      <a:pt x="78" y="46"/>
                    </a:cubicBezTo>
                    <a:cubicBezTo>
                      <a:pt x="64" y="54"/>
                      <a:pt x="51" y="51"/>
                      <a:pt x="42" y="47"/>
                    </a:cubicBezTo>
                    <a:cubicBezTo>
                      <a:pt x="42" y="25"/>
                      <a:pt x="42" y="25"/>
                      <a:pt x="42" y="25"/>
                    </a:cubicBezTo>
                    <a:lnTo>
                      <a:pt x="109" y="25"/>
                    </a:lnTo>
                    <a:close/>
                    <a:moveTo>
                      <a:pt x="124" y="177"/>
                    </a:moveTo>
                    <a:cubicBezTo>
                      <a:pt x="27" y="177"/>
                      <a:pt x="27" y="177"/>
                      <a:pt x="27" y="177"/>
                    </a:cubicBezTo>
                    <a:cubicBezTo>
                      <a:pt x="15" y="164"/>
                      <a:pt x="8" y="148"/>
                      <a:pt x="8" y="131"/>
                    </a:cubicBezTo>
                    <a:cubicBezTo>
                      <a:pt x="8" y="108"/>
                      <a:pt x="19" y="87"/>
                      <a:pt x="38" y="74"/>
                    </a:cubicBezTo>
                    <a:cubicBezTo>
                      <a:pt x="40" y="73"/>
                      <a:pt x="42" y="70"/>
                      <a:pt x="42" y="67"/>
                    </a:cubicBezTo>
                    <a:cubicBezTo>
                      <a:pt x="42" y="56"/>
                      <a:pt x="42" y="56"/>
                      <a:pt x="42" y="56"/>
                    </a:cubicBezTo>
                    <a:cubicBezTo>
                      <a:pt x="47" y="58"/>
                      <a:pt x="53" y="59"/>
                      <a:pt x="59" y="59"/>
                    </a:cubicBezTo>
                    <a:cubicBezTo>
                      <a:pt x="66" y="59"/>
                      <a:pt x="74" y="58"/>
                      <a:pt x="82" y="53"/>
                    </a:cubicBezTo>
                    <a:cubicBezTo>
                      <a:pt x="93" y="47"/>
                      <a:pt x="102" y="45"/>
                      <a:pt x="109" y="46"/>
                    </a:cubicBezTo>
                    <a:cubicBezTo>
                      <a:pt x="109" y="67"/>
                      <a:pt x="109" y="67"/>
                      <a:pt x="109" y="67"/>
                    </a:cubicBezTo>
                    <a:cubicBezTo>
                      <a:pt x="109" y="70"/>
                      <a:pt x="111" y="73"/>
                      <a:pt x="113" y="74"/>
                    </a:cubicBezTo>
                    <a:cubicBezTo>
                      <a:pt x="132" y="87"/>
                      <a:pt x="143" y="108"/>
                      <a:pt x="143" y="131"/>
                    </a:cubicBezTo>
                    <a:cubicBezTo>
                      <a:pt x="143" y="148"/>
                      <a:pt x="136" y="164"/>
                      <a:pt x="124" y="177"/>
                    </a:cubicBezTo>
                    <a:close/>
                    <a:moveTo>
                      <a:pt x="113" y="135"/>
                    </a:moveTo>
                    <a:cubicBezTo>
                      <a:pt x="111" y="135"/>
                      <a:pt x="109" y="137"/>
                      <a:pt x="109" y="139"/>
                    </a:cubicBezTo>
                    <a:cubicBezTo>
                      <a:pt x="109" y="141"/>
                      <a:pt x="111" y="143"/>
                      <a:pt x="113" y="143"/>
                    </a:cubicBezTo>
                    <a:cubicBezTo>
                      <a:pt x="116" y="143"/>
                      <a:pt x="118" y="141"/>
                      <a:pt x="118" y="139"/>
                    </a:cubicBezTo>
                    <a:cubicBezTo>
                      <a:pt x="118" y="137"/>
                      <a:pt x="116" y="135"/>
                      <a:pt x="113" y="135"/>
                    </a:cubicBezTo>
                    <a:close/>
                    <a:moveTo>
                      <a:pt x="88" y="76"/>
                    </a:moveTo>
                    <a:cubicBezTo>
                      <a:pt x="81" y="76"/>
                      <a:pt x="75" y="81"/>
                      <a:pt x="75" y="88"/>
                    </a:cubicBezTo>
                    <a:cubicBezTo>
                      <a:pt x="75" y="95"/>
                      <a:pt x="81" y="101"/>
                      <a:pt x="88" y="101"/>
                    </a:cubicBezTo>
                    <a:cubicBezTo>
                      <a:pt x="95" y="101"/>
                      <a:pt x="101" y="95"/>
                      <a:pt x="101" y="88"/>
                    </a:cubicBezTo>
                    <a:cubicBezTo>
                      <a:pt x="101" y="81"/>
                      <a:pt x="95" y="76"/>
                      <a:pt x="88" y="76"/>
                    </a:cubicBezTo>
                    <a:close/>
                    <a:moveTo>
                      <a:pt x="88" y="93"/>
                    </a:moveTo>
                    <a:cubicBezTo>
                      <a:pt x="86" y="93"/>
                      <a:pt x="84" y="91"/>
                      <a:pt x="84" y="88"/>
                    </a:cubicBezTo>
                    <a:cubicBezTo>
                      <a:pt x="84" y="86"/>
                      <a:pt x="86" y="84"/>
                      <a:pt x="88" y="84"/>
                    </a:cubicBezTo>
                    <a:cubicBezTo>
                      <a:pt x="90" y="84"/>
                      <a:pt x="92" y="86"/>
                      <a:pt x="92" y="88"/>
                    </a:cubicBezTo>
                    <a:cubicBezTo>
                      <a:pt x="92" y="91"/>
                      <a:pt x="90" y="93"/>
                      <a:pt x="88" y="93"/>
                    </a:cubicBezTo>
                    <a:close/>
                    <a:moveTo>
                      <a:pt x="88" y="152"/>
                    </a:moveTo>
                    <a:cubicBezTo>
                      <a:pt x="86" y="152"/>
                      <a:pt x="84" y="154"/>
                      <a:pt x="84" y="156"/>
                    </a:cubicBezTo>
                    <a:cubicBezTo>
                      <a:pt x="84" y="158"/>
                      <a:pt x="86" y="160"/>
                      <a:pt x="88" y="160"/>
                    </a:cubicBezTo>
                    <a:cubicBezTo>
                      <a:pt x="90" y="160"/>
                      <a:pt x="92" y="158"/>
                      <a:pt x="92" y="156"/>
                    </a:cubicBezTo>
                    <a:cubicBezTo>
                      <a:pt x="92" y="154"/>
                      <a:pt x="90" y="152"/>
                      <a:pt x="88" y="152"/>
                    </a:cubicBezTo>
                    <a:close/>
                  </a:path>
                </a:pathLst>
              </a:custGeom>
              <a:grpFill/>
              <a:ln>
                <a:noFill/>
              </a:ln>
            </p:spPr>
            <p:txBody>
              <a:bodyPr anchor="ctr"/>
              <a:lstStyle/>
              <a:p>
                <a:pPr algn="ctr"/>
                <a:endParaRPr/>
              </a:p>
            </p:txBody>
          </p:sp>
        </p:grpSp>
        <p:grpSp>
          <p:nvGrpSpPr>
            <p:cNvPr id="74" name="组合 73"/>
            <p:cNvGrpSpPr/>
            <p:nvPr/>
          </p:nvGrpSpPr>
          <p:grpSpPr>
            <a:xfrm>
              <a:off x="3745" y="2613"/>
              <a:ext cx="3462" cy="1799"/>
              <a:chOff x="1541720" y="2196727"/>
              <a:chExt cx="2198370" cy="1142365"/>
            </a:xfrm>
          </p:grpSpPr>
          <p:sp>
            <p:nvSpPr>
              <p:cNvPr id="75" name="文本框 74"/>
              <p:cNvSpPr txBox="1"/>
              <p:nvPr/>
            </p:nvSpPr>
            <p:spPr>
              <a:xfrm>
                <a:off x="1555055" y="2196727"/>
                <a:ext cx="2133781" cy="521970"/>
              </a:xfrm>
              <a:prstGeom prst="rect">
                <a:avLst/>
              </a:prstGeom>
              <a:noFill/>
            </p:spPr>
            <p:txBody>
              <a:bodyPr wrap="square" rtlCol="0">
                <a:spAutoFit/>
                <a:scene3d>
                  <a:camera prst="orthographicFront"/>
                  <a:lightRig rig="threePt" dir="t"/>
                </a:scene3d>
                <a:sp3d contourW="12700"/>
              </a:bodyPr>
              <a:lstStyle/>
              <a:p>
                <a:pPr algn="l"/>
                <a:r>
                  <a:rPr lang="en-US" sz="2800" b="1" dirty="0">
                    <a:solidFill>
                      <a:schemeClr val="tx1">
                        <a:lumMod val="75000"/>
                        <a:lumOff val="25000"/>
                      </a:schemeClr>
                    </a:solidFill>
                    <a:latin typeface="Agency FB" panose="020B0503020202020204" pitchFamily="34" charset="0"/>
                    <a:sym typeface="+mn-ea"/>
                  </a:rPr>
                  <a:t>CT scan</a:t>
                </a:r>
                <a:endParaRPr lang="en-US" altLang="en-US" sz="2800" b="1" dirty="0">
                  <a:solidFill>
                    <a:schemeClr val="tx1">
                      <a:lumMod val="75000"/>
                      <a:lumOff val="25000"/>
                    </a:schemeClr>
                  </a:solidFill>
                  <a:latin typeface="Agency FB" panose="020B0503020202020204" pitchFamily="34" charset="0"/>
                  <a:sym typeface="+mn-ea"/>
                </a:endParaRPr>
              </a:p>
            </p:txBody>
          </p:sp>
          <p:sp>
            <p:nvSpPr>
              <p:cNvPr id="76" name="文本框 75"/>
              <p:cNvSpPr txBox="1"/>
              <p:nvPr/>
            </p:nvSpPr>
            <p:spPr>
              <a:xfrm>
                <a:off x="1541720" y="2687582"/>
                <a:ext cx="2198370" cy="65151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b="1" dirty="0">
                    <a:solidFill>
                      <a:schemeClr val="tx1">
                        <a:lumMod val="50000"/>
                        <a:lumOff val="50000"/>
                      </a:schemeClr>
                    </a:solidFill>
                    <a:latin typeface="Century Gothic" panose="020B0502020202020204" pitchFamily="34" charset="0"/>
                    <a:ea typeface="+mj-ea"/>
                  </a:rPr>
                  <a:t>The source dataset we get is '.dcm' files.</a:t>
                </a:r>
              </a:p>
            </p:txBody>
          </p:sp>
        </p:grpSp>
      </p:grpSp>
      <p:grpSp>
        <p:nvGrpSpPr>
          <p:cNvPr id="95" name="组合 94"/>
          <p:cNvGrpSpPr/>
          <p:nvPr/>
        </p:nvGrpSpPr>
        <p:grpSpPr>
          <a:xfrm>
            <a:off x="7855585" y="1457960"/>
            <a:ext cx="3634105" cy="2543175"/>
            <a:chOff x="12370" y="2287"/>
            <a:chExt cx="5723" cy="4005"/>
          </a:xfrm>
        </p:grpSpPr>
        <p:sp>
          <p:nvSpPr>
            <p:cNvPr id="7" name="işḷïḋê"/>
            <p:cNvSpPr/>
            <p:nvPr/>
          </p:nvSpPr>
          <p:spPr>
            <a:xfrm>
              <a:off x="12370" y="5606"/>
              <a:ext cx="2770" cy="686"/>
            </a:xfrm>
            <a:prstGeom prst="chevro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wrap="none" anchor="ctr">
              <a:noAutofit/>
            </a:bodyPr>
            <a:lstStyle/>
            <a:p>
              <a:pPr algn="ctr"/>
              <a:r>
                <a:rPr lang="en-US" sz="2400" b="1" dirty="0">
                  <a:solidFill>
                    <a:schemeClr val="bg1"/>
                  </a:solidFill>
                  <a:latin typeface="Agency FB" panose="020B0503020202020204" pitchFamily="34" charset="0"/>
                </a:rPr>
                <a:t>5</a:t>
              </a:r>
            </a:p>
          </p:txBody>
        </p:sp>
        <p:cxnSp>
          <p:nvCxnSpPr>
            <p:cNvPr id="22" name="Straight Connector 53"/>
            <p:cNvCxnSpPr/>
            <p:nvPr/>
          </p:nvCxnSpPr>
          <p:spPr>
            <a:xfrm flipV="1">
              <a:off x="13707" y="4469"/>
              <a:ext cx="0" cy="891"/>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89" name="组合 88"/>
            <p:cNvGrpSpPr/>
            <p:nvPr/>
          </p:nvGrpSpPr>
          <p:grpSpPr>
            <a:xfrm>
              <a:off x="12708" y="2287"/>
              <a:ext cx="2018" cy="2058"/>
              <a:chOff x="8146754" y="1728484"/>
              <a:chExt cx="1114091" cy="1133662"/>
            </a:xfrm>
            <a:blipFill rotWithShape="1">
              <a:blip r:embed="rId8"/>
              <a:stretch>
                <a:fillRect l="-23000" t="-3000" r="-26000"/>
              </a:stretch>
            </a:blipFill>
          </p:grpSpPr>
          <p:sp>
            <p:nvSpPr>
              <p:cNvPr id="90" name="iṧḻidè"/>
              <p:cNvSpPr/>
              <p:nvPr/>
            </p:nvSpPr>
            <p:spPr>
              <a:xfrm>
                <a:off x="8146754" y="1728484"/>
                <a:ext cx="1114091" cy="1133662"/>
              </a:xfrm>
              <a:prstGeom prst="ellipse">
                <a:avLst/>
              </a:prstGeom>
              <a:grpFill/>
              <a:ln>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algn="ctr" defTabSz="913765">
                  <a:lnSpc>
                    <a:spcPct val="120000"/>
                  </a:lnSpc>
                </a:pPr>
                <a:endParaRPr sz="1100">
                  <a:solidFill>
                    <a:schemeClr val="tx1"/>
                  </a:solidFill>
                </a:endParaRPr>
              </a:p>
            </p:txBody>
          </p:sp>
          <p:sp>
            <p:nvSpPr>
              <p:cNvPr id="91" name="íṣľîde"/>
              <p:cNvSpPr/>
              <p:nvPr/>
            </p:nvSpPr>
            <p:spPr bwMode="auto">
              <a:xfrm>
                <a:off x="8499919" y="2106117"/>
                <a:ext cx="407756" cy="408961"/>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grpFill/>
              <a:ln>
                <a:noFill/>
              </a:ln>
            </p:spPr>
            <p:txBody>
              <a:bodyPr anchor="ctr"/>
              <a:lstStyle/>
              <a:p>
                <a:pPr algn="ctr"/>
                <a:endParaRPr/>
              </a:p>
            </p:txBody>
          </p:sp>
        </p:grpSp>
        <p:grpSp>
          <p:nvGrpSpPr>
            <p:cNvPr id="92" name="组合 91"/>
            <p:cNvGrpSpPr/>
            <p:nvPr/>
          </p:nvGrpSpPr>
          <p:grpSpPr>
            <a:xfrm>
              <a:off x="14733" y="2614"/>
              <a:ext cx="3360" cy="2682"/>
              <a:chOff x="1496000" y="2196727"/>
              <a:chExt cx="2133781" cy="1703169"/>
            </a:xfrm>
          </p:grpSpPr>
          <p:sp>
            <p:nvSpPr>
              <p:cNvPr id="93" name="文本框 92"/>
              <p:cNvSpPr txBox="1"/>
              <p:nvPr/>
            </p:nvSpPr>
            <p:spPr>
              <a:xfrm>
                <a:off x="1496000" y="2196727"/>
                <a:ext cx="2133781" cy="521970"/>
              </a:xfrm>
              <a:prstGeom prst="rect">
                <a:avLst/>
              </a:prstGeom>
              <a:noFill/>
            </p:spPr>
            <p:txBody>
              <a:bodyPr wrap="square" rtlCol="0">
                <a:spAutoFit/>
                <a:scene3d>
                  <a:camera prst="orthographicFront"/>
                  <a:lightRig rig="threePt" dir="t"/>
                </a:scene3d>
                <a:sp3d contourW="12700"/>
              </a:bodyPr>
              <a:lstStyle/>
              <a:p>
                <a:pPr algn="l"/>
                <a:r>
                  <a:rPr lang="en-US" sz="2800" b="1" dirty="0">
                    <a:solidFill>
                      <a:schemeClr val="tx1">
                        <a:lumMod val="75000"/>
                        <a:lumOff val="25000"/>
                      </a:schemeClr>
                    </a:solidFill>
                    <a:latin typeface="Agency FB" panose="020B0503020202020204" pitchFamily="34" charset="0"/>
                    <a:sym typeface="+mn-ea"/>
                  </a:rPr>
                  <a:t>Point Cloud</a:t>
                </a:r>
                <a:endParaRPr lang="en-US" altLang="en-US" sz="2800" b="1" dirty="0">
                  <a:solidFill>
                    <a:schemeClr val="tx1">
                      <a:lumMod val="75000"/>
                      <a:lumOff val="25000"/>
                    </a:schemeClr>
                  </a:solidFill>
                  <a:latin typeface="Agency FB" panose="020B0503020202020204" pitchFamily="34" charset="0"/>
                  <a:sym typeface="+mn-ea"/>
                </a:endParaRPr>
              </a:p>
            </p:txBody>
          </p:sp>
          <p:sp>
            <p:nvSpPr>
              <p:cNvPr id="94" name="文本框 93"/>
              <p:cNvSpPr txBox="1"/>
              <p:nvPr/>
            </p:nvSpPr>
            <p:spPr>
              <a:xfrm>
                <a:off x="1541720" y="2687681"/>
                <a:ext cx="2042476" cy="12122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b="1" dirty="0">
                    <a:solidFill>
                      <a:schemeClr val="tx1">
                        <a:lumMod val="50000"/>
                        <a:lumOff val="50000"/>
                      </a:schemeClr>
                    </a:solidFill>
                    <a:latin typeface="Century Gothic" panose="020B0502020202020204" pitchFamily="34" charset="0"/>
                    <a:ea typeface="+mj-ea"/>
                  </a:rPr>
                  <a:t>Use PCL library to construct the point cloud from images layer by layer. </a:t>
                </a:r>
              </a:p>
            </p:txBody>
          </p:sp>
        </p:grpSp>
      </p:gr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anim calcmode="lin" valueType="num">
                                      <p:cBhvr>
                                        <p:cTn id="8" dur="1000" fill="hold"/>
                                        <p:tgtEl>
                                          <p:spTgt spid="77"/>
                                        </p:tgtEl>
                                        <p:attrNameLst>
                                          <p:attrName>ppt_x</p:attrName>
                                        </p:attrNameLst>
                                      </p:cBhvr>
                                      <p:tavLst>
                                        <p:tav tm="0">
                                          <p:val>
                                            <p:strVal val="#ppt_x"/>
                                          </p:val>
                                        </p:tav>
                                        <p:tav tm="100000">
                                          <p:val>
                                            <p:strVal val="#ppt_x"/>
                                          </p:val>
                                        </p:tav>
                                      </p:tavLst>
                                    </p:anim>
                                    <p:anim calcmode="lin" valueType="num">
                                      <p:cBhvr>
                                        <p:cTn id="9" dur="1000" fill="hold"/>
                                        <p:tgtEl>
                                          <p:spTgt spid="7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fade">
                                      <p:cBhvr>
                                        <p:cTn id="13" dur="1000"/>
                                        <p:tgtEl>
                                          <p:spTgt spid="78"/>
                                        </p:tgtEl>
                                      </p:cBhvr>
                                    </p:animEffect>
                                    <p:anim calcmode="lin" valueType="num">
                                      <p:cBhvr>
                                        <p:cTn id="14" dur="1000" fill="hold"/>
                                        <p:tgtEl>
                                          <p:spTgt spid="78"/>
                                        </p:tgtEl>
                                        <p:attrNameLst>
                                          <p:attrName>ppt_x</p:attrName>
                                        </p:attrNameLst>
                                      </p:cBhvr>
                                      <p:tavLst>
                                        <p:tav tm="0">
                                          <p:val>
                                            <p:strVal val="#ppt_x"/>
                                          </p:val>
                                        </p:tav>
                                        <p:tav tm="100000">
                                          <p:val>
                                            <p:strVal val="#ppt_x"/>
                                          </p:val>
                                        </p:tav>
                                      </p:tavLst>
                                    </p:anim>
                                    <p:anim calcmode="lin" valueType="num">
                                      <p:cBhvr>
                                        <p:cTn id="15" dur="1000" fill="hold"/>
                                        <p:tgtEl>
                                          <p:spTgt spid="7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fade">
                                      <p:cBhvr>
                                        <p:cTn id="19" dur="1000"/>
                                        <p:tgtEl>
                                          <p:spTgt spid="87"/>
                                        </p:tgtEl>
                                      </p:cBhvr>
                                    </p:animEffect>
                                    <p:anim calcmode="lin" valueType="num">
                                      <p:cBhvr>
                                        <p:cTn id="20" dur="1000" fill="hold"/>
                                        <p:tgtEl>
                                          <p:spTgt spid="87"/>
                                        </p:tgtEl>
                                        <p:attrNameLst>
                                          <p:attrName>ppt_x</p:attrName>
                                        </p:attrNameLst>
                                      </p:cBhvr>
                                      <p:tavLst>
                                        <p:tav tm="0">
                                          <p:val>
                                            <p:strVal val="#ppt_x"/>
                                          </p:val>
                                        </p:tav>
                                        <p:tav tm="100000">
                                          <p:val>
                                            <p:strVal val="#ppt_x"/>
                                          </p:val>
                                        </p:tav>
                                      </p:tavLst>
                                    </p:anim>
                                    <p:anim calcmode="lin" valueType="num">
                                      <p:cBhvr>
                                        <p:cTn id="21" dur="1000" fill="hold"/>
                                        <p:tgtEl>
                                          <p:spTgt spid="8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fade">
                                      <p:cBhvr>
                                        <p:cTn id="25" dur="1000"/>
                                        <p:tgtEl>
                                          <p:spTgt spid="88"/>
                                        </p:tgtEl>
                                      </p:cBhvr>
                                    </p:animEffect>
                                    <p:anim calcmode="lin" valueType="num">
                                      <p:cBhvr>
                                        <p:cTn id="26" dur="1000" fill="hold"/>
                                        <p:tgtEl>
                                          <p:spTgt spid="88"/>
                                        </p:tgtEl>
                                        <p:attrNameLst>
                                          <p:attrName>ppt_x</p:attrName>
                                        </p:attrNameLst>
                                      </p:cBhvr>
                                      <p:tavLst>
                                        <p:tav tm="0">
                                          <p:val>
                                            <p:strVal val="#ppt_x"/>
                                          </p:val>
                                        </p:tav>
                                        <p:tav tm="100000">
                                          <p:val>
                                            <p:strVal val="#ppt_x"/>
                                          </p:val>
                                        </p:tav>
                                      </p:tavLst>
                                    </p:anim>
                                    <p:anim calcmode="lin" valueType="num">
                                      <p:cBhvr>
                                        <p:cTn id="27" dur="1000" fill="hold"/>
                                        <p:tgtEl>
                                          <p:spTgt spid="88"/>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7" presetClass="entr" presetSubtype="0" fill="hold" nodeType="after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fade">
                                      <p:cBhvr>
                                        <p:cTn id="31" dur="1000"/>
                                        <p:tgtEl>
                                          <p:spTgt spid="95"/>
                                        </p:tgtEl>
                                      </p:cBhvr>
                                    </p:animEffect>
                                    <p:anim calcmode="lin" valueType="num">
                                      <p:cBhvr>
                                        <p:cTn id="32" dur="1000" fill="hold"/>
                                        <p:tgtEl>
                                          <p:spTgt spid="95"/>
                                        </p:tgtEl>
                                        <p:attrNameLst>
                                          <p:attrName>ppt_x</p:attrName>
                                        </p:attrNameLst>
                                      </p:cBhvr>
                                      <p:tavLst>
                                        <p:tav tm="0">
                                          <p:val>
                                            <p:strVal val="#ppt_x"/>
                                          </p:val>
                                        </p:tav>
                                        <p:tav tm="100000">
                                          <p:val>
                                            <p:strVal val="#ppt_x"/>
                                          </p:val>
                                        </p:tav>
                                      </p:tavLst>
                                    </p:anim>
                                    <p:anim calcmode="lin" valueType="num">
                                      <p:cBhvr>
                                        <p:cTn id="33" dur="1000" fill="hold"/>
                                        <p:tgtEl>
                                          <p:spTgt spid="95"/>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1000"/>
                                        <p:tgtEl>
                                          <p:spTgt spid="96"/>
                                        </p:tgtEl>
                                      </p:cBhvr>
                                    </p:animEffect>
                                    <p:anim calcmode="lin" valueType="num">
                                      <p:cBhvr>
                                        <p:cTn id="38" dur="1000" fill="hold"/>
                                        <p:tgtEl>
                                          <p:spTgt spid="96"/>
                                        </p:tgtEl>
                                        <p:attrNameLst>
                                          <p:attrName>ppt_x</p:attrName>
                                        </p:attrNameLst>
                                      </p:cBhvr>
                                      <p:tavLst>
                                        <p:tav tm="0">
                                          <p:val>
                                            <p:strVal val="#ppt_x"/>
                                          </p:val>
                                        </p:tav>
                                        <p:tav tm="100000">
                                          <p:val>
                                            <p:strVal val="#ppt_x"/>
                                          </p:val>
                                        </p:tav>
                                      </p:tavLst>
                                    </p:anim>
                                    <p:anim calcmode="lin" valueType="num">
                                      <p:cBhvr>
                                        <p:cTn id="39"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46478" y="2153593"/>
            <a:ext cx="2609524" cy="1323439"/>
            <a:chOff x="1249819" y="2496522"/>
            <a:chExt cx="2954205" cy="1498247"/>
          </a:xfrm>
        </p:grpSpPr>
        <p:sp>
          <p:nvSpPr>
            <p:cNvPr id="6" name="文本框 5"/>
            <p:cNvSpPr txBox="1"/>
            <p:nvPr/>
          </p:nvSpPr>
          <p:spPr>
            <a:xfrm>
              <a:off x="1291465" y="2496522"/>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accent1"/>
                  </a:solidFill>
                  <a:latin typeface="Agency FB" panose="020B0503020202020204" pitchFamily="34" charset="0"/>
                </a:rPr>
                <a:t>1</a:t>
              </a:r>
              <a:endParaRPr lang="zh-CN" altLang="en-US" sz="8000" dirty="0">
                <a:solidFill>
                  <a:schemeClr val="accent1"/>
                </a:solidFill>
                <a:latin typeface="Agency FB" panose="020B0503020202020204" pitchFamily="34" charset="0"/>
              </a:endParaRPr>
            </a:p>
          </p:txBody>
        </p:sp>
        <p:sp>
          <p:nvSpPr>
            <p:cNvPr id="2" name="平行四边形 1"/>
            <p:cNvSpPr/>
            <p:nvPr/>
          </p:nvSpPr>
          <p:spPr>
            <a:xfrm rot="19932207">
              <a:off x="1249819" y="3137211"/>
              <a:ext cx="2954205" cy="834263"/>
            </a:xfrm>
            <a:prstGeom prst="parallelogram">
              <a:avLst>
                <a:gd name="adj" fmla="val 52774"/>
              </a:avLst>
            </a:prstGeom>
            <a:solidFill>
              <a:schemeClr val="bg1"/>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rot="19920000">
              <a:off x="1659410" y="3274216"/>
              <a:ext cx="2200746" cy="451453"/>
            </a:xfrm>
            <a:prstGeom prst="rect">
              <a:avLst/>
            </a:prstGeom>
            <a:noFill/>
          </p:spPr>
          <p:txBody>
            <a:bodyPr wrap="square" rtlCol="0">
              <a:spAutoFit/>
              <a:scene3d>
                <a:camera prst="orthographicFront"/>
                <a:lightRig rig="threePt" dir="t"/>
              </a:scene3d>
              <a:sp3d contourW="12700"/>
            </a:bodyPr>
            <a:lstStyle/>
            <a:p>
              <a:pPr algn="l"/>
              <a:r>
                <a:rPr lang="en-US" altLang="zh-CN" sz="2000" b="1" dirty="0">
                  <a:solidFill>
                    <a:schemeClr val="accent3"/>
                  </a:solidFill>
                  <a:latin typeface="Century Gothic" panose="020B0502020202020204" pitchFamily="34" charset="0"/>
                </a:rPr>
                <a:t>    Problems</a:t>
              </a:r>
            </a:p>
          </p:txBody>
        </p:sp>
      </p:grpSp>
      <p:grpSp>
        <p:nvGrpSpPr>
          <p:cNvPr id="34" name="组合 33"/>
          <p:cNvGrpSpPr/>
          <p:nvPr/>
        </p:nvGrpSpPr>
        <p:grpSpPr>
          <a:xfrm>
            <a:off x="3645697" y="2153593"/>
            <a:ext cx="2609524" cy="1323439"/>
            <a:chOff x="1249819" y="2496522"/>
            <a:chExt cx="2954205" cy="1498247"/>
          </a:xfrm>
        </p:grpSpPr>
        <p:sp>
          <p:nvSpPr>
            <p:cNvPr id="35" name="文本框 34"/>
            <p:cNvSpPr txBox="1"/>
            <p:nvPr/>
          </p:nvSpPr>
          <p:spPr>
            <a:xfrm>
              <a:off x="1291465" y="2496522"/>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accent1"/>
                  </a:solidFill>
                  <a:latin typeface="Agency FB" panose="020B0503020202020204" pitchFamily="34" charset="0"/>
                </a:rPr>
                <a:t>2</a:t>
              </a:r>
              <a:endParaRPr lang="zh-CN" altLang="en-US" sz="8000" dirty="0">
                <a:solidFill>
                  <a:schemeClr val="accent1"/>
                </a:solidFill>
                <a:latin typeface="Agency FB" panose="020B0503020202020204" pitchFamily="34" charset="0"/>
              </a:endParaRPr>
            </a:p>
          </p:txBody>
        </p:sp>
        <p:sp>
          <p:nvSpPr>
            <p:cNvPr id="36" name="平行四边形 35"/>
            <p:cNvSpPr/>
            <p:nvPr/>
          </p:nvSpPr>
          <p:spPr>
            <a:xfrm rot="19932207">
              <a:off x="1249819" y="3137211"/>
              <a:ext cx="2954205" cy="834263"/>
            </a:xfrm>
            <a:prstGeom prst="parallelogram">
              <a:avLst>
                <a:gd name="adj" fmla="val 52774"/>
              </a:avLst>
            </a:prstGeom>
            <a:solidFill>
              <a:schemeClr val="bg1"/>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rot="19920000">
              <a:off x="1639449" y="3230495"/>
              <a:ext cx="2545534" cy="451453"/>
            </a:xfrm>
            <a:prstGeom prst="rect">
              <a:avLst/>
            </a:prstGeom>
            <a:noFill/>
          </p:spPr>
          <p:txBody>
            <a:bodyPr wrap="square" rtlCol="0">
              <a:spAutoFit/>
              <a:scene3d>
                <a:camera prst="orthographicFront"/>
                <a:lightRig rig="threePt" dir="t"/>
              </a:scene3d>
              <a:sp3d contourW="12700"/>
            </a:bodyPr>
            <a:lstStyle/>
            <a:p>
              <a:pPr algn="l"/>
              <a:r>
                <a:rPr lang="en-US" altLang="zh-CN" sz="2000" b="1" dirty="0">
                  <a:solidFill>
                    <a:schemeClr val="accent3"/>
                  </a:solidFill>
                  <a:latin typeface="Century Gothic" panose="020B0502020202020204" pitchFamily="34" charset="0"/>
                </a:rPr>
                <a:t>     Methods</a:t>
              </a:r>
            </a:p>
          </p:txBody>
        </p:sp>
      </p:grpSp>
      <p:grpSp>
        <p:nvGrpSpPr>
          <p:cNvPr id="38" name="组合 37"/>
          <p:cNvGrpSpPr/>
          <p:nvPr/>
        </p:nvGrpSpPr>
        <p:grpSpPr>
          <a:xfrm>
            <a:off x="6381746" y="2153593"/>
            <a:ext cx="2860040" cy="1323439"/>
            <a:chOff x="1249819" y="2496522"/>
            <a:chExt cx="3237811" cy="1498247"/>
          </a:xfrm>
        </p:grpSpPr>
        <p:sp>
          <p:nvSpPr>
            <p:cNvPr id="39" name="文本框 38"/>
            <p:cNvSpPr txBox="1"/>
            <p:nvPr/>
          </p:nvSpPr>
          <p:spPr>
            <a:xfrm>
              <a:off x="1291465" y="2496522"/>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accent1"/>
                  </a:solidFill>
                  <a:latin typeface="Agency FB" panose="020B0503020202020204" pitchFamily="34" charset="0"/>
                </a:rPr>
                <a:t>3</a:t>
              </a:r>
              <a:endParaRPr lang="zh-CN" altLang="en-US" sz="8000" dirty="0">
                <a:solidFill>
                  <a:schemeClr val="accent1"/>
                </a:solidFill>
                <a:latin typeface="Agency FB" panose="020B0503020202020204" pitchFamily="34" charset="0"/>
              </a:endParaRPr>
            </a:p>
          </p:txBody>
        </p:sp>
        <p:sp>
          <p:nvSpPr>
            <p:cNvPr id="40" name="平行四边形 39"/>
            <p:cNvSpPr/>
            <p:nvPr/>
          </p:nvSpPr>
          <p:spPr>
            <a:xfrm rot="19932207">
              <a:off x="1249819" y="3137211"/>
              <a:ext cx="2954205" cy="834263"/>
            </a:xfrm>
            <a:prstGeom prst="parallelogram">
              <a:avLst>
                <a:gd name="adj" fmla="val 52774"/>
              </a:avLst>
            </a:prstGeom>
            <a:solidFill>
              <a:schemeClr val="bg1"/>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rot="19920000">
              <a:off x="1561092" y="3142790"/>
              <a:ext cx="2926538" cy="800108"/>
            </a:xfrm>
            <a:prstGeom prst="rect">
              <a:avLst/>
            </a:prstGeom>
            <a:noFill/>
          </p:spPr>
          <p:txBody>
            <a:bodyPr wrap="square" rtlCol="0">
              <a:spAutoFit/>
              <a:scene3d>
                <a:camera prst="orthographicFront"/>
                <a:lightRig rig="threePt" dir="t"/>
              </a:scene3d>
              <a:sp3d contourW="12700"/>
            </a:bodyPr>
            <a:lstStyle/>
            <a:p>
              <a:pPr algn="l"/>
              <a:r>
                <a:rPr lang="en-US" altLang="zh-CN" sz="2000" b="1" dirty="0">
                  <a:solidFill>
                    <a:schemeClr val="accent3"/>
                  </a:solidFill>
                  <a:latin typeface="Century Gothic" panose="020B0502020202020204" pitchFamily="34" charset="0"/>
                  <a:sym typeface="+mn-ea"/>
                </a:rPr>
                <a:t>I</a:t>
              </a:r>
              <a:r>
                <a:rPr lang="zh-CN" altLang="en-US" sz="2000" b="1" dirty="0">
                  <a:solidFill>
                    <a:schemeClr val="accent3"/>
                  </a:solidFill>
                  <a:latin typeface="Century Gothic" panose="020B0502020202020204" pitchFamily="34" charset="0"/>
                  <a:sym typeface="+mn-ea"/>
                </a:rPr>
                <a:t>mplementation</a:t>
              </a:r>
              <a:endParaRPr lang="zh-CN" altLang="en-US" sz="2000" b="1" dirty="0">
                <a:solidFill>
                  <a:schemeClr val="accent3"/>
                </a:solidFill>
                <a:latin typeface="Century Gothic" panose="020B0502020202020204" pitchFamily="34" charset="0"/>
              </a:endParaRPr>
            </a:p>
            <a:p>
              <a:endParaRPr lang="zh-CN" altLang="en-US" sz="2000" b="1" dirty="0">
                <a:solidFill>
                  <a:schemeClr val="accent3"/>
                </a:solidFill>
                <a:latin typeface="Century Gothic" panose="020B0502020202020204" pitchFamily="34" charset="0"/>
              </a:endParaRPr>
            </a:p>
          </p:txBody>
        </p:sp>
      </p:grpSp>
      <p:grpSp>
        <p:nvGrpSpPr>
          <p:cNvPr id="42" name="组合 41"/>
          <p:cNvGrpSpPr/>
          <p:nvPr/>
        </p:nvGrpSpPr>
        <p:grpSpPr>
          <a:xfrm>
            <a:off x="3645999" y="4346883"/>
            <a:ext cx="2609524" cy="1323439"/>
            <a:chOff x="1249819" y="2496522"/>
            <a:chExt cx="2954205" cy="1498247"/>
          </a:xfrm>
        </p:grpSpPr>
        <p:sp>
          <p:nvSpPr>
            <p:cNvPr id="43" name="文本框 42"/>
            <p:cNvSpPr txBox="1"/>
            <p:nvPr/>
          </p:nvSpPr>
          <p:spPr>
            <a:xfrm>
              <a:off x="1291465" y="2496522"/>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accent1"/>
                  </a:solidFill>
                  <a:latin typeface="Agency FB" panose="020B0503020202020204" pitchFamily="34" charset="0"/>
                </a:rPr>
                <a:t>4</a:t>
              </a:r>
              <a:endParaRPr lang="zh-CN" altLang="en-US" sz="8000" dirty="0">
                <a:solidFill>
                  <a:schemeClr val="accent1"/>
                </a:solidFill>
                <a:latin typeface="Agency FB" panose="020B0503020202020204" pitchFamily="34" charset="0"/>
              </a:endParaRPr>
            </a:p>
          </p:txBody>
        </p:sp>
        <p:sp>
          <p:nvSpPr>
            <p:cNvPr id="44" name="平行四边形 43"/>
            <p:cNvSpPr/>
            <p:nvPr/>
          </p:nvSpPr>
          <p:spPr>
            <a:xfrm rot="19932207">
              <a:off x="1249819" y="3137211"/>
              <a:ext cx="2954205" cy="834263"/>
            </a:xfrm>
            <a:prstGeom prst="parallelogram">
              <a:avLst>
                <a:gd name="adj" fmla="val 52774"/>
              </a:avLst>
            </a:prstGeom>
            <a:solidFill>
              <a:schemeClr val="bg1"/>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rot="19920000">
              <a:off x="1659410" y="3274216"/>
              <a:ext cx="2200746" cy="451453"/>
            </a:xfrm>
            <a:prstGeom prst="rect">
              <a:avLst/>
            </a:prstGeom>
            <a:noFill/>
          </p:spPr>
          <p:txBody>
            <a:bodyPr wrap="square" rtlCol="0">
              <a:spAutoFit/>
              <a:scene3d>
                <a:camera prst="orthographicFront"/>
                <a:lightRig rig="threePt" dir="t"/>
              </a:scene3d>
              <a:sp3d contourW="12700"/>
            </a:bodyPr>
            <a:lstStyle/>
            <a:p>
              <a:pPr algn="l"/>
              <a:r>
                <a:rPr lang="en-US" altLang="zh-CN" sz="2000" b="1" dirty="0">
                  <a:solidFill>
                    <a:schemeClr val="accent3"/>
                  </a:solidFill>
                  <a:latin typeface="Century Gothic" panose="020B0502020202020204" pitchFamily="34" charset="0"/>
                </a:rPr>
                <a:t>      R</a:t>
              </a:r>
              <a:r>
                <a:rPr lang="zh-CN" altLang="en-US" sz="2000" b="1" dirty="0">
                  <a:solidFill>
                    <a:schemeClr val="accent3"/>
                  </a:solidFill>
                  <a:latin typeface="Century Gothic" panose="020B0502020202020204" pitchFamily="34" charset="0"/>
                </a:rPr>
                <a:t>esult</a:t>
              </a:r>
              <a:r>
                <a:rPr lang="en-US" altLang="zh-CN" sz="2000" b="1" dirty="0">
                  <a:solidFill>
                    <a:schemeClr val="accent3"/>
                  </a:solidFill>
                  <a:latin typeface="Century Gothic" panose="020B0502020202020204" pitchFamily="34" charset="0"/>
                </a:rPr>
                <a:t>s</a:t>
              </a:r>
            </a:p>
          </p:txBody>
        </p:sp>
      </p:grpSp>
      <p:sp>
        <p:nvSpPr>
          <p:cNvPr id="47" name="文本框 46"/>
          <p:cNvSpPr txBox="1"/>
          <p:nvPr/>
        </p:nvSpPr>
        <p:spPr>
          <a:xfrm>
            <a:off x="4632955" y="635064"/>
            <a:ext cx="2926090" cy="1015663"/>
          </a:xfrm>
          <a:prstGeom prst="rect">
            <a:avLst/>
          </a:prstGeom>
          <a:noFill/>
        </p:spPr>
        <p:txBody>
          <a:bodyPr wrap="square" rtlCol="0">
            <a:spAutoFit/>
            <a:scene3d>
              <a:camera prst="orthographicFront"/>
              <a:lightRig rig="threePt" dir="t"/>
            </a:scene3d>
            <a:sp3d contourW="12700"/>
          </a:bodyPr>
          <a:lstStyle/>
          <a:p>
            <a:pPr algn="ctr"/>
            <a:r>
              <a:rPr lang="en-US" altLang="zh-CN" sz="6000" dirty="0">
                <a:solidFill>
                  <a:schemeClr val="accent1"/>
                </a:solidFill>
                <a:latin typeface="Agency FB" panose="020B0503020202020204" pitchFamily="34" charset="0"/>
              </a:rPr>
              <a:t>CONTENTS</a:t>
            </a:r>
            <a:endParaRPr lang="zh-CN" altLang="en-US" sz="6000" dirty="0">
              <a:solidFill>
                <a:schemeClr val="accent1"/>
              </a:solidFill>
              <a:latin typeface="Agency FB" panose="020B0503020202020204" pitchFamily="34" charset="0"/>
            </a:endParaRPr>
          </a:p>
        </p:txBody>
      </p:sp>
      <p:grpSp>
        <p:nvGrpSpPr>
          <p:cNvPr id="8" name="组合 7"/>
          <p:cNvGrpSpPr/>
          <p:nvPr/>
        </p:nvGrpSpPr>
        <p:grpSpPr>
          <a:xfrm>
            <a:off x="9153989" y="4347845"/>
            <a:ext cx="2609524" cy="1322070"/>
            <a:chOff x="13799" y="4500"/>
            <a:chExt cx="4109" cy="2082"/>
          </a:xfrm>
        </p:grpSpPr>
        <p:sp>
          <p:nvSpPr>
            <p:cNvPr id="3" name="文本框 2"/>
            <p:cNvSpPr txBox="1"/>
            <p:nvPr/>
          </p:nvSpPr>
          <p:spPr>
            <a:xfrm>
              <a:off x="13857" y="4500"/>
              <a:ext cx="1665" cy="2082"/>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accent1"/>
                  </a:solidFill>
                  <a:latin typeface="Agency FB" panose="020B0503020202020204" pitchFamily="34" charset="0"/>
                </a:rPr>
                <a:t>6</a:t>
              </a:r>
            </a:p>
          </p:txBody>
        </p:sp>
        <p:sp>
          <p:nvSpPr>
            <p:cNvPr id="4" name="平行四边形 3"/>
            <p:cNvSpPr/>
            <p:nvPr/>
          </p:nvSpPr>
          <p:spPr>
            <a:xfrm rot="19932207">
              <a:off x="13799" y="5392"/>
              <a:ext cx="4109" cy="1161"/>
            </a:xfrm>
            <a:prstGeom prst="parallelogram">
              <a:avLst>
                <a:gd name="adj" fmla="val 52774"/>
              </a:avLst>
            </a:prstGeom>
            <a:solidFill>
              <a:schemeClr val="bg1"/>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rot="19920000">
              <a:off x="14383" y="5582"/>
              <a:ext cx="3061" cy="628"/>
            </a:xfrm>
            <a:prstGeom prst="rect">
              <a:avLst/>
            </a:prstGeom>
            <a:noFill/>
          </p:spPr>
          <p:txBody>
            <a:bodyPr wrap="square" rtlCol="0">
              <a:spAutoFit/>
              <a:scene3d>
                <a:camera prst="orthographicFront"/>
                <a:lightRig rig="threePt" dir="t"/>
              </a:scene3d>
              <a:sp3d contourW="12700"/>
            </a:bodyPr>
            <a:lstStyle/>
            <a:p>
              <a:pPr algn="ctr"/>
              <a:r>
                <a:rPr lang="en-US" altLang="zh-CN" sz="2000" b="1" dirty="0">
                  <a:solidFill>
                    <a:schemeClr val="accent3"/>
                  </a:solidFill>
                  <a:latin typeface="Century Gothic" panose="020B0502020202020204" pitchFamily="34" charset="0"/>
                </a:rPr>
                <a:t>Reference</a:t>
              </a:r>
            </a:p>
          </p:txBody>
        </p:sp>
      </p:grpSp>
      <p:grpSp>
        <p:nvGrpSpPr>
          <p:cNvPr id="10" name="组合 9"/>
          <p:cNvGrpSpPr/>
          <p:nvPr/>
        </p:nvGrpSpPr>
        <p:grpSpPr>
          <a:xfrm>
            <a:off x="6381750" y="4344670"/>
            <a:ext cx="2609215" cy="1322070"/>
            <a:chOff x="13799" y="4500"/>
            <a:chExt cx="4109" cy="2082"/>
          </a:xfrm>
        </p:grpSpPr>
        <p:sp>
          <p:nvSpPr>
            <p:cNvPr id="11" name="文本框 10"/>
            <p:cNvSpPr txBox="1"/>
            <p:nvPr/>
          </p:nvSpPr>
          <p:spPr>
            <a:xfrm>
              <a:off x="13857" y="4500"/>
              <a:ext cx="1665" cy="2082"/>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accent1"/>
                  </a:solidFill>
                  <a:latin typeface="Agency FB" panose="020B0503020202020204" pitchFamily="34" charset="0"/>
                </a:rPr>
                <a:t>5</a:t>
              </a:r>
            </a:p>
          </p:txBody>
        </p:sp>
        <p:sp>
          <p:nvSpPr>
            <p:cNvPr id="12" name="平行四边形 11"/>
            <p:cNvSpPr/>
            <p:nvPr/>
          </p:nvSpPr>
          <p:spPr>
            <a:xfrm rot="19932207">
              <a:off x="13799" y="5392"/>
              <a:ext cx="4109" cy="1161"/>
            </a:xfrm>
            <a:prstGeom prst="parallelogram">
              <a:avLst>
                <a:gd name="adj" fmla="val 52774"/>
              </a:avLst>
            </a:prstGeom>
            <a:solidFill>
              <a:schemeClr val="bg1"/>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rot="19920000">
              <a:off x="14368" y="5582"/>
              <a:ext cx="3061" cy="628"/>
            </a:xfrm>
            <a:prstGeom prst="rect">
              <a:avLst/>
            </a:prstGeom>
            <a:noFill/>
          </p:spPr>
          <p:txBody>
            <a:bodyPr wrap="square" rtlCol="0">
              <a:spAutoFit/>
              <a:scene3d>
                <a:camera prst="orthographicFront"/>
                <a:lightRig rig="threePt" dir="t"/>
              </a:scene3d>
              <a:sp3d contourW="12700"/>
            </a:bodyPr>
            <a:lstStyle/>
            <a:p>
              <a:pPr algn="l"/>
              <a:r>
                <a:rPr lang="en-US" altLang="zh-CN" sz="2000" b="1" dirty="0">
                  <a:solidFill>
                    <a:schemeClr val="accent3"/>
                  </a:solidFill>
                  <a:latin typeface="Century Gothic" panose="020B0502020202020204" pitchFamily="34" charset="0"/>
                </a:rPr>
                <a:t>  Conclusion</a:t>
              </a:r>
            </a:p>
          </p:txBody>
        </p:sp>
      </p:grpSp>
      <p:pic>
        <p:nvPicPr>
          <p:cNvPr id="14" name="图片 13" descr="微信图片_20181208190435"/>
          <p:cNvPicPr>
            <a:picLocks noChangeAspect="1"/>
          </p:cNvPicPr>
          <p:nvPr/>
        </p:nvPicPr>
        <p:blipFill>
          <a:blip r:embed="rId3"/>
          <a:stretch>
            <a:fillRect/>
          </a:stretch>
        </p:blipFill>
        <p:spPr>
          <a:xfrm>
            <a:off x="2927985" y="-1109980"/>
            <a:ext cx="3003550" cy="450532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childTnLst>
                          </p:cTn>
                        </p:par>
                        <p:par>
                          <p:cTn id="10" fill="hold">
                            <p:stCondLst>
                              <p:cond delay="500"/>
                            </p:stCondLst>
                            <p:childTnLst>
                              <p:par>
                                <p:cTn id="11" presetID="49" presetClass="entr" presetSubtype="0" decel="100000" fill="hold" nodeType="afterEffect">
                                  <p:stCondLst>
                                    <p:cond delay="0"/>
                                  </p:stCondLst>
                                  <p:childTnLst>
                                    <p:set>
                                      <p:cBhvr>
                                        <p:cTn id="12" dur="1000" fill="hold">
                                          <p:stCondLst>
                                            <p:cond delay="0"/>
                                          </p:stCondLst>
                                        </p:cTn>
                                        <p:tgtEl>
                                          <p:spTgt spid="14"/>
                                        </p:tgtEl>
                                        <p:attrNameLst>
                                          <p:attrName>style.visibility</p:attrName>
                                        </p:attrNameLst>
                                      </p:cBhvr>
                                      <p:to>
                                        <p:strVal val="visible"/>
                                      </p:to>
                                    </p:set>
                                    <p:anim calcmode="lin" valueType="num">
                                      <p:cBhvr>
                                        <p:cTn id="13" dur="1000" fill="hold"/>
                                        <p:tgtEl>
                                          <p:spTgt spid="14"/>
                                        </p:tgtEl>
                                        <p:attrNameLst>
                                          <p:attrName>ppt_w</p:attrName>
                                        </p:attrNameLst>
                                      </p:cBhvr>
                                      <p:tavLst>
                                        <p:tav tm="0">
                                          <p:val>
                                            <p:fltVal val="0"/>
                                          </p:val>
                                        </p:tav>
                                        <p:tav tm="100000">
                                          <p:val>
                                            <p:strVal val="#ppt_w"/>
                                          </p:val>
                                        </p:tav>
                                      </p:tavLst>
                                    </p:anim>
                                    <p:anim calcmode="lin" valueType="num">
                                      <p:cBhvr>
                                        <p:cTn id="14" dur="1000" fill="hold"/>
                                        <p:tgtEl>
                                          <p:spTgt spid="14"/>
                                        </p:tgtEl>
                                        <p:attrNameLst>
                                          <p:attrName>ppt_h</p:attrName>
                                        </p:attrNameLst>
                                      </p:cBhvr>
                                      <p:tavLst>
                                        <p:tav tm="0">
                                          <p:val>
                                            <p:fltVal val="0"/>
                                          </p:val>
                                        </p:tav>
                                        <p:tav tm="100000">
                                          <p:val>
                                            <p:strVal val="#ppt_h"/>
                                          </p:val>
                                        </p:tav>
                                      </p:tavLst>
                                    </p:anim>
                                    <p:anim calcmode="lin" valueType="num">
                                      <p:cBhvr>
                                        <p:cTn id="15" dur="1000" fill="hold"/>
                                        <p:tgtEl>
                                          <p:spTgt spid="14"/>
                                        </p:tgtEl>
                                        <p:attrNameLst>
                                          <p:attrName>style.rotation</p:attrName>
                                        </p:attrNameLst>
                                      </p:cBhvr>
                                      <p:tavLst>
                                        <p:tav tm="0">
                                          <p:val>
                                            <p:fltVal val="360"/>
                                          </p:val>
                                        </p:tav>
                                        <p:tav tm="100000">
                                          <p:val>
                                            <p:fltVal val="0"/>
                                          </p:val>
                                        </p:tav>
                                      </p:tavLst>
                                    </p:anim>
                                    <p:animEffect transition="in" filter="fade">
                                      <p:cBhvr>
                                        <p:cTn id="16" dur="1000"/>
                                        <p:tgtEl>
                                          <p:spTgt spid="14"/>
                                        </p:tgtEl>
                                      </p:cBhvr>
                                    </p:animEffect>
                                  </p:childTnLst>
                                </p:cTn>
                              </p:par>
                            </p:childTnLst>
                          </p:cTn>
                        </p:par>
                        <p:par>
                          <p:cTn id="17" fill="hold">
                            <p:stCondLst>
                              <p:cond delay="1500"/>
                            </p:stCondLst>
                            <p:childTnLst>
                              <p:par>
                                <p:cTn id="18" presetID="2" presetClass="entr" presetSubtype="2"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2"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1+#ppt_w/2"/>
                                          </p:val>
                                        </p:tav>
                                        <p:tav tm="100000">
                                          <p:val>
                                            <p:strVal val="#ppt_x"/>
                                          </p:val>
                                        </p:tav>
                                      </p:tavLst>
                                    </p:anim>
                                    <p:anim calcmode="lin" valueType="num">
                                      <p:cBhvr additive="base">
                                        <p:cTn id="26" dur="500" fill="hold"/>
                                        <p:tgtEl>
                                          <p:spTgt spid="34"/>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2"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fill="hold"/>
                                        <p:tgtEl>
                                          <p:spTgt spid="38"/>
                                        </p:tgtEl>
                                        <p:attrNameLst>
                                          <p:attrName>ppt_x</p:attrName>
                                        </p:attrNameLst>
                                      </p:cBhvr>
                                      <p:tavLst>
                                        <p:tav tm="0">
                                          <p:val>
                                            <p:strVal val="1+#ppt_w/2"/>
                                          </p:val>
                                        </p:tav>
                                        <p:tav tm="100000">
                                          <p:val>
                                            <p:strVal val="#ppt_x"/>
                                          </p:val>
                                        </p:tav>
                                      </p:tavLst>
                                    </p:anim>
                                    <p:anim calcmode="lin" valueType="num">
                                      <p:cBhvr additive="base">
                                        <p:cTn id="31" dur="500" fill="hold"/>
                                        <p:tgtEl>
                                          <p:spTgt spid="38"/>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2"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1+#ppt_w/2"/>
                                          </p:val>
                                        </p:tav>
                                        <p:tav tm="100000">
                                          <p:val>
                                            <p:strVal val="#ppt_x"/>
                                          </p:val>
                                        </p:tav>
                                      </p:tavLst>
                                    </p:anim>
                                    <p:anim calcmode="lin" valueType="num">
                                      <p:cBhvr additive="base">
                                        <p:cTn id="36" dur="500" fill="hold"/>
                                        <p:tgtEl>
                                          <p:spTgt spid="42"/>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2" presetClass="entr" presetSubtype="2"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1+#ppt_w/2"/>
                                          </p:val>
                                        </p:tav>
                                        <p:tav tm="100000">
                                          <p:val>
                                            <p:strVal val="#ppt_x"/>
                                          </p:val>
                                        </p:tav>
                                      </p:tavLst>
                                    </p:anim>
                                    <p:anim calcmode="lin" valueType="num">
                                      <p:cBhvr additive="base">
                                        <p:cTn id="41" dur="500" fill="hold"/>
                                        <p:tgtEl>
                                          <p:spTgt spid="10"/>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2" presetClass="entr" presetSubtype="2" fill="hold" nodeType="after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1+#ppt_w/2"/>
                                          </p:val>
                                        </p:tav>
                                        <p:tav tm="100000">
                                          <p:val>
                                            <p:strVal val="#ppt_x"/>
                                          </p:val>
                                        </p:tav>
                                      </p:tavLst>
                                    </p:anim>
                                    <p:anim calcmode="lin" valueType="num">
                                      <p:cBhvr additive="base">
                                        <p:cTn id="4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895374" y="1280387"/>
            <a:ext cx="6401298" cy="4298496"/>
            <a:chOff x="2010" y="2015"/>
            <a:chExt cx="10081" cy="6769"/>
          </a:xfrm>
        </p:grpSpPr>
        <p:sp>
          <p:nvSpPr>
            <p:cNvPr id="2" name="菱形 1"/>
            <p:cNvSpPr/>
            <p:nvPr/>
          </p:nvSpPr>
          <p:spPr>
            <a:xfrm>
              <a:off x="2010" y="3318"/>
              <a:ext cx="4164" cy="4164"/>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5322" y="2015"/>
              <a:ext cx="6769" cy="6769"/>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259" y="3655"/>
              <a:ext cx="1665" cy="3488"/>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5</a:t>
              </a:r>
            </a:p>
          </p:txBody>
        </p:sp>
        <p:sp>
          <p:nvSpPr>
            <p:cNvPr id="11" name="文本框 10"/>
            <p:cNvSpPr txBox="1"/>
            <p:nvPr/>
          </p:nvSpPr>
          <p:spPr>
            <a:xfrm>
              <a:off x="5416" y="4892"/>
              <a:ext cx="6582" cy="1016"/>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en-US" altLang="zh-CN" sz="3600" dirty="0">
                  <a:sym typeface="+mn-ea"/>
                </a:rPr>
                <a:t>Conclusion</a:t>
              </a:r>
            </a:p>
          </p:txBody>
        </p:sp>
        <p:sp>
          <p:nvSpPr>
            <p:cNvPr id="13" name="文本框 12"/>
            <p:cNvSpPr txBox="1"/>
            <p:nvPr/>
          </p:nvSpPr>
          <p:spPr>
            <a:xfrm>
              <a:off x="3157" y="5183"/>
              <a:ext cx="1914" cy="628"/>
            </a:xfrm>
            <a:prstGeom prst="rect">
              <a:avLst/>
            </a:prstGeom>
            <a:solidFill>
              <a:srgbClr val="FCFCFC"/>
            </a:solidFill>
          </p:spPr>
          <p:txBody>
            <a:bodyPr wrap="square" rtlCol="0">
              <a:spAutoFit/>
              <a:scene3d>
                <a:camera prst="orthographicFront"/>
                <a:lightRig rig="threePt" dir="t"/>
              </a:scene3d>
              <a:sp3d contourW="12700"/>
            </a:bodyPr>
            <a:lstStyle/>
            <a:p>
              <a:pPr algn="ctr"/>
              <a:r>
                <a:rPr lang="en-US" altLang="zh-CN" sz="2000" b="1" dirty="0">
                  <a:solidFill>
                    <a:schemeClr val="accent3"/>
                  </a:solidFill>
                  <a:latin typeface="Century Gothic" panose="020B0502020202020204" pitchFamily="34" charset="0"/>
                </a:rPr>
                <a:t>PART 05</a:t>
              </a:r>
              <a:endParaRPr lang="zh-CN" altLang="en-US" sz="2000" b="1" dirty="0">
                <a:solidFill>
                  <a:schemeClr val="accent3"/>
                </a:solidFill>
                <a:latin typeface="Century Gothic" panose="020B0502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98ea6a4-041c-44b8-9b90-4d3ed71c79f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19855" y="1760083"/>
            <a:ext cx="3326097" cy="3791859"/>
            <a:chOff x="1072811" y="2042550"/>
            <a:chExt cx="3326097" cy="3791859"/>
          </a:xfrm>
        </p:grpSpPr>
        <p:sp>
          <p:nvSpPr>
            <p:cNvPr id="4" name="íšliḑé"/>
            <p:cNvSpPr/>
            <p:nvPr/>
          </p:nvSpPr>
          <p:spPr bwMode="auto">
            <a:xfrm>
              <a:off x="2683636" y="3429000"/>
              <a:ext cx="1715272" cy="1715272"/>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chemeClr val="accent1"/>
            </a:solidFill>
            <a:ln>
              <a:noFill/>
            </a:ln>
          </p:spPr>
          <p:txBody>
            <a:bodyPr anchor="ctr"/>
            <a:lstStyle/>
            <a:p>
              <a:pPr algn="ctr"/>
              <a:endParaRPr/>
            </a:p>
          </p:txBody>
        </p:sp>
        <p:sp>
          <p:nvSpPr>
            <p:cNvPr id="5" name="ïš1íḓê"/>
            <p:cNvSpPr/>
            <p:nvPr/>
          </p:nvSpPr>
          <p:spPr bwMode="auto">
            <a:xfrm>
              <a:off x="1529997" y="2885914"/>
              <a:ext cx="1354961" cy="1354961"/>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chemeClr val="accent4"/>
            </a:solidFill>
            <a:ln>
              <a:noFill/>
            </a:ln>
          </p:spPr>
          <p:txBody>
            <a:bodyPr anchor="ctr"/>
            <a:lstStyle/>
            <a:p>
              <a:pPr algn="ctr"/>
              <a:endParaRPr/>
            </a:p>
          </p:txBody>
        </p:sp>
        <p:sp>
          <p:nvSpPr>
            <p:cNvPr id="6" name="ïšḻïḓè"/>
            <p:cNvSpPr/>
            <p:nvPr/>
          </p:nvSpPr>
          <p:spPr bwMode="auto">
            <a:xfrm>
              <a:off x="2515515" y="2149408"/>
              <a:ext cx="1094519" cy="1094519"/>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chemeClr val="accent2"/>
            </a:solidFill>
            <a:ln>
              <a:noFill/>
            </a:ln>
          </p:spPr>
          <p:txBody>
            <a:bodyPr anchor="ctr"/>
            <a:lstStyle/>
            <a:p>
              <a:pPr algn="ctr"/>
              <a:endParaRPr/>
            </a:p>
          </p:txBody>
        </p:sp>
        <p:sp>
          <p:nvSpPr>
            <p:cNvPr id="7" name="íŝļïḓè"/>
            <p:cNvSpPr/>
            <p:nvPr/>
          </p:nvSpPr>
          <p:spPr bwMode="auto">
            <a:xfrm>
              <a:off x="1072811" y="4161334"/>
              <a:ext cx="1610825" cy="1610825"/>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chemeClr val="accent3"/>
            </a:solidFill>
            <a:ln>
              <a:noFill/>
            </a:ln>
          </p:spPr>
          <p:txBody>
            <a:bodyPr anchor="ctr"/>
            <a:lstStyle/>
            <a:p>
              <a:pPr algn="ctr"/>
              <a:endParaRPr/>
            </a:p>
          </p:txBody>
        </p:sp>
        <p:sp>
          <p:nvSpPr>
            <p:cNvPr id="8" name="ïslîde"/>
            <p:cNvSpPr/>
            <p:nvPr/>
          </p:nvSpPr>
          <p:spPr bwMode="auto">
            <a:xfrm>
              <a:off x="3642993" y="2881422"/>
              <a:ext cx="450966" cy="450966"/>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chemeClr val="accent1">
                <a:lumMod val="60000"/>
                <a:lumOff val="40000"/>
              </a:schemeClr>
            </a:solidFill>
            <a:ln>
              <a:noFill/>
            </a:ln>
          </p:spPr>
          <p:txBody>
            <a:bodyPr anchor="ctr"/>
            <a:lstStyle/>
            <a:p>
              <a:pPr algn="ctr"/>
              <a:endParaRPr/>
            </a:p>
          </p:txBody>
        </p:sp>
        <p:sp>
          <p:nvSpPr>
            <p:cNvPr id="9" name="í$ļiḋé"/>
            <p:cNvSpPr/>
            <p:nvPr/>
          </p:nvSpPr>
          <p:spPr bwMode="auto">
            <a:xfrm>
              <a:off x="2094735" y="2404920"/>
              <a:ext cx="225483" cy="225483"/>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chemeClr val="accent1">
                <a:lumMod val="60000"/>
                <a:lumOff val="40000"/>
              </a:schemeClr>
            </a:solidFill>
            <a:ln>
              <a:noFill/>
            </a:ln>
          </p:spPr>
          <p:txBody>
            <a:bodyPr anchor="ctr"/>
            <a:lstStyle/>
            <a:p>
              <a:pPr algn="ctr"/>
              <a:endParaRPr/>
            </a:p>
          </p:txBody>
        </p:sp>
        <p:sp>
          <p:nvSpPr>
            <p:cNvPr id="10" name="îṧḻíďe"/>
            <p:cNvSpPr/>
            <p:nvPr/>
          </p:nvSpPr>
          <p:spPr bwMode="auto">
            <a:xfrm>
              <a:off x="2764780" y="5206522"/>
              <a:ext cx="627887" cy="627887"/>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chemeClr val="accent1">
                <a:lumMod val="60000"/>
                <a:lumOff val="40000"/>
              </a:schemeClr>
            </a:solidFill>
            <a:ln>
              <a:noFill/>
            </a:ln>
          </p:spPr>
          <p:txBody>
            <a:bodyPr anchor="ctr"/>
            <a:lstStyle/>
            <a:p>
              <a:pPr algn="ctr"/>
              <a:endParaRPr/>
            </a:p>
          </p:txBody>
        </p:sp>
        <p:sp>
          <p:nvSpPr>
            <p:cNvPr id="11" name="iŝḻïḑè"/>
            <p:cNvSpPr/>
            <p:nvPr/>
          </p:nvSpPr>
          <p:spPr bwMode="auto">
            <a:xfrm>
              <a:off x="3477687" y="2042550"/>
              <a:ext cx="327644" cy="327644"/>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chemeClr val="accent1">
                <a:lumMod val="60000"/>
                <a:lumOff val="40000"/>
              </a:schemeClr>
            </a:solidFill>
            <a:ln>
              <a:noFill/>
            </a:ln>
          </p:spPr>
          <p:txBody>
            <a:bodyPr anchor="ctr"/>
            <a:lstStyle/>
            <a:p>
              <a:pPr algn="ctr"/>
              <a:endParaRPr/>
            </a:p>
          </p:txBody>
        </p:sp>
        <p:sp>
          <p:nvSpPr>
            <p:cNvPr id="12" name="ïṩḻiďê"/>
            <p:cNvSpPr txBox="1"/>
            <p:nvPr/>
          </p:nvSpPr>
          <p:spPr>
            <a:xfrm>
              <a:off x="2704979" y="2465646"/>
              <a:ext cx="716863" cy="461665"/>
            </a:xfrm>
            <a:prstGeom prst="rect">
              <a:avLst/>
            </a:prstGeom>
            <a:noFill/>
          </p:spPr>
          <p:txBody>
            <a:bodyPr wrap="none">
              <a:noAutofit/>
            </a:bodyPr>
            <a:lstStyle/>
            <a:p>
              <a:pPr algn="ctr"/>
              <a:r>
                <a:rPr lang="en-US" sz="2800" dirty="0">
                  <a:solidFill>
                    <a:schemeClr val="tx1">
                      <a:lumMod val="75000"/>
                      <a:lumOff val="25000"/>
                    </a:schemeClr>
                  </a:solidFill>
                  <a:latin typeface="Agency FB" panose="020B0503020202020204" pitchFamily="34" charset="0"/>
                </a:rPr>
                <a:t>S</a:t>
              </a:r>
            </a:p>
          </p:txBody>
        </p:sp>
        <p:sp>
          <p:nvSpPr>
            <p:cNvPr id="13" name="îṥ1iḋè"/>
            <p:cNvSpPr txBox="1"/>
            <p:nvPr/>
          </p:nvSpPr>
          <p:spPr>
            <a:xfrm>
              <a:off x="3178032" y="4055615"/>
              <a:ext cx="726481" cy="461665"/>
            </a:xfrm>
            <a:prstGeom prst="rect">
              <a:avLst/>
            </a:prstGeom>
            <a:noFill/>
          </p:spPr>
          <p:txBody>
            <a:bodyPr wrap="none">
              <a:noAutofit/>
            </a:bodyPr>
            <a:lstStyle/>
            <a:p>
              <a:pPr algn="ctr"/>
              <a:r>
                <a:rPr lang="en-US" sz="2800">
                  <a:solidFill>
                    <a:schemeClr val="tx1">
                      <a:lumMod val="75000"/>
                      <a:lumOff val="25000"/>
                    </a:schemeClr>
                  </a:solidFill>
                  <a:latin typeface="Agency FB" panose="020B0503020202020204" pitchFamily="34" charset="0"/>
                </a:rPr>
                <a:t>T</a:t>
              </a:r>
            </a:p>
          </p:txBody>
        </p:sp>
        <p:sp>
          <p:nvSpPr>
            <p:cNvPr id="14" name="ísḷïdè"/>
            <p:cNvSpPr txBox="1"/>
            <p:nvPr/>
          </p:nvSpPr>
          <p:spPr>
            <a:xfrm>
              <a:off x="1842634" y="3333008"/>
              <a:ext cx="729687" cy="461665"/>
            </a:xfrm>
            <a:prstGeom prst="rect">
              <a:avLst/>
            </a:prstGeom>
            <a:noFill/>
          </p:spPr>
          <p:txBody>
            <a:bodyPr wrap="none">
              <a:noAutofit/>
            </a:bodyPr>
            <a:lstStyle/>
            <a:p>
              <a:pPr algn="ctr"/>
              <a:r>
                <a:rPr lang="en-US" sz="2800">
                  <a:solidFill>
                    <a:schemeClr val="tx1">
                      <a:lumMod val="75000"/>
                      <a:lumOff val="25000"/>
                    </a:schemeClr>
                  </a:solidFill>
                  <a:latin typeface="Agency FB" panose="020B0503020202020204" pitchFamily="34" charset="0"/>
                </a:rPr>
                <a:t>J</a:t>
              </a:r>
            </a:p>
          </p:txBody>
        </p:sp>
        <p:sp>
          <p:nvSpPr>
            <p:cNvPr id="15" name="íŝḷíḋê"/>
            <p:cNvSpPr txBox="1"/>
            <p:nvPr/>
          </p:nvSpPr>
          <p:spPr>
            <a:xfrm>
              <a:off x="1536623" y="4735725"/>
              <a:ext cx="683200" cy="461665"/>
            </a:xfrm>
            <a:prstGeom prst="rect">
              <a:avLst/>
            </a:prstGeom>
            <a:noFill/>
          </p:spPr>
          <p:txBody>
            <a:bodyPr wrap="none">
              <a:noAutofit/>
            </a:bodyPr>
            <a:lstStyle/>
            <a:p>
              <a:pPr algn="ctr"/>
              <a:r>
                <a:rPr lang="en-US" sz="2800">
                  <a:solidFill>
                    <a:schemeClr val="tx1">
                      <a:lumMod val="75000"/>
                      <a:lumOff val="25000"/>
                    </a:schemeClr>
                  </a:solidFill>
                  <a:latin typeface="Agency FB" panose="020B0503020202020204" pitchFamily="34" charset="0"/>
                </a:rPr>
                <a:t>U</a:t>
              </a:r>
            </a:p>
          </p:txBody>
        </p:sp>
      </p:grpSp>
      <p:sp>
        <p:nvSpPr>
          <p:cNvPr id="45" name="文本框 44"/>
          <p:cNvSpPr txBox="1"/>
          <p:nvPr/>
        </p:nvSpPr>
        <p:spPr>
          <a:xfrm>
            <a:off x="4643755" y="1085850"/>
            <a:ext cx="6694805" cy="5077460"/>
          </a:xfrm>
          <a:prstGeom prst="rect">
            <a:avLst/>
          </a:prstGeom>
          <a:noFill/>
        </p:spPr>
        <p:txBody>
          <a:bodyPr wrap="square" rtlCol="0">
            <a:spAutoFit/>
            <a:scene3d>
              <a:camera prst="orthographicFront"/>
              <a:lightRig rig="threePt" dir="t"/>
            </a:scene3d>
            <a:sp3d contourW="12700"/>
          </a:bodyPr>
          <a:lstStyle/>
          <a:p>
            <a:pPr fontAlgn="auto">
              <a:lnSpc>
                <a:spcPct val="150000"/>
              </a:lnSpc>
            </a:pPr>
            <a:r>
              <a:rPr lang="en-US" altLang="zh-CN" b="1" dirty="0">
                <a:solidFill>
                  <a:schemeClr val="tx1">
                    <a:lumMod val="50000"/>
                    <a:lumOff val="50000"/>
                  </a:schemeClr>
                </a:solidFill>
                <a:latin typeface="Century Gothic" panose="020B0502020202020204" pitchFamily="34" charset="0"/>
                <a:ea typeface="+mj-ea"/>
                <a:sym typeface="+mn-ea"/>
              </a:rPr>
              <a:t>	To reconstruct teeth from a CT scan, we use the method of </a:t>
            </a:r>
            <a:r>
              <a:rPr lang="en-US" altLang="zh-CN" b="1" dirty="0">
                <a:solidFill>
                  <a:srgbClr val="3B5EA2"/>
                </a:solidFill>
                <a:latin typeface="Century Gothic" panose="020B0502020202020204" pitchFamily="34" charset="0"/>
                <a:ea typeface="+mj-ea"/>
                <a:sym typeface="+mn-ea"/>
              </a:rPr>
              <a:t>segmentation </a:t>
            </a:r>
            <a:r>
              <a:rPr lang="en-US" altLang="zh-CN" b="1" dirty="0">
                <a:solidFill>
                  <a:schemeClr val="tx1">
                    <a:lumMod val="50000"/>
                    <a:lumOff val="50000"/>
                  </a:schemeClr>
                </a:solidFill>
                <a:latin typeface="Century Gothic" panose="020B0502020202020204" pitchFamily="34" charset="0"/>
                <a:ea typeface="+mj-ea"/>
                <a:sym typeface="+mn-ea"/>
              </a:rPr>
              <a:t>and </a:t>
            </a:r>
            <a:r>
              <a:rPr lang="en-US" altLang="zh-CN" b="1" dirty="0">
                <a:solidFill>
                  <a:srgbClr val="3B5EA2"/>
                </a:solidFill>
                <a:latin typeface="Century Gothic" panose="020B0502020202020204" pitchFamily="34" charset="0"/>
                <a:ea typeface="+mj-ea"/>
                <a:sym typeface="+mn-ea"/>
              </a:rPr>
              <a:t>reconstruction</a:t>
            </a:r>
            <a:r>
              <a:rPr lang="en-US" altLang="zh-CN" b="1" dirty="0">
                <a:solidFill>
                  <a:schemeClr val="tx1">
                    <a:lumMod val="50000"/>
                    <a:lumOff val="50000"/>
                  </a:schemeClr>
                </a:solidFill>
                <a:latin typeface="Century Gothic" panose="020B0502020202020204" pitchFamily="34" charset="0"/>
                <a:ea typeface="+mj-ea"/>
                <a:sym typeface="+mn-ea"/>
              </a:rPr>
              <a:t>. </a:t>
            </a:r>
          </a:p>
          <a:p>
            <a:pPr fontAlgn="auto">
              <a:lnSpc>
                <a:spcPct val="150000"/>
              </a:lnSpc>
            </a:pPr>
            <a:r>
              <a:rPr lang="en-US" altLang="zh-CN" b="1" dirty="0">
                <a:solidFill>
                  <a:schemeClr val="tx1">
                    <a:lumMod val="50000"/>
                    <a:lumOff val="50000"/>
                  </a:schemeClr>
                </a:solidFill>
                <a:latin typeface="Century Gothic" panose="020B0502020202020204" pitchFamily="34" charset="0"/>
                <a:ea typeface="+mj-ea"/>
                <a:sym typeface="+mn-ea"/>
              </a:rPr>
              <a:t>	SegNet is referred to construct the network for segmentation. We have shown that the network performs well and can basically segment the teeth. However, due to our lack of time and dental knowledge, the annotation we make on the images are not very accurate, which results in the loss of accuracy of training data. Thus, there is still much room for improvements. </a:t>
            </a:r>
          </a:p>
          <a:p>
            <a:pPr fontAlgn="auto">
              <a:lnSpc>
                <a:spcPct val="150000"/>
              </a:lnSpc>
            </a:pPr>
            <a:r>
              <a:rPr lang="en-US" altLang="zh-CN" b="1" dirty="0">
                <a:solidFill>
                  <a:schemeClr val="tx1">
                    <a:lumMod val="50000"/>
                    <a:lumOff val="50000"/>
                  </a:schemeClr>
                </a:solidFill>
                <a:latin typeface="Century Gothic" panose="020B0502020202020204" pitchFamily="34" charset="0"/>
                <a:ea typeface="+mj-ea"/>
                <a:sym typeface="+mn-ea"/>
              </a:rPr>
              <a:t>	In reconstruction part, we first transform the images into point cloud layer by layer, then reconstruct it to 3D mesh and finally get the 3D teeth model.</a:t>
            </a:r>
          </a:p>
        </p:txBody>
      </p:sp>
      <p:grpSp>
        <p:nvGrpSpPr>
          <p:cNvPr id="55" name="组合 54"/>
          <p:cNvGrpSpPr/>
          <p:nvPr/>
        </p:nvGrpSpPr>
        <p:grpSpPr>
          <a:xfrm>
            <a:off x="387125" y="299356"/>
            <a:ext cx="12126303" cy="6596744"/>
            <a:chOff x="387125" y="299356"/>
            <a:chExt cx="12126303" cy="6596744"/>
          </a:xfrm>
        </p:grpSpPr>
        <p:grpSp>
          <p:nvGrpSpPr>
            <p:cNvPr id="56" name="组合 55"/>
            <p:cNvGrpSpPr/>
            <p:nvPr/>
          </p:nvGrpSpPr>
          <p:grpSpPr>
            <a:xfrm>
              <a:off x="387125" y="299356"/>
              <a:ext cx="1316500" cy="883947"/>
              <a:chOff x="1276124" y="1279752"/>
              <a:chExt cx="6401933" cy="4298496"/>
            </a:xfrm>
          </p:grpSpPr>
          <p:sp>
            <p:nvSpPr>
              <p:cNvPr id="64" name="菱形 63"/>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菱形 64"/>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05</a:t>
              </a:r>
              <a:endParaRPr lang="zh-CN" altLang="en-US" sz="3200" dirty="0">
                <a:solidFill>
                  <a:schemeClr val="accent1"/>
                </a:solidFill>
                <a:latin typeface="Agency FB" panose="020B0503020202020204" pitchFamily="34" charset="0"/>
              </a:endParaRPr>
            </a:p>
          </p:txBody>
        </p:sp>
        <p:grpSp>
          <p:nvGrpSpPr>
            <p:cNvPr id="59" name="组合 58"/>
            <p:cNvGrpSpPr/>
            <p:nvPr/>
          </p:nvGrpSpPr>
          <p:grpSpPr>
            <a:xfrm>
              <a:off x="11572872" y="6254988"/>
              <a:ext cx="940556" cy="641112"/>
              <a:chOff x="11395287" y="6034159"/>
              <a:chExt cx="1208633" cy="823841"/>
            </a:xfrm>
          </p:grpSpPr>
          <p:sp>
            <p:nvSpPr>
              <p:cNvPr id="60" name="菱形 59"/>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菱形 60"/>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0" name="文本框 19"/>
          <p:cNvSpPr txBox="1"/>
          <p:nvPr/>
        </p:nvSpPr>
        <p:spPr>
          <a:xfrm>
            <a:off x="1841500" y="428625"/>
            <a:ext cx="6463665" cy="953135"/>
          </a:xfrm>
          <a:prstGeom prst="rect">
            <a:avLst/>
          </a:prstGeom>
          <a:noFill/>
        </p:spPr>
        <p:txBody>
          <a:bodyPr wrap="square" rtlCol="0">
            <a:spAutoFit/>
            <a:scene3d>
              <a:camera prst="orthographicFront"/>
              <a:lightRig rig="threePt" dir="t"/>
            </a:scene3d>
            <a:sp3d contourW="12700"/>
          </a:bodyPr>
          <a:lstStyle/>
          <a:p>
            <a:r>
              <a:rPr lang="en-US" sz="2800" b="1" dirty="0">
                <a:solidFill>
                  <a:schemeClr val="tx1">
                    <a:lumMod val="75000"/>
                    <a:lumOff val="25000"/>
                  </a:schemeClr>
                </a:solidFill>
                <a:latin typeface="Century Gothic" panose="020B0502020202020204" pitchFamily="34" charset="0"/>
                <a:sym typeface="+mn-ea"/>
              </a:rPr>
              <a:t>Conclusion</a:t>
            </a:r>
            <a:endParaRPr lang="zh-CN" altLang="en-US" sz="2800" b="1" dirty="0">
              <a:solidFill>
                <a:schemeClr val="tx1">
                  <a:lumMod val="65000"/>
                  <a:lumOff val="35000"/>
                </a:schemeClr>
              </a:solidFill>
              <a:latin typeface="Century Gothic" panose="020B0502020202020204" pitchFamily="34" charset="0"/>
              <a:sym typeface="+mn-ea"/>
            </a:endParaRPr>
          </a:p>
          <a:p>
            <a:endParaRPr lang="en-US" altLang="zh-CN" sz="2800" b="1" dirty="0">
              <a:solidFill>
                <a:schemeClr val="tx1">
                  <a:lumMod val="75000"/>
                  <a:lumOff val="25000"/>
                </a:schemeClr>
              </a:solidFill>
              <a:latin typeface="Century Gothic" panose="020B0502020202020204" pitchFamily="34"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21" presetClass="entr" presetSubtype="1" fill="hold" grpId="2" nodeType="afterEffect">
                                  <p:stCondLst>
                                    <p:cond delay="0"/>
                                  </p:stCondLst>
                                  <p:childTnLst>
                                    <p:set>
                                      <p:cBhvr>
                                        <p:cTn id="13" dur="1000" fill="hold">
                                          <p:stCondLst>
                                            <p:cond delay="0"/>
                                          </p:stCondLst>
                                        </p:cTn>
                                        <p:tgtEl>
                                          <p:spTgt spid="45"/>
                                        </p:tgtEl>
                                        <p:attrNameLst>
                                          <p:attrName>style.visibility</p:attrName>
                                        </p:attrNameLst>
                                      </p:cBhvr>
                                      <p:to>
                                        <p:strVal val="visible"/>
                                      </p:to>
                                    </p:set>
                                    <p:animEffect transition="in" filter="wheel(1)">
                                      <p:cBhvr>
                                        <p:cTn id="14"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895374" y="1280387"/>
            <a:ext cx="6401298" cy="4298496"/>
            <a:chOff x="2010" y="2015"/>
            <a:chExt cx="10081" cy="6769"/>
          </a:xfrm>
        </p:grpSpPr>
        <p:sp>
          <p:nvSpPr>
            <p:cNvPr id="2" name="菱形 1"/>
            <p:cNvSpPr/>
            <p:nvPr/>
          </p:nvSpPr>
          <p:spPr>
            <a:xfrm>
              <a:off x="2010" y="3318"/>
              <a:ext cx="4164" cy="4164"/>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5322" y="2015"/>
              <a:ext cx="6769" cy="6769"/>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259" y="3655"/>
              <a:ext cx="1665" cy="3488"/>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6</a:t>
              </a:r>
            </a:p>
          </p:txBody>
        </p:sp>
        <p:sp>
          <p:nvSpPr>
            <p:cNvPr id="11" name="文本框 10"/>
            <p:cNvSpPr txBox="1"/>
            <p:nvPr/>
          </p:nvSpPr>
          <p:spPr>
            <a:xfrm>
              <a:off x="5415" y="4890"/>
              <a:ext cx="6582" cy="1016"/>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en-US" altLang="zh-CN" sz="3600" dirty="0">
                  <a:sym typeface="+mn-ea"/>
                </a:rPr>
                <a:t>Reference</a:t>
              </a:r>
            </a:p>
          </p:txBody>
        </p:sp>
        <p:sp>
          <p:nvSpPr>
            <p:cNvPr id="13" name="文本框 12"/>
            <p:cNvSpPr txBox="1"/>
            <p:nvPr/>
          </p:nvSpPr>
          <p:spPr>
            <a:xfrm>
              <a:off x="3134" y="5315"/>
              <a:ext cx="1914" cy="628"/>
            </a:xfrm>
            <a:prstGeom prst="rect">
              <a:avLst/>
            </a:prstGeom>
            <a:solidFill>
              <a:srgbClr val="FCFCFC"/>
            </a:solidFill>
          </p:spPr>
          <p:txBody>
            <a:bodyPr wrap="square" rtlCol="0">
              <a:spAutoFit/>
              <a:scene3d>
                <a:camera prst="orthographicFront"/>
                <a:lightRig rig="threePt" dir="t"/>
              </a:scene3d>
              <a:sp3d contourW="12700"/>
            </a:bodyPr>
            <a:lstStyle/>
            <a:p>
              <a:pPr algn="ctr"/>
              <a:r>
                <a:rPr lang="en-US" altLang="zh-CN" sz="2000" b="1" dirty="0">
                  <a:solidFill>
                    <a:schemeClr val="accent3"/>
                  </a:solidFill>
                  <a:latin typeface="Century Gothic" panose="020B0502020202020204" pitchFamily="34" charset="0"/>
                </a:rPr>
                <a:t>PART 06</a:t>
              </a:r>
              <a:endParaRPr lang="zh-CN" altLang="en-US" sz="2000" b="1" dirty="0">
                <a:solidFill>
                  <a:schemeClr val="accent3"/>
                </a:solidFill>
                <a:latin typeface="Century Gothic" panose="020B0502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p:nvPr/>
        </p:nvGrpSpPr>
        <p:grpSpPr>
          <a:xfrm>
            <a:off x="387125" y="299356"/>
            <a:ext cx="12126303" cy="6596744"/>
            <a:chOff x="387125" y="299356"/>
            <a:chExt cx="12126303" cy="6596744"/>
          </a:xfrm>
        </p:grpSpPr>
        <p:grpSp>
          <p:nvGrpSpPr>
            <p:cNvPr id="56" name="组合 55"/>
            <p:cNvGrpSpPr/>
            <p:nvPr/>
          </p:nvGrpSpPr>
          <p:grpSpPr>
            <a:xfrm>
              <a:off x="387125" y="299356"/>
              <a:ext cx="1316500" cy="883947"/>
              <a:chOff x="1276124" y="1279752"/>
              <a:chExt cx="6401933" cy="4298496"/>
            </a:xfrm>
          </p:grpSpPr>
          <p:sp>
            <p:nvSpPr>
              <p:cNvPr id="64" name="菱形 63"/>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菱形 64"/>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06</a:t>
              </a:r>
              <a:endParaRPr lang="zh-CN" altLang="en-US" sz="3200" dirty="0">
                <a:solidFill>
                  <a:schemeClr val="accent1"/>
                </a:solidFill>
                <a:latin typeface="Agency FB" panose="020B0503020202020204" pitchFamily="34" charset="0"/>
              </a:endParaRPr>
            </a:p>
          </p:txBody>
        </p:sp>
        <p:grpSp>
          <p:nvGrpSpPr>
            <p:cNvPr id="59" name="组合 58"/>
            <p:cNvGrpSpPr/>
            <p:nvPr/>
          </p:nvGrpSpPr>
          <p:grpSpPr>
            <a:xfrm>
              <a:off x="11572872" y="6254988"/>
              <a:ext cx="940556" cy="641112"/>
              <a:chOff x="11395287" y="6034159"/>
              <a:chExt cx="1208633" cy="823841"/>
            </a:xfrm>
          </p:grpSpPr>
          <p:sp>
            <p:nvSpPr>
              <p:cNvPr id="60" name="菱形 59"/>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菱形 60"/>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1" name="组合 20"/>
          <p:cNvGrpSpPr/>
          <p:nvPr/>
        </p:nvGrpSpPr>
        <p:grpSpPr>
          <a:xfrm>
            <a:off x="819785" y="1978025"/>
            <a:ext cx="10502714" cy="802684"/>
            <a:chOff x="1456" y="2312"/>
            <a:chExt cx="16540" cy="1264"/>
          </a:xfrm>
        </p:grpSpPr>
        <p:grpSp>
          <p:nvGrpSpPr>
            <p:cNvPr id="46" name="组合 45"/>
            <p:cNvGrpSpPr/>
            <p:nvPr/>
          </p:nvGrpSpPr>
          <p:grpSpPr>
            <a:xfrm>
              <a:off x="2556" y="2513"/>
              <a:ext cx="15440" cy="1063"/>
              <a:chOff x="1541719" y="2349127"/>
              <a:chExt cx="9804400" cy="675005"/>
            </a:xfrm>
          </p:grpSpPr>
          <p:sp>
            <p:nvSpPr>
              <p:cNvPr id="47" name="文本框 46"/>
              <p:cNvSpPr txBox="1"/>
              <p:nvPr/>
            </p:nvSpPr>
            <p:spPr>
              <a:xfrm>
                <a:off x="1541719" y="2349127"/>
                <a:ext cx="9804400" cy="368300"/>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Century Gothic" panose="020B0502020202020204" pitchFamily="34" charset="0"/>
                  </a:rPr>
                  <a:t>SegNet: A Deep Convolutional Encoder-Decoder Architecture for Image Segmentation</a:t>
                </a:r>
              </a:p>
            </p:txBody>
          </p:sp>
          <p:sp>
            <p:nvSpPr>
              <p:cNvPr id="48" name="文本框 47"/>
              <p:cNvSpPr txBox="1"/>
              <p:nvPr/>
            </p:nvSpPr>
            <p:spPr>
              <a:xfrm>
                <a:off x="1541719" y="2687582"/>
                <a:ext cx="9711055" cy="33655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400" b="1" dirty="0">
                    <a:solidFill>
                      <a:schemeClr val="tx1">
                        <a:lumMod val="50000"/>
                        <a:lumOff val="50000"/>
                      </a:schemeClr>
                    </a:solidFill>
                    <a:latin typeface="Century Gothic" panose="020B0502020202020204" pitchFamily="34" charset="0"/>
                    <a:ea typeface="+mj-ea"/>
                  </a:rPr>
                  <a:t>Vijay Badrinarayanan, Alex Kendall, Roberto Cipolla, Senior Member, IEEE</a:t>
                </a:r>
              </a:p>
            </p:txBody>
          </p:sp>
        </p:grpSp>
        <p:grpSp>
          <p:nvGrpSpPr>
            <p:cNvPr id="16" name="组合 15"/>
            <p:cNvGrpSpPr/>
            <p:nvPr/>
          </p:nvGrpSpPr>
          <p:grpSpPr>
            <a:xfrm>
              <a:off x="1456" y="2312"/>
              <a:ext cx="1092" cy="1092"/>
              <a:chOff x="8432" y="6670"/>
              <a:chExt cx="1092" cy="1092"/>
            </a:xfrm>
          </p:grpSpPr>
          <p:sp>
            <p:nvSpPr>
              <p:cNvPr id="35" name="菱形 34"/>
              <p:cNvSpPr/>
              <p:nvPr/>
            </p:nvSpPr>
            <p:spPr>
              <a:xfrm>
                <a:off x="8432" y="6670"/>
                <a:ext cx="1093" cy="1093"/>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532" name="Shape 2532"/>
              <p:cNvSpPr/>
              <p:nvPr/>
            </p:nvSpPr>
            <p:spPr>
              <a:xfrm>
                <a:off x="8779" y="6971"/>
                <a:ext cx="400" cy="490"/>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chemeClr val="bg1"/>
              </a:solidFill>
              <a:ln w="12700">
                <a:miter lim="400000"/>
              </a:ln>
            </p:spPr>
            <p:txBody>
              <a:bodyPr lIns="38090" tIns="38090" rIns="38090" bIns="38090" anchor="ctr"/>
              <a:lstStyle/>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dirty="0">
                  <a:latin typeface="Source Sans Pro Regular" charset="0"/>
                  <a:ea typeface="Source Sans Pro Regular" charset="0"/>
                  <a:cs typeface="Source Sans Pro Regular" charset="0"/>
                </a:endParaRPr>
              </a:p>
            </p:txBody>
          </p:sp>
        </p:grpSp>
      </p:grpSp>
      <p:sp>
        <p:nvSpPr>
          <p:cNvPr id="20" name="文本框 19"/>
          <p:cNvSpPr txBox="1"/>
          <p:nvPr/>
        </p:nvSpPr>
        <p:spPr>
          <a:xfrm>
            <a:off x="1870075" y="459740"/>
            <a:ext cx="6463665" cy="953135"/>
          </a:xfrm>
          <a:prstGeom prst="rect">
            <a:avLst/>
          </a:prstGeom>
          <a:noFill/>
        </p:spPr>
        <p:txBody>
          <a:bodyPr wrap="square" rtlCol="0">
            <a:spAutoFit/>
            <a:scene3d>
              <a:camera prst="orthographicFront"/>
              <a:lightRig rig="threePt" dir="t"/>
            </a:scene3d>
            <a:sp3d contourW="12700"/>
          </a:bodyPr>
          <a:lstStyle/>
          <a:p>
            <a:r>
              <a:rPr lang="en-US" sz="2800" b="1" dirty="0">
                <a:solidFill>
                  <a:schemeClr val="tx1">
                    <a:lumMod val="75000"/>
                    <a:lumOff val="25000"/>
                  </a:schemeClr>
                </a:solidFill>
                <a:latin typeface="Century Gothic" panose="020B0502020202020204" pitchFamily="34" charset="0"/>
                <a:sym typeface="+mn-ea"/>
              </a:rPr>
              <a:t>Reference</a:t>
            </a:r>
            <a:endParaRPr lang="zh-CN" altLang="en-US" sz="2800" b="1" dirty="0">
              <a:solidFill>
                <a:schemeClr val="tx1">
                  <a:lumMod val="65000"/>
                  <a:lumOff val="35000"/>
                </a:schemeClr>
              </a:solidFill>
              <a:latin typeface="Century Gothic" panose="020B0502020202020204" pitchFamily="34" charset="0"/>
              <a:sym typeface="+mn-ea"/>
            </a:endParaRPr>
          </a:p>
          <a:p>
            <a:endParaRPr lang="en-US" altLang="zh-CN" sz="2800" b="1" dirty="0">
              <a:solidFill>
                <a:schemeClr val="tx1">
                  <a:lumMod val="75000"/>
                  <a:lumOff val="25000"/>
                </a:schemeClr>
              </a:solidFill>
              <a:latin typeface="Century Gothic" panose="020B0502020202020204" pitchFamily="34" charset="0"/>
              <a:sym typeface="+mn-ea"/>
            </a:endParaRPr>
          </a:p>
        </p:txBody>
      </p:sp>
      <p:grpSp>
        <p:nvGrpSpPr>
          <p:cNvPr id="22" name="组合 21"/>
          <p:cNvGrpSpPr/>
          <p:nvPr/>
        </p:nvGrpSpPr>
        <p:grpSpPr>
          <a:xfrm>
            <a:off x="819785" y="3345815"/>
            <a:ext cx="10898505" cy="802640"/>
            <a:chOff x="1456" y="2312"/>
            <a:chExt cx="17163" cy="1264"/>
          </a:xfrm>
        </p:grpSpPr>
        <p:grpSp>
          <p:nvGrpSpPr>
            <p:cNvPr id="23" name="组合 22"/>
            <p:cNvGrpSpPr/>
            <p:nvPr/>
          </p:nvGrpSpPr>
          <p:grpSpPr>
            <a:xfrm>
              <a:off x="2556" y="2513"/>
              <a:ext cx="16063" cy="1063"/>
              <a:chOff x="1541719" y="2349127"/>
              <a:chExt cx="10200005" cy="675005"/>
            </a:xfrm>
          </p:grpSpPr>
          <p:sp>
            <p:nvSpPr>
              <p:cNvPr id="24" name="文本框 23"/>
              <p:cNvSpPr txBox="1"/>
              <p:nvPr/>
            </p:nvSpPr>
            <p:spPr>
              <a:xfrm>
                <a:off x="1541719" y="2349127"/>
                <a:ext cx="10200005" cy="368300"/>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Century Gothic" panose="020B0502020202020204" pitchFamily="34" charset="0"/>
                  </a:rPr>
                  <a:t>Touching Tooth Segmentation from CT Image Sequences Using Coupled Level Set Method</a:t>
                </a:r>
              </a:p>
            </p:txBody>
          </p:sp>
          <p:sp>
            <p:nvSpPr>
              <p:cNvPr id="25" name="文本框 24"/>
              <p:cNvSpPr txBox="1"/>
              <p:nvPr/>
            </p:nvSpPr>
            <p:spPr>
              <a:xfrm>
                <a:off x="1541719" y="2687582"/>
                <a:ext cx="9711055" cy="33655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400" b="1" dirty="0">
                    <a:solidFill>
                      <a:schemeClr val="tx1">
                        <a:lumMod val="50000"/>
                        <a:lumOff val="50000"/>
                      </a:schemeClr>
                    </a:solidFill>
                    <a:latin typeface="Century Gothic" panose="020B0502020202020204" pitchFamily="34" charset="0"/>
                    <a:ea typeface="+mj-ea"/>
                  </a:rPr>
                  <a:t>Hui Gao, Oksam Chae</a:t>
                </a:r>
              </a:p>
            </p:txBody>
          </p:sp>
        </p:grpSp>
        <p:grpSp>
          <p:nvGrpSpPr>
            <p:cNvPr id="26" name="组合 25"/>
            <p:cNvGrpSpPr/>
            <p:nvPr/>
          </p:nvGrpSpPr>
          <p:grpSpPr>
            <a:xfrm>
              <a:off x="1456" y="2312"/>
              <a:ext cx="1092" cy="1092"/>
              <a:chOff x="8432" y="6670"/>
              <a:chExt cx="1092" cy="1092"/>
            </a:xfrm>
          </p:grpSpPr>
          <p:sp>
            <p:nvSpPr>
              <p:cNvPr id="27" name="菱形 26"/>
              <p:cNvSpPr/>
              <p:nvPr/>
            </p:nvSpPr>
            <p:spPr>
              <a:xfrm>
                <a:off x="8432" y="6670"/>
                <a:ext cx="1093" cy="1093"/>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9" name="Shape 2532"/>
              <p:cNvSpPr/>
              <p:nvPr/>
            </p:nvSpPr>
            <p:spPr>
              <a:xfrm>
                <a:off x="8779" y="6971"/>
                <a:ext cx="400" cy="490"/>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chemeClr val="bg1"/>
              </a:solidFill>
              <a:ln w="12700">
                <a:miter lim="400000"/>
              </a:ln>
            </p:spPr>
            <p:txBody>
              <a:bodyPr lIns="38090" tIns="38090" rIns="38090" bIns="38090" anchor="ctr"/>
              <a:lstStyle/>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dirty="0">
                  <a:latin typeface="Source Sans Pro Regular" charset="0"/>
                  <a:ea typeface="Source Sans Pro Regular" charset="0"/>
                  <a:cs typeface="Source Sans Pro Regular" charset="0"/>
                </a:endParaRPr>
              </a:p>
            </p:txBody>
          </p:sp>
        </p:grpSp>
      </p:grpSp>
      <p:grpSp>
        <p:nvGrpSpPr>
          <p:cNvPr id="30" name="组合 29"/>
          <p:cNvGrpSpPr/>
          <p:nvPr/>
        </p:nvGrpSpPr>
        <p:grpSpPr>
          <a:xfrm>
            <a:off x="819785" y="4733925"/>
            <a:ext cx="11036300" cy="1030605"/>
            <a:chOff x="1456" y="2312"/>
            <a:chExt cx="17380" cy="1623"/>
          </a:xfrm>
        </p:grpSpPr>
        <p:grpSp>
          <p:nvGrpSpPr>
            <p:cNvPr id="31" name="组合 30"/>
            <p:cNvGrpSpPr/>
            <p:nvPr/>
          </p:nvGrpSpPr>
          <p:grpSpPr>
            <a:xfrm>
              <a:off x="2556" y="2513"/>
              <a:ext cx="16280" cy="1422"/>
              <a:chOff x="1541719" y="2349127"/>
              <a:chExt cx="10337800" cy="902970"/>
            </a:xfrm>
          </p:grpSpPr>
          <p:sp>
            <p:nvSpPr>
              <p:cNvPr id="32" name="文本框 31"/>
              <p:cNvSpPr txBox="1"/>
              <p:nvPr/>
            </p:nvSpPr>
            <p:spPr>
              <a:xfrm>
                <a:off x="1541719" y="2349127"/>
                <a:ext cx="10337800" cy="645160"/>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Century Gothic" panose="020B0502020202020204" pitchFamily="34" charset="0"/>
                  </a:rPr>
                  <a:t>Automatic Reconstruction of Multi-layer Building 3D Contour Model From Airborne LiDAR Point Clouds</a:t>
                </a:r>
              </a:p>
            </p:txBody>
          </p:sp>
          <p:sp>
            <p:nvSpPr>
              <p:cNvPr id="33" name="文本框 32"/>
              <p:cNvSpPr txBox="1"/>
              <p:nvPr/>
            </p:nvSpPr>
            <p:spPr>
              <a:xfrm>
                <a:off x="1541719" y="2915547"/>
                <a:ext cx="9711055" cy="33655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400" b="1" dirty="0">
                    <a:solidFill>
                      <a:schemeClr val="tx1">
                        <a:lumMod val="50000"/>
                        <a:lumOff val="50000"/>
                      </a:schemeClr>
                    </a:solidFill>
                    <a:latin typeface="Century Gothic" panose="020B0502020202020204" pitchFamily="34" charset="0"/>
                    <a:ea typeface="+mj-ea"/>
                  </a:rPr>
                  <a:t>JIANG Ting, LUO Sheng, ZHANG Rui</a:t>
                </a:r>
              </a:p>
            </p:txBody>
          </p:sp>
        </p:grpSp>
        <p:grpSp>
          <p:nvGrpSpPr>
            <p:cNvPr id="34" name="组合 33"/>
            <p:cNvGrpSpPr/>
            <p:nvPr/>
          </p:nvGrpSpPr>
          <p:grpSpPr>
            <a:xfrm>
              <a:off x="1456" y="2312"/>
              <a:ext cx="1092" cy="1092"/>
              <a:chOff x="8432" y="6670"/>
              <a:chExt cx="1092" cy="1092"/>
            </a:xfrm>
          </p:grpSpPr>
          <p:sp>
            <p:nvSpPr>
              <p:cNvPr id="36" name="菱形 35"/>
              <p:cNvSpPr/>
              <p:nvPr/>
            </p:nvSpPr>
            <p:spPr>
              <a:xfrm>
                <a:off x="8432" y="6670"/>
                <a:ext cx="1093" cy="1093"/>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Shape 2532"/>
              <p:cNvSpPr/>
              <p:nvPr/>
            </p:nvSpPr>
            <p:spPr>
              <a:xfrm>
                <a:off x="8779" y="6971"/>
                <a:ext cx="400" cy="490"/>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chemeClr val="bg1"/>
              </a:solidFill>
              <a:ln w="12700">
                <a:miter lim="400000"/>
              </a:ln>
            </p:spPr>
            <p:txBody>
              <a:bodyPr lIns="38090" tIns="38090" rIns="38090" bIns="38090" anchor="ctr"/>
              <a:lstStyle/>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dirty="0">
                  <a:latin typeface="Source Sans Pro Regular" charset="0"/>
                  <a:ea typeface="Source Sans Pro Regular" charset="0"/>
                  <a:cs typeface="Source Sans Pro Regular" charset="0"/>
                </a:endParaRPr>
              </a:p>
            </p:txBody>
          </p:sp>
        </p:grpSp>
      </p:gr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500"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1+#ppt_w/2"/>
                                          </p:val>
                                        </p:tav>
                                        <p:tav tm="100000">
                                          <p:val>
                                            <p:strVal val="#ppt_x"/>
                                          </p:val>
                                        </p:tav>
                                      </p:tavLst>
                                    </p:anim>
                                    <p:anim calcmode="lin" valueType="num">
                                      <p:cBhvr additive="base">
                                        <p:cTn id="13" dur="5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1+#ppt_w/2"/>
                                          </p:val>
                                        </p:tav>
                                        <p:tav tm="100000">
                                          <p:val>
                                            <p:strVal val="#ppt_x"/>
                                          </p:val>
                                        </p:tav>
                                      </p:tavLst>
                                    </p:anim>
                                    <p:anim calcmode="lin" valueType="num">
                                      <p:cBhvr additive="base">
                                        <p:cTn id="1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2662424" y="663195"/>
            <a:ext cx="3744766" cy="4660752"/>
          </a:xfrm>
          <a:custGeom>
            <a:avLst/>
            <a:gdLst>
              <a:gd name="connsiteX0" fmla="*/ 4143589 w 4175818"/>
              <a:gd name="connsiteY0" fmla="*/ 1926265 h 4660752"/>
              <a:gd name="connsiteX1" fmla="*/ 4159704 w 4175818"/>
              <a:gd name="connsiteY1" fmla="*/ 1910151 h 4660752"/>
              <a:gd name="connsiteX2" fmla="*/ 4175818 w 4175818"/>
              <a:gd name="connsiteY2" fmla="*/ 1926265 h 4660752"/>
              <a:gd name="connsiteX3" fmla="*/ 0 w 4175818"/>
              <a:gd name="connsiteY3" fmla="*/ 969868 h 4660752"/>
              <a:gd name="connsiteX4" fmla="*/ 2734487 w 4175818"/>
              <a:gd name="connsiteY4" fmla="*/ 969868 h 4660752"/>
              <a:gd name="connsiteX5" fmla="*/ 2734487 w 4175818"/>
              <a:gd name="connsiteY5" fmla="*/ 0 h 4660752"/>
              <a:gd name="connsiteX6" fmla="*/ 3744766 w 4175818"/>
              <a:gd name="connsiteY6" fmla="*/ 0 h 4660752"/>
              <a:gd name="connsiteX7" fmla="*/ 2997159 w 4175818"/>
              <a:gd name="connsiteY7" fmla="*/ 747607 h 4660752"/>
              <a:gd name="connsiteX8" fmla="*/ 3847271 w 4175818"/>
              <a:gd name="connsiteY8" fmla="*/ 1597719 h 4660752"/>
              <a:gd name="connsiteX9" fmla="*/ 2621466 w 4175818"/>
              <a:gd name="connsiteY9" fmla="*/ 2823524 h 4660752"/>
              <a:gd name="connsiteX10" fmla="*/ 2933899 w 4175818"/>
              <a:gd name="connsiteY10" fmla="*/ 3135956 h 4660752"/>
              <a:gd name="connsiteX11" fmla="*/ 3690884 w 4175818"/>
              <a:gd name="connsiteY11" fmla="*/ 2378971 h 4660752"/>
              <a:gd name="connsiteX12" fmla="*/ 3690884 w 4175818"/>
              <a:gd name="connsiteY12" fmla="*/ 4660752 h 4660752"/>
              <a:gd name="connsiteX13" fmla="*/ 0 w 4175818"/>
              <a:gd name="connsiteY13" fmla="*/ 4660752 h 4660752"/>
              <a:gd name="connsiteX0-1" fmla="*/ 4175818 w 4175818"/>
              <a:gd name="connsiteY0-2" fmla="*/ 1926265 h 4660752"/>
              <a:gd name="connsiteX1-3" fmla="*/ 4159704 w 4175818"/>
              <a:gd name="connsiteY1-4" fmla="*/ 1910151 h 4660752"/>
              <a:gd name="connsiteX2-5" fmla="*/ 4175818 w 4175818"/>
              <a:gd name="connsiteY2-6" fmla="*/ 1926265 h 4660752"/>
              <a:gd name="connsiteX3-7" fmla="*/ 0 w 4175818"/>
              <a:gd name="connsiteY3-8" fmla="*/ 969868 h 4660752"/>
              <a:gd name="connsiteX4-9" fmla="*/ 2734487 w 4175818"/>
              <a:gd name="connsiteY4-10" fmla="*/ 969868 h 4660752"/>
              <a:gd name="connsiteX5-11" fmla="*/ 2734487 w 4175818"/>
              <a:gd name="connsiteY5-12" fmla="*/ 0 h 4660752"/>
              <a:gd name="connsiteX6-13" fmla="*/ 3744766 w 4175818"/>
              <a:gd name="connsiteY6-14" fmla="*/ 0 h 4660752"/>
              <a:gd name="connsiteX7-15" fmla="*/ 2997159 w 4175818"/>
              <a:gd name="connsiteY7-16" fmla="*/ 747607 h 4660752"/>
              <a:gd name="connsiteX8-17" fmla="*/ 3847271 w 4175818"/>
              <a:gd name="connsiteY8-18" fmla="*/ 1597719 h 4660752"/>
              <a:gd name="connsiteX9-19" fmla="*/ 2621466 w 4175818"/>
              <a:gd name="connsiteY9-20" fmla="*/ 2823524 h 4660752"/>
              <a:gd name="connsiteX10-21" fmla="*/ 2933899 w 4175818"/>
              <a:gd name="connsiteY10-22" fmla="*/ 3135956 h 4660752"/>
              <a:gd name="connsiteX11-23" fmla="*/ 3690884 w 4175818"/>
              <a:gd name="connsiteY11-24" fmla="*/ 2378971 h 4660752"/>
              <a:gd name="connsiteX12-25" fmla="*/ 3690884 w 4175818"/>
              <a:gd name="connsiteY12-26" fmla="*/ 4660752 h 4660752"/>
              <a:gd name="connsiteX13-27" fmla="*/ 0 w 4175818"/>
              <a:gd name="connsiteY13-28" fmla="*/ 4660752 h 4660752"/>
              <a:gd name="connsiteX14" fmla="*/ 0 w 4175818"/>
              <a:gd name="connsiteY14" fmla="*/ 969868 h 4660752"/>
              <a:gd name="connsiteX0-29" fmla="*/ 0 w 3847271"/>
              <a:gd name="connsiteY0-30" fmla="*/ 969868 h 4660752"/>
              <a:gd name="connsiteX1-31" fmla="*/ 2734487 w 3847271"/>
              <a:gd name="connsiteY1-32" fmla="*/ 969868 h 4660752"/>
              <a:gd name="connsiteX2-33" fmla="*/ 2734487 w 3847271"/>
              <a:gd name="connsiteY2-34" fmla="*/ 0 h 4660752"/>
              <a:gd name="connsiteX3-35" fmla="*/ 3744766 w 3847271"/>
              <a:gd name="connsiteY3-36" fmla="*/ 0 h 4660752"/>
              <a:gd name="connsiteX4-37" fmla="*/ 2997159 w 3847271"/>
              <a:gd name="connsiteY4-38" fmla="*/ 747607 h 4660752"/>
              <a:gd name="connsiteX5-39" fmla="*/ 3847271 w 3847271"/>
              <a:gd name="connsiteY5-40" fmla="*/ 1597719 h 4660752"/>
              <a:gd name="connsiteX6-41" fmla="*/ 2621466 w 3847271"/>
              <a:gd name="connsiteY6-42" fmla="*/ 2823524 h 4660752"/>
              <a:gd name="connsiteX7-43" fmla="*/ 2933899 w 3847271"/>
              <a:gd name="connsiteY7-44" fmla="*/ 3135956 h 4660752"/>
              <a:gd name="connsiteX8-45" fmla="*/ 3690884 w 3847271"/>
              <a:gd name="connsiteY8-46" fmla="*/ 2378971 h 4660752"/>
              <a:gd name="connsiteX9-47" fmla="*/ 3690884 w 3847271"/>
              <a:gd name="connsiteY9-48" fmla="*/ 4660752 h 4660752"/>
              <a:gd name="connsiteX10-49" fmla="*/ 0 w 3847271"/>
              <a:gd name="connsiteY10-50" fmla="*/ 4660752 h 4660752"/>
              <a:gd name="connsiteX11-51" fmla="*/ 0 w 3847271"/>
              <a:gd name="connsiteY11-52" fmla="*/ 969868 h 4660752"/>
              <a:gd name="connsiteX0-53" fmla="*/ 0 w 3847271"/>
              <a:gd name="connsiteY0-54" fmla="*/ 969868 h 4660752"/>
              <a:gd name="connsiteX1-55" fmla="*/ 2734487 w 3847271"/>
              <a:gd name="connsiteY1-56" fmla="*/ 969868 h 4660752"/>
              <a:gd name="connsiteX2-57" fmla="*/ 2734487 w 3847271"/>
              <a:gd name="connsiteY2-58" fmla="*/ 0 h 4660752"/>
              <a:gd name="connsiteX3-59" fmla="*/ 3744766 w 3847271"/>
              <a:gd name="connsiteY3-60" fmla="*/ 0 h 4660752"/>
              <a:gd name="connsiteX4-61" fmla="*/ 2997159 w 3847271"/>
              <a:gd name="connsiteY4-62" fmla="*/ 747607 h 4660752"/>
              <a:gd name="connsiteX5-63" fmla="*/ 3847271 w 3847271"/>
              <a:gd name="connsiteY5-64" fmla="*/ 1597719 h 4660752"/>
              <a:gd name="connsiteX6-65" fmla="*/ 2933899 w 3847271"/>
              <a:gd name="connsiteY6-66" fmla="*/ 3135956 h 4660752"/>
              <a:gd name="connsiteX7-67" fmla="*/ 3690884 w 3847271"/>
              <a:gd name="connsiteY7-68" fmla="*/ 2378971 h 4660752"/>
              <a:gd name="connsiteX8-69" fmla="*/ 3690884 w 3847271"/>
              <a:gd name="connsiteY8-70" fmla="*/ 4660752 h 4660752"/>
              <a:gd name="connsiteX9-71" fmla="*/ 0 w 3847271"/>
              <a:gd name="connsiteY9-72" fmla="*/ 4660752 h 4660752"/>
              <a:gd name="connsiteX10-73" fmla="*/ 0 w 3847271"/>
              <a:gd name="connsiteY10-74" fmla="*/ 969868 h 4660752"/>
              <a:gd name="connsiteX0-75" fmla="*/ 0 w 3847271"/>
              <a:gd name="connsiteY0-76" fmla="*/ 969868 h 4660752"/>
              <a:gd name="connsiteX1-77" fmla="*/ 2734487 w 3847271"/>
              <a:gd name="connsiteY1-78" fmla="*/ 969868 h 4660752"/>
              <a:gd name="connsiteX2-79" fmla="*/ 2734487 w 3847271"/>
              <a:gd name="connsiteY2-80" fmla="*/ 0 h 4660752"/>
              <a:gd name="connsiteX3-81" fmla="*/ 3744766 w 3847271"/>
              <a:gd name="connsiteY3-82" fmla="*/ 0 h 4660752"/>
              <a:gd name="connsiteX4-83" fmla="*/ 2997159 w 3847271"/>
              <a:gd name="connsiteY4-84" fmla="*/ 747607 h 4660752"/>
              <a:gd name="connsiteX5-85" fmla="*/ 3847271 w 3847271"/>
              <a:gd name="connsiteY5-86" fmla="*/ 1597719 h 4660752"/>
              <a:gd name="connsiteX6-87" fmla="*/ 3690884 w 3847271"/>
              <a:gd name="connsiteY6-88" fmla="*/ 2378971 h 4660752"/>
              <a:gd name="connsiteX7-89" fmla="*/ 3690884 w 3847271"/>
              <a:gd name="connsiteY7-90" fmla="*/ 4660752 h 4660752"/>
              <a:gd name="connsiteX8-91" fmla="*/ 0 w 3847271"/>
              <a:gd name="connsiteY8-92" fmla="*/ 4660752 h 4660752"/>
              <a:gd name="connsiteX9-93" fmla="*/ 0 w 3847271"/>
              <a:gd name="connsiteY9-94" fmla="*/ 969868 h 4660752"/>
              <a:gd name="connsiteX0-95" fmla="*/ 0 w 3847271"/>
              <a:gd name="connsiteY0-96" fmla="*/ 969868 h 4660752"/>
              <a:gd name="connsiteX1-97" fmla="*/ 2734487 w 3847271"/>
              <a:gd name="connsiteY1-98" fmla="*/ 969868 h 4660752"/>
              <a:gd name="connsiteX2-99" fmla="*/ 2734487 w 3847271"/>
              <a:gd name="connsiteY2-100" fmla="*/ 0 h 4660752"/>
              <a:gd name="connsiteX3-101" fmla="*/ 3744766 w 3847271"/>
              <a:gd name="connsiteY3-102" fmla="*/ 0 h 4660752"/>
              <a:gd name="connsiteX4-103" fmla="*/ 3847271 w 3847271"/>
              <a:gd name="connsiteY4-104" fmla="*/ 1597719 h 4660752"/>
              <a:gd name="connsiteX5-105" fmla="*/ 3690884 w 3847271"/>
              <a:gd name="connsiteY5-106" fmla="*/ 2378971 h 4660752"/>
              <a:gd name="connsiteX6-107" fmla="*/ 3690884 w 3847271"/>
              <a:gd name="connsiteY6-108" fmla="*/ 4660752 h 4660752"/>
              <a:gd name="connsiteX7-109" fmla="*/ 0 w 3847271"/>
              <a:gd name="connsiteY7-110" fmla="*/ 4660752 h 4660752"/>
              <a:gd name="connsiteX8-111" fmla="*/ 0 w 3847271"/>
              <a:gd name="connsiteY8-112" fmla="*/ 969868 h 4660752"/>
              <a:gd name="connsiteX0-113" fmla="*/ 3847271 w 3938711"/>
              <a:gd name="connsiteY0-114" fmla="*/ 1597719 h 4660752"/>
              <a:gd name="connsiteX1-115" fmla="*/ 3690884 w 3938711"/>
              <a:gd name="connsiteY1-116" fmla="*/ 2378971 h 4660752"/>
              <a:gd name="connsiteX2-117" fmla="*/ 3690884 w 3938711"/>
              <a:gd name="connsiteY2-118" fmla="*/ 4660752 h 4660752"/>
              <a:gd name="connsiteX3-119" fmla="*/ 0 w 3938711"/>
              <a:gd name="connsiteY3-120" fmla="*/ 4660752 h 4660752"/>
              <a:gd name="connsiteX4-121" fmla="*/ 0 w 3938711"/>
              <a:gd name="connsiteY4-122" fmla="*/ 969868 h 4660752"/>
              <a:gd name="connsiteX5-123" fmla="*/ 2734487 w 3938711"/>
              <a:gd name="connsiteY5-124" fmla="*/ 969868 h 4660752"/>
              <a:gd name="connsiteX6-125" fmla="*/ 2734487 w 3938711"/>
              <a:gd name="connsiteY6-126" fmla="*/ 0 h 4660752"/>
              <a:gd name="connsiteX7-127" fmla="*/ 3744766 w 3938711"/>
              <a:gd name="connsiteY7-128" fmla="*/ 0 h 4660752"/>
              <a:gd name="connsiteX8-129" fmla="*/ 3938711 w 3938711"/>
              <a:gd name="connsiteY8-130" fmla="*/ 1689159 h 4660752"/>
              <a:gd name="connsiteX0-131" fmla="*/ 3847271 w 3847271"/>
              <a:gd name="connsiteY0-132" fmla="*/ 1597719 h 4660752"/>
              <a:gd name="connsiteX1-133" fmla="*/ 3690884 w 3847271"/>
              <a:gd name="connsiteY1-134" fmla="*/ 2378971 h 4660752"/>
              <a:gd name="connsiteX2-135" fmla="*/ 3690884 w 3847271"/>
              <a:gd name="connsiteY2-136" fmla="*/ 4660752 h 4660752"/>
              <a:gd name="connsiteX3-137" fmla="*/ 0 w 3847271"/>
              <a:gd name="connsiteY3-138" fmla="*/ 4660752 h 4660752"/>
              <a:gd name="connsiteX4-139" fmla="*/ 0 w 3847271"/>
              <a:gd name="connsiteY4-140" fmla="*/ 969868 h 4660752"/>
              <a:gd name="connsiteX5-141" fmla="*/ 2734487 w 3847271"/>
              <a:gd name="connsiteY5-142" fmla="*/ 969868 h 4660752"/>
              <a:gd name="connsiteX6-143" fmla="*/ 2734487 w 3847271"/>
              <a:gd name="connsiteY6-144" fmla="*/ 0 h 4660752"/>
              <a:gd name="connsiteX7-145" fmla="*/ 3744766 w 3847271"/>
              <a:gd name="connsiteY7-146" fmla="*/ 0 h 4660752"/>
              <a:gd name="connsiteX0-147" fmla="*/ 3690884 w 3744766"/>
              <a:gd name="connsiteY0-148" fmla="*/ 2378971 h 4660752"/>
              <a:gd name="connsiteX1-149" fmla="*/ 3690884 w 3744766"/>
              <a:gd name="connsiteY1-150" fmla="*/ 4660752 h 4660752"/>
              <a:gd name="connsiteX2-151" fmla="*/ 0 w 3744766"/>
              <a:gd name="connsiteY2-152" fmla="*/ 4660752 h 4660752"/>
              <a:gd name="connsiteX3-153" fmla="*/ 0 w 3744766"/>
              <a:gd name="connsiteY3-154" fmla="*/ 969868 h 4660752"/>
              <a:gd name="connsiteX4-155" fmla="*/ 2734487 w 3744766"/>
              <a:gd name="connsiteY4-156" fmla="*/ 969868 h 4660752"/>
              <a:gd name="connsiteX5-157" fmla="*/ 2734487 w 3744766"/>
              <a:gd name="connsiteY5-158" fmla="*/ 0 h 4660752"/>
              <a:gd name="connsiteX6-159" fmla="*/ 3744766 w 3744766"/>
              <a:gd name="connsiteY6-160" fmla="*/ 0 h 4660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744766" h="4660752">
                <a:moveTo>
                  <a:pt x="3690884" y="2378971"/>
                </a:moveTo>
                <a:lnTo>
                  <a:pt x="3690884" y="4660752"/>
                </a:lnTo>
                <a:lnTo>
                  <a:pt x="0" y="4660752"/>
                </a:lnTo>
                <a:lnTo>
                  <a:pt x="0" y="969868"/>
                </a:lnTo>
                <a:lnTo>
                  <a:pt x="2734487" y="969868"/>
                </a:lnTo>
                <a:lnTo>
                  <a:pt x="2734487" y="0"/>
                </a:lnTo>
                <a:lnTo>
                  <a:pt x="3744766" y="0"/>
                </a:lnTo>
              </a:path>
            </a:pathLst>
          </a:cu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010910" y="2669540"/>
            <a:ext cx="3994785" cy="2214880"/>
          </a:xfrm>
          <a:prstGeom prst="rect">
            <a:avLst/>
          </a:prstGeom>
          <a:noFill/>
        </p:spPr>
        <p:txBody>
          <a:bodyPr wrap="square" rtlCol="0">
            <a:spAutoFit/>
            <a:scene3d>
              <a:camera prst="orthographicFront"/>
              <a:lightRig rig="threePt" dir="t"/>
            </a:scene3d>
            <a:sp3d contourW="12700"/>
          </a:bodyPr>
          <a:lstStyle/>
          <a:p>
            <a:pPr algn="ctr"/>
            <a:r>
              <a:rPr lang="en-US" sz="13800" dirty="0">
                <a:solidFill>
                  <a:schemeClr val="accent1"/>
                </a:solidFill>
                <a:latin typeface="Agency FB" panose="020B0503020202020204" pitchFamily="34" charset="0"/>
              </a:rPr>
              <a:t>Thanks</a:t>
            </a:r>
          </a:p>
        </p:txBody>
      </p:sp>
      <p:pic>
        <p:nvPicPr>
          <p:cNvPr id="2" name="图片 1" descr="校标-标志英文横版"/>
          <p:cNvPicPr>
            <a:picLocks noChangeAspect="1"/>
          </p:cNvPicPr>
          <p:nvPr/>
        </p:nvPicPr>
        <p:blipFill>
          <a:blip r:embed="rId3"/>
          <a:stretch>
            <a:fillRect/>
          </a:stretch>
        </p:blipFill>
        <p:spPr>
          <a:xfrm>
            <a:off x="8984615" y="97790"/>
            <a:ext cx="2949575" cy="96964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895374" y="1280387"/>
            <a:ext cx="6401933" cy="4298496"/>
            <a:chOff x="2010" y="2015"/>
            <a:chExt cx="10082" cy="6769"/>
          </a:xfrm>
        </p:grpSpPr>
        <p:sp>
          <p:nvSpPr>
            <p:cNvPr id="2" name="菱形 1"/>
            <p:cNvSpPr/>
            <p:nvPr/>
          </p:nvSpPr>
          <p:spPr>
            <a:xfrm>
              <a:off x="2010" y="3318"/>
              <a:ext cx="4164" cy="4164"/>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5322" y="2015"/>
              <a:ext cx="6769" cy="6769"/>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259" y="3655"/>
              <a:ext cx="1665" cy="3490"/>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1</a:t>
              </a:r>
              <a:endParaRPr lang="zh-CN" altLang="en-US" sz="13800" dirty="0">
                <a:solidFill>
                  <a:schemeClr val="accent1"/>
                </a:solidFill>
                <a:latin typeface="Agency FB" panose="020B0503020202020204" pitchFamily="34" charset="0"/>
              </a:endParaRPr>
            </a:p>
          </p:txBody>
        </p:sp>
        <p:sp>
          <p:nvSpPr>
            <p:cNvPr id="11" name="文本框 10"/>
            <p:cNvSpPr txBox="1"/>
            <p:nvPr/>
          </p:nvSpPr>
          <p:spPr>
            <a:xfrm>
              <a:off x="5632" y="4842"/>
              <a:ext cx="6149" cy="1113"/>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en-US" altLang="zh-CN" sz="4000" dirty="0"/>
                <a:t>Problems</a:t>
              </a:r>
            </a:p>
          </p:txBody>
        </p:sp>
        <p:sp>
          <p:nvSpPr>
            <p:cNvPr id="13" name="文本框 12"/>
            <p:cNvSpPr txBox="1"/>
            <p:nvPr/>
          </p:nvSpPr>
          <p:spPr>
            <a:xfrm>
              <a:off x="3157" y="5183"/>
              <a:ext cx="1914" cy="630"/>
            </a:xfrm>
            <a:prstGeom prst="rect">
              <a:avLst/>
            </a:prstGeom>
            <a:solidFill>
              <a:srgbClr val="FCFCFC"/>
            </a:solidFill>
          </p:spPr>
          <p:txBody>
            <a:bodyPr wrap="square" rtlCol="0">
              <a:spAutoFit/>
              <a:scene3d>
                <a:camera prst="orthographicFront"/>
                <a:lightRig rig="threePt" dir="t"/>
              </a:scene3d>
              <a:sp3d contourW="12700"/>
            </a:bodyPr>
            <a:lstStyle/>
            <a:p>
              <a:pPr algn="ctr"/>
              <a:r>
                <a:rPr lang="en-US" altLang="zh-CN" sz="2000" b="1" dirty="0">
                  <a:solidFill>
                    <a:schemeClr val="accent3"/>
                  </a:solidFill>
                  <a:latin typeface="Century Gothic" panose="020B0502020202020204" pitchFamily="34" charset="0"/>
                </a:rPr>
                <a:t>PART 01</a:t>
              </a:r>
              <a:endParaRPr lang="zh-CN" altLang="en-US" sz="2000" b="1" dirty="0">
                <a:solidFill>
                  <a:schemeClr val="accent3"/>
                </a:solidFill>
                <a:latin typeface="Century Gothic" panose="020B0502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52b0676d-feee-4c24-97a0-d7f3952809e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883239" y="2044700"/>
            <a:ext cx="4425522" cy="3489326"/>
            <a:chOff x="3501875" y="1598757"/>
            <a:chExt cx="5154384" cy="4064000"/>
          </a:xfrm>
        </p:grpSpPr>
        <p:sp>
          <p:nvSpPr>
            <p:cNvPr id="4" name="íşḻîde"/>
            <p:cNvSpPr/>
            <p:nvPr/>
          </p:nvSpPr>
          <p:spPr>
            <a:xfrm>
              <a:off x="5195150" y="2729908"/>
              <a:ext cx="1801701" cy="18017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5" name="íṧľïḋè"/>
            <p:cNvSpPr/>
            <p:nvPr/>
          </p:nvSpPr>
          <p:spPr>
            <a:xfrm>
              <a:off x="4207933" y="3122758"/>
              <a:ext cx="532187" cy="1016000"/>
            </a:xfrm>
            <a:prstGeom prst="chevron">
              <a:avLst>
                <a:gd name="adj" fmla="val 62310"/>
              </a:avLst>
            </a:prstGeom>
            <a:solidFill>
              <a:schemeClr val="accent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nchor="ctr"/>
            <a:lstStyle/>
            <a:p>
              <a:pPr algn="ctr"/>
              <a:endParaRPr/>
            </a:p>
          </p:txBody>
        </p:sp>
        <p:sp>
          <p:nvSpPr>
            <p:cNvPr id="6" name="îsľíḑê"/>
            <p:cNvSpPr/>
            <p:nvPr/>
          </p:nvSpPr>
          <p:spPr>
            <a:xfrm flipH="1">
              <a:off x="7451880" y="3122758"/>
              <a:ext cx="532187" cy="1016000"/>
            </a:xfrm>
            <a:prstGeom prst="chevron">
              <a:avLst>
                <a:gd name="adj" fmla="val 62310"/>
              </a:avLst>
            </a:prstGeom>
            <a:solidFill>
              <a:schemeClr val="accent3"/>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nchor="ctr"/>
            <a:lstStyle/>
            <a:p>
              <a:pPr algn="ctr"/>
              <a:endParaRPr/>
            </a:p>
          </p:txBody>
        </p:sp>
        <p:sp>
          <p:nvSpPr>
            <p:cNvPr id="7" name="íšļîdé"/>
            <p:cNvSpPr/>
            <p:nvPr/>
          </p:nvSpPr>
          <p:spPr>
            <a:xfrm>
              <a:off x="3501875" y="3122758"/>
              <a:ext cx="532187" cy="1016000"/>
            </a:xfrm>
            <a:prstGeom prst="chevron">
              <a:avLst>
                <a:gd name="adj" fmla="val 62310"/>
              </a:avLst>
            </a:pr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nchor="ctr"/>
            <a:lstStyle/>
            <a:p>
              <a:pPr algn="ctr"/>
              <a:endParaRPr/>
            </a:p>
          </p:txBody>
        </p:sp>
        <p:sp>
          <p:nvSpPr>
            <p:cNvPr id="8" name="íṡļiḍe"/>
            <p:cNvSpPr/>
            <p:nvPr/>
          </p:nvSpPr>
          <p:spPr>
            <a:xfrm flipH="1">
              <a:off x="8124072" y="3122758"/>
              <a:ext cx="532187" cy="1016000"/>
            </a:xfrm>
            <a:prstGeom prst="chevron">
              <a:avLst>
                <a:gd name="adj" fmla="val 62310"/>
              </a:avLst>
            </a:prstGeom>
            <a:solidFill>
              <a:schemeClr val="accent4"/>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nchor="ctr"/>
            <a:lstStyle/>
            <a:p>
              <a:pPr algn="ctr"/>
              <a:endParaRPr/>
            </a:p>
          </p:txBody>
        </p:sp>
        <p:sp>
          <p:nvSpPr>
            <p:cNvPr id="30" name="ïṥḷîḑê"/>
            <p:cNvSpPr/>
            <p:nvPr/>
          </p:nvSpPr>
          <p:spPr>
            <a:xfrm>
              <a:off x="5757334" y="3292091"/>
              <a:ext cx="677333" cy="677333"/>
            </a:xfrm>
            <a:prstGeom prst="ellipse">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ïṩľide"/>
            <p:cNvSpPr/>
            <p:nvPr/>
          </p:nvSpPr>
          <p:spPr>
            <a:xfrm>
              <a:off x="4064000" y="1598757"/>
              <a:ext cx="4064000" cy="4064000"/>
            </a:xfrm>
            <a:prstGeom prst="ellipse">
              <a:avLst/>
            </a:prstGeom>
            <a:noFill/>
            <a:ln w="190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iṣlíḋé"/>
            <p:cNvSpPr/>
            <p:nvPr/>
          </p:nvSpPr>
          <p:spPr>
            <a:xfrm>
              <a:off x="4775200" y="2309957"/>
              <a:ext cx="2641600" cy="2641600"/>
            </a:xfrm>
            <a:prstGeom prst="ellipse">
              <a:avLst/>
            </a:prstGeom>
            <a:noFill/>
            <a:ln w="190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2" name="组合 31"/>
          <p:cNvGrpSpPr/>
          <p:nvPr/>
        </p:nvGrpSpPr>
        <p:grpSpPr>
          <a:xfrm>
            <a:off x="8478533" y="2555240"/>
            <a:ext cx="3290570" cy="2470150"/>
            <a:chOff x="1541719" y="2859667"/>
            <a:chExt cx="3290570" cy="2470150"/>
          </a:xfrm>
        </p:grpSpPr>
        <p:sp>
          <p:nvSpPr>
            <p:cNvPr id="33" name="文本框 32"/>
            <p:cNvSpPr txBox="1"/>
            <p:nvPr/>
          </p:nvSpPr>
          <p:spPr>
            <a:xfrm>
              <a:off x="1541719" y="2859667"/>
              <a:ext cx="3189605" cy="460375"/>
            </a:xfrm>
            <a:prstGeom prst="rect">
              <a:avLst/>
            </a:prstGeom>
            <a:noFill/>
          </p:spPr>
          <p:txBody>
            <a:bodyPr wrap="square" rtlCol="0">
              <a:spAutoFit/>
              <a:scene3d>
                <a:camera prst="orthographicFront"/>
                <a:lightRig rig="threePt" dir="t"/>
              </a:scene3d>
              <a:sp3d contourW="12700"/>
            </a:bodyPr>
            <a:lstStyle/>
            <a:p>
              <a:pPr algn="l"/>
              <a:r>
                <a:rPr lang="zh-CN" altLang="en-US" sz="2400" b="1" dirty="0">
                  <a:solidFill>
                    <a:schemeClr val="tx1">
                      <a:lumMod val="75000"/>
                      <a:lumOff val="25000"/>
                    </a:schemeClr>
                  </a:solidFill>
                  <a:latin typeface="Century Gothic" panose="020B0502020202020204" pitchFamily="34" charset="0"/>
                </a:rPr>
                <a:t>usual segmentation</a:t>
              </a:r>
            </a:p>
          </p:txBody>
        </p:sp>
        <p:sp>
          <p:nvSpPr>
            <p:cNvPr id="34" name="文本框 33"/>
            <p:cNvSpPr txBox="1"/>
            <p:nvPr/>
          </p:nvSpPr>
          <p:spPr>
            <a:xfrm>
              <a:off x="1737934" y="3976632"/>
              <a:ext cx="3094355" cy="135318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b="1" dirty="0">
                  <a:solidFill>
                    <a:schemeClr val="tx1">
                      <a:lumMod val="50000"/>
                      <a:lumOff val="50000"/>
                    </a:schemeClr>
                  </a:solidFill>
                  <a:latin typeface="Century Gothic" panose="020B0502020202020204" pitchFamily="34" charset="0"/>
                  <a:ea typeface="+mj-ea"/>
                </a:rPr>
                <a:t>Tissues have large differences in density, such as bones and soft tissues.</a:t>
              </a:r>
            </a:p>
          </p:txBody>
        </p:sp>
      </p:grpSp>
      <p:grpSp>
        <p:nvGrpSpPr>
          <p:cNvPr id="38" name="组合 37"/>
          <p:cNvGrpSpPr/>
          <p:nvPr/>
        </p:nvGrpSpPr>
        <p:grpSpPr>
          <a:xfrm>
            <a:off x="736097" y="2555240"/>
            <a:ext cx="3218180" cy="2470249"/>
            <a:chOff x="1325184" y="2859667"/>
            <a:chExt cx="3218180" cy="2470249"/>
          </a:xfrm>
        </p:grpSpPr>
        <p:sp>
          <p:nvSpPr>
            <p:cNvPr id="39" name="文本框 38"/>
            <p:cNvSpPr txBox="1"/>
            <p:nvPr/>
          </p:nvSpPr>
          <p:spPr>
            <a:xfrm>
              <a:off x="1325184" y="2859667"/>
              <a:ext cx="3218180" cy="460375"/>
            </a:xfrm>
            <a:prstGeom prst="rect">
              <a:avLst/>
            </a:prstGeom>
            <a:noFill/>
          </p:spPr>
          <p:txBody>
            <a:bodyPr wrap="square" rtlCol="0">
              <a:spAutoFit/>
              <a:scene3d>
                <a:camera prst="orthographicFront"/>
                <a:lightRig rig="threePt" dir="t"/>
              </a:scene3d>
              <a:sp3d contourW="12700"/>
            </a:bodyPr>
            <a:lstStyle/>
            <a:p>
              <a:pPr algn="l"/>
              <a:r>
                <a:rPr lang="en-US" altLang="zh-CN" sz="2400" b="1" dirty="0">
                  <a:solidFill>
                    <a:schemeClr val="tx1">
                      <a:lumMod val="75000"/>
                      <a:lumOff val="25000"/>
                    </a:schemeClr>
                  </a:solidFill>
                  <a:latin typeface="Century Gothic" panose="020B0502020202020204" pitchFamily="34" charset="0"/>
                  <a:sym typeface="+mn-ea"/>
                </a:rPr>
                <a:t>teeth segmentation</a:t>
              </a:r>
            </a:p>
          </p:txBody>
        </p:sp>
        <p:sp>
          <p:nvSpPr>
            <p:cNvPr id="40" name="文本框 39"/>
            <p:cNvSpPr txBox="1"/>
            <p:nvPr/>
          </p:nvSpPr>
          <p:spPr>
            <a:xfrm>
              <a:off x="1489649" y="3976731"/>
              <a:ext cx="2784999" cy="1353185"/>
            </a:xfrm>
            <a:prstGeom prst="rect">
              <a:avLst/>
            </a:prstGeom>
            <a:noFill/>
          </p:spPr>
          <p:txBody>
            <a:bodyPr wrap="square" rtlCol="0">
              <a:spAutoFit/>
              <a:scene3d>
                <a:camera prst="orthographicFront"/>
                <a:lightRig rig="threePt" dir="t"/>
              </a:scene3d>
              <a:sp3d contourW="12700"/>
            </a:bodyPr>
            <a:lstStyle/>
            <a:p>
              <a:pPr algn="l">
                <a:lnSpc>
                  <a:spcPct val="114000"/>
                </a:lnSpc>
              </a:pPr>
              <a:r>
                <a:rPr lang="en-US" altLang="zh-CN" sz="1800" b="1" dirty="0">
                  <a:solidFill>
                    <a:schemeClr val="tx1">
                      <a:lumMod val="50000"/>
                      <a:lumOff val="50000"/>
                    </a:schemeClr>
                  </a:solidFill>
                  <a:latin typeface="Century Gothic" panose="020B0502020202020204" pitchFamily="34" charset="0"/>
                  <a:ea typeface="+mj-ea"/>
                  <a:sym typeface="+mn-ea"/>
                </a:rPr>
                <a:t>The density difference between tooth and mandible is relatively small.</a:t>
              </a:r>
            </a:p>
          </p:txBody>
        </p:sp>
      </p:grpSp>
      <p:grpSp>
        <p:nvGrpSpPr>
          <p:cNvPr id="45" name="组合 44"/>
          <p:cNvGrpSpPr/>
          <p:nvPr/>
        </p:nvGrpSpPr>
        <p:grpSpPr>
          <a:xfrm>
            <a:off x="387125" y="299356"/>
            <a:ext cx="12126303" cy="6596744"/>
            <a:chOff x="387125" y="299356"/>
            <a:chExt cx="12126303" cy="6596744"/>
          </a:xfrm>
        </p:grpSpPr>
        <p:grpSp>
          <p:nvGrpSpPr>
            <p:cNvPr id="46" name="组合 45"/>
            <p:cNvGrpSpPr/>
            <p:nvPr/>
          </p:nvGrpSpPr>
          <p:grpSpPr>
            <a:xfrm>
              <a:off x="387125" y="299356"/>
              <a:ext cx="1316500" cy="883947"/>
              <a:chOff x="1276124" y="1279752"/>
              <a:chExt cx="6401933" cy="4298496"/>
            </a:xfrm>
          </p:grpSpPr>
          <p:sp>
            <p:nvSpPr>
              <p:cNvPr id="54" name="菱形 53"/>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菱形 54"/>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文本框 46"/>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01</a:t>
              </a:r>
            </a:p>
          </p:txBody>
        </p:sp>
        <p:sp>
          <p:nvSpPr>
            <p:cNvPr id="52" name="文本框 51"/>
            <p:cNvSpPr txBox="1"/>
            <p:nvPr/>
          </p:nvSpPr>
          <p:spPr>
            <a:xfrm>
              <a:off x="1869915" y="480242"/>
              <a:ext cx="4198105" cy="521970"/>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rPr>
                <a:t>Problems</a:t>
              </a:r>
            </a:p>
          </p:txBody>
        </p:sp>
        <p:grpSp>
          <p:nvGrpSpPr>
            <p:cNvPr id="49" name="组合 48"/>
            <p:cNvGrpSpPr/>
            <p:nvPr/>
          </p:nvGrpSpPr>
          <p:grpSpPr>
            <a:xfrm>
              <a:off x="11572872" y="6254988"/>
              <a:ext cx="940556" cy="641112"/>
              <a:chOff x="11395287" y="6034159"/>
              <a:chExt cx="1208633" cy="823841"/>
            </a:xfrm>
          </p:grpSpPr>
          <p:sp>
            <p:nvSpPr>
              <p:cNvPr id="50" name="菱形 49"/>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菱形 50"/>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p:cNvSpPr txBox="1"/>
          <p:nvPr/>
        </p:nvSpPr>
        <p:spPr>
          <a:xfrm>
            <a:off x="4446905" y="2072005"/>
            <a:ext cx="3404870" cy="583565"/>
          </a:xfrm>
          <a:prstGeom prst="rect">
            <a:avLst/>
          </a:prstGeom>
          <a:noFill/>
        </p:spPr>
        <p:txBody>
          <a:bodyPr wrap="square" rtlCol="0">
            <a:spAutoFit/>
            <a:scene3d>
              <a:camera prst="orthographicFront"/>
              <a:lightRig rig="threePt" dir="t"/>
            </a:scene3d>
            <a:sp3d contourW="12700"/>
          </a:bodyPr>
          <a:lstStyle/>
          <a:p>
            <a:pPr algn="ctr"/>
            <a:r>
              <a:rPr lang="en-US" sz="3200" dirty="0">
                <a:solidFill>
                  <a:schemeClr val="accent1"/>
                </a:solidFill>
                <a:latin typeface="Agency FB" panose="020B0503020202020204" pitchFamily="34" charset="0"/>
              </a:rPr>
              <a:t>MORE challenging than</a:t>
            </a:r>
          </a:p>
        </p:txBody>
      </p:sp>
      <p:pic>
        <p:nvPicPr>
          <p:cNvPr id="13" name="图片 12" descr="微信图片_20181208145704"/>
          <p:cNvPicPr>
            <a:picLocks noChangeAspect="1"/>
          </p:cNvPicPr>
          <p:nvPr/>
        </p:nvPicPr>
        <p:blipFill>
          <a:blip r:embed="rId4"/>
          <a:stretch>
            <a:fillRect/>
          </a:stretch>
        </p:blipFill>
        <p:spPr>
          <a:xfrm rot="10800000" flipV="1">
            <a:off x="5864860" y="3550920"/>
            <a:ext cx="492125" cy="476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13" presetClass="entr" presetSubtype="16" fill="hold" nodeType="withEffect">
                                  <p:stCondLst>
                                    <p:cond delay="0"/>
                                  </p:stCondLst>
                                  <p:childTnLst>
                                    <p:set>
                                      <p:cBhvr>
                                        <p:cTn id="11" dur="500" fill="hold">
                                          <p:stCondLst>
                                            <p:cond delay="0"/>
                                          </p:stCondLst>
                                        </p:cTn>
                                        <p:tgtEl>
                                          <p:spTgt spid="13"/>
                                        </p:tgtEl>
                                        <p:attrNameLst>
                                          <p:attrName>style.visibility</p:attrName>
                                        </p:attrNameLst>
                                      </p:cBhvr>
                                      <p:to>
                                        <p:strVal val="visible"/>
                                      </p:to>
                                    </p:set>
                                    <p:animEffect transition="in" filter="plus(in)">
                                      <p:cBhvr>
                                        <p:cTn id="12" dur="500"/>
                                        <p:tgtEl>
                                          <p:spTgt spid="13"/>
                                        </p:tgtEl>
                                      </p:cBhvr>
                                    </p:animEffect>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500" fill="hold"/>
                                        <p:tgtEl>
                                          <p:spTgt spid="38"/>
                                        </p:tgtEl>
                                        <p:attrNameLst>
                                          <p:attrName>ppt_x</p:attrName>
                                        </p:attrNameLst>
                                      </p:cBhvr>
                                      <p:tavLst>
                                        <p:tav tm="0">
                                          <p:val>
                                            <p:strVal val="0-#ppt_w/2"/>
                                          </p:val>
                                        </p:tav>
                                        <p:tav tm="100000">
                                          <p:val>
                                            <p:strVal val="#ppt_x"/>
                                          </p:val>
                                        </p:tav>
                                      </p:tavLst>
                                    </p:anim>
                                    <p:anim calcmode="lin" valueType="num">
                                      <p:cBhvr additive="base">
                                        <p:cTn id="17" dur="500" fill="hold"/>
                                        <p:tgtEl>
                                          <p:spTgt spid="3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1+#ppt_w/2"/>
                                          </p:val>
                                        </p:tav>
                                        <p:tav tm="100000">
                                          <p:val>
                                            <p:strVal val="#ppt_x"/>
                                          </p:val>
                                        </p:tav>
                                      </p:tavLst>
                                    </p:anim>
                                    <p:anim calcmode="lin" valueType="num">
                                      <p:cBhvr additive="base">
                                        <p:cTn id="21"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895374" y="1280387"/>
            <a:ext cx="6401298" cy="4298496"/>
            <a:chOff x="2010" y="2015"/>
            <a:chExt cx="10081" cy="6769"/>
          </a:xfrm>
        </p:grpSpPr>
        <p:sp>
          <p:nvSpPr>
            <p:cNvPr id="2" name="菱形 1"/>
            <p:cNvSpPr/>
            <p:nvPr/>
          </p:nvSpPr>
          <p:spPr>
            <a:xfrm>
              <a:off x="2010" y="3318"/>
              <a:ext cx="4164" cy="4164"/>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5322" y="2015"/>
              <a:ext cx="6769" cy="6769"/>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259" y="3655"/>
              <a:ext cx="1665" cy="3488"/>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2</a:t>
              </a:r>
            </a:p>
          </p:txBody>
        </p:sp>
        <p:sp>
          <p:nvSpPr>
            <p:cNvPr id="11" name="文本框 10"/>
            <p:cNvSpPr txBox="1"/>
            <p:nvPr/>
          </p:nvSpPr>
          <p:spPr>
            <a:xfrm>
              <a:off x="5632" y="4842"/>
              <a:ext cx="6149" cy="1113"/>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en-US" altLang="zh-CN" sz="4000" dirty="0"/>
                <a:t>Methods</a:t>
              </a:r>
            </a:p>
          </p:txBody>
        </p:sp>
        <p:sp>
          <p:nvSpPr>
            <p:cNvPr id="13" name="文本框 12"/>
            <p:cNvSpPr txBox="1"/>
            <p:nvPr/>
          </p:nvSpPr>
          <p:spPr>
            <a:xfrm>
              <a:off x="3157" y="5183"/>
              <a:ext cx="1914" cy="628"/>
            </a:xfrm>
            <a:prstGeom prst="rect">
              <a:avLst/>
            </a:prstGeom>
            <a:solidFill>
              <a:srgbClr val="FCFCFC"/>
            </a:solidFill>
          </p:spPr>
          <p:txBody>
            <a:bodyPr wrap="square" rtlCol="0">
              <a:spAutoFit/>
              <a:scene3d>
                <a:camera prst="orthographicFront"/>
                <a:lightRig rig="threePt" dir="t"/>
              </a:scene3d>
              <a:sp3d contourW="12700"/>
            </a:bodyPr>
            <a:lstStyle/>
            <a:p>
              <a:pPr algn="ctr"/>
              <a:r>
                <a:rPr lang="en-US" altLang="zh-CN" sz="2000" b="1" dirty="0">
                  <a:solidFill>
                    <a:schemeClr val="accent3"/>
                  </a:solidFill>
                  <a:latin typeface="Century Gothic" panose="020B0502020202020204" pitchFamily="34" charset="0"/>
                </a:rPr>
                <a:t>PART 02</a:t>
              </a:r>
              <a:endParaRPr lang="zh-CN" altLang="en-US" sz="2000" b="1" dirty="0">
                <a:solidFill>
                  <a:schemeClr val="accent3"/>
                </a:solidFill>
                <a:latin typeface="Century Gothic" panose="020B0502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2160270" y="1832610"/>
            <a:ext cx="3168023" cy="4100242"/>
            <a:chOff x="1543050" y="1832809"/>
            <a:chExt cx="2552700" cy="4067175"/>
          </a:xfrm>
        </p:grpSpPr>
        <p:sp>
          <p:nvSpPr>
            <p:cNvPr id="8" name="iṥḻiďè"/>
            <p:cNvSpPr/>
            <p:nvPr/>
          </p:nvSpPr>
          <p:spPr>
            <a:xfrm>
              <a:off x="1543050" y="1832809"/>
              <a:ext cx="2552700" cy="4067175"/>
            </a:xfrm>
            <a:prstGeom prst="roundRect">
              <a:avLst>
                <a:gd name="adj" fmla="val 680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a:bodyPr>
            <a:lstStyle/>
            <a:p>
              <a:pPr algn="ctr" defTabSz="913765">
                <a:lnSpc>
                  <a:spcPct val="120000"/>
                </a:lnSpc>
                <a:defRPr/>
              </a:pPr>
              <a:endParaRPr lang="zh-CN" altLang="en-US" sz="1100" dirty="0">
                <a:solidFill>
                  <a:schemeClr val="tx1"/>
                </a:solidFill>
              </a:endParaRPr>
            </a:p>
          </p:txBody>
        </p:sp>
        <p:sp>
          <p:nvSpPr>
            <p:cNvPr id="10" name="íś1îďe"/>
            <p:cNvSpPr/>
            <p:nvPr/>
          </p:nvSpPr>
          <p:spPr>
            <a:xfrm>
              <a:off x="1697363" y="2030709"/>
              <a:ext cx="493712" cy="493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dirty="0">
                  <a:latin typeface="Agency FB" panose="020B0503020202020204" pitchFamily="34" charset="0"/>
                </a:rPr>
                <a:t>1</a:t>
              </a:r>
              <a:endParaRPr sz="2000" b="1" dirty="0">
                <a:latin typeface="Agency FB" panose="020B0503020202020204" pitchFamily="34" charset="0"/>
              </a:endParaRPr>
            </a:p>
          </p:txBody>
        </p:sp>
        <p:grpSp>
          <p:nvGrpSpPr>
            <p:cNvPr id="17" name="组合 16"/>
            <p:cNvGrpSpPr/>
            <p:nvPr/>
          </p:nvGrpSpPr>
          <p:grpSpPr>
            <a:xfrm>
              <a:off x="1648525" y="2524420"/>
              <a:ext cx="2341864" cy="3188731"/>
              <a:chOff x="1753175" y="-105462"/>
              <a:chExt cx="2341864" cy="3188731"/>
            </a:xfrm>
          </p:grpSpPr>
          <p:sp>
            <p:nvSpPr>
              <p:cNvPr id="18" name="文本框 17"/>
              <p:cNvSpPr txBox="1"/>
              <p:nvPr/>
            </p:nvSpPr>
            <p:spPr>
              <a:xfrm>
                <a:off x="1802455" y="-105462"/>
                <a:ext cx="2237740" cy="1014730"/>
              </a:xfrm>
              <a:prstGeom prst="rect">
                <a:avLst/>
              </a:prstGeom>
              <a:noFill/>
            </p:spPr>
            <p:txBody>
              <a:bodyPr wrap="square" rtlCol="0">
                <a:spAutoFit/>
                <a:scene3d>
                  <a:camera prst="orthographicFront"/>
                  <a:lightRig rig="threePt" dir="t"/>
                </a:scene3d>
                <a:sp3d contourW="12700"/>
              </a:bodyPr>
              <a:lstStyle/>
              <a:p>
                <a:pPr algn="ctr"/>
                <a:r>
                  <a:rPr lang="zh-CN" altLang="en-US" sz="2000" b="1" dirty="0">
                    <a:solidFill>
                      <a:schemeClr val="tx1">
                        <a:lumMod val="75000"/>
                        <a:lumOff val="25000"/>
                      </a:schemeClr>
                    </a:solidFill>
                    <a:latin typeface="Century Gothic" panose="020B0502020202020204" pitchFamily="34" charset="0"/>
                  </a:rPr>
                  <a:t>2D Segmentation</a:t>
                </a:r>
              </a:p>
              <a:p>
                <a:pPr algn="ctr"/>
                <a:r>
                  <a:rPr lang="en-US" altLang="zh-CN" sz="2000" b="1" dirty="0">
                    <a:solidFill>
                      <a:schemeClr val="tx1">
                        <a:lumMod val="75000"/>
                        <a:lumOff val="25000"/>
                      </a:schemeClr>
                    </a:solidFill>
                    <a:latin typeface="Century Gothic" panose="020B0502020202020204" pitchFamily="34" charset="0"/>
                  </a:rPr>
                  <a:t>+</a:t>
                </a:r>
                <a:endParaRPr lang="zh-CN" altLang="en-US" sz="2000" b="1" dirty="0">
                  <a:solidFill>
                    <a:schemeClr val="tx1">
                      <a:lumMod val="75000"/>
                      <a:lumOff val="25000"/>
                    </a:schemeClr>
                  </a:solidFill>
                  <a:latin typeface="Century Gothic" panose="020B0502020202020204" pitchFamily="34" charset="0"/>
                </a:endParaRPr>
              </a:p>
              <a:p>
                <a:pPr algn="ctr"/>
                <a:r>
                  <a:rPr lang="zh-CN" altLang="en-US" sz="2000" b="1" dirty="0">
                    <a:solidFill>
                      <a:schemeClr val="tx1">
                        <a:lumMod val="75000"/>
                        <a:lumOff val="25000"/>
                      </a:schemeClr>
                    </a:solidFill>
                    <a:latin typeface="Century Gothic" panose="020B0502020202020204" pitchFamily="34" charset="0"/>
                  </a:rPr>
                  <a:t>3D Reconstruction</a:t>
                </a:r>
              </a:p>
            </p:txBody>
          </p:sp>
          <p:sp>
            <p:nvSpPr>
              <p:cNvPr id="19" name="文本框 18"/>
              <p:cNvSpPr txBox="1"/>
              <p:nvPr/>
            </p:nvSpPr>
            <p:spPr>
              <a:xfrm>
                <a:off x="1753175" y="1047500"/>
                <a:ext cx="2341864" cy="2035769"/>
              </a:xfrm>
              <a:prstGeom prst="rect">
                <a:avLst/>
              </a:prstGeom>
              <a:noFill/>
            </p:spPr>
            <p:txBody>
              <a:bodyPr wrap="square" rtlCol="0">
                <a:spAutoFit/>
                <a:scene3d>
                  <a:camera prst="orthographicFront"/>
                  <a:lightRig rig="threePt" dir="t"/>
                </a:scene3d>
                <a:sp3d contourW="12700"/>
              </a:bodyPr>
              <a:lstStyle/>
              <a:p>
                <a:pPr algn="l">
                  <a:lnSpc>
                    <a:spcPct val="114000"/>
                  </a:lnSpc>
                </a:pPr>
                <a:r>
                  <a:rPr lang="en-US" altLang="zh-CN" sz="1600" b="1">
                    <a:solidFill>
                      <a:schemeClr val="tx1">
                        <a:lumMod val="50000"/>
                        <a:lumOff val="50000"/>
                      </a:schemeClr>
                    </a:solidFill>
                    <a:latin typeface="Century Gothic" panose="020B0502020202020204" pitchFamily="34" charset="0"/>
                    <a:ea typeface="+mj-ea"/>
                  </a:rPr>
                  <a:t>1. Use 'SegNet' to learn for the segmentation of teeth in CT;</a:t>
                </a:r>
              </a:p>
              <a:p>
                <a:pPr algn="l">
                  <a:lnSpc>
                    <a:spcPct val="114000"/>
                  </a:lnSpc>
                </a:pPr>
                <a:r>
                  <a:rPr lang="en-US" altLang="zh-CN" sz="1600" b="1">
                    <a:solidFill>
                      <a:schemeClr val="tx1">
                        <a:lumMod val="50000"/>
                        <a:lumOff val="50000"/>
                      </a:schemeClr>
                    </a:solidFill>
                    <a:latin typeface="Century Gothic" panose="020B0502020202020204" pitchFamily="34" charset="0"/>
                    <a:ea typeface="+mj-ea"/>
                  </a:rPr>
                  <a:t>2. Extracte edges from the segmentation of teeth &amp; Convert extracted edges to cloud points and 3D model.</a:t>
                </a:r>
              </a:p>
            </p:txBody>
          </p:sp>
        </p:grpSp>
      </p:grpSp>
      <p:grpSp>
        <p:nvGrpSpPr>
          <p:cNvPr id="30" name="组合 29"/>
          <p:cNvGrpSpPr/>
          <p:nvPr/>
        </p:nvGrpSpPr>
        <p:grpSpPr>
          <a:xfrm>
            <a:off x="387125" y="299356"/>
            <a:ext cx="12126303" cy="6596744"/>
            <a:chOff x="387125" y="299356"/>
            <a:chExt cx="12126303" cy="6596744"/>
          </a:xfrm>
        </p:grpSpPr>
        <p:grpSp>
          <p:nvGrpSpPr>
            <p:cNvPr id="31" name="组合 30"/>
            <p:cNvGrpSpPr/>
            <p:nvPr/>
          </p:nvGrpSpPr>
          <p:grpSpPr>
            <a:xfrm>
              <a:off x="387125" y="299356"/>
              <a:ext cx="1316500" cy="883947"/>
              <a:chOff x="1276124" y="1279752"/>
              <a:chExt cx="6401933" cy="4298496"/>
            </a:xfrm>
          </p:grpSpPr>
          <p:sp>
            <p:nvSpPr>
              <p:cNvPr id="39" name="菱形 38"/>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菱形 39"/>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02</a:t>
              </a:r>
              <a:endParaRPr lang="zh-CN" altLang="en-US" sz="3200" dirty="0">
                <a:solidFill>
                  <a:schemeClr val="accent1"/>
                </a:solidFill>
                <a:latin typeface="Agency FB" panose="020B0503020202020204" pitchFamily="34" charset="0"/>
              </a:endParaRPr>
            </a:p>
          </p:txBody>
        </p:sp>
        <p:sp>
          <p:nvSpPr>
            <p:cNvPr id="37" name="文本框 36"/>
            <p:cNvSpPr txBox="1"/>
            <p:nvPr/>
          </p:nvSpPr>
          <p:spPr>
            <a:xfrm>
              <a:off x="1869915" y="480242"/>
              <a:ext cx="4198105" cy="521970"/>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rPr>
                <a:t>Methods</a:t>
              </a:r>
            </a:p>
          </p:txBody>
        </p:sp>
        <p:grpSp>
          <p:nvGrpSpPr>
            <p:cNvPr id="34" name="组合 33"/>
            <p:cNvGrpSpPr/>
            <p:nvPr/>
          </p:nvGrpSpPr>
          <p:grpSpPr>
            <a:xfrm>
              <a:off x="11572872" y="6254988"/>
              <a:ext cx="940556" cy="641112"/>
              <a:chOff x="11395287" y="6034159"/>
              <a:chExt cx="1208633" cy="823841"/>
            </a:xfrm>
          </p:grpSpPr>
          <p:sp>
            <p:nvSpPr>
              <p:cNvPr id="35" name="菱形 34"/>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6" name="组合 15"/>
          <p:cNvGrpSpPr/>
          <p:nvPr/>
        </p:nvGrpSpPr>
        <p:grpSpPr>
          <a:xfrm>
            <a:off x="7049135" y="1832610"/>
            <a:ext cx="3168023" cy="4100242"/>
            <a:chOff x="1543050" y="1832809"/>
            <a:chExt cx="2552700" cy="4067175"/>
          </a:xfrm>
        </p:grpSpPr>
        <p:sp>
          <p:nvSpPr>
            <p:cNvPr id="26" name="iṥḻiďè"/>
            <p:cNvSpPr/>
            <p:nvPr/>
          </p:nvSpPr>
          <p:spPr>
            <a:xfrm>
              <a:off x="1543050" y="1832809"/>
              <a:ext cx="2552700" cy="4067175"/>
            </a:xfrm>
            <a:prstGeom prst="roundRect">
              <a:avLst>
                <a:gd name="adj" fmla="val 680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a:bodyPr>
            <a:lstStyle/>
            <a:p>
              <a:pPr algn="ctr" defTabSz="913765">
                <a:lnSpc>
                  <a:spcPct val="120000"/>
                </a:lnSpc>
                <a:defRPr/>
              </a:pPr>
              <a:endParaRPr lang="zh-CN" altLang="en-US" sz="1100" dirty="0">
                <a:solidFill>
                  <a:schemeClr val="tx1"/>
                </a:solidFill>
              </a:endParaRPr>
            </a:p>
          </p:txBody>
        </p:sp>
        <p:sp>
          <p:nvSpPr>
            <p:cNvPr id="41" name="íś1îďe"/>
            <p:cNvSpPr/>
            <p:nvPr/>
          </p:nvSpPr>
          <p:spPr>
            <a:xfrm>
              <a:off x="1697363" y="2030709"/>
              <a:ext cx="493712" cy="493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dirty="0">
                  <a:latin typeface="Agency FB" panose="020B0503020202020204" pitchFamily="34" charset="0"/>
                </a:rPr>
                <a:t>2</a:t>
              </a:r>
            </a:p>
          </p:txBody>
        </p:sp>
        <p:grpSp>
          <p:nvGrpSpPr>
            <p:cNvPr id="42" name="组合 41"/>
            <p:cNvGrpSpPr/>
            <p:nvPr/>
          </p:nvGrpSpPr>
          <p:grpSpPr>
            <a:xfrm>
              <a:off x="1648525" y="2833691"/>
              <a:ext cx="2341864" cy="2945597"/>
              <a:chOff x="1753175" y="203809"/>
              <a:chExt cx="2341864" cy="2945597"/>
            </a:xfrm>
          </p:grpSpPr>
          <p:sp>
            <p:nvSpPr>
              <p:cNvPr id="43" name="文本框 42"/>
              <p:cNvSpPr txBox="1"/>
              <p:nvPr/>
            </p:nvSpPr>
            <p:spPr>
              <a:xfrm>
                <a:off x="1802455" y="203809"/>
                <a:ext cx="2237740" cy="395564"/>
              </a:xfrm>
              <a:prstGeom prst="rect">
                <a:avLst/>
              </a:prstGeom>
              <a:noFill/>
            </p:spPr>
            <p:txBody>
              <a:bodyPr wrap="square" rtlCol="0">
                <a:spAutoFit/>
                <a:scene3d>
                  <a:camera prst="orthographicFront"/>
                  <a:lightRig rig="threePt" dir="t"/>
                </a:scene3d>
                <a:sp3d contourW="12700"/>
              </a:bodyPr>
              <a:lstStyle/>
              <a:p>
                <a:pPr algn="ctr"/>
                <a:r>
                  <a:rPr lang="en-US" altLang="zh-CN" sz="2000" b="1" dirty="0">
                    <a:solidFill>
                      <a:schemeClr val="tx1">
                        <a:lumMod val="75000"/>
                        <a:lumOff val="25000"/>
                      </a:schemeClr>
                    </a:solidFill>
                    <a:latin typeface="Century Gothic" panose="020B0502020202020204" pitchFamily="34" charset="0"/>
                    <a:sym typeface="+mn-ea"/>
                  </a:rPr>
                  <a:t>dcm -&gt; jpg -&gt; dcm</a:t>
                </a:r>
                <a:endParaRPr lang="zh-CN" altLang="en-US" sz="2000" b="1" dirty="0">
                  <a:solidFill>
                    <a:schemeClr val="tx1">
                      <a:lumMod val="75000"/>
                      <a:lumOff val="25000"/>
                    </a:schemeClr>
                  </a:solidFill>
                  <a:latin typeface="Century Gothic" panose="020B0502020202020204" pitchFamily="34" charset="0"/>
                </a:endParaRPr>
              </a:p>
            </p:txBody>
          </p:sp>
          <p:sp>
            <p:nvSpPr>
              <p:cNvPr id="44" name="文本框 43"/>
              <p:cNvSpPr txBox="1"/>
              <p:nvPr/>
            </p:nvSpPr>
            <p:spPr>
              <a:xfrm>
                <a:off x="1753175" y="835231"/>
                <a:ext cx="2341864" cy="2314175"/>
              </a:xfrm>
              <a:prstGeom prst="rect">
                <a:avLst/>
              </a:prstGeom>
              <a:noFill/>
            </p:spPr>
            <p:txBody>
              <a:bodyPr wrap="square" rtlCol="0">
                <a:spAutoFit/>
                <a:scene3d>
                  <a:camera prst="orthographicFront"/>
                  <a:lightRig rig="threePt" dir="t"/>
                </a:scene3d>
                <a:sp3d contourW="12700"/>
              </a:bodyPr>
              <a:lstStyle/>
              <a:p>
                <a:pPr algn="l">
                  <a:lnSpc>
                    <a:spcPct val="114000"/>
                  </a:lnSpc>
                </a:pPr>
                <a:r>
                  <a:rPr lang="en-US" altLang="zh-CN" sz="1600" b="1">
                    <a:solidFill>
                      <a:schemeClr val="tx1">
                        <a:lumMod val="50000"/>
                        <a:lumOff val="50000"/>
                      </a:schemeClr>
                    </a:solidFill>
                    <a:latin typeface="Century Gothic" panose="020B0502020202020204" pitchFamily="34" charset="0"/>
                    <a:ea typeface="+mj-ea"/>
                    <a:sym typeface="+mn-ea"/>
                  </a:rPr>
                  <a:t>1. Transform '.dcm' files to '.jpg' files and segment the teeth;</a:t>
                </a:r>
                <a:endParaRPr lang="en-US" altLang="zh-CN" sz="1600" b="1">
                  <a:solidFill>
                    <a:schemeClr val="tx1">
                      <a:lumMod val="50000"/>
                      <a:lumOff val="50000"/>
                    </a:schemeClr>
                  </a:solidFill>
                  <a:latin typeface="Century Gothic" panose="020B0502020202020204" pitchFamily="34" charset="0"/>
                  <a:ea typeface="+mj-ea"/>
                </a:endParaRPr>
              </a:p>
              <a:p>
                <a:pPr algn="l">
                  <a:lnSpc>
                    <a:spcPct val="114000"/>
                  </a:lnSpc>
                </a:pPr>
                <a:r>
                  <a:rPr lang="en-US" altLang="zh-CN" sz="1600" b="1">
                    <a:solidFill>
                      <a:schemeClr val="tx1">
                        <a:lumMod val="50000"/>
                        <a:lumOff val="50000"/>
                      </a:schemeClr>
                    </a:solidFill>
                    <a:latin typeface="Century Gothic" panose="020B0502020202020204" pitchFamily="34" charset="0"/>
                    <a:ea typeface="+mj-ea"/>
                    <a:sym typeface="+mn-ea"/>
                  </a:rPr>
                  <a:t>2. Transform segmented '.jpg' files to '.dcm' files and reconstruct teeth using professional dental reconstruction tools. </a:t>
                </a:r>
                <a:endParaRPr lang="en-US" altLang="zh-CN" sz="1600" b="1">
                  <a:solidFill>
                    <a:schemeClr val="tx1">
                      <a:lumMod val="50000"/>
                      <a:lumOff val="50000"/>
                    </a:schemeClr>
                  </a:solidFill>
                  <a:latin typeface="Century Gothic" panose="020B0502020202020204" pitchFamily="34" charset="0"/>
                  <a:ea typeface="+mj-ea"/>
                </a:endParaRPr>
              </a:p>
            </p:txBody>
          </p:sp>
        </p:grpSp>
      </p:gr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895374" y="1280387"/>
            <a:ext cx="6532105" cy="4298496"/>
            <a:chOff x="2010" y="2015"/>
            <a:chExt cx="10287" cy="6769"/>
          </a:xfrm>
        </p:grpSpPr>
        <p:sp>
          <p:nvSpPr>
            <p:cNvPr id="2" name="菱形 1"/>
            <p:cNvSpPr/>
            <p:nvPr/>
          </p:nvSpPr>
          <p:spPr>
            <a:xfrm>
              <a:off x="2010" y="3318"/>
              <a:ext cx="4164" cy="4164"/>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5322" y="2015"/>
              <a:ext cx="6769" cy="6769"/>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259" y="3655"/>
              <a:ext cx="1665" cy="3488"/>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3</a:t>
              </a:r>
            </a:p>
          </p:txBody>
        </p:sp>
        <p:sp>
          <p:nvSpPr>
            <p:cNvPr id="11" name="文本框 10"/>
            <p:cNvSpPr txBox="1"/>
            <p:nvPr/>
          </p:nvSpPr>
          <p:spPr>
            <a:xfrm>
              <a:off x="5715" y="4891"/>
              <a:ext cx="6582" cy="1016"/>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en-US" altLang="zh-CN" sz="3600" dirty="0">
                  <a:sym typeface="+mn-ea"/>
                </a:rPr>
                <a:t>Implementation</a:t>
              </a:r>
            </a:p>
          </p:txBody>
        </p:sp>
        <p:sp>
          <p:nvSpPr>
            <p:cNvPr id="13" name="文本框 12"/>
            <p:cNvSpPr txBox="1"/>
            <p:nvPr/>
          </p:nvSpPr>
          <p:spPr>
            <a:xfrm>
              <a:off x="3157" y="5183"/>
              <a:ext cx="1914" cy="628"/>
            </a:xfrm>
            <a:prstGeom prst="rect">
              <a:avLst/>
            </a:prstGeom>
            <a:solidFill>
              <a:srgbClr val="FCFCFC"/>
            </a:solidFill>
          </p:spPr>
          <p:txBody>
            <a:bodyPr wrap="square" rtlCol="0">
              <a:spAutoFit/>
              <a:scene3d>
                <a:camera prst="orthographicFront"/>
                <a:lightRig rig="threePt" dir="t"/>
              </a:scene3d>
              <a:sp3d contourW="12700"/>
            </a:bodyPr>
            <a:lstStyle/>
            <a:p>
              <a:pPr algn="ctr"/>
              <a:r>
                <a:rPr lang="en-US" altLang="zh-CN" sz="2000" b="1" dirty="0">
                  <a:solidFill>
                    <a:schemeClr val="accent3"/>
                  </a:solidFill>
                  <a:latin typeface="Century Gothic" panose="020B0502020202020204" pitchFamily="34" charset="0"/>
                </a:rPr>
                <a:t>PART 03</a:t>
              </a:r>
              <a:endParaRPr lang="zh-CN" altLang="en-US" sz="2000" b="1" dirty="0">
                <a:solidFill>
                  <a:schemeClr val="accent3"/>
                </a:solidFill>
                <a:latin typeface="Century Gothic" panose="020B0502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 name="组合 196"/>
          <p:cNvGrpSpPr/>
          <p:nvPr/>
        </p:nvGrpSpPr>
        <p:grpSpPr>
          <a:xfrm>
            <a:off x="387125" y="299356"/>
            <a:ext cx="12126303" cy="6596744"/>
            <a:chOff x="387125" y="299356"/>
            <a:chExt cx="12126303" cy="6596744"/>
          </a:xfrm>
        </p:grpSpPr>
        <p:grpSp>
          <p:nvGrpSpPr>
            <p:cNvPr id="198" name="组合 197"/>
            <p:cNvGrpSpPr/>
            <p:nvPr/>
          </p:nvGrpSpPr>
          <p:grpSpPr>
            <a:xfrm>
              <a:off x="387125" y="299356"/>
              <a:ext cx="1316500" cy="883947"/>
              <a:chOff x="1276124" y="1279752"/>
              <a:chExt cx="6401933" cy="4298496"/>
            </a:xfrm>
          </p:grpSpPr>
          <p:sp>
            <p:nvSpPr>
              <p:cNvPr id="206" name="菱形 205"/>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菱形 206"/>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9" name="文本框 198"/>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03</a:t>
              </a:r>
              <a:endParaRPr lang="zh-CN" altLang="en-US" sz="3200" dirty="0">
                <a:solidFill>
                  <a:schemeClr val="accent1"/>
                </a:solidFill>
                <a:latin typeface="Agency FB" panose="020B0503020202020204" pitchFamily="34" charset="0"/>
              </a:endParaRPr>
            </a:p>
          </p:txBody>
        </p:sp>
        <p:grpSp>
          <p:nvGrpSpPr>
            <p:cNvPr id="200" name="组合 199"/>
            <p:cNvGrpSpPr/>
            <p:nvPr/>
          </p:nvGrpSpPr>
          <p:grpSpPr>
            <a:xfrm>
              <a:off x="1869914" y="380547"/>
              <a:ext cx="5532873" cy="761093"/>
              <a:chOff x="1591893" y="323359"/>
              <a:chExt cx="5532873" cy="761093"/>
            </a:xfrm>
          </p:grpSpPr>
          <p:sp>
            <p:nvSpPr>
              <p:cNvPr id="204" name="文本框 203"/>
              <p:cNvSpPr txBox="1"/>
              <p:nvPr/>
            </p:nvSpPr>
            <p:spPr>
              <a:xfrm>
                <a:off x="1591894" y="323359"/>
                <a:ext cx="4198105" cy="521970"/>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rPr>
                  <a:t>I</a:t>
                </a:r>
                <a:r>
                  <a:rPr lang="zh-CN" altLang="en-US" sz="2800" b="1" dirty="0">
                    <a:solidFill>
                      <a:schemeClr val="tx1">
                        <a:lumMod val="75000"/>
                        <a:lumOff val="25000"/>
                      </a:schemeClr>
                    </a:solidFill>
                    <a:latin typeface="Century Gothic" panose="020B0502020202020204" pitchFamily="34" charset="0"/>
                  </a:rPr>
                  <a:t>mplementation</a:t>
                </a:r>
              </a:p>
            </p:txBody>
          </p:sp>
          <p:sp>
            <p:nvSpPr>
              <p:cNvPr id="205" name="文本框 204"/>
              <p:cNvSpPr txBox="1"/>
              <p:nvPr/>
            </p:nvSpPr>
            <p:spPr>
              <a:xfrm>
                <a:off x="1591893" y="777747"/>
                <a:ext cx="5532873" cy="306705"/>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50000"/>
                      </a:schemeClr>
                    </a:solidFill>
                    <a:latin typeface="Century Gothic" panose="020B0502020202020204" pitchFamily="34" charset="0"/>
                  </a:rPr>
                  <a:t>There are 4 steps in the implementation part in total. </a:t>
                </a:r>
              </a:p>
            </p:txBody>
          </p:sp>
        </p:grpSp>
        <p:grpSp>
          <p:nvGrpSpPr>
            <p:cNvPr id="201" name="组合 200"/>
            <p:cNvGrpSpPr/>
            <p:nvPr/>
          </p:nvGrpSpPr>
          <p:grpSpPr>
            <a:xfrm>
              <a:off x="11572872" y="6254988"/>
              <a:ext cx="940556" cy="641112"/>
              <a:chOff x="11395287" y="6034159"/>
              <a:chExt cx="1208633" cy="823841"/>
            </a:xfrm>
          </p:grpSpPr>
          <p:sp>
            <p:nvSpPr>
              <p:cNvPr id="202" name="菱形 201"/>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菱形 202"/>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9" name="组合 8"/>
          <p:cNvGrpSpPr/>
          <p:nvPr/>
        </p:nvGrpSpPr>
        <p:grpSpPr>
          <a:xfrm>
            <a:off x="987425" y="2165985"/>
            <a:ext cx="10236200" cy="2536825"/>
            <a:chOff x="1540" y="3411"/>
            <a:chExt cx="16120" cy="3995"/>
          </a:xfrm>
        </p:grpSpPr>
        <p:grpSp>
          <p:nvGrpSpPr>
            <p:cNvPr id="164" name="78338582-8f7b-4e32-83e1-e9fc1ce29c4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1540" y="3411"/>
              <a:ext cx="16120" cy="3995"/>
              <a:chOff x="670718" y="1985563"/>
              <a:chExt cx="10850564" cy="2689323"/>
            </a:xfrm>
          </p:grpSpPr>
          <p:sp>
            <p:nvSpPr>
              <p:cNvPr id="165" name="ï$ľïḍè"/>
              <p:cNvSpPr/>
              <p:nvPr/>
            </p:nvSpPr>
            <p:spPr>
              <a:xfrm>
                <a:off x="670718" y="4365104"/>
                <a:ext cx="10850564" cy="133390"/>
              </a:xfrm>
              <a:prstGeom prst="roundRect">
                <a:avLst>
                  <a:gd name="adj" fmla="val 50000"/>
                </a:avLst>
              </a:prstGeom>
              <a:solidFill>
                <a:schemeClr val="accent1"/>
              </a:solidFill>
              <a:ln w="25400" cap="flat" cmpd="sng">
                <a:noFill/>
                <a:prstDash val="solid"/>
                <a:miter/>
                <a:headEnd type="none" w="med" len="med"/>
                <a:tailEnd type="none" w="med" len="me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grpSp>
            <p:nvGrpSpPr>
              <p:cNvPr id="166" name="ïş1îďè"/>
              <p:cNvGrpSpPr/>
              <p:nvPr/>
            </p:nvGrpSpPr>
            <p:grpSpPr>
              <a:xfrm>
                <a:off x="1681126" y="1985563"/>
                <a:ext cx="8817768" cy="2689323"/>
                <a:chOff x="1919536" y="1985563"/>
                <a:chExt cx="8817768" cy="2689323"/>
              </a:xfrm>
            </p:grpSpPr>
            <p:grpSp>
              <p:nvGrpSpPr>
                <p:cNvPr id="167" name="ïŝļidé"/>
                <p:cNvGrpSpPr/>
                <p:nvPr/>
              </p:nvGrpSpPr>
              <p:grpSpPr>
                <a:xfrm>
                  <a:off x="1919536" y="1985563"/>
                  <a:ext cx="1905000" cy="2079754"/>
                  <a:chOff x="1556810" y="2889654"/>
                  <a:chExt cx="1905000" cy="2079754"/>
                </a:xfrm>
              </p:grpSpPr>
              <p:sp>
                <p:nvSpPr>
                  <p:cNvPr id="189" name="ïṡḷîde"/>
                  <p:cNvSpPr/>
                  <p:nvPr/>
                </p:nvSpPr>
                <p:spPr>
                  <a:xfrm>
                    <a:off x="1556810" y="2889654"/>
                    <a:ext cx="1905000" cy="196065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88" name="îṧlíḍé"/>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grpSp>
              <p:nvGrpSpPr>
                <p:cNvPr id="168" name="îṣļïḓê"/>
                <p:cNvGrpSpPr/>
                <p:nvPr/>
              </p:nvGrpSpPr>
              <p:grpSpPr>
                <a:xfrm>
                  <a:off x="4223792" y="1985563"/>
                  <a:ext cx="1905000" cy="2079754"/>
                  <a:chOff x="1556810" y="2889654"/>
                  <a:chExt cx="1905000" cy="2079754"/>
                </a:xfrm>
              </p:grpSpPr>
              <p:grpSp>
                <p:nvGrpSpPr>
                  <p:cNvPr id="183" name="ïṧľïḍê"/>
                  <p:cNvGrpSpPr/>
                  <p:nvPr/>
                </p:nvGrpSpPr>
                <p:grpSpPr>
                  <a:xfrm>
                    <a:off x="1556810" y="2889654"/>
                    <a:ext cx="1905000" cy="1960650"/>
                    <a:chOff x="5869897" y="6133268"/>
                    <a:chExt cx="3809999" cy="3921300"/>
                  </a:xfrm>
                </p:grpSpPr>
                <p:sp>
                  <p:nvSpPr>
                    <p:cNvPr id="185" name="isḻíďé"/>
                    <p:cNvSpPr/>
                    <p:nvPr/>
                  </p:nvSpPr>
                  <p:spPr>
                    <a:xfrm>
                      <a:off x="5869897" y="6133268"/>
                      <a:ext cx="3809999" cy="392130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86" name="iṩļíḋè"/>
                    <p:cNvSpPr/>
                    <p:nvPr/>
                  </p:nvSpPr>
                  <p:spPr bwMode="auto">
                    <a:xfrm>
                      <a:off x="7338853" y="6885735"/>
                      <a:ext cx="979368" cy="964861"/>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605028" h="596066">
                          <a:moveTo>
                            <a:pt x="470081" y="563078"/>
                          </a:moveTo>
                          <a:lnTo>
                            <a:pt x="470081" y="565346"/>
                          </a:lnTo>
                          <a:cubicBezTo>
                            <a:pt x="470081" y="570912"/>
                            <a:pt x="474624" y="575448"/>
                            <a:pt x="480199" y="575448"/>
                          </a:cubicBezTo>
                          <a:lnTo>
                            <a:pt x="574260" y="575448"/>
                          </a:lnTo>
                          <a:cubicBezTo>
                            <a:pt x="579835" y="575448"/>
                            <a:pt x="584378" y="570912"/>
                            <a:pt x="584378" y="565346"/>
                          </a:cubicBezTo>
                          <a:lnTo>
                            <a:pt x="584378" y="563078"/>
                          </a:lnTo>
                          <a:close/>
                          <a:moveTo>
                            <a:pt x="245405" y="563078"/>
                          </a:moveTo>
                          <a:lnTo>
                            <a:pt x="245405" y="565346"/>
                          </a:lnTo>
                          <a:cubicBezTo>
                            <a:pt x="245405" y="570912"/>
                            <a:pt x="249949" y="575448"/>
                            <a:pt x="255526" y="575448"/>
                          </a:cubicBezTo>
                          <a:lnTo>
                            <a:pt x="349502" y="575448"/>
                          </a:lnTo>
                          <a:cubicBezTo>
                            <a:pt x="355079" y="575448"/>
                            <a:pt x="359623" y="570912"/>
                            <a:pt x="359623" y="565346"/>
                          </a:cubicBezTo>
                          <a:lnTo>
                            <a:pt x="359623" y="563078"/>
                          </a:lnTo>
                          <a:close/>
                          <a:moveTo>
                            <a:pt x="20650" y="563078"/>
                          </a:moveTo>
                          <a:lnTo>
                            <a:pt x="20650" y="565346"/>
                          </a:lnTo>
                          <a:cubicBezTo>
                            <a:pt x="20650" y="570912"/>
                            <a:pt x="25193" y="575448"/>
                            <a:pt x="30768" y="575448"/>
                          </a:cubicBezTo>
                          <a:lnTo>
                            <a:pt x="124829" y="575448"/>
                          </a:lnTo>
                          <a:cubicBezTo>
                            <a:pt x="130404" y="575448"/>
                            <a:pt x="134947" y="570912"/>
                            <a:pt x="134947" y="565346"/>
                          </a:cubicBezTo>
                          <a:lnTo>
                            <a:pt x="134947" y="563078"/>
                          </a:lnTo>
                          <a:close/>
                          <a:moveTo>
                            <a:pt x="480199" y="389887"/>
                          </a:moveTo>
                          <a:cubicBezTo>
                            <a:pt x="474624" y="389887"/>
                            <a:pt x="470081" y="394423"/>
                            <a:pt x="470081" y="399990"/>
                          </a:cubicBezTo>
                          <a:lnTo>
                            <a:pt x="470081" y="542460"/>
                          </a:lnTo>
                          <a:lnTo>
                            <a:pt x="584378" y="542460"/>
                          </a:lnTo>
                          <a:lnTo>
                            <a:pt x="584378" y="399990"/>
                          </a:lnTo>
                          <a:cubicBezTo>
                            <a:pt x="584378" y="394423"/>
                            <a:pt x="579835" y="389887"/>
                            <a:pt x="574260" y="389887"/>
                          </a:cubicBezTo>
                          <a:close/>
                          <a:moveTo>
                            <a:pt x="255526" y="389887"/>
                          </a:moveTo>
                          <a:cubicBezTo>
                            <a:pt x="249949" y="389887"/>
                            <a:pt x="245405" y="394423"/>
                            <a:pt x="245405" y="399990"/>
                          </a:cubicBezTo>
                          <a:lnTo>
                            <a:pt x="245405" y="542460"/>
                          </a:lnTo>
                          <a:lnTo>
                            <a:pt x="359623" y="542460"/>
                          </a:lnTo>
                          <a:lnTo>
                            <a:pt x="359623" y="399990"/>
                          </a:lnTo>
                          <a:cubicBezTo>
                            <a:pt x="359623" y="394423"/>
                            <a:pt x="355079" y="389887"/>
                            <a:pt x="349502" y="389887"/>
                          </a:cubicBezTo>
                          <a:close/>
                          <a:moveTo>
                            <a:pt x="30768" y="389887"/>
                          </a:moveTo>
                          <a:cubicBezTo>
                            <a:pt x="25193" y="389887"/>
                            <a:pt x="20650" y="394423"/>
                            <a:pt x="20650" y="399990"/>
                          </a:cubicBezTo>
                          <a:lnTo>
                            <a:pt x="20650" y="542460"/>
                          </a:lnTo>
                          <a:lnTo>
                            <a:pt x="134947" y="542460"/>
                          </a:lnTo>
                          <a:lnTo>
                            <a:pt x="134947" y="399990"/>
                          </a:lnTo>
                          <a:cubicBezTo>
                            <a:pt x="134947" y="394423"/>
                            <a:pt x="130404" y="389887"/>
                            <a:pt x="124829" y="389887"/>
                          </a:cubicBezTo>
                          <a:close/>
                          <a:moveTo>
                            <a:pt x="480199" y="369269"/>
                          </a:moveTo>
                          <a:lnTo>
                            <a:pt x="574260" y="369269"/>
                          </a:lnTo>
                          <a:cubicBezTo>
                            <a:pt x="591193" y="369269"/>
                            <a:pt x="605028" y="383083"/>
                            <a:pt x="605028" y="399990"/>
                          </a:cubicBezTo>
                          <a:lnTo>
                            <a:pt x="605028" y="565346"/>
                          </a:lnTo>
                          <a:cubicBezTo>
                            <a:pt x="605028" y="582355"/>
                            <a:pt x="591193" y="596066"/>
                            <a:pt x="574260" y="596066"/>
                          </a:cubicBezTo>
                          <a:lnTo>
                            <a:pt x="480199" y="596066"/>
                          </a:lnTo>
                          <a:cubicBezTo>
                            <a:pt x="463266" y="596066"/>
                            <a:pt x="449431" y="582355"/>
                            <a:pt x="449431" y="565346"/>
                          </a:cubicBezTo>
                          <a:lnTo>
                            <a:pt x="449431" y="399990"/>
                          </a:lnTo>
                          <a:cubicBezTo>
                            <a:pt x="449431" y="383083"/>
                            <a:pt x="463266" y="369269"/>
                            <a:pt x="480199" y="369269"/>
                          </a:cubicBezTo>
                          <a:close/>
                          <a:moveTo>
                            <a:pt x="255526" y="369269"/>
                          </a:moveTo>
                          <a:lnTo>
                            <a:pt x="349502" y="369269"/>
                          </a:lnTo>
                          <a:cubicBezTo>
                            <a:pt x="366439" y="369269"/>
                            <a:pt x="380277" y="383083"/>
                            <a:pt x="380277" y="399990"/>
                          </a:cubicBezTo>
                          <a:lnTo>
                            <a:pt x="380277" y="565346"/>
                          </a:lnTo>
                          <a:cubicBezTo>
                            <a:pt x="380277" y="582355"/>
                            <a:pt x="366439" y="596066"/>
                            <a:pt x="349502" y="596066"/>
                          </a:cubicBezTo>
                          <a:lnTo>
                            <a:pt x="255526" y="596066"/>
                          </a:lnTo>
                          <a:cubicBezTo>
                            <a:pt x="238486" y="596066"/>
                            <a:pt x="224751" y="582355"/>
                            <a:pt x="224751" y="565346"/>
                          </a:cubicBezTo>
                          <a:lnTo>
                            <a:pt x="224751" y="399990"/>
                          </a:lnTo>
                          <a:cubicBezTo>
                            <a:pt x="224751" y="383083"/>
                            <a:pt x="238486" y="369269"/>
                            <a:pt x="255526" y="369269"/>
                          </a:cubicBezTo>
                          <a:close/>
                          <a:moveTo>
                            <a:pt x="30768" y="369269"/>
                          </a:moveTo>
                          <a:lnTo>
                            <a:pt x="124829" y="369269"/>
                          </a:lnTo>
                          <a:cubicBezTo>
                            <a:pt x="141762" y="369269"/>
                            <a:pt x="155597" y="383083"/>
                            <a:pt x="155597" y="399990"/>
                          </a:cubicBezTo>
                          <a:lnTo>
                            <a:pt x="155597" y="565346"/>
                          </a:lnTo>
                          <a:cubicBezTo>
                            <a:pt x="155597" y="582355"/>
                            <a:pt x="141762" y="596066"/>
                            <a:pt x="124829" y="596066"/>
                          </a:cubicBezTo>
                          <a:lnTo>
                            <a:pt x="30768" y="596066"/>
                          </a:lnTo>
                          <a:cubicBezTo>
                            <a:pt x="13835" y="596066"/>
                            <a:pt x="0" y="582355"/>
                            <a:pt x="0" y="565346"/>
                          </a:cubicBezTo>
                          <a:lnTo>
                            <a:pt x="0" y="399990"/>
                          </a:lnTo>
                          <a:cubicBezTo>
                            <a:pt x="0" y="383083"/>
                            <a:pt x="13835" y="369269"/>
                            <a:pt x="30768" y="369269"/>
                          </a:cubicBezTo>
                          <a:close/>
                          <a:moveTo>
                            <a:pt x="302495" y="234842"/>
                          </a:moveTo>
                          <a:cubicBezTo>
                            <a:pt x="308174" y="234842"/>
                            <a:pt x="312820" y="239482"/>
                            <a:pt x="312820" y="245153"/>
                          </a:cubicBezTo>
                          <a:lnTo>
                            <a:pt x="312820" y="292586"/>
                          </a:lnTo>
                          <a:lnTo>
                            <a:pt x="527172" y="292586"/>
                          </a:lnTo>
                          <a:cubicBezTo>
                            <a:pt x="532954" y="292586"/>
                            <a:pt x="537497" y="297226"/>
                            <a:pt x="537497" y="302898"/>
                          </a:cubicBezTo>
                          <a:lnTo>
                            <a:pt x="537497" y="340328"/>
                          </a:lnTo>
                          <a:cubicBezTo>
                            <a:pt x="537497" y="346000"/>
                            <a:pt x="532954" y="350640"/>
                            <a:pt x="527172" y="350640"/>
                          </a:cubicBezTo>
                          <a:cubicBezTo>
                            <a:pt x="521493" y="350640"/>
                            <a:pt x="516847" y="346000"/>
                            <a:pt x="516847" y="340328"/>
                          </a:cubicBezTo>
                          <a:lnTo>
                            <a:pt x="516847" y="313209"/>
                          </a:lnTo>
                          <a:lnTo>
                            <a:pt x="312820" y="313209"/>
                          </a:lnTo>
                          <a:lnTo>
                            <a:pt x="312820" y="340328"/>
                          </a:lnTo>
                          <a:cubicBezTo>
                            <a:pt x="312820" y="346000"/>
                            <a:pt x="308174" y="350640"/>
                            <a:pt x="302495" y="350640"/>
                          </a:cubicBezTo>
                          <a:cubicBezTo>
                            <a:pt x="296816" y="350640"/>
                            <a:pt x="292170" y="346000"/>
                            <a:pt x="292170" y="340328"/>
                          </a:cubicBezTo>
                          <a:lnTo>
                            <a:pt x="292170" y="313209"/>
                          </a:lnTo>
                          <a:lnTo>
                            <a:pt x="88040" y="313209"/>
                          </a:lnTo>
                          <a:lnTo>
                            <a:pt x="88040" y="340328"/>
                          </a:lnTo>
                          <a:cubicBezTo>
                            <a:pt x="88040" y="346000"/>
                            <a:pt x="83497" y="350640"/>
                            <a:pt x="77715" y="350640"/>
                          </a:cubicBezTo>
                          <a:cubicBezTo>
                            <a:pt x="72036" y="350640"/>
                            <a:pt x="67390" y="346000"/>
                            <a:pt x="67390" y="340328"/>
                          </a:cubicBezTo>
                          <a:lnTo>
                            <a:pt x="67390" y="302898"/>
                          </a:lnTo>
                          <a:cubicBezTo>
                            <a:pt x="67390" y="297226"/>
                            <a:pt x="72036" y="292586"/>
                            <a:pt x="77715" y="292586"/>
                          </a:cubicBezTo>
                          <a:lnTo>
                            <a:pt x="292170" y="292586"/>
                          </a:lnTo>
                          <a:lnTo>
                            <a:pt x="292170" y="245153"/>
                          </a:lnTo>
                          <a:cubicBezTo>
                            <a:pt x="292170" y="239482"/>
                            <a:pt x="296816" y="234842"/>
                            <a:pt x="302495" y="234842"/>
                          </a:cubicBezTo>
                          <a:close/>
                          <a:moveTo>
                            <a:pt x="191705" y="153212"/>
                          </a:moveTo>
                          <a:lnTo>
                            <a:pt x="191705" y="160326"/>
                          </a:lnTo>
                          <a:cubicBezTo>
                            <a:pt x="191705" y="165894"/>
                            <a:pt x="196146" y="170431"/>
                            <a:pt x="201722" y="170431"/>
                          </a:cubicBezTo>
                          <a:lnTo>
                            <a:pt x="403307" y="170431"/>
                          </a:lnTo>
                          <a:cubicBezTo>
                            <a:pt x="408780" y="170431"/>
                            <a:pt x="413324" y="165894"/>
                            <a:pt x="413324" y="160326"/>
                          </a:cubicBezTo>
                          <a:lnTo>
                            <a:pt x="413324" y="153212"/>
                          </a:lnTo>
                          <a:close/>
                          <a:moveTo>
                            <a:pt x="201722" y="20621"/>
                          </a:moveTo>
                          <a:cubicBezTo>
                            <a:pt x="196146" y="20621"/>
                            <a:pt x="191705" y="25054"/>
                            <a:pt x="191705" y="30622"/>
                          </a:cubicBezTo>
                          <a:lnTo>
                            <a:pt x="191705" y="132592"/>
                          </a:lnTo>
                          <a:lnTo>
                            <a:pt x="413324" y="132592"/>
                          </a:lnTo>
                          <a:lnTo>
                            <a:pt x="413324" y="30622"/>
                          </a:lnTo>
                          <a:cubicBezTo>
                            <a:pt x="413324" y="25054"/>
                            <a:pt x="408780" y="20621"/>
                            <a:pt x="403307" y="20621"/>
                          </a:cubicBezTo>
                          <a:close/>
                          <a:moveTo>
                            <a:pt x="201722" y="0"/>
                          </a:moveTo>
                          <a:lnTo>
                            <a:pt x="403307" y="0"/>
                          </a:lnTo>
                          <a:cubicBezTo>
                            <a:pt x="420243" y="0"/>
                            <a:pt x="433978" y="13713"/>
                            <a:pt x="433978" y="30622"/>
                          </a:cubicBezTo>
                          <a:lnTo>
                            <a:pt x="433978" y="160326"/>
                          </a:lnTo>
                          <a:cubicBezTo>
                            <a:pt x="433978" y="177236"/>
                            <a:pt x="420243" y="191051"/>
                            <a:pt x="403307" y="191051"/>
                          </a:cubicBezTo>
                          <a:lnTo>
                            <a:pt x="312842" y="191051"/>
                          </a:lnTo>
                          <a:lnTo>
                            <a:pt x="312842" y="203424"/>
                          </a:lnTo>
                          <a:lnTo>
                            <a:pt x="378212" y="203424"/>
                          </a:lnTo>
                          <a:cubicBezTo>
                            <a:pt x="383892" y="203424"/>
                            <a:pt x="388539" y="208064"/>
                            <a:pt x="388539" y="213734"/>
                          </a:cubicBezTo>
                          <a:cubicBezTo>
                            <a:pt x="388539" y="219405"/>
                            <a:pt x="383892" y="224045"/>
                            <a:pt x="378212" y="224045"/>
                          </a:cubicBezTo>
                          <a:lnTo>
                            <a:pt x="226817" y="224045"/>
                          </a:lnTo>
                          <a:cubicBezTo>
                            <a:pt x="221034" y="224045"/>
                            <a:pt x="216490" y="219405"/>
                            <a:pt x="216490" y="213734"/>
                          </a:cubicBezTo>
                          <a:cubicBezTo>
                            <a:pt x="216490" y="208064"/>
                            <a:pt x="221034" y="203424"/>
                            <a:pt x="226817" y="203424"/>
                          </a:cubicBezTo>
                          <a:lnTo>
                            <a:pt x="292187" y="203424"/>
                          </a:lnTo>
                          <a:lnTo>
                            <a:pt x="292187" y="191051"/>
                          </a:lnTo>
                          <a:lnTo>
                            <a:pt x="201722" y="191051"/>
                          </a:lnTo>
                          <a:cubicBezTo>
                            <a:pt x="184786" y="191051"/>
                            <a:pt x="171051" y="177236"/>
                            <a:pt x="171051" y="160326"/>
                          </a:cubicBezTo>
                          <a:lnTo>
                            <a:pt x="171051" y="30622"/>
                          </a:lnTo>
                          <a:cubicBezTo>
                            <a:pt x="171051" y="13713"/>
                            <a:pt x="184786" y="0"/>
                            <a:pt x="201722" y="0"/>
                          </a:cubicBezTo>
                          <a:close/>
                        </a:path>
                      </a:pathLst>
                    </a:custGeom>
                    <a:solidFill>
                      <a:schemeClr val="accent1"/>
                    </a:solidFill>
                    <a:ln>
                      <a:noFill/>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184" name="iş1íďè"/>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grpSp>
              <p:nvGrpSpPr>
                <p:cNvPr id="169" name="îšļïďê"/>
                <p:cNvGrpSpPr/>
                <p:nvPr/>
              </p:nvGrpSpPr>
              <p:grpSpPr>
                <a:xfrm>
                  <a:off x="6528048" y="1985563"/>
                  <a:ext cx="1915680" cy="2079754"/>
                  <a:chOff x="1556810" y="2889654"/>
                  <a:chExt cx="1915680" cy="2079754"/>
                </a:xfrm>
              </p:grpSpPr>
              <p:grpSp>
                <p:nvGrpSpPr>
                  <p:cNvPr id="179" name="îṩļiḋê"/>
                  <p:cNvGrpSpPr/>
                  <p:nvPr/>
                </p:nvGrpSpPr>
                <p:grpSpPr>
                  <a:xfrm>
                    <a:off x="1556810" y="2889654"/>
                    <a:ext cx="1915680" cy="1960650"/>
                    <a:chOff x="5869897" y="6133268"/>
                    <a:chExt cx="3831359" cy="3921300"/>
                  </a:xfrm>
                </p:grpSpPr>
                <p:sp>
                  <p:nvSpPr>
                    <p:cNvPr id="181" name="ïşḷïḍe"/>
                    <p:cNvSpPr/>
                    <p:nvPr/>
                  </p:nvSpPr>
                  <p:spPr>
                    <a:xfrm>
                      <a:off x="5869897" y="6133268"/>
                      <a:ext cx="3831359" cy="392130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82" name="íṧ1íḓe"/>
                    <p:cNvSpPr/>
                    <p:nvPr/>
                  </p:nvSpPr>
                  <p:spPr bwMode="auto">
                    <a:xfrm>
                      <a:off x="7338853" y="6888030"/>
                      <a:ext cx="979368" cy="960271"/>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accent1"/>
                    </a:solidFill>
                    <a:ln>
                      <a:noFill/>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180" name="iś1íḋê"/>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grpSp>
              <p:nvGrpSpPr>
                <p:cNvPr id="170" name="íṣļïḓè"/>
                <p:cNvGrpSpPr/>
                <p:nvPr/>
              </p:nvGrpSpPr>
              <p:grpSpPr>
                <a:xfrm>
                  <a:off x="8832304" y="1985563"/>
                  <a:ext cx="1905000" cy="2079754"/>
                  <a:chOff x="1556810" y="2889654"/>
                  <a:chExt cx="1905000" cy="2079754"/>
                </a:xfrm>
              </p:grpSpPr>
              <p:grpSp>
                <p:nvGrpSpPr>
                  <p:cNvPr id="175" name="îṧľïḑe"/>
                  <p:cNvGrpSpPr/>
                  <p:nvPr/>
                </p:nvGrpSpPr>
                <p:grpSpPr>
                  <a:xfrm>
                    <a:off x="1556810" y="2889654"/>
                    <a:ext cx="1905000" cy="1960650"/>
                    <a:chOff x="5869897" y="6133268"/>
                    <a:chExt cx="3809999" cy="3921300"/>
                  </a:xfrm>
                </p:grpSpPr>
                <p:sp>
                  <p:nvSpPr>
                    <p:cNvPr id="177" name="íṧļíḑè"/>
                    <p:cNvSpPr/>
                    <p:nvPr/>
                  </p:nvSpPr>
                  <p:spPr>
                    <a:xfrm>
                      <a:off x="5869897" y="6133268"/>
                      <a:ext cx="3809999" cy="392130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78" name="îs1îḋè"/>
                    <p:cNvSpPr/>
                    <p:nvPr/>
                  </p:nvSpPr>
                  <p:spPr bwMode="auto">
                    <a:xfrm>
                      <a:off x="7338853" y="6939473"/>
                      <a:ext cx="979368" cy="857383"/>
                    </a:xfrm>
                    <a:custGeom>
                      <a:avLst/>
                      <a:gdLst>
                        <a:gd name="T0" fmla="*/ 793 w 853"/>
                        <a:gd name="T1" fmla="*/ 481 h 748"/>
                        <a:gd name="T2" fmla="*/ 840 w 853"/>
                        <a:gd name="T3" fmla="*/ 71 h 748"/>
                        <a:gd name="T4" fmla="*/ 840 w 853"/>
                        <a:gd name="T5" fmla="*/ 45 h 748"/>
                        <a:gd name="T6" fmla="*/ 463 w 853"/>
                        <a:gd name="T7" fmla="*/ 45 h 748"/>
                        <a:gd name="T8" fmla="*/ 449 w 853"/>
                        <a:gd name="T9" fmla="*/ 0 h 748"/>
                        <a:gd name="T10" fmla="*/ 376 w 853"/>
                        <a:gd name="T11" fmla="*/ 13 h 748"/>
                        <a:gd name="T12" fmla="*/ 73 w 853"/>
                        <a:gd name="T13" fmla="*/ 45 h 748"/>
                        <a:gd name="T14" fmla="*/ 0 w 853"/>
                        <a:gd name="T15" fmla="*/ 58 h 748"/>
                        <a:gd name="T16" fmla="*/ 60 w 853"/>
                        <a:gd name="T17" fmla="*/ 71 h 748"/>
                        <a:gd name="T18" fmla="*/ 13 w 853"/>
                        <a:gd name="T19" fmla="*/ 481 h 748"/>
                        <a:gd name="T20" fmla="*/ 13 w 853"/>
                        <a:gd name="T21" fmla="*/ 507 h 748"/>
                        <a:gd name="T22" fmla="*/ 414 w 853"/>
                        <a:gd name="T23" fmla="*/ 507 h 748"/>
                        <a:gd name="T24" fmla="*/ 413 w 853"/>
                        <a:gd name="T25" fmla="*/ 565 h 748"/>
                        <a:gd name="T26" fmla="*/ 216 w 853"/>
                        <a:gd name="T27" fmla="*/ 721 h 748"/>
                        <a:gd name="T28" fmla="*/ 216 w 853"/>
                        <a:gd name="T29" fmla="*/ 747 h 748"/>
                        <a:gd name="T30" fmla="*/ 314 w 853"/>
                        <a:gd name="T31" fmla="*/ 748 h 748"/>
                        <a:gd name="T32" fmla="*/ 425 w 853"/>
                        <a:gd name="T33" fmla="*/ 747 h 748"/>
                        <a:gd name="T34" fmla="*/ 428 w 853"/>
                        <a:gd name="T35" fmla="*/ 747 h 748"/>
                        <a:gd name="T36" fmla="*/ 539 w 853"/>
                        <a:gd name="T37" fmla="*/ 748 h 748"/>
                        <a:gd name="T38" fmla="*/ 643 w 853"/>
                        <a:gd name="T39" fmla="*/ 747 h 748"/>
                        <a:gd name="T40" fmla="*/ 643 w 853"/>
                        <a:gd name="T41" fmla="*/ 721 h 748"/>
                        <a:gd name="T42" fmla="*/ 440 w 853"/>
                        <a:gd name="T43" fmla="*/ 565 h 748"/>
                        <a:gd name="T44" fmla="*/ 440 w 853"/>
                        <a:gd name="T45" fmla="*/ 507 h 748"/>
                        <a:gd name="T46" fmla="*/ 840 w 853"/>
                        <a:gd name="T47" fmla="*/ 507 h 748"/>
                        <a:gd name="T48" fmla="*/ 840 w 853"/>
                        <a:gd name="T49" fmla="*/ 481 h 748"/>
                        <a:gd name="T50" fmla="*/ 413 w 853"/>
                        <a:gd name="T51" fmla="*/ 721 h 748"/>
                        <a:gd name="T52" fmla="*/ 413 w 853"/>
                        <a:gd name="T53" fmla="*/ 612 h 748"/>
                        <a:gd name="T54" fmla="*/ 440 w 853"/>
                        <a:gd name="T55" fmla="*/ 721 h 748"/>
                        <a:gd name="T56" fmla="*/ 514 w 853"/>
                        <a:gd name="T57" fmla="*/ 721 h 748"/>
                        <a:gd name="T58" fmla="*/ 436 w 853"/>
                        <a:gd name="T59" fmla="*/ 26 h 748"/>
                        <a:gd name="T60" fmla="*/ 402 w 853"/>
                        <a:gd name="T61" fmla="*/ 45 h 748"/>
                        <a:gd name="T62" fmla="*/ 87 w 853"/>
                        <a:gd name="T63" fmla="*/ 481 h 748"/>
                        <a:gd name="T64" fmla="*/ 389 w 853"/>
                        <a:gd name="T65" fmla="*/ 71 h 748"/>
                        <a:gd name="T66" fmla="*/ 767 w 853"/>
                        <a:gd name="T67" fmla="*/ 71 h 748"/>
                        <a:gd name="T68" fmla="*/ 87 w 853"/>
                        <a:gd name="T69" fmla="*/ 481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3" h="748">
                          <a:moveTo>
                            <a:pt x="840" y="481"/>
                          </a:moveTo>
                          <a:lnTo>
                            <a:pt x="793" y="481"/>
                          </a:lnTo>
                          <a:lnTo>
                            <a:pt x="793" y="71"/>
                          </a:lnTo>
                          <a:lnTo>
                            <a:pt x="840" y="71"/>
                          </a:lnTo>
                          <a:cubicBezTo>
                            <a:pt x="847" y="71"/>
                            <a:pt x="853" y="65"/>
                            <a:pt x="853" y="58"/>
                          </a:cubicBezTo>
                          <a:cubicBezTo>
                            <a:pt x="853" y="51"/>
                            <a:pt x="847" y="45"/>
                            <a:pt x="840" y="45"/>
                          </a:cubicBezTo>
                          <a:lnTo>
                            <a:pt x="780" y="45"/>
                          </a:lnTo>
                          <a:lnTo>
                            <a:pt x="463" y="45"/>
                          </a:lnTo>
                          <a:lnTo>
                            <a:pt x="463" y="13"/>
                          </a:lnTo>
                          <a:cubicBezTo>
                            <a:pt x="463" y="6"/>
                            <a:pt x="457" y="0"/>
                            <a:pt x="449" y="0"/>
                          </a:cubicBezTo>
                          <a:lnTo>
                            <a:pt x="389" y="0"/>
                          </a:lnTo>
                          <a:cubicBezTo>
                            <a:pt x="382" y="0"/>
                            <a:pt x="376" y="6"/>
                            <a:pt x="376" y="13"/>
                          </a:cubicBezTo>
                          <a:lnTo>
                            <a:pt x="376" y="45"/>
                          </a:lnTo>
                          <a:lnTo>
                            <a:pt x="73" y="45"/>
                          </a:lnTo>
                          <a:lnTo>
                            <a:pt x="13" y="45"/>
                          </a:lnTo>
                          <a:cubicBezTo>
                            <a:pt x="6" y="45"/>
                            <a:pt x="0" y="51"/>
                            <a:pt x="0" y="58"/>
                          </a:cubicBezTo>
                          <a:cubicBezTo>
                            <a:pt x="0" y="65"/>
                            <a:pt x="6" y="71"/>
                            <a:pt x="13" y="71"/>
                          </a:cubicBezTo>
                          <a:lnTo>
                            <a:pt x="60" y="71"/>
                          </a:lnTo>
                          <a:lnTo>
                            <a:pt x="60" y="481"/>
                          </a:lnTo>
                          <a:lnTo>
                            <a:pt x="13" y="481"/>
                          </a:lnTo>
                          <a:cubicBezTo>
                            <a:pt x="6" y="481"/>
                            <a:pt x="0" y="487"/>
                            <a:pt x="0" y="494"/>
                          </a:cubicBezTo>
                          <a:cubicBezTo>
                            <a:pt x="0" y="501"/>
                            <a:pt x="6" y="507"/>
                            <a:pt x="13" y="507"/>
                          </a:cubicBezTo>
                          <a:lnTo>
                            <a:pt x="73" y="507"/>
                          </a:lnTo>
                          <a:lnTo>
                            <a:pt x="414" y="507"/>
                          </a:lnTo>
                          <a:cubicBezTo>
                            <a:pt x="414" y="508"/>
                            <a:pt x="413" y="508"/>
                            <a:pt x="413" y="509"/>
                          </a:cubicBezTo>
                          <a:lnTo>
                            <a:pt x="413" y="565"/>
                          </a:lnTo>
                          <a:lnTo>
                            <a:pt x="307" y="721"/>
                          </a:lnTo>
                          <a:lnTo>
                            <a:pt x="216" y="721"/>
                          </a:lnTo>
                          <a:cubicBezTo>
                            <a:pt x="209" y="721"/>
                            <a:pt x="203" y="727"/>
                            <a:pt x="203" y="734"/>
                          </a:cubicBezTo>
                          <a:cubicBezTo>
                            <a:pt x="203" y="741"/>
                            <a:pt x="209" y="747"/>
                            <a:pt x="216" y="747"/>
                          </a:cubicBezTo>
                          <a:lnTo>
                            <a:pt x="312" y="747"/>
                          </a:lnTo>
                          <a:cubicBezTo>
                            <a:pt x="312" y="748"/>
                            <a:pt x="313" y="748"/>
                            <a:pt x="314" y="748"/>
                          </a:cubicBezTo>
                          <a:cubicBezTo>
                            <a:pt x="315" y="748"/>
                            <a:pt x="316" y="748"/>
                            <a:pt x="317" y="747"/>
                          </a:cubicBezTo>
                          <a:lnTo>
                            <a:pt x="425" y="747"/>
                          </a:lnTo>
                          <a:cubicBezTo>
                            <a:pt x="426" y="747"/>
                            <a:pt x="426" y="748"/>
                            <a:pt x="427" y="748"/>
                          </a:cubicBezTo>
                          <a:cubicBezTo>
                            <a:pt x="427" y="748"/>
                            <a:pt x="428" y="747"/>
                            <a:pt x="428" y="747"/>
                          </a:cubicBezTo>
                          <a:lnTo>
                            <a:pt x="537" y="747"/>
                          </a:lnTo>
                          <a:cubicBezTo>
                            <a:pt x="537" y="748"/>
                            <a:pt x="538" y="748"/>
                            <a:pt x="539" y="748"/>
                          </a:cubicBezTo>
                          <a:cubicBezTo>
                            <a:pt x="540" y="748"/>
                            <a:pt x="541" y="748"/>
                            <a:pt x="542" y="747"/>
                          </a:cubicBezTo>
                          <a:lnTo>
                            <a:pt x="643" y="747"/>
                          </a:lnTo>
                          <a:cubicBezTo>
                            <a:pt x="650" y="747"/>
                            <a:pt x="656" y="741"/>
                            <a:pt x="656" y="734"/>
                          </a:cubicBezTo>
                          <a:cubicBezTo>
                            <a:pt x="656" y="727"/>
                            <a:pt x="650" y="721"/>
                            <a:pt x="643" y="721"/>
                          </a:cubicBezTo>
                          <a:lnTo>
                            <a:pt x="546" y="721"/>
                          </a:lnTo>
                          <a:lnTo>
                            <a:pt x="440" y="565"/>
                          </a:lnTo>
                          <a:lnTo>
                            <a:pt x="440" y="509"/>
                          </a:lnTo>
                          <a:cubicBezTo>
                            <a:pt x="440" y="508"/>
                            <a:pt x="440" y="508"/>
                            <a:pt x="440" y="507"/>
                          </a:cubicBezTo>
                          <a:lnTo>
                            <a:pt x="780" y="507"/>
                          </a:lnTo>
                          <a:lnTo>
                            <a:pt x="840" y="507"/>
                          </a:lnTo>
                          <a:cubicBezTo>
                            <a:pt x="847" y="507"/>
                            <a:pt x="853" y="501"/>
                            <a:pt x="853" y="494"/>
                          </a:cubicBezTo>
                          <a:cubicBezTo>
                            <a:pt x="853" y="487"/>
                            <a:pt x="847" y="481"/>
                            <a:pt x="840" y="481"/>
                          </a:cubicBezTo>
                          <a:close/>
                          <a:moveTo>
                            <a:pt x="413" y="612"/>
                          </a:moveTo>
                          <a:lnTo>
                            <a:pt x="413" y="721"/>
                          </a:lnTo>
                          <a:lnTo>
                            <a:pt x="339" y="721"/>
                          </a:lnTo>
                          <a:lnTo>
                            <a:pt x="413" y="612"/>
                          </a:lnTo>
                          <a:close/>
                          <a:moveTo>
                            <a:pt x="514" y="721"/>
                          </a:moveTo>
                          <a:lnTo>
                            <a:pt x="440" y="721"/>
                          </a:lnTo>
                          <a:lnTo>
                            <a:pt x="440" y="612"/>
                          </a:lnTo>
                          <a:lnTo>
                            <a:pt x="514" y="721"/>
                          </a:lnTo>
                          <a:close/>
                          <a:moveTo>
                            <a:pt x="402" y="26"/>
                          </a:moveTo>
                          <a:lnTo>
                            <a:pt x="436" y="26"/>
                          </a:lnTo>
                          <a:lnTo>
                            <a:pt x="436" y="45"/>
                          </a:lnTo>
                          <a:lnTo>
                            <a:pt x="402" y="45"/>
                          </a:lnTo>
                          <a:lnTo>
                            <a:pt x="402" y="26"/>
                          </a:lnTo>
                          <a:close/>
                          <a:moveTo>
                            <a:pt x="87" y="481"/>
                          </a:moveTo>
                          <a:lnTo>
                            <a:pt x="87" y="71"/>
                          </a:lnTo>
                          <a:lnTo>
                            <a:pt x="389" y="71"/>
                          </a:lnTo>
                          <a:lnTo>
                            <a:pt x="449" y="71"/>
                          </a:lnTo>
                          <a:lnTo>
                            <a:pt x="767" y="71"/>
                          </a:lnTo>
                          <a:lnTo>
                            <a:pt x="767" y="481"/>
                          </a:lnTo>
                          <a:lnTo>
                            <a:pt x="87" y="481"/>
                          </a:lnTo>
                          <a:close/>
                        </a:path>
                      </a:pathLst>
                    </a:custGeom>
                    <a:solidFill>
                      <a:schemeClr val="accent1"/>
                    </a:solidFill>
                    <a:ln>
                      <a:noFill/>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176" name="íṣ1iḓe"/>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171" name="iSľiḓê"/>
                <p:cNvSpPr/>
                <p:nvPr/>
              </p:nvSpPr>
              <p:spPr>
                <a:xfrm>
                  <a:off x="7255558"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a:solidFill>
                        <a:schemeClr val="accent2"/>
                      </a:solidFill>
                      <a:latin typeface="Agency FB" panose="020B0503020202020204" pitchFamily="34" charset="0"/>
                    </a:rPr>
                    <a:t>3</a:t>
                  </a:r>
                </a:p>
              </p:txBody>
            </p:sp>
            <p:sp>
              <p:nvSpPr>
                <p:cNvPr id="172" name="îṣḻíḋê"/>
                <p:cNvSpPr/>
                <p:nvPr/>
              </p:nvSpPr>
              <p:spPr>
                <a:xfrm>
                  <a:off x="4933168"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solidFill>
                        <a:schemeClr val="accent2"/>
                      </a:solidFill>
                      <a:latin typeface="Agency FB" panose="020B0503020202020204" pitchFamily="34" charset="0"/>
                    </a:rPr>
                    <a:t>2</a:t>
                  </a:r>
                </a:p>
              </p:txBody>
            </p:sp>
            <p:sp>
              <p:nvSpPr>
                <p:cNvPr id="173" name="î$ḻîḍé"/>
                <p:cNvSpPr/>
                <p:nvPr/>
              </p:nvSpPr>
              <p:spPr>
                <a:xfrm>
                  <a:off x="2610778"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a:solidFill>
                        <a:schemeClr val="accent2"/>
                      </a:solidFill>
                      <a:latin typeface="Agency FB" panose="020B0503020202020204" pitchFamily="34" charset="0"/>
                    </a:rPr>
                    <a:t>1</a:t>
                  </a:r>
                </a:p>
              </p:txBody>
            </p:sp>
            <p:sp>
              <p:nvSpPr>
                <p:cNvPr id="174" name="iṩlíḍè"/>
                <p:cNvSpPr/>
                <p:nvPr/>
              </p:nvSpPr>
              <p:spPr>
                <a:xfrm>
                  <a:off x="9541680"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a:solidFill>
                        <a:schemeClr val="accent2"/>
                      </a:solidFill>
                      <a:latin typeface="Agency FB" panose="020B0503020202020204" pitchFamily="34" charset="0"/>
                    </a:rPr>
                    <a:t>4</a:t>
                  </a:r>
                </a:p>
              </p:txBody>
            </p:sp>
          </p:grpSp>
        </p:grpSp>
        <p:sp>
          <p:nvSpPr>
            <p:cNvPr id="52" name="文本框 51"/>
            <p:cNvSpPr txBox="1"/>
            <p:nvPr/>
          </p:nvSpPr>
          <p:spPr>
            <a:xfrm>
              <a:off x="3065" y="5077"/>
              <a:ext cx="2774" cy="580"/>
            </a:xfrm>
            <a:prstGeom prst="rect">
              <a:avLst/>
            </a:prstGeom>
            <a:noFill/>
          </p:spPr>
          <p:txBody>
            <a:bodyPr wrap="square" rtlCol="0">
              <a:spAutoFit/>
              <a:scene3d>
                <a:camera prst="orthographicFront"/>
                <a:lightRig rig="threePt" dir="t"/>
              </a:scene3d>
              <a:sp3d contourW="12700"/>
            </a:bodyPr>
            <a:lstStyle/>
            <a:p>
              <a:pPr algn="ctr"/>
              <a:r>
                <a:rPr lang="zh-CN" altLang="en-US" dirty="0">
                  <a:solidFill>
                    <a:schemeClr val="tx1">
                      <a:lumMod val="65000"/>
                      <a:lumOff val="35000"/>
                    </a:schemeClr>
                  </a:solidFill>
                  <a:latin typeface="Century Gothic" panose="020B0502020202020204" pitchFamily="34" charset="0"/>
                </a:rPr>
                <a:t>Data Prepare</a:t>
              </a:r>
            </a:p>
          </p:txBody>
        </p:sp>
        <p:sp>
          <p:nvSpPr>
            <p:cNvPr id="53" name="文本框 52"/>
            <p:cNvSpPr txBox="1"/>
            <p:nvPr/>
          </p:nvSpPr>
          <p:spPr>
            <a:xfrm>
              <a:off x="6532" y="5077"/>
              <a:ext cx="2774" cy="580"/>
            </a:xfrm>
            <a:prstGeom prst="rect">
              <a:avLst/>
            </a:prstGeom>
            <a:noFill/>
          </p:spPr>
          <p:txBody>
            <a:bodyPr wrap="square" rtlCol="0">
              <a:spAutoFit/>
              <a:scene3d>
                <a:camera prst="orthographicFront"/>
                <a:lightRig rig="threePt" dir="t"/>
              </a:scene3d>
              <a:sp3d contourW="12700"/>
            </a:bodyPr>
            <a:lstStyle/>
            <a:p>
              <a:pPr algn="ctr"/>
              <a:r>
                <a:rPr lang="zh-CN" altLang="en-US" dirty="0">
                  <a:solidFill>
                    <a:schemeClr val="tx1">
                      <a:lumMod val="65000"/>
                      <a:lumOff val="35000"/>
                    </a:schemeClr>
                  </a:solidFill>
                  <a:latin typeface="Century Gothic" panose="020B0502020202020204" pitchFamily="34" charset="0"/>
                </a:rPr>
                <a:t>Segmentation</a:t>
              </a:r>
            </a:p>
          </p:txBody>
        </p:sp>
        <p:sp>
          <p:nvSpPr>
            <p:cNvPr id="54" name="文本框 53"/>
            <p:cNvSpPr txBox="1"/>
            <p:nvPr/>
          </p:nvSpPr>
          <p:spPr>
            <a:xfrm>
              <a:off x="9678" y="5077"/>
              <a:ext cx="3263" cy="580"/>
            </a:xfrm>
            <a:prstGeom prst="rect">
              <a:avLst/>
            </a:prstGeom>
            <a:noFill/>
          </p:spPr>
          <p:txBody>
            <a:bodyPr wrap="square" rtlCol="0">
              <a:spAutoFit/>
              <a:scene3d>
                <a:camera prst="orthographicFront"/>
                <a:lightRig rig="threePt" dir="t"/>
              </a:scene3d>
              <a:sp3d contourW="12700"/>
            </a:bodyPr>
            <a:lstStyle/>
            <a:p>
              <a:pPr algn="ctr"/>
              <a:r>
                <a:rPr lang="zh-CN" altLang="en-US" dirty="0">
                  <a:solidFill>
                    <a:schemeClr val="tx1">
                      <a:lumMod val="65000"/>
                      <a:lumOff val="35000"/>
                    </a:schemeClr>
                  </a:solidFill>
                  <a:latin typeface="Century Gothic" panose="020B0502020202020204" pitchFamily="34" charset="0"/>
                  <a:sym typeface="+mn-ea"/>
                </a:rPr>
                <a:t>Edge Extraction</a:t>
              </a:r>
            </a:p>
          </p:txBody>
        </p:sp>
        <p:sp>
          <p:nvSpPr>
            <p:cNvPr id="55" name="文本框 54"/>
            <p:cNvSpPr txBox="1"/>
            <p:nvPr/>
          </p:nvSpPr>
          <p:spPr>
            <a:xfrm>
              <a:off x="13295" y="5077"/>
              <a:ext cx="2941" cy="580"/>
            </a:xfrm>
            <a:prstGeom prst="rect">
              <a:avLst/>
            </a:prstGeom>
            <a:noFill/>
          </p:spPr>
          <p:txBody>
            <a:bodyPr wrap="square" rtlCol="0">
              <a:spAutoFit/>
              <a:scene3d>
                <a:camera prst="orthographicFront"/>
                <a:lightRig rig="threePt" dir="t"/>
              </a:scene3d>
              <a:sp3d contourW="12700"/>
            </a:bodyPr>
            <a:lstStyle/>
            <a:p>
              <a:pPr algn="ctr"/>
              <a:r>
                <a:rPr lang="zh-CN" altLang="en-US" dirty="0">
                  <a:solidFill>
                    <a:schemeClr val="tx1">
                      <a:lumMod val="65000"/>
                      <a:lumOff val="35000"/>
                    </a:schemeClr>
                  </a:solidFill>
                  <a:latin typeface="Century Gothic" panose="020B0502020202020204" pitchFamily="34" charset="0"/>
                </a:rPr>
                <a:t>Reconstruction</a:t>
              </a:r>
            </a:p>
          </p:txBody>
        </p:sp>
        <p:sp>
          <p:nvSpPr>
            <p:cNvPr id="5" name="Shape 2784"/>
            <p:cNvSpPr/>
            <p:nvPr/>
          </p:nvSpPr>
          <p:spPr>
            <a:xfrm>
              <a:off x="4102" y="3970"/>
              <a:ext cx="709" cy="714"/>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293039"/>
            </a:solidFill>
            <a:ln w="12700">
              <a:miter lim="400000"/>
            </a:ln>
          </p:spPr>
          <p:txBody>
            <a:bodyPr lIns="38090" tIns="38090" rIns="38090" bIns="38090" anchor="ctr"/>
            <a:lstStyle/>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dirty="0">
                <a:latin typeface="Source Sans Pro Regular" charset="0"/>
                <a:ea typeface="Source Sans Pro Regular" charset="0"/>
                <a:cs typeface="Source Sans Pro Regular" charset="0"/>
              </a:endParaRPr>
            </a:p>
          </p:txBody>
        </p:sp>
      </p:gr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500"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ï$ľïḍè"/>
          <p:cNvSpPr/>
          <p:nvPr/>
        </p:nvSpPr>
        <p:spPr>
          <a:xfrm>
            <a:off x="977900" y="4413250"/>
            <a:ext cx="10236200" cy="125730"/>
          </a:xfrm>
          <a:prstGeom prst="roundRect">
            <a:avLst>
              <a:gd name="adj" fmla="val 50000"/>
            </a:avLst>
          </a:prstGeom>
          <a:solidFill>
            <a:schemeClr val="accent1"/>
          </a:solidFill>
          <a:ln w="25400" cap="flat" cmpd="sng">
            <a:noFill/>
            <a:prstDash val="solid"/>
            <a:miter/>
            <a:headEnd type="none" w="med" len="med"/>
            <a:tailEnd type="none" w="med" len="me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grpSp>
        <p:nvGrpSpPr>
          <p:cNvPr id="168" name="îṣļïḓê"/>
          <p:cNvGrpSpPr/>
          <p:nvPr/>
        </p:nvGrpSpPr>
        <p:grpSpPr>
          <a:xfrm>
            <a:off x="4104640" y="2165985"/>
            <a:ext cx="1797050" cy="1962150"/>
            <a:chOff x="1556810" y="2889654"/>
            <a:chExt cx="1905000" cy="2079754"/>
          </a:xfrm>
        </p:grpSpPr>
        <p:grpSp>
          <p:nvGrpSpPr>
            <p:cNvPr id="183" name="ïṧľïḍê"/>
            <p:cNvGrpSpPr/>
            <p:nvPr/>
          </p:nvGrpSpPr>
          <p:grpSpPr>
            <a:xfrm>
              <a:off x="1556810" y="2889654"/>
              <a:ext cx="1905000" cy="1960650"/>
              <a:chOff x="5869897" y="6133268"/>
              <a:chExt cx="3809999" cy="3921300"/>
            </a:xfrm>
          </p:grpSpPr>
          <p:sp>
            <p:nvSpPr>
              <p:cNvPr id="185" name="isḻíďé"/>
              <p:cNvSpPr/>
              <p:nvPr/>
            </p:nvSpPr>
            <p:spPr>
              <a:xfrm>
                <a:off x="5869897" y="6133268"/>
                <a:ext cx="3809999" cy="392130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86" name="iṩļíḋè"/>
              <p:cNvSpPr/>
              <p:nvPr/>
            </p:nvSpPr>
            <p:spPr bwMode="auto">
              <a:xfrm>
                <a:off x="7338853" y="6885735"/>
                <a:ext cx="979368" cy="964861"/>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605028" h="596066">
                    <a:moveTo>
                      <a:pt x="470081" y="563078"/>
                    </a:moveTo>
                    <a:lnTo>
                      <a:pt x="470081" y="565346"/>
                    </a:lnTo>
                    <a:cubicBezTo>
                      <a:pt x="470081" y="570912"/>
                      <a:pt x="474624" y="575448"/>
                      <a:pt x="480199" y="575448"/>
                    </a:cubicBezTo>
                    <a:lnTo>
                      <a:pt x="574260" y="575448"/>
                    </a:lnTo>
                    <a:cubicBezTo>
                      <a:pt x="579835" y="575448"/>
                      <a:pt x="584378" y="570912"/>
                      <a:pt x="584378" y="565346"/>
                    </a:cubicBezTo>
                    <a:lnTo>
                      <a:pt x="584378" y="563078"/>
                    </a:lnTo>
                    <a:close/>
                    <a:moveTo>
                      <a:pt x="245405" y="563078"/>
                    </a:moveTo>
                    <a:lnTo>
                      <a:pt x="245405" y="565346"/>
                    </a:lnTo>
                    <a:cubicBezTo>
                      <a:pt x="245405" y="570912"/>
                      <a:pt x="249949" y="575448"/>
                      <a:pt x="255526" y="575448"/>
                    </a:cubicBezTo>
                    <a:lnTo>
                      <a:pt x="349502" y="575448"/>
                    </a:lnTo>
                    <a:cubicBezTo>
                      <a:pt x="355079" y="575448"/>
                      <a:pt x="359623" y="570912"/>
                      <a:pt x="359623" y="565346"/>
                    </a:cubicBezTo>
                    <a:lnTo>
                      <a:pt x="359623" y="563078"/>
                    </a:lnTo>
                    <a:close/>
                    <a:moveTo>
                      <a:pt x="20650" y="563078"/>
                    </a:moveTo>
                    <a:lnTo>
                      <a:pt x="20650" y="565346"/>
                    </a:lnTo>
                    <a:cubicBezTo>
                      <a:pt x="20650" y="570912"/>
                      <a:pt x="25193" y="575448"/>
                      <a:pt x="30768" y="575448"/>
                    </a:cubicBezTo>
                    <a:lnTo>
                      <a:pt x="124829" y="575448"/>
                    </a:lnTo>
                    <a:cubicBezTo>
                      <a:pt x="130404" y="575448"/>
                      <a:pt x="134947" y="570912"/>
                      <a:pt x="134947" y="565346"/>
                    </a:cubicBezTo>
                    <a:lnTo>
                      <a:pt x="134947" y="563078"/>
                    </a:lnTo>
                    <a:close/>
                    <a:moveTo>
                      <a:pt x="480199" y="389887"/>
                    </a:moveTo>
                    <a:cubicBezTo>
                      <a:pt x="474624" y="389887"/>
                      <a:pt x="470081" y="394423"/>
                      <a:pt x="470081" y="399990"/>
                    </a:cubicBezTo>
                    <a:lnTo>
                      <a:pt x="470081" y="542460"/>
                    </a:lnTo>
                    <a:lnTo>
                      <a:pt x="584378" y="542460"/>
                    </a:lnTo>
                    <a:lnTo>
                      <a:pt x="584378" y="399990"/>
                    </a:lnTo>
                    <a:cubicBezTo>
                      <a:pt x="584378" y="394423"/>
                      <a:pt x="579835" y="389887"/>
                      <a:pt x="574260" y="389887"/>
                    </a:cubicBezTo>
                    <a:close/>
                    <a:moveTo>
                      <a:pt x="255526" y="389887"/>
                    </a:moveTo>
                    <a:cubicBezTo>
                      <a:pt x="249949" y="389887"/>
                      <a:pt x="245405" y="394423"/>
                      <a:pt x="245405" y="399990"/>
                    </a:cubicBezTo>
                    <a:lnTo>
                      <a:pt x="245405" y="542460"/>
                    </a:lnTo>
                    <a:lnTo>
                      <a:pt x="359623" y="542460"/>
                    </a:lnTo>
                    <a:lnTo>
                      <a:pt x="359623" y="399990"/>
                    </a:lnTo>
                    <a:cubicBezTo>
                      <a:pt x="359623" y="394423"/>
                      <a:pt x="355079" y="389887"/>
                      <a:pt x="349502" y="389887"/>
                    </a:cubicBezTo>
                    <a:close/>
                    <a:moveTo>
                      <a:pt x="30768" y="389887"/>
                    </a:moveTo>
                    <a:cubicBezTo>
                      <a:pt x="25193" y="389887"/>
                      <a:pt x="20650" y="394423"/>
                      <a:pt x="20650" y="399990"/>
                    </a:cubicBezTo>
                    <a:lnTo>
                      <a:pt x="20650" y="542460"/>
                    </a:lnTo>
                    <a:lnTo>
                      <a:pt x="134947" y="542460"/>
                    </a:lnTo>
                    <a:lnTo>
                      <a:pt x="134947" y="399990"/>
                    </a:lnTo>
                    <a:cubicBezTo>
                      <a:pt x="134947" y="394423"/>
                      <a:pt x="130404" y="389887"/>
                      <a:pt x="124829" y="389887"/>
                    </a:cubicBezTo>
                    <a:close/>
                    <a:moveTo>
                      <a:pt x="480199" y="369269"/>
                    </a:moveTo>
                    <a:lnTo>
                      <a:pt x="574260" y="369269"/>
                    </a:lnTo>
                    <a:cubicBezTo>
                      <a:pt x="591193" y="369269"/>
                      <a:pt x="605028" y="383083"/>
                      <a:pt x="605028" y="399990"/>
                    </a:cubicBezTo>
                    <a:lnTo>
                      <a:pt x="605028" y="565346"/>
                    </a:lnTo>
                    <a:cubicBezTo>
                      <a:pt x="605028" y="582355"/>
                      <a:pt x="591193" y="596066"/>
                      <a:pt x="574260" y="596066"/>
                    </a:cubicBezTo>
                    <a:lnTo>
                      <a:pt x="480199" y="596066"/>
                    </a:lnTo>
                    <a:cubicBezTo>
                      <a:pt x="463266" y="596066"/>
                      <a:pt x="449431" y="582355"/>
                      <a:pt x="449431" y="565346"/>
                    </a:cubicBezTo>
                    <a:lnTo>
                      <a:pt x="449431" y="399990"/>
                    </a:lnTo>
                    <a:cubicBezTo>
                      <a:pt x="449431" y="383083"/>
                      <a:pt x="463266" y="369269"/>
                      <a:pt x="480199" y="369269"/>
                    </a:cubicBezTo>
                    <a:close/>
                    <a:moveTo>
                      <a:pt x="255526" y="369269"/>
                    </a:moveTo>
                    <a:lnTo>
                      <a:pt x="349502" y="369269"/>
                    </a:lnTo>
                    <a:cubicBezTo>
                      <a:pt x="366439" y="369269"/>
                      <a:pt x="380277" y="383083"/>
                      <a:pt x="380277" y="399990"/>
                    </a:cubicBezTo>
                    <a:lnTo>
                      <a:pt x="380277" y="565346"/>
                    </a:lnTo>
                    <a:cubicBezTo>
                      <a:pt x="380277" y="582355"/>
                      <a:pt x="366439" y="596066"/>
                      <a:pt x="349502" y="596066"/>
                    </a:cubicBezTo>
                    <a:lnTo>
                      <a:pt x="255526" y="596066"/>
                    </a:lnTo>
                    <a:cubicBezTo>
                      <a:pt x="238486" y="596066"/>
                      <a:pt x="224751" y="582355"/>
                      <a:pt x="224751" y="565346"/>
                    </a:cubicBezTo>
                    <a:lnTo>
                      <a:pt x="224751" y="399990"/>
                    </a:lnTo>
                    <a:cubicBezTo>
                      <a:pt x="224751" y="383083"/>
                      <a:pt x="238486" y="369269"/>
                      <a:pt x="255526" y="369269"/>
                    </a:cubicBezTo>
                    <a:close/>
                    <a:moveTo>
                      <a:pt x="30768" y="369269"/>
                    </a:moveTo>
                    <a:lnTo>
                      <a:pt x="124829" y="369269"/>
                    </a:lnTo>
                    <a:cubicBezTo>
                      <a:pt x="141762" y="369269"/>
                      <a:pt x="155597" y="383083"/>
                      <a:pt x="155597" y="399990"/>
                    </a:cubicBezTo>
                    <a:lnTo>
                      <a:pt x="155597" y="565346"/>
                    </a:lnTo>
                    <a:cubicBezTo>
                      <a:pt x="155597" y="582355"/>
                      <a:pt x="141762" y="596066"/>
                      <a:pt x="124829" y="596066"/>
                    </a:cubicBezTo>
                    <a:lnTo>
                      <a:pt x="30768" y="596066"/>
                    </a:lnTo>
                    <a:cubicBezTo>
                      <a:pt x="13835" y="596066"/>
                      <a:pt x="0" y="582355"/>
                      <a:pt x="0" y="565346"/>
                    </a:cubicBezTo>
                    <a:lnTo>
                      <a:pt x="0" y="399990"/>
                    </a:lnTo>
                    <a:cubicBezTo>
                      <a:pt x="0" y="383083"/>
                      <a:pt x="13835" y="369269"/>
                      <a:pt x="30768" y="369269"/>
                    </a:cubicBezTo>
                    <a:close/>
                    <a:moveTo>
                      <a:pt x="302495" y="234842"/>
                    </a:moveTo>
                    <a:cubicBezTo>
                      <a:pt x="308174" y="234842"/>
                      <a:pt x="312820" y="239482"/>
                      <a:pt x="312820" y="245153"/>
                    </a:cubicBezTo>
                    <a:lnTo>
                      <a:pt x="312820" y="292586"/>
                    </a:lnTo>
                    <a:lnTo>
                      <a:pt x="527172" y="292586"/>
                    </a:lnTo>
                    <a:cubicBezTo>
                      <a:pt x="532954" y="292586"/>
                      <a:pt x="537497" y="297226"/>
                      <a:pt x="537497" y="302898"/>
                    </a:cubicBezTo>
                    <a:lnTo>
                      <a:pt x="537497" y="340328"/>
                    </a:lnTo>
                    <a:cubicBezTo>
                      <a:pt x="537497" y="346000"/>
                      <a:pt x="532954" y="350640"/>
                      <a:pt x="527172" y="350640"/>
                    </a:cubicBezTo>
                    <a:cubicBezTo>
                      <a:pt x="521493" y="350640"/>
                      <a:pt x="516847" y="346000"/>
                      <a:pt x="516847" y="340328"/>
                    </a:cubicBezTo>
                    <a:lnTo>
                      <a:pt x="516847" y="313209"/>
                    </a:lnTo>
                    <a:lnTo>
                      <a:pt x="312820" y="313209"/>
                    </a:lnTo>
                    <a:lnTo>
                      <a:pt x="312820" y="340328"/>
                    </a:lnTo>
                    <a:cubicBezTo>
                      <a:pt x="312820" y="346000"/>
                      <a:pt x="308174" y="350640"/>
                      <a:pt x="302495" y="350640"/>
                    </a:cubicBezTo>
                    <a:cubicBezTo>
                      <a:pt x="296816" y="350640"/>
                      <a:pt x="292170" y="346000"/>
                      <a:pt x="292170" y="340328"/>
                    </a:cubicBezTo>
                    <a:lnTo>
                      <a:pt x="292170" y="313209"/>
                    </a:lnTo>
                    <a:lnTo>
                      <a:pt x="88040" y="313209"/>
                    </a:lnTo>
                    <a:lnTo>
                      <a:pt x="88040" y="340328"/>
                    </a:lnTo>
                    <a:cubicBezTo>
                      <a:pt x="88040" y="346000"/>
                      <a:pt x="83497" y="350640"/>
                      <a:pt x="77715" y="350640"/>
                    </a:cubicBezTo>
                    <a:cubicBezTo>
                      <a:pt x="72036" y="350640"/>
                      <a:pt x="67390" y="346000"/>
                      <a:pt x="67390" y="340328"/>
                    </a:cubicBezTo>
                    <a:lnTo>
                      <a:pt x="67390" y="302898"/>
                    </a:lnTo>
                    <a:cubicBezTo>
                      <a:pt x="67390" y="297226"/>
                      <a:pt x="72036" y="292586"/>
                      <a:pt x="77715" y="292586"/>
                    </a:cubicBezTo>
                    <a:lnTo>
                      <a:pt x="292170" y="292586"/>
                    </a:lnTo>
                    <a:lnTo>
                      <a:pt x="292170" y="245153"/>
                    </a:lnTo>
                    <a:cubicBezTo>
                      <a:pt x="292170" y="239482"/>
                      <a:pt x="296816" y="234842"/>
                      <a:pt x="302495" y="234842"/>
                    </a:cubicBezTo>
                    <a:close/>
                    <a:moveTo>
                      <a:pt x="191705" y="153212"/>
                    </a:moveTo>
                    <a:lnTo>
                      <a:pt x="191705" y="160326"/>
                    </a:lnTo>
                    <a:cubicBezTo>
                      <a:pt x="191705" y="165894"/>
                      <a:pt x="196146" y="170431"/>
                      <a:pt x="201722" y="170431"/>
                    </a:cubicBezTo>
                    <a:lnTo>
                      <a:pt x="403307" y="170431"/>
                    </a:lnTo>
                    <a:cubicBezTo>
                      <a:pt x="408780" y="170431"/>
                      <a:pt x="413324" y="165894"/>
                      <a:pt x="413324" y="160326"/>
                    </a:cubicBezTo>
                    <a:lnTo>
                      <a:pt x="413324" y="153212"/>
                    </a:lnTo>
                    <a:close/>
                    <a:moveTo>
                      <a:pt x="201722" y="20621"/>
                    </a:moveTo>
                    <a:cubicBezTo>
                      <a:pt x="196146" y="20621"/>
                      <a:pt x="191705" y="25054"/>
                      <a:pt x="191705" y="30622"/>
                    </a:cubicBezTo>
                    <a:lnTo>
                      <a:pt x="191705" y="132592"/>
                    </a:lnTo>
                    <a:lnTo>
                      <a:pt x="413324" y="132592"/>
                    </a:lnTo>
                    <a:lnTo>
                      <a:pt x="413324" y="30622"/>
                    </a:lnTo>
                    <a:cubicBezTo>
                      <a:pt x="413324" y="25054"/>
                      <a:pt x="408780" y="20621"/>
                      <a:pt x="403307" y="20621"/>
                    </a:cubicBezTo>
                    <a:close/>
                    <a:moveTo>
                      <a:pt x="201722" y="0"/>
                    </a:moveTo>
                    <a:lnTo>
                      <a:pt x="403307" y="0"/>
                    </a:lnTo>
                    <a:cubicBezTo>
                      <a:pt x="420243" y="0"/>
                      <a:pt x="433978" y="13713"/>
                      <a:pt x="433978" y="30622"/>
                    </a:cubicBezTo>
                    <a:lnTo>
                      <a:pt x="433978" y="160326"/>
                    </a:lnTo>
                    <a:cubicBezTo>
                      <a:pt x="433978" y="177236"/>
                      <a:pt x="420243" y="191051"/>
                      <a:pt x="403307" y="191051"/>
                    </a:cubicBezTo>
                    <a:lnTo>
                      <a:pt x="312842" y="191051"/>
                    </a:lnTo>
                    <a:lnTo>
                      <a:pt x="312842" y="203424"/>
                    </a:lnTo>
                    <a:lnTo>
                      <a:pt x="378212" y="203424"/>
                    </a:lnTo>
                    <a:cubicBezTo>
                      <a:pt x="383892" y="203424"/>
                      <a:pt x="388539" y="208064"/>
                      <a:pt x="388539" y="213734"/>
                    </a:cubicBezTo>
                    <a:cubicBezTo>
                      <a:pt x="388539" y="219405"/>
                      <a:pt x="383892" y="224045"/>
                      <a:pt x="378212" y="224045"/>
                    </a:cubicBezTo>
                    <a:lnTo>
                      <a:pt x="226817" y="224045"/>
                    </a:lnTo>
                    <a:cubicBezTo>
                      <a:pt x="221034" y="224045"/>
                      <a:pt x="216490" y="219405"/>
                      <a:pt x="216490" y="213734"/>
                    </a:cubicBezTo>
                    <a:cubicBezTo>
                      <a:pt x="216490" y="208064"/>
                      <a:pt x="221034" y="203424"/>
                      <a:pt x="226817" y="203424"/>
                    </a:cubicBezTo>
                    <a:lnTo>
                      <a:pt x="292187" y="203424"/>
                    </a:lnTo>
                    <a:lnTo>
                      <a:pt x="292187" y="191051"/>
                    </a:lnTo>
                    <a:lnTo>
                      <a:pt x="201722" y="191051"/>
                    </a:lnTo>
                    <a:cubicBezTo>
                      <a:pt x="184786" y="191051"/>
                      <a:pt x="171051" y="177236"/>
                      <a:pt x="171051" y="160326"/>
                    </a:cubicBezTo>
                    <a:lnTo>
                      <a:pt x="171051" y="30622"/>
                    </a:lnTo>
                    <a:cubicBezTo>
                      <a:pt x="171051" y="13713"/>
                      <a:pt x="184786" y="0"/>
                      <a:pt x="201722" y="0"/>
                    </a:cubicBezTo>
                    <a:close/>
                  </a:path>
                </a:pathLst>
              </a:custGeom>
              <a:solidFill>
                <a:schemeClr val="accent1"/>
              </a:solidFill>
              <a:ln>
                <a:noFill/>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184" name="iş1íďè"/>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grpSp>
        <p:nvGrpSpPr>
          <p:cNvPr id="169" name="îšļïďê"/>
          <p:cNvGrpSpPr/>
          <p:nvPr/>
        </p:nvGrpSpPr>
        <p:grpSpPr>
          <a:xfrm>
            <a:off x="6278880" y="2165985"/>
            <a:ext cx="1807213" cy="1962150"/>
            <a:chOff x="1556810" y="2889654"/>
            <a:chExt cx="1905000" cy="2079754"/>
          </a:xfrm>
        </p:grpSpPr>
        <p:grpSp>
          <p:nvGrpSpPr>
            <p:cNvPr id="179" name="îṩļiḋê"/>
            <p:cNvGrpSpPr/>
            <p:nvPr/>
          </p:nvGrpSpPr>
          <p:grpSpPr>
            <a:xfrm>
              <a:off x="1556810" y="2889654"/>
              <a:ext cx="1905000" cy="1960650"/>
              <a:chOff x="5869897" y="6133268"/>
              <a:chExt cx="3809999" cy="3921300"/>
            </a:xfrm>
          </p:grpSpPr>
          <p:sp>
            <p:nvSpPr>
              <p:cNvPr id="181" name="ïşḷïḍe"/>
              <p:cNvSpPr/>
              <p:nvPr/>
            </p:nvSpPr>
            <p:spPr>
              <a:xfrm>
                <a:off x="5869897" y="6133268"/>
                <a:ext cx="3809999" cy="392130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82" name="íṧ1íḓe"/>
              <p:cNvSpPr/>
              <p:nvPr/>
            </p:nvSpPr>
            <p:spPr bwMode="auto">
              <a:xfrm>
                <a:off x="7338853" y="6888030"/>
                <a:ext cx="979368" cy="960271"/>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accent1"/>
              </a:solidFill>
              <a:ln>
                <a:noFill/>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180" name="iś1íḋê"/>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grpSp>
        <p:nvGrpSpPr>
          <p:cNvPr id="170" name="íṣļïḓè"/>
          <p:cNvGrpSpPr/>
          <p:nvPr/>
        </p:nvGrpSpPr>
        <p:grpSpPr>
          <a:xfrm>
            <a:off x="8452485" y="2165985"/>
            <a:ext cx="1797050" cy="1962150"/>
            <a:chOff x="1556810" y="2889654"/>
            <a:chExt cx="1905000" cy="2079754"/>
          </a:xfrm>
        </p:grpSpPr>
        <p:grpSp>
          <p:nvGrpSpPr>
            <p:cNvPr id="175" name="îṧľïḑe"/>
            <p:cNvGrpSpPr/>
            <p:nvPr/>
          </p:nvGrpSpPr>
          <p:grpSpPr>
            <a:xfrm>
              <a:off x="1556810" y="2889654"/>
              <a:ext cx="1905000" cy="1960650"/>
              <a:chOff x="5869897" y="6133268"/>
              <a:chExt cx="3809999" cy="3921300"/>
            </a:xfrm>
          </p:grpSpPr>
          <p:sp>
            <p:nvSpPr>
              <p:cNvPr id="177" name="íṧļíḑè"/>
              <p:cNvSpPr/>
              <p:nvPr/>
            </p:nvSpPr>
            <p:spPr>
              <a:xfrm>
                <a:off x="5869897" y="6133268"/>
                <a:ext cx="3809999" cy="392130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78" name="îs1îḋè"/>
              <p:cNvSpPr/>
              <p:nvPr/>
            </p:nvSpPr>
            <p:spPr bwMode="auto">
              <a:xfrm>
                <a:off x="7338853" y="6939473"/>
                <a:ext cx="979368" cy="857383"/>
              </a:xfrm>
              <a:custGeom>
                <a:avLst/>
                <a:gdLst>
                  <a:gd name="T0" fmla="*/ 793 w 853"/>
                  <a:gd name="T1" fmla="*/ 481 h 748"/>
                  <a:gd name="T2" fmla="*/ 840 w 853"/>
                  <a:gd name="T3" fmla="*/ 71 h 748"/>
                  <a:gd name="T4" fmla="*/ 840 w 853"/>
                  <a:gd name="T5" fmla="*/ 45 h 748"/>
                  <a:gd name="T6" fmla="*/ 463 w 853"/>
                  <a:gd name="T7" fmla="*/ 45 h 748"/>
                  <a:gd name="T8" fmla="*/ 449 w 853"/>
                  <a:gd name="T9" fmla="*/ 0 h 748"/>
                  <a:gd name="T10" fmla="*/ 376 w 853"/>
                  <a:gd name="T11" fmla="*/ 13 h 748"/>
                  <a:gd name="T12" fmla="*/ 73 w 853"/>
                  <a:gd name="T13" fmla="*/ 45 h 748"/>
                  <a:gd name="T14" fmla="*/ 0 w 853"/>
                  <a:gd name="T15" fmla="*/ 58 h 748"/>
                  <a:gd name="T16" fmla="*/ 60 w 853"/>
                  <a:gd name="T17" fmla="*/ 71 h 748"/>
                  <a:gd name="T18" fmla="*/ 13 w 853"/>
                  <a:gd name="T19" fmla="*/ 481 h 748"/>
                  <a:gd name="T20" fmla="*/ 13 w 853"/>
                  <a:gd name="T21" fmla="*/ 507 h 748"/>
                  <a:gd name="T22" fmla="*/ 414 w 853"/>
                  <a:gd name="T23" fmla="*/ 507 h 748"/>
                  <a:gd name="T24" fmla="*/ 413 w 853"/>
                  <a:gd name="T25" fmla="*/ 565 h 748"/>
                  <a:gd name="T26" fmla="*/ 216 w 853"/>
                  <a:gd name="T27" fmla="*/ 721 h 748"/>
                  <a:gd name="T28" fmla="*/ 216 w 853"/>
                  <a:gd name="T29" fmla="*/ 747 h 748"/>
                  <a:gd name="T30" fmla="*/ 314 w 853"/>
                  <a:gd name="T31" fmla="*/ 748 h 748"/>
                  <a:gd name="T32" fmla="*/ 425 w 853"/>
                  <a:gd name="T33" fmla="*/ 747 h 748"/>
                  <a:gd name="T34" fmla="*/ 428 w 853"/>
                  <a:gd name="T35" fmla="*/ 747 h 748"/>
                  <a:gd name="T36" fmla="*/ 539 w 853"/>
                  <a:gd name="T37" fmla="*/ 748 h 748"/>
                  <a:gd name="T38" fmla="*/ 643 w 853"/>
                  <a:gd name="T39" fmla="*/ 747 h 748"/>
                  <a:gd name="T40" fmla="*/ 643 w 853"/>
                  <a:gd name="T41" fmla="*/ 721 h 748"/>
                  <a:gd name="T42" fmla="*/ 440 w 853"/>
                  <a:gd name="T43" fmla="*/ 565 h 748"/>
                  <a:gd name="T44" fmla="*/ 440 w 853"/>
                  <a:gd name="T45" fmla="*/ 507 h 748"/>
                  <a:gd name="T46" fmla="*/ 840 w 853"/>
                  <a:gd name="T47" fmla="*/ 507 h 748"/>
                  <a:gd name="T48" fmla="*/ 840 w 853"/>
                  <a:gd name="T49" fmla="*/ 481 h 748"/>
                  <a:gd name="T50" fmla="*/ 413 w 853"/>
                  <a:gd name="T51" fmla="*/ 721 h 748"/>
                  <a:gd name="T52" fmla="*/ 413 w 853"/>
                  <a:gd name="T53" fmla="*/ 612 h 748"/>
                  <a:gd name="T54" fmla="*/ 440 w 853"/>
                  <a:gd name="T55" fmla="*/ 721 h 748"/>
                  <a:gd name="T56" fmla="*/ 514 w 853"/>
                  <a:gd name="T57" fmla="*/ 721 h 748"/>
                  <a:gd name="T58" fmla="*/ 436 w 853"/>
                  <a:gd name="T59" fmla="*/ 26 h 748"/>
                  <a:gd name="T60" fmla="*/ 402 w 853"/>
                  <a:gd name="T61" fmla="*/ 45 h 748"/>
                  <a:gd name="T62" fmla="*/ 87 w 853"/>
                  <a:gd name="T63" fmla="*/ 481 h 748"/>
                  <a:gd name="T64" fmla="*/ 389 w 853"/>
                  <a:gd name="T65" fmla="*/ 71 h 748"/>
                  <a:gd name="T66" fmla="*/ 767 w 853"/>
                  <a:gd name="T67" fmla="*/ 71 h 748"/>
                  <a:gd name="T68" fmla="*/ 87 w 853"/>
                  <a:gd name="T69" fmla="*/ 481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3" h="748">
                    <a:moveTo>
                      <a:pt x="840" y="481"/>
                    </a:moveTo>
                    <a:lnTo>
                      <a:pt x="793" y="481"/>
                    </a:lnTo>
                    <a:lnTo>
                      <a:pt x="793" y="71"/>
                    </a:lnTo>
                    <a:lnTo>
                      <a:pt x="840" y="71"/>
                    </a:lnTo>
                    <a:cubicBezTo>
                      <a:pt x="847" y="71"/>
                      <a:pt x="853" y="65"/>
                      <a:pt x="853" y="58"/>
                    </a:cubicBezTo>
                    <a:cubicBezTo>
                      <a:pt x="853" y="51"/>
                      <a:pt x="847" y="45"/>
                      <a:pt x="840" y="45"/>
                    </a:cubicBezTo>
                    <a:lnTo>
                      <a:pt x="780" y="45"/>
                    </a:lnTo>
                    <a:lnTo>
                      <a:pt x="463" y="45"/>
                    </a:lnTo>
                    <a:lnTo>
                      <a:pt x="463" y="13"/>
                    </a:lnTo>
                    <a:cubicBezTo>
                      <a:pt x="463" y="6"/>
                      <a:pt x="457" y="0"/>
                      <a:pt x="449" y="0"/>
                    </a:cubicBezTo>
                    <a:lnTo>
                      <a:pt x="389" y="0"/>
                    </a:lnTo>
                    <a:cubicBezTo>
                      <a:pt x="382" y="0"/>
                      <a:pt x="376" y="6"/>
                      <a:pt x="376" y="13"/>
                    </a:cubicBezTo>
                    <a:lnTo>
                      <a:pt x="376" y="45"/>
                    </a:lnTo>
                    <a:lnTo>
                      <a:pt x="73" y="45"/>
                    </a:lnTo>
                    <a:lnTo>
                      <a:pt x="13" y="45"/>
                    </a:lnTo>
                    <a:cubicBezTo>
                      <a:pt x="6" y="45"/>
                      <a:pt x="0" y="51"/>
                      <a:pt x="0" y="58"/>
                    </a:cubicBezTo>
                    <a:cubicBezTo>
                      <a:pt x="0" y="65"/>
                      <a:pt x="6" y="71"/>
                      <a:pt x="13" y="71"/>
                    </a:cubicBezTo>
                    <a:lnTo>
                      <a:pt x="60" y="71"/>
                    </a:lnTo>
                    <a:lnTo>
                      <a:pt x="60" y="481"/>
                    </a:lnTo>
                    <a:lnTo>
                      <a:pt x="13" y="481"/>
                    </a:lnTo>
                    <a:cubicBezTo>
                      <a:pt x="6" y="481"/>
                      <a:pt x="0" y="487"/>
                      <a:pt x="0" y="494"/>
                    </a:cubicBezTo>
                    <a:cubicBezTo>
                      <a:pt x="0" y="501"/>
                      <a:pt x="6" y="507"/>
                      <a:pt x="13" y="507"/>
                    </a:cubicBezTo>
                    <a:lnTo>
                      <a:pt x="73" y="507"/>
                    </a:lnTo>
                    <a:lnTo>
                      <a:pt x="414" y="507"/>
                    </a:lnTo>
                    <a:cubicBezTo>
                      <a:pt x="414" y="508"/>
                      <a:pt x="413" y="508"/>
                      <a:pt x="413" y="509"/>
                    </a:cubicBezTo>
                    <a:lnTo>
                      <a:pt x="413" y="565"/>
                    </a:lnTo>
                    <a:lnTo>
                      <a:pt x="307" y="721"/>
                    </a:lnTo>
                    <a:lnTo>
                      <a:pt x="216" y="721"/>
                    </a:lnTo>
                    <a:cubicBezTo>
                      <a:pt x="209" y="721"/>
                      <a:pt x="203" y="727"/>
                      <a:pt x="203" y="734"/>
                    </a:cubicBezTo>
                    <a:cubicBezTo>
                      <a:pt x="203" y="741"/>
                      <a:pt x="209" y="747"/>
                      <a:pt x="216" y="747"/>
                    </a:cubicBezTo>
                    <a:lnTo>
                      <a:pt x="312" y="747"/>
                    </a:lnTo>
                    <a:cubicBezTo>
                      <a:pt x="312" y="748"/>
                      <a:pt x="313" y="748"/>
                      <a:pt x="314" y="748"/>
                    </a:cubicBezTo>
                    <a:cubicBezTo>
                      <a:pt x="315" y="748"/>
                      <a:pt x="316" y="748"/>
                      <a:pt x="317" y="747"/>
                    </a:cubicBezTo>
                    <a:lnTo>
                      <a:pt x="425" y="747"/>
                    </a:lnTo>
                    <a:cubicBezTo>
                      <a:pt x="426" y="747"/>
                      <a:pt x="426" y="748"/>
                      <a:pt x="427" y="748"/>
                    </a:cubicBezTo>
                    <a:cubicBezTo>
                      <a:pt x="427" y="748"/>
                      <a:pt x="428" y="747"/>
                      <a:pt x="428" y="747"/>
                    </a:cubicBezTo>
                    <a:lnTo>
                      <a:pt x="537" y="747"/>
                    </a:lnTo>
                    <a:cubicBezTo>
                      <a:pt x="537" y="748"/>
                      <a:pt x="538" y="748"/>
                      <a:pt x="539" y="748"/>
                    </a:cubicBezTo>
                    <a:cubicBezTo>
                      <a:pt x="540" y="748"/>
                      <a:pt x="541" y="748"/>
                      <a:pt x="542" y="747"/>
                    </a:cubicBezTo>
                    <a:lnTo>
                      <a:pt x="643" y="747"/>
                    </a:lnTo>
                    <a:cubicBezTo>
                      <a:pt x="650" y="747"/>
                      <a:pt x="656" y="741"/>
                      <a:pt x="656" y="734"/>
                    </a:cubicBezTo>
                    <a:cubicBezTo>
                      <a:pt x="656" y="727"/>
                      <a:pt x="650" y="721"/>
                      <a:pt x="643" y="721"/>
                    </a:cubicBezTo>
                    <a:lnTo>
                      <a:pt x="546" y="721"/>
                    </a:lnTo>
                    <a:lnTo>
                      <a:pt x="440" y="565"/>
                    </a:lnTo>
                    <a:lnTo>
                      <a:pt x="440" y="509"/>
                    </a:lnTo>
                    <a:cubicBezTo>
                      <a:pt x="440" y="508"/>
                      <a:pt x="440" y="508"/>
                      <a:pt x="440" y="507"/>
                    </a:cubicBezTo>
                    <a:lnTo>
                      <a:pt x="780" y="507"/>
                    </a:lnTo>
                    <a:lnTo>
                      <a:pt x="840" y="507"/>
                    </a:lnTo>
                    <a:cubicBezTo>
                      <a:pt x="847" y="507"/>
                      <a:pt x="853" y="501"/>
                      <a:pt x="853" y="494"/>
                    </a:cubicBezTo>
                    <a:cubicBezTo>
                      <a:pt x="853" y="487"/>
                      <a:pt x="847" y="481"/>
                      <a:pt x="840" y="481"/>
                    </a:cubicBezTo>
                    <a:close/>
                    <a:moveTo>
                      <a:pt x="413" y="612"/>
                    </a:moveTo>
                    <a:lnTo>
                      <a:pt x="413" y="721"/>
                    </a:lnTo>
                    <a:lnTo>
                      <a:pt x="339" y="721"/>
                    </a:lnTo>
                    <a:lnTo>
                      <a:pt x="413" y="612"/>
                    </a:lnTo>
                    <a:close/>
                    <a:moveTo>
                      <a:pt x="514" y="721"/>
                    </a:moveTo>
                    <a:lnTo>
                      <a:pt x="440" y="721"/>
                    </a:lnTo>
                    <a:lnTo>
                      <a:pt x="440" y="612"/>
                    </a:lnTo>
                    <a:lnTo>
                      <a:pt x="514" y="721"/>
                    </a:lnTo>
                    <a:close/>
                    <a:moveTo>
                      <a:pt x="402" y="26"/>
                    </a:moveTo>
                    <a:lnTo>
                      <a:pt x="436" y="26"/>
                    </a:lnTo>
                    <a:lnTo>
                      <a:pt x="436" y="45"/>
                    </a:lnTo>
                    <a:lnTo>
                      <a:pt x="402" y="45"/>
                    </a:lnTo>
                    <a:lnTo>
                      <a:pt x="402" y="26"/>
                    </a:lnTo>
                    <a:close/>
                    <a:moveTo>
                      <a:pt x="87" y="481"/>
                    </a:moveTo>
                    <a:lnTo>
                      <a:pt x="87" y="71"/>
                    </a:lnTo>
                    <a:lnTo>
                      <a:pt x="389" y="71"/>
                    </a:lnTo>
                    <a:lnTo>
                      <a:pt x="449" y="71"/>
                    </a:lnTo>
                    <a:lnTo>
                      <a:pt x="767" y="71"/>
                    </a:lnTo>
                    <a:lnTo>
                      <a:pt x="767" y="481"/>
                    </a:lnTo>
                    <a:lnTo>
                      <a:pt x="87" y="481"/>
                    </a:lnTo>
                    <a:close/>
                  </a:path>
                </a:pathLst>
              </a:custGeom>
              <a:solidFill>
                <a:schemeClr val="accent1"/>
              </a:solidFill>
              <a:ln>
                <a:noFill/>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176" name="íṣ1iḓe"/>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171" name="iSľiḓê"/>
          <p:cNvSpPr/>
          <p:nvPr/>
        </p:nvSpPr>
        <p:spPr>
          <a:xfrm>
            <a:off x="6964680" y="4250055"/>
            <a:ext cx="452755" cy="452755"/>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a:solidFill>
                  <a:schemeClr val="accent2"/>
                </a:solidFill>
                <a:latin typeface="Agency FB" panose="020B0503020202020204" pitchFamily="34" charset="0"/>
              </a:rPr>
              <a:t>3</a:t>
            </a:r>
          </a:p>
        </p:txBody>
      </p:sp>
      <p:sp>
        <p:nvSpPr>
          <p:cNvPr id="172" name="îṣḻíḋê"/>
          <p:cNvSpPr/>
          <p:nvPr/>
        </p:nvSpPr>
        <p:spPr>
          <a:xfrm>
            <a:off x="4773930" y="4250055"/>
            <a:ext cx="452755" cy="452755"/>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solidFill>
                  <a:schemeClr val="accent2"/>
                </a:solidFill>
                <a:latin typeface="Agency FB" panose="020B0503020202020204" pitchFamily="34" charset="0"/>
              </a:rPr>
              <a:t>2</a:t>
            </a:r>
          </a:p>
        </p:txBody>
      </p:sp>
      <p:sp>
        <p:nvSpPr>
          <p:cNvPr id="173" name="î$ḻîḍé"/>
          <p:cNvSpPr/>
          <p:nvPr/>
        </p:nvSpPr>
        <p:spPr>
          <a:xfrm>
            <a:off x="2583180" y="4250055"/>
            <a:ext cx="452755" cy="452755"/>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a:solidFill>
                  <a:schemeClr val="accent2"/>
                </a:solidFill>
                <a:latin typeface="Agency FB" panose="020B0503020202020204" pitchFamily="34" charset="0"/>
              </a:rPr>
              <a:t>1</a:t>
            </a:r>
          </a:p>
        </p:txBody>
      </p:sp>
      <p:sp>
        <p:nvSpPr>
          <p:cNvPr id="174" name="iṩlíḍè"/>
          <p:cNvSpPr/>
          <p:nvPr/>
        </p:nvSpPr>
        <p:spPr>
          <a:xfrm>
            <a:off x="9121775" y="4250055"/>
            <a:ext cx="452755" cy="452755"/>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a:solidFill>
                  <a:schemeClr val="accent2"/>
                </a:solidFill>
                <a:latin typeface="Agency FB" panose="020B0503020202020204" pitchFamily="34" charset="0"/>
              </a:rPr>
              <a:t>4</a:t>
            </a:r>
          </a:p>
        </p:txBody>
      </p:sp>
      <p:sp>
        <p:nvSpPr>
          <p:cNvPr id="53" name="文本框 52"/>
          <p:cNvSpPr txBox="1"/>
          <p:nvPr/>
        </p:nvSpPr>
        <p:spPr>
          <a:xfrm>
            <a:off x="4127808" y="3224162"/>
            <a:ext cx="1761256" cy="368300"/>
          </a:xfrm>
          <a:prstGeom prst="rect">
            <a:avLst/>
          </a:prstGeom>
          <a:noFill/>
        </p:spPr>
        <p:txBody>
          <a:bodyPr wrap="square" rtlCol="0">
            <a:spAutoFit/>
            <a:scene3d>
              <a:camera prst="orthographicFront"/>
              <a:lightRig rig="threePt" dir="t"/>
            </a:scene3d>
            <a:sp3d contourW="12700"/>
          </a:bodyPr>
          <a:lstStyle/>
          <a:p>
            <a:pPr algn="ctr"/>
            <a:r>
              <a:rPr lang="zh-CN" altLang="en-US" dirty="0">
                <a:solidFill>
                  <a:schemeClr val="tx1">
                    <a:lumMod val="65000"/>
                    <a:lumOff val="35000"/>
                  </a:schemeClr>
                </a:solidFill>
                <a:latin typeface="Century Gothic" panose="020B0502020202020204" pitchFamily="34" charset="0"/>
              </a:rPr>
              <a:t>Segmentation</a:t>
            </a:r>
          </a:p>
        </p:txBody>
      </p:sp>
      <p:sp>
        <p:nvSpPr>
          <p:cNvPr id="54" name="文本框 53"/>
          <p:cNvSpPr txBox="1"/>
          <p:nvPr/>
        </p:nvSpPr>
        <p:spPr>
          <a:xfrm>
            <a:off x="6200775" y="3223895"/>
            <a:ext cx="1973580" cy="368300"/>
          </a:xfrm>
          <a:prstGeom prst="rect">
            <a:avLst/>
          </a:prstGeom>
          <a:noFill/>
        </p:spPr>
        <p:txBody>
          <a:bodyPr wrap="square" rtlCol="0">
            <a:spAutoFit/>
            <a:scene3d>
              <a:camera prst="orthographicFront"/>
              <a:lightRig rig="threePt" dir="t"/>
            </a:scene3d>
            <a:sp3d contourW="12700"/>
          </a:bodyPr>
          <a:lstStyle/>
          <a:p>
            <a:pPr algn="ctr"/>
            <a:r>
              <a:rPr lang="zh-CN" altLang="en-US" dirty="0">
                <a:solidFill>
                  <a:schemeClr val="tx1">
                    <a:lumMod val="65000"/>
                    <a:lumOff val="35000"/>
                  </a:schemeClr>
                </a:solidFill>
                <a:latin typeface="Century Gothic" panose="020B0502020202020204" pitchFamily="34" charset="0"/>
                <a:sym typeface="+mn-ea"/>
              </a:rPr>
              <a:t>Edge Extraction</a:t>
            </a:r>
          </a:p>
        </p:txBody>
      </p:sp>
      <p:sp>
        <p:nvSpPr>
          <p:cNvPr id="55" name="文本框 54"/>
          <p:cNvSpPr txBox="1"/>
          <p:nvPr/>
        </p:nvSpPr>
        <p:spPr>
          <a:xfrm>
            <a:off x="8422005" y="3223895"/>
            <a:ext cx="1867535" cy="368300"/>
          </a:xfrm>
          <a:prstGeom prst="rect">
            <a:avLst/>
          </a:prstGeom>
          <a:noFill/>
        </p:spPr>
        <p:txBody>
          <a:bodyPr wrap="square" rtlCol="0">
            <a:spAutoFit/>
            <a:scene3d>
              <a:camera prst="orthographicFront"/>
              <a:lightRig rig="threePt" dir="t"/>
            </a:scene3d>
            <a:sp3d contourW="12700"/>
          </a:bodyPr>
          <a:lstStyle/>
          <a:p>
            <a:pPr algn="ctr"/>
            <a:r>
              <a:rPr lang="zh-CN" altLang="en-US" dirty="0">
                <a:solidFill>
                  <a:schemeClr val="tx1">
                    <a:lumMod val="65000"/>
                    <a:lumOff val="35000"/>
                  </a:schemeClr>
                </a:solidFill>
                <a:latin typeface="Century Gothic" panose="020B0502020202020204" pitchFamily="34" charset="0"/>
              </a:rPr>
              <a:t>Reconstruction</a:t>
            </a:r>
          </a:p>
        </p:txBody>
      </p:sp>
      <p:grpSp>
        <p:nvGrpSpPr>
          <p:cNvPr id="197" name="组合 196"/>
          <p:cNvGrpSpPr/>
          <p:nvPr/>
        </p:nvGrpSpPr>
        <p:grpSpPr>
          <a:xfrm>
            <a:off x="387125" y="299356"/>
            <a:ext cx="12126303" cy="6596744"/>
            <a:chOff x="387125" y="299356"/>
            <a:chExt cx="12126303" cy="6596744"/>
          </a:xfrm>
        </p:grpSpPr>
        <p:grpSp>
          <p:nvGrpSpPr>
            <p:cNvPr id="198" name="组合 197"/>
            <p:cNvGrpSpPr/>
            <p:nvPr/>
          </p:nvGrpSpPr>
          <p:grpSpPr>
            <a:xfrm>
              <a:off x="387125" y="299356"/>
              <a:ext cx="1316500" cy="883947"/>
              <a:chOff x="1276124" y="1279752"/>
              <a:chExt cx="6401933" cy="4298496"/>
            </a:xfrm>
          </p:grpSpPr>
          <p:sp>
            <p:nvSpPr>
              <p:cNvPr id="206" name="菱形 205"/>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菱形 206"/>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9" name="文本框 198"/>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03</a:t>
              </a:r>
              <a:endParaRPr lang="zh-CN" altLang="en-US" sz="3200" dirty="0">
                <a:solidFill>
                  <a:schemeClr val="accent1"/>
                </a:solidFill>
                <a:latin typeface="Agency FB" panose="020B0503020202020204" pitchFamily="34" charset="0"/>
              </a:endParaRPr>
            </a:p>
          </p:txBody>
        </p:sp>
        <p:grpSp>
          <p:nvGrpSpPr>
            <p:cNvPr id="200" name="组合 199"/>
            <p:cNvGrpSpPr/>
            <p:nvPr/>
          </p:nvGrpSpPr>
          <p:grpSpPr>
            <a:xfrm>
              <a:off x="1869914" y="380547"/>
              <a:ext cx="5532873" cy="761093"/>
              <a:chOff x="1591893" y="323359"/>
              <a:chExt cx="5532873" cy="761093"/>
            </a:xfrm>
          </p:grpSpPr>
          <p:sp>
            <p:nvSpPr>
              <p:cNvPr id="204" name="文本框 203"/>
              <p:cNvSpPr txBox="1"/>
              <p:nvPr/>
            </p:nvSpPr>
            <p:spPr>
              <a:xfrm>
                <a:off x="1591894" y="323359"/>
                <a:ext cx="4198105" cy="521970"/>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rPr>
                  <a:t>I</a:t>
                </a:r>
                <a:r>
                  <a:rPr lang="zh-CN" altLang="en-US" sz="2800" b="1" dirty="0">
                    <a:solidFill>
                      <a:schemeClr val="tx1">
                        <a:lumMod val="75000"/>
                        <a:lumOff val="25000"/>
                      </a:schemeClr>
                    </a:solidFill>
                    <a:latin typeface="Century Gothic" panose="020B0502020202020204" pitchFamily="34" charset="0"/>
                  </a:rPr>
                  <a:t>mplementation</a:t>
                </a:r>
              </a:p>
            </p:txBody>
          </p:sp>
          <p:sp>
            <p:nvSpPr>
              <p:cNvPr id="205" name="文本框 204"/>
              <p:cNvSpPr txBox="1"/>
              <p:nvPr/>
            </p:nvSpPr>
            <p:spPr>
              <a:xfrm>
                <a:off x="1591893" y="777747"/>
                <a:ext cx="5532873" cy="306705"/>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50000"/>
                      </a:schemeClr>
                    </a:solidFill>
                    <a:latin typeface="Century Gothic" panose="020B0502020202020204" pitchFamily="34" charset="0"/>
                  </a:rPr>
                  <a:t>There are 4 steps in the implementation part in total. </a:t>
                </a:r>
              </a:p>
            </p:txBody>
          </p:sp>
        </p:grpSp>
        <p:grpSp>
          <p:nvGrpSpPr>
            <p:cNvPr id="201" name="组合 200"/>
            <p:cNvGrpSpPr/>
            <p:nvPr/>
          </p:nvGrpSpPr>
          <p:grpSpPr>
            <a:xfrm>
              <a:off x="11572872" y="6254988"/>
              <a:ext cx="940556" cy="641112"/>
              <a:chOff x="11395287" y="6034159"/>
              <a:chExt cx="1208633" cy="823841"/>
            </a:xfrm>
          </p:grpSpPr>
          <p:sp>
            <p:nvSpPr>
              <p:cNvPr id="202" name="菱形 201"/>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菱形 202"/>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 name="组合 4"/>
          <p:cNvGrpSpPr/>
          <p:nvPr/>
        </p:nvGrpSpPr>
        <p:grpSpPr>
          <a:xfrm>
            <a:off x="1757680" y="1851025"/>
            <a:ext cx="2104390" cy="2277110"/>
            <a:chOff x="2768" y="2915"/>
            <a:chExt cx="3314" cy="3586"/>
          </a:xfrm>
        </p:grpSpPr>
        <p:grpSp>
          <p:nvGrpSpPr>
            <p:cNvPr id="2" name="组合 1"/>
            <p:cNvGrpSpPr/>
            <p:nvPr/>
          </p:nvGrpSpPr>
          <p:grpSpPr>
            <a:xfrm>
              <a:off x="2768" y="2915"/>
              <a:ext cx="3314" cy="3587"/>
              <a:chOff x="2768" y="2913"/>
              <a:chExt cx="3314" cy="3587"/>
            </a:xfrm>
          </p:grpSpPr>
          <p:grpSp>
            <p:nvGrpSpPr>
              <p:cNvPr id="167" name="ïŝļidé"/>
              <p:cNvGrpSpPr/>
              <p:nvPr/>
            </p:nvGrpSpPr>
            <p:grpSpPr>
              <a:xfrm>
                <a:off x="2768" y="2913"/>
                <a:ext cx="3314" cy="3587"/>
                <a:chOff x="1373050" y="2554443"/>
                <a:chExt cx="2230693" cy="2414965"/>
              </a:xfrm>
            </p:grpSpPr>
            <p:sp>
              <p:nvSpPr>
                <p:cNvPr id="189" name="ïṡḷîde"/>
                <p:cNvSpPr/>
                <p:nvPr/>
              </p:nvSpPr>
              <p:spPr>
                <a:xfrm>
                  <a:off x="1373050" y="2554443"/>
                  <a:ext cx="2230693" cy="2295992"/>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88" name="îṧlíḍé"/>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52" name="文本框 51"/>
              <p:cNvSpPr txBox="1"/>
              <p:nvPr/>
            </p:nvSpPr>
            <p:spPr>
              <a:xfrm>
                <a:off x="2992" y="5029"/>
                <a:ext cx="2918" cy="628"/>
              </a:xfrm>
              <a:prstGeom prst="rect">
                <a:avLst/>
              </a:prstGeom>
              <a:noFill/>
            </p:spPr>
            <p:txBody>
              <a:bodyPr wrap="square" rtlCol="0">
                <a:spAutoFit/>
                <a:scene3d>
                  <a:camera prst="orthographicFront"/>
                  <a:lightRig rig="threePt" dir="t"/>
                </a:scene3d>
                <a:sp3d contourW="12700"/>
              </a:bodyPr>
              <a:lstStyle/>
              <a:p>
                <a:pPr algn="ctr"/>
                <a:r>
                  <a:rPr lang="zh-CN" altLang="en-US" sz="2000" b="1" dirty="0">
                    <a:solidFill>
                      <a:schemeClr val="tx1">
                        <a:lumMod val="65000"/>
                        <a:lumOff val="35000"/>
                      </a:schemeClr>
                    </a:solidFill>
                    <a:latin typeface="Century Gothic" panose="020B0502020202020204" pitchFamily="34" charset="0"/>
                  </a:rPr>
                  <a:t>Data Prepare</a:t>
                </a:r>
              </a:p>
            </p:txBody>
          </p:sp>
        </p:grpSp>
        <p:sp>
          <p:nvSpPr>
            <p:cNvPr id="4" name="Shape 2784"/>
            <p:cNvSpPr/>
            <p:nvPr/>
          </p:nvSpPr>
          <p:spPr>
            <a:xfrm>
              <a:off x="4068" y="3656"/>
              <a:ext cx="803" cy="803"/>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293039"/>
            </a:solidFill>
            <a:ln w="12700">
              <a:miter lim="400000"/>
            </a:ln>
          </p:spPr>
          <p:txBody>
            <a:bodyPr lIns="38090" tIns="38090" rIns="38090" bIns="38090" anchor="ctr"/>
            <a:lstStyle/>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dirty="0">
                <a:latin typeface="Source Sans Pro Regular" charset="0"/>
                <a:ea typeface="Source Sans Pro Regular" charset="0"/>
                <a:cs typeface="Source Sans Pro Regular" charset="0"/>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52b0676d-feee-4c24-97a0-d7f3952809e8"/>
</p:tagLst>
</file>

<file path=ppt/tags/tag2.xml><?xml version="1.0" encoding="utf-8"?>
<p:tagLst xmlns:a="http://schemas.openxmlformats.org/drawingml/2006/main" xmlns:r="http://schemas.openxmlformats.org/officeDocument/2006/relationships" xmlns:p="http://schemas.openxmlformats.org/presentationml/2006/main">
  <p:tag name="ISLIDE.DIAGRAM" val="298ea6a4-041c-44b8-9b90-4d3ed71c79f5"/>
</p:tagLst>
</file>

<file path=ppt/theme/theme1.xml><?xml version="1.0" encoding="utf-8"?>
<a:theme xmlns:a="http://schemas.openxmlformats.org/drawingml/2006/main" name="包图主题2">
  <a:themeElements>
    <a:clrScheme name="自定义 282">
      <a:dk1>
        <a:srgbClr val="000000"/>
      </a:dk1>
      <a:lt1>
        <a:srgbClr val="FFFFFF"/>
      </a:lt1>
      <a:dk2>
        <a:srgbClr val="778495"/>
      </a:dk2>
      <a:lt2>
        <a:srgbClr val="F0F0F0"/>
      </a:lt2>
      <a:accent1>
        <a:srgbClr val="424242"/>
      </a:accent1>
      <a:accent2>
        <a:srgbClr val="424242"/>
      </a:accent2>
      <a:accent3>
        <a:srgbClr val="424242"/>
      </a:accent3>
      <a:accent4>
        <a:srgbClr val="424242"/>
      </a:accent4>
      <a:accent5>
        <a:srgbClr val="424242"/>
      </a:accent5>
      <a:accent6>
        <a:srgbClr val="424242"/>
      </a:accent6>
      <a:hlink>
        <a:srgbClr val="FFFFFF"/>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205</TotalTime>
  <Words>1907</Words>
  <Application>Microsoft Macintosh PowerPoint</Application>
  <PresentationFormat>宽屏</PresentationFormat>
  <Paragraphs>265</Paragraphs>
  <Slides>24</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等线</vt:lpstr>
      <vt:lpstr>微软雅黑</vt:lpstr>
      <vt:lpstr>Agency FB</vt:lpstr>
      <vt:lpstr>Arial</vt:lpstr>
      <vt:lpstr>Century Gothic</vt:lpstr>
      <vt:lpstr>Eras Light ITC</vt:lpstr>
      <vt:lpstr>Source Sans Pro Regular</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吴 仁杰</cp:lastModifiedBy>
  <cp:revision>113</cp:revision>
  <dcterms:created xsi:type="dcterms:W3CDTF">2017-08-18T03:02:00Z</dcterms:created>
  <dcterms:modified xsi:type="dcterms:W3CDTF">2018-12-16T07:55:36Z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