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94" r:id="rId2"/>
    <p:sldId id="355" r:id="rId3"/>
    <p:sldId id="265" r:id="rId4"/>
    <p:sldId id="358" r:id="rId5"/>
    <p:sldId id="359" r:id="rId6"/>
    <p:sldId id="272" r:id="rId7"/>
    <p:sldId id="357" r:id="rId8"/>
    <p:sldId id="271" r:id="rId9"/>
    <p:sldId id="263" r:id="rId10"/>
    <p:sldId id="385" r:id="rId11"/>
    <p:sldId id="386" r:id="rId12"/>
    <p:sldId id="362" r:id="rId13"/>
    <p:sldId id="360" r:id="rId14"/>
    <p:sldId id="361" r:id="rId15"/>
    <p:sldId id="257" r:id="rId16"/>
    <p:sldId id="347" r:id="rId17"/>
    <p:sldId id="258" r:id="rId18"/>
    <p:sldId id="338" r:id="rId19"/>
    <p:sldId id="339" r:id="rId20"/>
    <p:sldId id="340" r:id="rId21"/>
    <p:sldId id="259" r:id="rId22"/>
    <p:sldId id="260" r:id="rId23"/>
    <p:sldId id="261" r:id="rId24"/>
    <p:sldId id="341" r:id="rId25"/>
    <p:sldId id="342" r:id="rId26"/>
    <p:sldId id="344" r:id="rId27"/>
    <p:sldId id="348" r:id="rId28"/>
    <p:sldId id="289" r:id="rId29"/>
    <p:sldId id="349" r:id="rId30"/>
    <p:sldId id="350" r:id="rId31"/>
    <p:sldId id="345" r:id="rId32"/>
    <p:sldId id="346" r:id="rId33"/>
    <p:sldId id="351" r:id="rId34"/>
    <p:sldId id="352" r:id="rId35"/>
    <p:sldId id="353" r:id="rId36"/>
    <p:sldId id="354" r:id="rId37"/>
    <p:sldId id="363" r:id="rId38"/>
    <p:sldId id="364" r:id="rId39"/>
    <p:sldId id="365" r:id="rId40"/>
    <p:sldId id="366" r:id="rId41"/>
    <p:sldId id="343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7" r:id="rId61"/>
    <p:sldId id="38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8553-B550-2E54-B589-F2FF65B22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99CB-786A-6E13-7D67-E3FF2C68D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0436-947A-5C5D-0115-5D844072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7440-88D9-3718-2F0C-3EA57444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09A3-FB36-9429-0417-7732E871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4240-2027-3726-EE8F-CB7571E5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B285F-12AD-F64C-0D46-DEB3E4B8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AF0C-F41C-C1F1-C382-1BF0AD31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6E53-1343-519B-8D0C-FFF4B51E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8D0A-48BA-7460-A967-7F70BBA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2F86D-9F3B-BB70-57A2-C9E5E02C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E54EE-DA7A-F989-3D0E-B5919490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8EBA-0502-AA8E-3970-436E6D2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FD2-E318-792F-AC38-F695D8C3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0B03-49D5-7095-F180-476B53A6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355D-4C46-EA3B-1341-2FC1067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B2FB-7DC3-6538-B81C-27208511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9E64-0A0D-C882-074D-9A0F4D74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2B58-5C6E-3E54-6FE1-8F26913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476B-C09C-FF64-0C61-D7836E2C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8F59-B8DD-F242-6C6A-7FEB25C1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74F7-2C14-E6E0-0DCE-31DE07AD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2B78-AFD2-EBBB-518E-48F11603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F61E-A0E5-F6C3-3220-D557A013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F6E4-B62D-7EF6-55EC-6E763810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5270-2BDD-51CB-2D69-A20DB7A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235D-79A8-83A7-AFF2-4AB6AA8B4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615FA-AFC9-1AD9-6962-E0309056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24123-E4B2-56E2-5ACD-FFC5F8FD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312E-1F44-A49B-3ED6-1937A7AC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9475-4371-7A31-A591-5E5C210D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FCF1-E90C-8B15-1D18-F7C39391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1C6A-E140-4F9F-96C0-00128269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E66F-1F83-F2B9-10F8-AF33F4AEF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F6D6F-BB32-760D-F636-DBB5C93EA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0A89-FE41-4E1D-175E-35C6EA06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C352A-4F2B-49A8-9A8A-85E13425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2C4D-2CCB-08E2-3E98-102DCE14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3ED4-9467-5C11-157F-54615850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EE16-634B-71A6-2CFF-BB848879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F0BA0-5350-075B-3776-9094BE8E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D198-35AD-D0DF-EC08-CB49C9F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B2A8C-6580-93F3-8D63-FAA067DE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5775-263A-49B4-8A98-E95CCCFC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7AD48-B95F-5336-BE63-94AB1F75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9CCA-4404-2021-DA28-8841F6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A9C4-DE84-9519-8884-5CA91883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61A9-955F-8816-C432-6FD8EA5D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3DF2-1293-37AA-2121-E2675B18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7E9B-697B-F92B-938F-0006F49C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2ABC-BFE1-E862-97E1-815359B8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E6BE1-016D-6B10-576E-4CDE392B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EDD8-5799-E37F-F8D9-532AD89D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3976D-37A8-ECDF-3781-D289C3173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E2B06-670D-F441-1FEC-80A0B1B5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C3A2-B8C0-6102-7FB9-2E8A83B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DB8D-7EA7-D16A-CBA0-B9DA2C20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DB0F-8DA1-E73A-6A6C-527CE54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88097-BE06-4AA1-80F0-D6976300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77DA-828B-D8EB-AA08-B189BEF8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FB61-9C7B-4C39-39EC-90BC744B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6504-7130-C978-C8C4-1946599BC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590B-7FF0-21BE-7DE6-663F31B2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7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abiulcste/33d985ab55820353181f9727a9496a81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-kassani/Python-Machine-Learning-Codes/blob/master/Visualization%20-%20Breast%20Cancer%20Wisconsin%20(Diagnostic)%20Data%20Set.ipynb" TargetMode="External"/><Relationship Id="rId2" Type="http://schemas.openxmlformats.org/officeDocument/2006/relationships/hyperlink" Target="https://www.kaggle.com/code/harshjain123/breast-cancer-exploratory-data-analys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c.com/ng/en/assets/pdf/data-the-new-smar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75" y="641927"/>
            <a:ext cx="10744759" cy="52747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rebuchet MS" panose="020B0603020202020204" pitchFamily="34" charset="0"/>
              </a:rPr>
              <a:t>Module 1 (9 Hours) </a:t>
            </a:r>
            <a:endParaRPr lang="en-US" sz="28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rebuchet MS" panose="020B0603020202020204" pitchFamily="34" charset="0"/>
              </a:rPr>
              <a:t>Introduction to data science, Data science classification, Data science process - Prior knowledge, Data preparation, Modelling, Application, Data exploration - Data sets, Descriptive statistics for univariate and multivariate data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rebuchet MS" panose="020B0603020202020204" pitchFamily="34" charset="0"/>
              </a:rPr>
              <a:t>Data visualization</a:t>
            </a:r>
            <a:r>
              <a:rPr lang="en-US" sz="2800" dirty="0">
                <a:latin typeface="Trebuchet MS" panose="020B0603020202020204" pitchFamily="34" charset="0"/>
              </a:rPr>
              <a:t> – Histogram, Quartile plot, Distribution chart, Scatter plot, Bubble chart, Density chart</a:t>
            </a:r>
          </a:p>
        </p:txBody>
      </p:sp>
    </p:spTree>
    <p:extLst>
      <p:ext uri="{BB962C8B-B14F-4D97-AF65-F5344CB8AC3E}">
        <p14:creationId xmlns:p14="http://schemas.microsoft.com/office/powerpoint/2010/main" val="115362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4DF33-A26E-396F-3249-7409CA5F6FB1}"/>
              </a:ext>
            </a:extLst>
          </p:cNvPr>
          <p:cNvSpPr txBox="1"/>
          <p:nvPr/>
        </p:nvSpPr>
        <p:spPr>
          <a:xfrm>
            <a:off x="923278" y="328474"/>
            <a:ext cx="10582182" cy="597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Big Data Statistics 2024</a:t>
            </a:r>
            <a:r>
              <a:rPr lang="en-US" sz="4400" b="0" i="0" dirty="0">
                <a:solidFill>
                  <a:srgbClr val="02181A"/>
                </a:solidFill>
                <a:effectLst/>
                <a:latin typeface="Quicksand"/>
              </a:rPr>
              <a:t> </a:t>
            </a:r>
            <a:endParaRPr lang="en-US" sz="3200" b="0" i="0" dirty="0">
              <a:solidFill>
                <a:srgbClr val="02181A"/>
              </a:solidFill>
              <a:effectLst/>
              <a:latin typeface="Quicksand"/>
            </a:endParaRPr>
          </a:p>
          <a:p>
            <a:pPr marL="360363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Around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2.5 quintillion bytes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of data are generated each Day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Quicksand"/>
              </a:rPr>
              <a:t>.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Google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gets more than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9 Billion searches per day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WhatsApp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users exchange over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100 Billion Messages daily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More than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231 million emails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are sent.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Around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500 hours of videos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are uploaded on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YouTube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Instagram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users share around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66,000 photos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1.7 million content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pieces are shared on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Facebook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More than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4.3 million Snaps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are sent on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Snapchat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16 million text messages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are sent. 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More than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$443,000 </a:t>
            </a:r>
            <a:r>
              <a:rPr lang="en-US" sz="260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is spent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by consumers on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Amazon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</a:p>
          <a:p>
            <a:pPr marL="360363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Around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347,200 tweets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are tweeted on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Twitter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8678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4DF33-A26E-396F-3249-7409CA5F6FB1}"/>
              </a:ext>
            </a:extLst>
          </p:cNvPr>
          <p:cNvSpPr txBox="1"/>
          <p:nvPr/>
        </p:nvSpPr>
        <p:spPr>
          <a:xfrm>
            <a:off x="923278" y="328474"/>
            <a:ext cx="10582182" cy="602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Big Data Statistics 2024</a:t>
            </a:r>
            <a:r>
              <a:rPr lang="en-US" sz="4400" b="0" i="0" dirty="0">
                <a:solidFill>
                  <a:srgbClr val="02181A"/>
                </a:solidFill>
                <a:effectLst/>
                <a:latin typeface="Quicksand"/>
              </a:rPr>
              <a:t> </a:t>
            </a:r>
            <a:endParaRPr lang="en-US" sz="3200" b="0" i="0" dirty="0">
              <a:solidFill>
                <a:srgbClr val="02181A"/>
              </a:solidFill>
              <a:effectLst/>
              <a:latin typeface="Quicksand"/>
            </a:endParaRPr>
          </a:p>
          <a:p>
            <a:pPr algn="ctr"/>
            <a:endParaRPr lang="en-US" sz="1600" b="0" i="0" dirty="0">
              <a:solidFill>
                <a:srgbClr val="02181A"/>
              </a:solidFill>
              <a:effectLst/>
              <a:latin typeface="Quicksand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Over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120 professionals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join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LinkedIn 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every day.</a:t>
            </a:r>
            <a:endParaRPr lang="en-US" sz="26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By 2025, there would be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inherit"/>
              </a:rPr>
              <a:t>75 billion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 Internet-of-Things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inherit"/>
              </a:rPr>
              <a:t>(IoT) devices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herit"/>
              </a:rPr>
              <a:t>in the   world.</a:t>
            </a:r>
            <a:endParaRPr lang="en-US" sz="25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The volume of data created worldwide is expected to reach </a:t>
            </a:r>
            <a:r>
              <a:rPr lang="en-US" sz="26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181 zettabytes by the end of 2025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sz="26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inherit"/>
              </a:rPr>
              <a:t>To download all the data on the internet, an internet user will need approximately 180 million years. 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sz="2600" b="0" i="0" dirty="0">
              <a:solidFill>
                <a:srgbClr val="0000FF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Over </a:t>
            </a:r>
            <a:r>
              <a:rPr lang="en-US" sz="2600" b="1" i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inherit"/>
              </a:rPr>
              <a:t>80 Percent of data generated today is unstructured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 95% of businesses said that </a:t>
            </a:r>
            <a:r>
              <a:rPr lang="en-US" sz="2600" b="1" i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inherit"/>
              </a:rPr>
              <a:t>managing unstructured data is a significant problem</a:t>
            </a:r>
            <a:r>
              <a:rPr lang="en-US" sz="2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58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are the six Vs of Big Data? - Quora">
            <a:extLst>
              <a:ext uri="{FF2B5EF4-FFF2-40B4-BE49-F238E27FC236}">
                <a16:creationId xmlns:a16="http://schemas.microsoft.com/office/drawing/2014/main" id="{C8978A0B-0314-48F1-30BE-EF16B44C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04" y="925975"/>
            <a:ext cx="9503636" cy="53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1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2F5A-8E14-F912-7606-976A27E5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B864-7A32-8B4D-BC89-304378199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46328" cy="44775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systematic study of the structure and behaviour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….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intellectual and practical activity encompassing the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systematic study of the structure and </a:t>
            </a:r>
            <a:r>
              <a:rPr lang="en-US" sz="20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the physical and natural world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through observation and experiment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(Oxford)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Science is a systematic enterprise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that builds and organizes knowledge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 the form of testable explanations and predictions about……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4221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DF-3A15-88CE-DB94-2C38B75C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Data Science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1D10-81ED-C28B-1137-D2BD4479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3" y="1852258"/>
            <a:ext cx="10054701" cy="12105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science is </a:t>
            </a:r>
            <a:r>
              <a:rPr lang="en-I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field of study that combines </a:t>
            </a:r>
            <a:r>
              <a:rPr lang="en-IN" sz="240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 expertise, programming skills, and knowledge of mathematics and statistics</a:t>
            </a:r>
            <a:r>
              <a:rPr lang="en-I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extract meaningful insights</a:t>
            </a:r>
            <a:r>
              <a:rPr lang="en-IN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data.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0106F-675F-D290-3DC4-3F5D8DD7C1E1}"/>
              </a:ext>
            </a:extLst>
          </p:cNvPr>
          <p:cNvSpPr txBox="1">
            <a:spLocks/>
          </p:cNvSpPr>
          <p:nvPr/>
        </p:nvSpPr>
        <p:spPr>
          <a:xfrm>
            <a:off x="1203664" y="3256407"/>
            <a:ext cx="6894250" cy="121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806D1F-8B17-7A4C-81C1-D95CC146E19C}"/>
              </a:ext>
            </a:extLst>
          </p:cNvPr>
          <p:cNvSpPr txBox="1">
            <a:spLocks/>
          </p:cNvSpPr>
          <p:nvPr/>
        </p:nvSpPr>
        <p:spPr>
          <a:xfrm>
            <a:off x="1051263" y="4836643"/>
            <a:ext cx="10054701" cy="121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science is the domain of study that </a:t>
            </a:r>
            <a:r>
              <a:rPr lang="en-IN" sz="2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deals with vast volumes of data </a:t>
            </a:r>
            <a:r>
              <a:rPr lang="en-IN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modern tools and techniques </a:t>
            </a:r>
            <a:r>
              <a:rPr lang="en-I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find unseen patterns, derive meaningful information</a:t>
            </a:r>
            <a:r>
              <a:rPr lang="en-IN" sz="24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make business decisions.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5B6A40-556E-42DA-2BA3-9FB0DFA90A16}"/>
              </a:ext>
            </a:extLst>
          </p:cNvPr>
          <p:cNvSpPr txBox="1">
            <a:spLocks/>
          </p:cNvSpPr>
          <p:nvPr/>
        </p:nvSpPr>
        <p:spPr>
          <a:xfrm>
            <a:off x="1063098" y="3142493"/>
            <a:ext cx="10290701" cy="121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science is an </a:t>
            </a:r>
            <a:r>
              <a:rPr lang="en-IN" sz="2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field</a:t>
            </a:r>
            <a:r>
              <a:rPr lang="en-IN" sz="24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that uses </a:t>
            </a:r>
            <a:r>
              <a:rPr lang="en-IN" sz="24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scientific methods, processes, algorithms and systems</a:t>
            </a:r>
            <a:r>
              <a:rPr lang="en-IN" sz="24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extract knowledge and insights from noisy, structured and unstructured data</a:t>
            </a:r>
            <a:r>
              <a:rPr lang="en-IN" sz="24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apply knowledge from data across a broad range of application domains.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662"/>
            <a:ext cx="10582835" cy="4324155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solidFill>
                  <a:srgbClr val="0000FF"/>
                </a:solidFill>
                <a:latin typeface="Trebuchet MS" panose="020B0603020202020204" pitchFamily="34" charset="0"/>
              </a:rPr>
              <a:t>Data science</a:t>
            </a:r>
            <a:r>
              <a:rPr lang="en-US" sz="3000" dirty="0">
                <a:latin typeface="Trebuchet MS" panose="020B0603020202020204" pitchFamily="34" charset="0"/>
              </a:rPr>
              <a:t> is a collection of techniques </a:t>
            </a:r>
            <a:r>
              <a:rPr lang="en-US" sz="3000" dirty="0">
                <a:solidFill>
                  <a:srgbClr val="0000FF"/>
                </a:solidFill>
                <a:latin typeface="Trebuchet MS" panose="020B0603020202020204" pitchFamily="34" charset="0"/>
              </a:rPr>
              <a:t>used to extract value from data.</a:t>
            </a:r>
          </a:p>
          <a:p>
            <a:pPr algn="just"/>
            <a:endParaRPr lang="en-US" sz="30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3000" dirty="0">
                <a:latin typeface="Trebuchet MS" panose="020B0603020202020204" pitchFamily="34" charset="0"/>
              </a:rPr>
              <a:t>That </a:t>
            </a:r>
            <a:r>
              <a:rPr lang="en-US" sz="3000" dirty="0">
                <a:solidFill>
                  <a:srgbClr val="0000FF"/>
                </a:solidFill>
                <a:latin typeface="Trebuchet MS" panose="020B0603020202020204" pitchFamily="34" charset="0"/>
              </a:rPr>
              <a:t>collects, stores, and processes data</a:t>
            </a:r>
            <a:r>
              <a:rPr lang="en-US" sz="3000" dirty="0">
                <a:latin typeface="Trebuchet MS" panose="020B0603020202020204" pitchFamily="34" charset="0"/>
              </a:rPr>
              <a:t> as part of its operations. </a:t>
            </a:r>
          </a:p>
          <a:p>
            <a:pPr algn="just"/>
            <a:endParaRPr lang="en-US" sz="3000" dirty="0">
              <a:latin typeface="Trebuchet MS" panose="020B0603020202020204" pitchFamily="34" charset="0"/>
            </a:endParaRPr>
          </a:p>
          <a:p>
            <a:pPr algn="just"/>
            <a:r>
              <a:rPr lang="en-US" sz="3000" dirty="0">
                <a:latin typeface="Trebuchet MS" panose="020B0603020202020204" pitchFamily="34" charset="0"/>
              </a:rPr>
              <a:t>To find </a:t>
            </a:r>
            <a:r>
              <a:rPr lang="en-US" sz="3000" dirty="0">
                <a:solidFill>
                  <a:srgbClr val="0000FF"/>
                </a:solidFill>
                <a:latin typeface="Trebuchet MS" panose="020B0603020202020204" pitchFamily="34" charset="0"/>
              </a:rPr>
              <a:t>useful patterns, connections, and relationships</a:t>
            </a:r>
            <a:r>
              <a:rPr lang="en-US" sz="3000" dirty="0">
                <a:latin typeface="Trebuchet MS" panose="020B0603020202020204" pitchFamily="34" charset="0"/>
              </a:rPr>
              <a:t> within data.</a:t>
            </a:r>
          </a:p>
          <a:p>
            <a:pPr algn="just"/>
            <a:endParaRPr lang="en-US" sz="3000" dirty="0">
              <a:latin typeface="Trebuchet MS" panose="020B0603020202020204" pitchFamily="34" charset="0"/>
            </a:endParaRPr>
          </a:p>
          <a:p>
            <a:pPr algn="just"/>
            <a:r>
              <a:rPr lang="en-US" sz="3000" dirty="0">
                <a:latin typeface="Trebuchet MS" panose="020B0603020202020204" pitchFamily="34" charset="0"/>
              </a:rPr>
              <a:t>Data Science</a:t>
            </a:r>
            <a:r>
              <a:rPr lang="en-US" sz="3000" dirty="0">
                <a:solidFill>
                  <a:srgbClr val="0000FF"/>
                </a:solidFill>
                <a:latin typeface="Trebuchet MS" panose="020B0603020202020204" pitchFamily="34" charset="0"/>
              </a:rPr>
              <a:t> - Knowledge Discovery, Machine Learning, Predictive Analytics, Data Mining...</a:t>
            </a:r>
          </a:p>
          <a:p>
            <a:pPr marL="0" indent="0" algn="just">
              <a:buNone/>
            </a:pPr>
            <a:endParaRPr lang="en-US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00724-5B75-CB0F-A347-9DF7F6CB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9" y="1108576"/>
            <a:ext cx="10825122" cy="46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E62D5F-9F96-2DD6-2357-CE380A92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1"/>
            <a:ext cx="10515600" cy="1325563"/>
          </a:xfrm>
        </p:spPr>
        <p:txBody>
          <a:bodyPr/>
          <a:lstStyle/>
          <a:p>
            <a:pPr algn="ctr"/>
            <a:r>
              <a:rPr lang="en-IN" sz="5400" dirty="0">
                <a:latin typeface="Trebuchet MS" panose="020B0603020202020204" pitchFamily="34" charset="0"/>
              </a:rPr>
              <a:t>AI – ML - DS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80" y="1509595"/>
            <a:ext cx="10165731" cy="5090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600" dirty="0">
                <a:solidFill>
                  <a:srgbClr val="0000FF"/>
                </a:solidFill>
                <a:latin typeface="Trebuchet MS" panose="020B0603020202020204" pitchFamily="34" charset="0"/>
              </a:rPr>
              <a:t>Artificial Intelligence </a:t>
            </a: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Giving machines the capability of mimicking human behavior, particularly cognitive functions. </a:t>
            </a: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Examples: Facial Recognition, Automated Driving, Robots…</a:t>
            </a:r>
          </a:p>
          <a:p>
            <a:pPr algn="just"/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Areas: Linguistics, NLP, Decision Science, Vision, Robotics…</a:t>
            </a:r>
          </a:p>
          <a:p>
            <a:pPr marL="0" indent="0" algn="just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Machine learning can either be considered a sub-field or one of the tools of artificial intelligence, is providing machines with the capability of </a:t>
            </a: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6063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ring DS, ML, DL and AI. Comparing DS, ML, DL and AI on the… | by  dilip.rajani | Medium">
            <a:extLst>
              <a:ext uri="{FF2B5EF4-FFF2-40B4-BE49-F238E27FC236}">
                <a16:creationId xmlns:a16="http://schemas.microsoft.com/office/drawing/2014/main" id="{5D279E8F-E99F-D2C3-709D-4C67A609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6" y="502462"/>
            <a:ext cx="7250025" cy="60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3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CB70-FD1B-AF06-29C8-90B080E4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D4C9-82DA-3041-0F71-9158B695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I VS ML VS DL VS DS for beginners | Data Science and Machine Learning |  Kaggle">
            <a:extLst>
              <a:ext uri="{FF2B5EF4-FFF2-40B4-BE49-F238E27FC236}">
                <a16:creationId xmlns:a16="http://schemas.microsoft.com/office/drawing/2014/main" id="{2E3EDBB6-E6AE-5430-C264-5460576D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0" y="451408"/>
            <a:ext cx="11797553" cy="603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387" y="1122363"/>
            <a:ext cx="1077557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32885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4747866-4BBA-F3CB-9D2D-C0A2042D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5503"/>
            <a:ext cx="6674224" cy="667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7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3" y="672369"/>
            <a:ext cx="9754877" cy="58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3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 and machine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02" y="1825625"/>
            <a:ext cx="9887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WHAT IS DATA SCIENCE?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363463"/>
            <a:ext cx="10821031" cy="51294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b="0" i="0" u="none" strike="noStrike" baseline="0" dirty="0">
                <a:latin typeface="Trebuchet MS" panose="020B0603020202020204" pitchFamily="34" charset="0"/>
              </a:rPr>
              <a:t>Data science is the business application of machine learning, artificial intelligence, and other quantitative fields like statistics, visualization, and mathematics. 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sz="2600" b="0" i="0" u="none" strike="noStrike" baseline="0" dirty="0">
                <a:latin typeface="Trebuchet MS" panose="020B0603020202020204" pitchFamily="34" charset="0"/>
              </a:rPr>
              <a:t>It is an </a:t>
            </a:r>
            <a:r>
              <a:rPr lang="en-US" sz="2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interdisciplinary field </a:t>
            </a:r>
            <a:r>
              <a:rPr lang="en-US" sz="2600" b="0" i="0" u="none" strike="noStrike" baseline="0" dirty="0">
                <a:latin typeface="Trebuchet MS" panose="020B0603020202020204" pitchFamily="34" charset="0"/>
              </a:rPr>
              <a:t>that extracts value from data. </a:t>
            </a:r>
          </a:p>
          <a:p>
            <a:pPr marL="0" indent="0" algn="l">
              <a:buNone/>
            </a:pPr>
            <a:endParaRPr lang="en-US" sz="2600" b="0" i="0" u="none" strike="noStrike" baseline="0" dirty="0">
              <a:latin typeface="Trebuchet MS" panose="020B0603020202020204" pitchFamily="34" charset="0"/>
            </a:endParaRPr>
          </a:p>
          <a:p>
            <a:pPr algn="l"/>
            <a:r>
              <a:rPr lang="en-US" sz="2600" b="0" i="0" u="none" strike="noStrike" baseline="0" dirty="0">
                <a:latin typeface="Trebuchet MS" panose="020B0603020202020204" pitchFamily="34" charset="0"/>
              </a:rPr>
              <a:t>Examples </a:t>
            </a:r>
          </a:p>
          <a:p>
            <a:pPr lvl="1"/>
            <a:r>
              <a:rPr lang="en-US" sz="2600" b="0" i="0" u="none" strike="noStrike" baseline="0" dirty="0">
                <a:latin typeface="Trebuchet MS" panose="020B0603020202020204" pitchFamily="34" charset="0"/>
              </a:rPr>
              <a:t>Recommendation </a:t>
            </a:r>
            <a:r>
              <a:rPr lang="en-US" sz="2600" dirty="0">
                <a:latin typeface="Trebuchet MS" panose="020B0603020202020204" pitchFamily="34" charset="0"/>
              </a:rPr>
              <a:t>E</a:t>
            </a:r>
            <a:r>
              <a:rPr lang="en-US" sz="2600" b="0" i="0" u="none" strike="noStrike" baseline="0" dirty="0">
                <a:latin typeface="Trebuchet MS" panose="020B0603020202020204" pitchFamily="34" charset="0"/>
              </a:rPr>
              <a:t>ngines</a:t>
            </a:r>
          </a:p>
          <a:p>
            <a:pPr lvl="1"/>
            <a:r>
              <a:rPr lang="en-US" sz="2600" b="0" i="0" u="none" strike="noStrike" baseline="0" dirty="0">
                <a:latin typeface="Trebuchet MS" panose="020B0603020202020204" pitchFamily="34" charset="0"/>
              </a:rPr>
              <a:t>Fraud Alert model that detects fraudulent credit card transactions</a:t>
            </a:r>
          </a:p>
          <a:p>
            <a:pPr lvl="1"/>
            <a:r>
              <a:rPr lang="en-US" sz="2600" dirty="0">
                <a:latin typeface="Trebuchet MS" panose="020B0603020202020204" pitchFamily="34" charset="0"/>
              </a:rPr>
              <a:t>F</a:t>
            </a:r>
            <a:r>
              <a:rPr lang="en-US" sz="2600" b="0" i="0" u="none" strike="noStrike" baseline="0" dirty="0">
                <a:latin typeface="Trebuchet MS" panose="020B0603020202020204" pitchFamily="34" charset="0"/>
              </a:rPr>
              <a:t>ind customers who will most likely churn next month</a:t>
            </a:r>
          </a:p>
          <a:p>
            <a:pPr lvl="1"/>
            <a:r>
              <a:rPr lang="en-US" sz="2600" b="0" i="0" u="none" strike="noStrike" baseline="0" dirty="0">
                <a:latin typeface="Trebuchet MS" panose="020B0603020202020204" pitchFamily="34" charset="0"/>
              </a:rPr>
              <a:t>Predict revenue for the </a:t>
            </a:r>
            <a:r>
              <a:rPr lang="en-IN" sz="2600" b="0" i="0" u="none" strike="noStrike" baseline="0" dirty="0">
                <a:latin typeface="Trebuchet MS" panose="020B0603020202020204" pitchFamily="34" charset="0"/>
              </a:rPr>
              <a:t>next quarter …</a:t>
            </a:r>
            <a:endParaRPr lang="en-US" sz="2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3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99" y="1509205"/>
            <a:ext cx="10332760" cy="48472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rebuchet MS" panose="020B0603020202020204" pitchFamily="34" charset="0"/>
              </a:rPr>
              <a:t>Data </a:t>
            </a:r>
            <a:r>
              <a:rPr lang="en-US" dirty="0">
                <a:latin typeface="Trebuchet MS" panose="020B0603020202020204" pitchFamily="34" charset="0"/>
              </a:rPr>
              <a:t>: A simple array of a few numeric observations to a complex matrix of millions of observations with thousands of variables.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rebuchet MS" panose="020B0603020202020204" pitchFamily="34" charset="0"/>
              </a:rPr>
              <a:t>Data science</a:t>
            </a:r>
            <a:r>
              <a:rPr lang="en-US" dirty="0">
                <a:latin typeface="Trebuchet MS" panose="020B0603020202020204" pitchFamily="34" charset="0"/>
              </a:rPr>
              <a:t>: Utilizes certain specialized computational methods (algorithms) in order to </a:t>
            </a:r>
            <a:r>
              <a:rPr lang="en-US" dirty="0">
                <a:solidFill>
                  <a:srgbClr val="0000FF"/>
                </a:solidFill>
                <a:latin typeface="Trebuchet MS" panose="020B0603020202020204" pitchFamily="34" charset="0"/>
              </a:rPr>
              <a:t>discover meaningful and useful structures within a dataset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4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294-2F99-B7E4-C1CF-34D2E406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79850" cy="8955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Features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99" y="1917578"/>
            <a:ext cx="8256234" cy="430566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rebuchet MS" panose="020B0603020202020204" pitchFamily="34" charset="0"/>
              </a:rPr>
              <a:t>	Extract Meaningful Patterns</a:t>
            </a:r>
          </a:p>
          <a:p>
            <a:pPr algn="just"/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	Build Representative Models</a:t>
            </a:r>
          </a:p>
          <a:p>
            <a:pPr algn="just"/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	Combination Statistics, ML &amp; Computing</a:t>
            </a:r>
          </a:p>
          <a:p>
            <a:pPr algn="just"/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	Learning Algorithms</a:t>
            </a:r>
          </a:p>
          <a:p>
            <a:pPr marL="0" indent="0" algn="just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</a:p>
          <a:p>
            <a:pPr marL="0" indent="0" algn="just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46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294-2F99-B7E4-C1CF-34D2E406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79850" cy="89550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Build Representative Models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E72A-ED05-4741-EA71-B47F0B0B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67" y="1895272"/>
            <a:ext cx="8897424" cy="42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294-2F99-B7E4-C1CF-34D2E406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3803"/>
            <a:ext cx="7036293" cy="8955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Fields associated with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99" y="1642371"/>
            <a:ext cx="8256234" cy="430566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Descriptive Statistics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Exploratory Visualization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Dimensional Slicing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Hypothesis Testing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Data Engineering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rebuchet MS" panose="020B0603020202020204" pitchFamily="34" charset="0"/>
              </a:rPr>
              <a:t>Business Intelligence</a:t>
            </a:r>
          </a:p>
          <a:p>
            <a:pPr marL="0" indent="0" algn="just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0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797" y="737988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037" y="2207365"/>
            <a:ext cx="6077505" cy="290617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333333"/>
                </a:solidFill>
                <a:latin typeface="inter-regular"/>
              </a:rPr>
              <a:t>Supervised Learning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333333"/>
                </a:solidFill>
                <a:latin typeface="inter-regular"/>
              </a:rPr>
              <a:t>Unsupervised Learning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333333"/>
                </a:solidFill>
                <a:latin typeface="inter-regular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13529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562D0-F452-86FE-7B1B-A6A28F55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55" y="274745"/>
            <a:ext cx="8823089" cy="63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5">
            <a:extLst>
              <a:ext uri="{FF2B5EF4-FFF2-40B4-BE49-F238E27FC236}">
                <a16:creationId xmlns:a16="http://schemas.microsoft.com/office/drawing/2014/main" id="{73A264AD-E95C-220D-361B-9BF9FA9E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70" y="1455515"/>
            <a:ext cx="4489657" cy="39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07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0" y="2575665"/>
            <a:ext cx="7471299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SCIENCE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654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294-2F99-B7E4-C1CF-34D2E406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79850" cy="8955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Data Science Tasks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3E3FB-526A-54E7-14BE-EA63E648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77" y="1351818"/>
            <a:ext cx="9690190" cy="53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75F11-E88E-70EC-2681-EF745AE3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69" y="0"/>
            <a:ext cx="9516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387" y="1122363"/>
            <a:ext cx="1077557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403363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4C9B-5339-FEE7-0BD4-5B47B67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Data Science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F86D-699F-2500-E418-1A8F6FDF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191"/>
            <a:ext cx="10515600" cy="4734976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3000" dirty="0">
                <a:solidFill>
                  <a:srgbClr val="0000FF"/>
                </a:solidFill>
                <a:latin typeface="AdvOT260e5629"/>
              </a:rPr>
              <a:t>M</a:t>
            </a:r>
            <a:r>
              <a:rPr lang="en-US" sz="3000" b="0" i="0" u="none" strike="noStrike" baseline="0" dirty="0">
                <a:solidFill>
                  <a:srgbClr val="0000FF"/>
                </a:solidFill>
                <a:latin typeface="AdvOT260e5629"/>
              </a:rPr>
              <a:t>ethodical discovery of useful relationships and patterns in data - Iterative activities - collectively known as the data science process.</a:t>
            </a:r>
            <a:r>
              <a:rPr lang="en-US" sz="3000" b="0" i="0" u="none" strike="noStrike" baseline="0" dirty="0">
                <a:latin typeface="AdvOT260e5629"/>
              </a:rPr>
              <a:t> </a:t>
            </a:r>
            <a:endParaRPr lang="en-US" sz="1800" b="0" i="0" u="none" strike="noStrike" baseline="0" dirty="0">
              <a:latin typeface="AdvOT260e5629"/>
            </a:endParaRPr>
          </a:p>
          <a:p>
            <a:pPr marL="0" indent="0" algn="l">
              <a:buNone/>
            </a:pPr>
            <a:endParaRPr lang="en-US" sz="1800" dirty="0">
              <a:latin typeface="AdvOT260e5629"/>
            </a:endParaRP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100" dirty="0">
                <a:latin typeface="AdvOT260e5629"/>
              </a:rPr>
              <a:t>U</a:t>
            </a:r>
            <a:r>
              <a:rPr lang="en-US" sz="3100" b="0" i="0" u="none" strike="noStrike" baseline="0" dirty="0">
                <a:latin typeface="AdvOT260e5629"/>
              </a:rPr>
              <a:t>nderstanding the problem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100" dirty="0">
                <a:latin typeface="AdvOT260e5629"/>
              </a:rPr>
              <a:t>P</a:t>
            </a:r>
            <a:r>
              <a:rPr lang="en-US" sz="3100" b="0" i="0" u="none" strike="noStrike" baseline="0" dirty="0">
                <a:latin typeface="AdvOT260e5629"/>
              </a:rPr>
              <a:t>reparing the data samples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100" dirty="0">
                <a:latin typeface="AdvOT260e5629"/>
              </a:rPr>
              <a:t>D</a:t>
            </a:r>
            <a:r>
              <a:rPr lang="en-US" sz="3100" b="0" i="0" u="none" strike="noStrike" baseline="0" dirty="0">
                <a:latin typeface="AdvOT260e5629"/>
              </a:rPr>
              <a:t>eveloping the model 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100" b="0" i="0" u="none" strike="noStrike" baseline="0" dirty="0">
                <a:latin typeface="AdvOT260e5629"/>
              </a:rPr>
              <a:t>Applying the model on a dataset to see how the model may work in the real world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100" b="0" i="0" u="none" strike="noStrike" baseline="0" dirty="0">
                <a:latin typeface="AdvOT260e5629"/>
              </a:rPr>
              <a:t>Deploying and maintaining the models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038242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AB45-5CA5-383A-97BB-C61F2AB2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65" y="365125"/>
            <a:ext cx="455424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b="1" i="0" u="none" strike="noStrike" baseline="0" dirty="0">
                <a:latin typeface="AdvOTcb6dfb9e"/>
              </a:rPr>
              <a:t>CRISP-DM Framework</a:t>
            </a:r>
            <a:endParaRPr lang="en-IN" sz="7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0242D-26CD-708A-5760-0D99E01D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454" y="1690688"/>
            <a:ext cx="5786297" cy="4894771"/>
          </a:xfrm>
          <a:solidFill>
            <a:schemeClr val="accent4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0541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293" y="160938"/>
            <a:ext cx="5180860" cy="10020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Data Science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389" y="1406780"/>
            <a:ext cx="7100862" cy="50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7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57" y="365125"/>
            <a:ext cx="5140171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/>
              <a:t>Prior Knowledge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967" y="1905527"/>
            <a:ext cx="6095257" cy="4351338"/>
          </a:xfrm>
        </p:spPr>
        <p:txBody>
          <a:bodyPr/>
          <a:lstStyle/>
          <a:p>
            <a:r>
              <a:rPr lang="en-US" sz="3200" dirty="0">
                <a:latin typeface="AdvOT260e5629"/>
              </a:rPr>
              <a:t>Objective</a:t>
            </a:r>
          </a:p>
          <a:p>
            <a:r>
              <a:rPr lang="en-US" sz="3200" dirty="0">
                <a:latin typeface="AdvOT260e5629"/>
              </a:rPr>
              <a:t>Subjective</a:t>
            </a:r>
          </a:p>
          <a:p>
            <a:r>
              <a:rPr lang="en-US" sz="3200" dirty="0">
                <a:latin typeface="AdvOT260e5629"/>
              </a:rPr>
              <a:t>Data</a:t>
            </a:r>
          </a:p>
          <a:p>
            <a:pPr lvl="1"/>
            <a:r>
              <a:rPr lang="en-US" sz="2000" dirty="0">
                <a:latin typeface="AdvOT260e5629"/>
              </a:rPr>
              <a:t>Q</a:t>
            </a:r>
            <a:r>
              <a:rPr lang="en-US" sz="2000" b="0" i="0" u="none" strike="noStrike" baseline="0" dirty="0">
                <a:latin typeface="AdvOT260e5629"/>
              </a:rPr>
              <a:t>uality of the data</a:t>
            </a:r>
          </a:p>
          <a:p>
            <a:pPr lvl="1"/>
            <a:r>
              <a:rPr lang="en-US" sz="2000" b="0" i="0" u="none" strike="noStrike" baseline="0" dirty="0">
                <a:latin typeface="AdvOT260e5629"/>
              </a:rPr>
              <a:t>Quantity of data</a:t>
            </a:r>
          </a:p>
          <a:p>
            <a:pPr lvl="1"/>
            <a:r>
              <a:rPr lang="en-US" sz="2000" dirty="0">
                <a:latin typeface="AdvOT260e5629"/>
              </a:rPr>
              <a:t>A</a:t>
            </a:r>
            <a:r>
              <a:rPr lang="en-US" sz="2000" b="0" i="0" u="none" strike="noStrike" baseline="0" dirty="0">
                <a:latin typeface="AdvOT260e5629"/>
              </a:rPr>
              <a:t>vailability of data</a:t>
            </a:r>
          </a:p>
          <a:p>
            <a:pPr lvl="1"/>
            <a:r>
              <a:rPr lang="en-US" sz="2000" dirty="0">
                <a:latin typeface="AdvOT260e5629"/>
              </a:rPr>
              <a:t>G</a:t>
            </a:r>
            <a:r>
              <a:rPr lang="en-US" sz="2000" b="0" i="0" u="none" strike="noStrike" baseline="0" dirty="0">
                <a:latin typeface="AdvOT260e5629"/>
              </a:rPr>
              <a:t>aps in data</a:t>
            </a:r>
          </a:p>
          <a:p>
            <a:pPr lvl="1"/>
            <a:r>
              <a:rPr lang="en-US" sz="2000" dirty="0">
                <a:latin typeface="AdvOT260e5629"/>
              </a:rPr>
              <a:t>D</a:t>
            </a:r>
            <a:r>
              <a:rPr lang="en-US" sz="2000" b="0" i="0" u="none" strike="noStrike" baseline="0" dirty="0">
                <a:latin typeface="AdvOT260e5629"/>
              </a:rPr>
              <a:t>oes lack of data compel the practitioner to change the business </a:t>
            </a:r>
            <a:r>
              <a:rPr lang="en-IN" sz="2000" b="0" i="0" u="none" strike="noStrike" baseline="0" dirty="0">
                <a:latin typeface="AdvOT260e5629"/>
              </a:rPr>
              <a:t>question</a:t>
            </a:r>
            <a:endParaRPr lang="en-IN" sz="2000" dirty="0">
              <a:latin typeface="AdvOT260e5629"/>
            </a:endParaRPr>
          </a:p>
          <a:p>
            <a:pPr lvl="1"/>
            <a:r>
              <a:rPr lang="en-IN" sz="2000" dirty="0">
                <a:latin typeface="AdvOT260e5629"/>
              </a:rPr>
              <a:t>…</a:t>
            </a:r>
            <a:endParaRPr lang="en-US" sz="2800" dirty="0">
              <a:latin typeface="AdvOT260e5629"/>
            </a:endParaRPr>
          </a:p>
          <a:p>
            <a:pPr lvl="1"/>
            <a:endParaRPr lang="en-US" dirty="0">
              <a:latin typeface="AdvOT260e5629"/>
            </a:endParaRPr>
          </a:p>
          <a:p>
            <a:endParaRPr lang="en-US" dirty="0"/>
          </a:p>
        </p:txBody>
      </p:sp>
      <p:pic>
        <p:nvPicPr>
          <p:cNvPr id="4" name="Picture 2" descr="The 7 V's of Big Data - impact.com">
            <a:extLst>
              <a:ext uri="{FF2B5EF4-FFF2-40B4-BE49-F238E27FC236}">
                <a16:creationId xmlns:a16="http://schemas.microsoft.com/office/drawing/2014/main" id="{5DE9F27C-6A62-D0D4-7603-9010480E8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1002" r="9330" b="4484"/>
          <a:stretch/>
        </p:blipFill>
        <p:spPr bwMode="auto">
          <a:xfrm>
            <a:off x="7741325" y="2103327"/>
            <a:ext cx="3744047" cy="32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61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1F58-7F66-5C54-07D6-C8EBB10B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944827"/>
            <a:ext cx="3840332" cy="81560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AdvOT260e5629"/>
              </a:rPr>
              <a:t>Data Terminologies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A3F0-7EE8-AB59-A120-53224A1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1" y="1568171"/>
            <a:ext cx="4444014" cy="4351338"/>
          </a:xfrm>
        </p:spPr>
        <p:txBody>
          <a:bodyPr>
            <a:normAutofit/>
          </a:bodyPr>
          <a:lstStyle/>
          <a:p>
            <a:endParaRPr lang="en-US" sz="4000" dirty="0">
              <a:latin typeface="AdvOT260e5629"/>
            </a:endParaRPr>
          </a:p>
          <a:p>
            <a:pPr lvl="1"/>
            <a:r>
              <a:rPr lang="en-US" sz="3600" dirty="0">
                <a:latin typeface="AdvOT260e5629"/>
              </a:rPr>
              <a:t>Dataset</a:t>
            </a:r>
          </a:p>
          <a:p>
            <a:pPr lvl="1"/>
            <a:r>
              <a:rPr lang="en-US" sz="3600" dirty="0">
                <a:latin typeface="AdvOT260e5629"/>
              </a:rPr>
              <a:t>Data point</a:t>
            </a:r>
          </a:p>
          <a:p>
            <a:pPr lvl="1"/>
            <a:r>
              <a:rPr lang="en-US" sz="3600" dirty="0">
                <a:latin typeface="AdvOT260e5629"/>
              </a:rPr>
              <a:t>Attribute</a:t>
            </a:r>
          </a:p>
          <a:p>
            <a:pPr lvl="1"/>
            <a:r>
              <a:rPr lang="en-US" sz="3600" dirty="0">
                <a:latin typeface="AdvOT260e5629"/>
              </a:rPr>
              <a:t>Label</a:t>
            </a:r>
          </a:p>
          <a:p>
            <a:pPr lvl="1"/>
            <a:r>
              <a:rPr lang="en-US" sz="3600" dirty="0">
                <a:latin typeface="AdvOT260e5629"/>
              </a:rPr>
              <a:t>Identifiers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627E6-5250-128F-9B00-4E01B847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" r="6826"/>
          <a:stretch/>
        </p:blipFill>
        <p:spPr>
          <a:xfrm>
            <a:off x="5356194" y="1319543"/>
            <a:ext cx="6016102" cy="43425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E537E0-7C13-5254-BEC0-897F2D40E9E7}"/>
              </a:ext>
            </a:extLst>
          </p:cNvPr>
          <p:cNvSpPr txBox="1">
            <a:spLocks/>
          </p:cNvSpPr>
          <p:nvPr/>
        </p:nvSpPr>
        <p:spPr>
          <a:xfrm>
            <a:off x="1026111" y="5580463"/>
            <a:ext cx="4330083" cy="815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dvOT260e5629"/>
              </a:rPr>
              <a:t>Causation / Correlation</a:t>
            </a: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DE7466-46E6-700B-6A22-A1E8231EB468}"/>
              </a:ext>
            </a:extLst>
          </p:cNvPr>
          <p:cNvSpPr txBox="1">
            <a:spLocks/>
          </p:cNvSpPr>
          <p:nvPr/>
        </p:nvSpPr>
        <p:spPr>
          <a:xfrm>
            <a:off x="5022553" y="5874909"/>
            <a:ext cx="5879237" cy="815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i="1" u="none" strike="noStrike" baseline="0" dirty="0">
                <a:solidFill>
                  <a:srgbClr val="0070C0"/>
                </a:solidFill>
                <a:latin typeface="AdvOT260e5629"/>
              </a:rPr>
              <a:t>The correlation </a:t>
            </a:r>
            <a:r>
              <a:rPr lang="en-US" sz="1800" i="1" u="none" strike="noStrike" baseline="0" dirty="0">
                <a:solidFill>
                  <a:srgbClr val="0070C0"/>
                </a:solidFill>
                <a:latin typeface="AdvOT260e5629"/>
              </a:rPr>
              <a:t>between the input and output attributes doesn</a:t>
            </a:r>
            <a:r>
              <a:rPr lang="en-US" sz="1800" i="1" u="none" strike="noStrike" baseline="0" dirty="0">
                <a:solidFill>
                  <a:srgbClr val="0070C0"/>
                </a:solidFill>
                <a:latin typeface="AdvOT260e5629+20"/>
              </a:rPr>
              <a:t>’</a:t>
            </a:r>
            <a:r>
              <a:rPr lang="en-US" sz="1800" i="1" u="none" strike="noStrike" baseline="0" dirty="0">
                <a:solidFill>
                  <a:srgbClr val="0070C0"/>
                </a:solidFill>
                <a:latin typeface="AdvOT260e5629"/>
              </a:rPr>
              <a:t>t guarantee causation.</a:t>
            </a:r>
            <a:endParaRPr lang="en-IN" sz="3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87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057" y="1847308"/>
            <a:ext cx="5480899" cy="43657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AdvOT260e5629"/>
              </a:rPr>
              <a:t>Data Exploration</a:t>
            </a:r>
          </a:p>
          <a:p>
            <a:pPr algn="just"/>
            <a:r>
              <a:rPr lang="en-US" sz="3200" dirty="0">
                <a:latin typeface="AdvOT260e5629"/>
              </a:rPr>
              <a:t>Data Quality</a:t>
            </a:r>
          </a:p>
          <a:p>
            <a:pPr algn="just"/>
            <a:r>
              <a:rPr lang="en-US" sz="3200" dirty="0">
                <a:latin typeface="AdvOT260e5629"/>
              </a:rPr>
              <a:t>Missing Values</a:t>
            </a:r>
          </a:p>
          <a:p>
            <a:pPr algn="just"/>
            <a:r>
              <a:rPr lang="en-US" sz="3200" dirty="0">
                <a:latin typeface="AdvOT260e5629"/>
              </a:rPr>
              <a:t>Data Types and Conversion</a:t>
            </a:r>
          </a:p>
          <a:p>
            <a:pPr algn="just"/>
            <a:r>
              <a:rPr lang="en-US" sz="3200" dirty="0">
                <a:latin typeface="AdvOT260e5629"/>
              </a:rPr>
              <a:t>Transformation</a:t>
            </a:r>
          </a:p>
          <a:p>
            <a:pPr algn="just"/>
            <a:r>
              <a:rPr lang="en-US" sz="3200" dirty="0">
                <a:latin typeface="AdvOT260e5629"/>
              </a:rPr>
              <a:t>Outliers</a:t>
            </a:r>
          </a:p>
          <a:p>
            <a:pPr algn="just"/>
            <a:r>
              <a:rPr lang="en-US" sz="3200" dirty="0">
                <a:latin typeface="AdvOT260e5629"/>
              </a:rPr>
              <a:t>Feature Selection</a:t>
            </a:r>
          </a:p>
          <a:p>
            <a:pPr algn="just"/>
            <a:r>
              <a:rPr lang="en-US" sz="3200" dirty="0">
                <a:latin typeface="AdvOT260e5629"/>
              </a:rPr>
              <a:t>Data Sampling</a:t>
            </a:r>
          </a:p>
          <a:p>
            <a:pPr algn="just"/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5"/>
            <a:ext cx="5140171" cy="132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2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quintillion">
            <a:extLst>
              <a:ext uri="{FF2B5EF4-FFF2-40B4-BE49-F238E27FC236}">
                <a16:creationId xmlns:a16="http://schemas.microsoft.com/office/drawing/2014/main" id="{20EBA185-51BF-A2C2-D2AE-34DE33D45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18" y="951758"/>
            <a:ext cx="9114123" cy="5191589"/>
          </a:xfrm>
          <a:prstGeom prst="snip1Rect">
            <a:avLst>
              <a:gd name="adj" fmla="val 4071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940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545465"/>
            <a:ext cx="10229604" cy="436575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  <a:latin typeface="AdvOT260e5629"/>
              </a:rPr>
              <a:t>Data Exploration (</a:t>
            </a:r>
            <a:r>
              <a:rPr lang="en-IN" sz="3200" b="0" i="0" u="none" strike="noStrike" baseline="0" dirty="0">
                <a:solidFill>
                  <a:srgbClr val="0070C0"/>
                </a:solidFill>
                <a:latin typeface="AdvOT8b89b10c.I"/>
              </a:rPr>
              <a:t>Exploratory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AdvOT8b89b10c.I"/>
              </a:rPr>
              <a:t>data analysis)</a:t>
            </a:r>
            <a:endParaRPr lang="en-US" b="0" i="0" u="none" strike="noStrike" baseline="0" dirty="0">
              <a:solidFill>
                <a:srgbClr val="0070C0"/>
              </a:solidFill>
              <a:latin typeface="AdvOT8b89b10c.I"/>
            </a:endParaRPr>
          </a:p>
          <a:p>
            <a:pPr lvl="2"/>
            <a:r>
              <a:rPr lang="en-US" sz="2400" dirty="0">
                <a:latin typeface="AdvOT260e5629"/>
              </a:rPr>
              <a:t>With the help </a:t>
            </a:r>
            <a:r>
              <a:rPr lang="en-US" sz="2400" b="0" i="0" u="none" strike="noStrike" baseline="0" dirty="0">
                <a:latin typeface="AdvOT260e5629"/>
              </a:rPr>
              <a:t>of simple tools to achieve basic understanding </a:t>
            </a:r>
            <a:r>
              <a:rPr lang="en-IN" sz="2400" b="0" i="0" u="none" strike="noStrike" baseline="0" dirty="0">
                <a:latin typeface="AdvOT260e5629"/>
              </a:rPr>
              <a:t>of the data</a:t>
            </a: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structure of the data</a:t>
            </a: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distribution of the values</a:t>
            </a: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presence of extreme values</a:t>
            </a: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inter-relationships within the dataset</a:t>
            </a:r>
            <a:endParaRPr lang="en-US" sz="800" b="0" i="0" u="none" strike="noStrike" baseline="0" dirty="0">
              <a:latin typeface="AdvOT8b89b10c.I"/>
            </a:endParaRPr>
          </a:p>
          <a:p>
            <a:pPr lvl="1" algn="just"/>
            <a:r>
              <a:rPr lang="en-US" sz="2800" dirty="0">
                <a:latin typeface="AdvOT8b89b10c.I"/>
              </a:rPr>
              <a:t>Descriptive Statistics</a:t>
            </a:r>
          </a:p>
          <a:p>
            <a:pPr lvl="2" algn="just"/>
            <a:r>
              <a:rPr lang="en-US" dirty="0">
                <a:latin typeface="AdvOT8b89b10c.I"/>
              </a:rPr>
              <a:t>Mean, Medium, Mode, SD, Range… </a:t>
            </a:r>
          </a:p>
          <a:p>
            <a:pPr lvl="1" algn="just"/>
            <a:endParaRPr lang="en-US" sz="2800" dirty="0">
              <a:latin typeface="AdvOT8b89b10c.I"/>
            </a:endParaRPr>
          </a:p>
          <a:p>
            <a:pPr lvl="1" algn="just"/>
            <a:r>
              <a:rPr lang="en-US" sz="2800" dirty="0">
                <a:latin typeface="AdvOT8b89b10c.I"/>
              </a:rPr>
              <a:t>Visualization of data</a:t>
            </a:r>
          </a:p>
          <a:p>
            <a:pPr lvl="2" algn="just"/>
            <a:endParaRPr lang="en-US" sz="1600" dirty="0">
              <a:latin typeface="AdvOT8b89b10c.I"/>
            </a:endParaRPr>
          </a:p>
          <a:p>
            <a:pPr algn="just"/>
            <a:endParaRPr lang="en-US" sz="2400" dirty="0">
              <a:latin typeface="AdvOT260e5629"/>
            </a:endParaRPr>
          </a:p>
          <a:p>
            <a:pPr algn="l"/>
            <a:endParaRPr lang="en-IN" sz="1800" b="0" i="0" u="none" strike="noStrike" baseline="0" dirty="0">
              <a:latin typeface="AdvOT260e5629"/>
            </a:endParaRPr>
          </a:p>
          <a:p>
            <a:pPr algn="l"/>
            <a:endParaRPr lang="en-US" sz="2000" dirty="0">
              <a:latin typeface="AdvOT260e5629"/>
            </a:endParaRPr>
          </a:p>
          <a:p>
            <a:pPr algn="just"/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FCBC1-C35E-44E4-FCB5-8FBE0BE4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39" y="3728621"/>
            <a:ext cx="4365267" cy="29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545465"/>
            <a:ext cx="10229604" cy="4365757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  <a:latin typeface="AdvOT260e5629"/>
              </a:rPr>
              <a:t>Data </a:t>
            </a:r>
            <a:r>
              <a:rPr lang="en-IN" sz="3200" dirty="0">
                <a:solidFill>
                  <a:srgbClr val="0070C0"/>
                </a:solidFill>
                <a:latin typeface="AdvOT260e5629"/>
              </a:rPr>
              <a:t>Quality</a:t>
            </a:r>
            <a:endParaRPr lang="en-US" b="0" i="0" u="none" strike="noStrike" baseline="0" dirty="0">
              <a:solidFill>
                <a:srgbClr val="0070C0"/>
              </a:solidFill>
              <a:latin typeface="AdvOT8b89b10c.I"/>
            </a:endParaRPr>
          </a:p>
          <a:p>
            <a:pPr lvl="2"/>
            <a:r>
              <a:rPr lang="en-IN" sz="2400" dirty="0">
                <a:latin typeface="AdvOT260e5629"/>
              </a:rPr>
              <a:t>Accurate…?</a:t>
            </a:r>
            <a:endParaRPr lang="en-IN" sz="2400" b="0" i="0" u="none" strike="noStrike" baseline="0" dirty="0">
              <a:latin typeface="AdvOT260e5629"/>
            </a:endParaRP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Data entry error…?</a:t>
            </a:r>
          </a:p>
          <a:p>
            <a:pPr marL="914400" lvl="2" indent="0">
              <a:buNone/>
            </a:pPr>
            <a:endParaRPr lang="en-US" sz="800" b="0" i="0" u="none" strike="noStrike" baseline="0" dirty="0">
              <a:latin typeface="AdvOT8b89b10c.I"/>
            </a:endParaRPr>
          </a:p>
          <a:p>
            <a:pPr lvl="1" algn="just"/>
            <a:r>
              <a:rPr lang="en-US" sz="2800" dirty="0">
                <a:latin typeface="AdvOT8b89b10c.I"/>
              </a:rPr>
              <a:t>Clean the data</a:t>
            </a:r>
          </a:p>
          <a:p>
            <a:pPr lvl="2" algn="just"/>
            <a:r>
              <a:rPr lang="en-US" sz="2400" b="0" i="0" u="none" strike="noStrike" baseline="0" dirty="0">
                <a:latin typeface="AdvOT8b89b10c.I"/>
              </a:rPr>
              <a:t>E</a:t>
            </a:r>
            <a:r>
              <a:rPr lang="en-US" sz="2400" b="0" i="0" u="none" strike="noStrike" baseline="0" dirty="0">
                <a:latin typeface="AdvOT260e5629"/>
              </a:rPr>
              <a:t>limination of duplicate records</a:t>
            </a:r>
          </a:p>
          <a:p>
            <a:pPr lvl="2" algn="just"/>
            <a:r>
              <a:rPr lang="en-US" sz="2400" b="0" i="0" u="none" strike="noStrike" baseline="0" dirty="0">
                <a:latin typeface="AdvOT260e5629"/>
              </a:rPr>
              <a:t>Quarantining outlier</a:t>
            </a:r>
          </a:p>
          <a:p>
            <a:pPr lvl="2" algn="just"/>
            <a:r>
              <a:rPr lang="en-US" sz="2400" b="0" i="0" u="none" strike="noStrike" baseline="0" dirty="0">
                <a:latin typeface="AdvOT260e5629"/>
              </a:rPr>
              <a:t>Records that exceed the bounds</a:t>
            </a:r>
          </a:p>
          <a:p>
            <a:pPr lvl="2" algn="just"/>
            <a:r>
              <a:rPr lang="en-US" sz="2400" b="0" i="0" u="none" strike="noStrike" baseline="0" dirty="0">
                <a:latin typeface="AdvOT260e5629"/>
              </a:rPr>
              <a:t>Standardization of attribute values</a:t>
            </a:r>
          </a:p>
          <a:p>
            <a:pPr lvl="2" algn="just"/>
            <a:r>
              <a:rPr lang="en-US" sz="2400" b="0" i="0" u="none" strike="noStrike" baseline="0" dirty="0">
                <a:latin typeface="AdvOT260e5629"/>
              </a:rPr>
              <a:t>Substitution </a:t>
            </a:r>
            <a:r>
              <a:rPr lang="en-IN" sz="2400" b="0" i="0" u="none" strike="noStrike" baseline="0" dirty="0">
                <a:latin typeface="AdvOT260e5629"/>
              </a:rPr>
              <a:t>of missing values</a:t>
            </a:r>
            <a:endParaRPr lang="en-US" sz="2800" dirty="0">
              <a:latin typeface="AdvOT8b89b10c.I"/>
            </a:endParaRPr>
          </a:p>
          <a:p>
            <a:pPr lvl="2" algn="just"/>
            <a:endParaRPr lang="en-US" sz="1600" dirty="0">
              <a:latin typeface="AdvOT8b89b10c.I"/>
            </a:endParaRPr>
          </a:p>
          <a:p>
            <a:pPr algn="just"/>
            <a:endParaRPr lang="en-US" sz="2400" dirty="0">
              <a:latin typeface="AdvOT260e5629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latin typeface="AdvOT260e5629"/>
            </a:endParaRPr>
          </a:p>
          <a:p>
            <a:pPr algn="l"/>
            <a:endParaRPr lang="en-US" sz="2000" dirty="0">
              <a:latin typeface="AdvOT260e5629"/>
            </a:endParaRPr>
          </a:p>
          <a:p>
            <a:pPr algn="just"/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479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545465"/>
            <a:ext cx="10229604" cy="4365757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Missing Values</a:t>
            </a:r>
            <a:endParaRPr lang="en-US" b="0" i="0" u="none" strike="noStrike" baseline="0" dirty="0">
              <a:solidFill>
                <a:srgbClr val="0070C0"/>
              </a:solidFill>
              <a:latin typeface="AdvOT8b89b10c.I"/>
            </a:endParaRPr>
          </a:p>
          <a:p>
            <a:pPr lvl="2"/>
            <a:endParaRPr lang="en-IN" sz="2400" dirty="0">
              <a:latin typeface="AdvOT260e5629"/>
            </a:endParaRPr>
          </a:p>
          <a:p>
            <a:pPr lvl="2"/>
            <a:r>
              <a:rPr lang="en-IN" sz="2400" dirty="0">
                <a:latin typeface="AdvOT260e5629"/>
              </a:rPr>
              <a:t>Identify the data source</a:t>
            </a:r>
            <a:endParaRPr lang="en-IN" sz="2400" b="0" i="0" u="none" strike="noStrike" baseline="0" dirty="0">
              <a:latin typeface="AdvOT260e5629"/>
            </a:endParaRP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Understand the reason</a:t>
            </a:r>
          </a:p>
          <a:p>
            <a:pPr lvl="2"/>
            <a:endParaRPr lang="en-US" sz="800" b="0" i="0" u="none" strike="noStrike" baseline="0" dirty="0">
              <a:latin typeface="AdvOT8b89b10c.I"/>
            </a:endParaRPr>
          </a:p>
          <a:p>
            <a:pPr lvl="2"/>
            <a:endParaRPr lang="en-US" sz="800" b="0" i="0" u="none" strike="noStrike" baseline="0" dirty="0">
              <a:latin typeface="AdvOT8b89b10c.I"/>
            </a:endParaRPr>
          </a:p>
          <a:p>
            <a:pPr lvl="1" algn="just"/>
            <a:r>
              <a:rPr lang="en-US" sz="2800" dirty="0">
                <a:latin typeface="AdvOT8b89b10c.I"/>
              </a:rPr>
              <a:t>Mitigation methodology</a:t>
            </a:r>
          </a:p>
          <a:p>
            <a:pPr lvl="2" algn="just"/>
            <a:r>
              <a:rPr lang="en-US" sz="2400" dirty="0">
                <a:latin typeface="AdvOT8b89b10c.I"/>
              </a:rPr>
              <a:t>Substitute with representative value</a:t>
            </a:r>
          </a:p>
          <a:p>
            <a:pPr lvl="2" algn="just"/>
            <a:r>
              <a:rPr lang="en-US" sz="2400" dirty="0">
                <a:latin typeface="AdvOT8b89b10c.I"/>
              </a:rPr>
              <a:t>Ignore the records</a:t>
            </a:r>
            <a:endParaRPr lang="en-US" dirty="0">
              <a:latin typeface="AdvOT8b89b10c.I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latin typeface="AdvOT260e5629"/>
            </a:endParaRPr>
          </a:p>
          <a:p>
            <a:pPr algn="l"/>
            <a:endParaRPr lang="en-US" sz="2000" dirty="0">
              <a:latin typeface="AdvOT260e5629"/>
            </a:endParaRPr>
          </a:p>
          <a:p>
            <a:pPr algn="just"/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4557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545465"/>
            <a:ext cx="10229604" cy="436575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Data Types and Conversions</a:t>
            </a:r>
          </a:p>
          <a:p>
            <a:pPr lvl="1" algn="just"/>
            <a:r>
              <a:rPr lang="en-US" sz="2800" b="0" i="0" u="none" strike="noStrike" baseline="0" dirty="0">
                <a:latin typeface="AdvOT8b89b10c.I"/>
              </a:rPr>
              <a:t>Data Types</a:t>
            </a:r>
          </a:p>
          <a:p>
            <a:pPr lvl="2"/>
            <a:r>
              <a:rPr lang="en-IN" sz="2400" dirty="0">
                <a:latin typeface="AdvOT260e5629"/>
              </a:rPr>
              <a:t>Numeric</a:t>
            </a:r>
          </a:p>
          <a:p>
            <a:pPr lvl="3"/>
            <a:r>
              <a:rPr lang="en-IN" sz="2200" b="0" i="0" u="none" strike="noStrike" baseline="0" dirty="0">
                <a:latin typeface="AdvOT260e5629"/>
              </a:rPr>
              <a:t>Continuous, Integer</a:t>
            </a:r>
          </a:p>
          <a:p>
            <a:pPr lvl="2"/>
            <a:r>
              <a:rPr lang="en-US" sz="2400" b="0" i="0" u="none" strike="noStrike" baseline="0" dirty="0">
                <a:latin typeface="AdvOT260e5629"/>
              </a:rPr>
              <a:t>Categorical</a:t>
            </a:r>
          </a:p>
          <a:p>
            <a:pPr lvl="3"/>
            <a:r>
              <a:rPr lang="en-US" sz="2200" b="0" i="0" u="none" strike="noStrike" baseline="0" dirty="0">
                <a:latin typeface="AdvOT260e5629"/>
              </a:rPr>
              <a:t>Category value, Numeric score</a:t>
            </a:r>
          </a:p>
          <a:p>
            <a:pPr lvl="2"/>
            <a:endParaRPr lang="en-US" sz="800" b="0" i="0" u="none" strike="noStrike" baseline="0" dirty="0">
              <a:latin typeface="AdvOT8b89b10c.I"/>
            </a:endParaRPr>
          </a:p>
          <a:p>
            <a:pPr lvl="1" algn="just"/>
            <a:r>
              <a:rPr lang="en-US" sz="2800" dirty="0">
                <a:latin typeface="AdvOT8b89b10c.I"/>
              </a:rPr>
              <a:t>Conversions</a:t>
            </a:r>
          </a:p>
          <a:p>
            <a:pPr lvl="2" algn="just"/>
            <a:r>
              <a:rPr lang="en-US" sz="2400" dirty="0">
                <a:latin typeface="AdvOT8b89b10c.I"/>
              </a:rPr>
              <a:t>Categorical to Numeric</a:t>
            </a:r>
            <a:endParaRPr lang="en-US" dirty="0">
              <a:latin typeface="AdvOT8b89b10c.I"/>
            </a:endParaRPr>
          </a:p>
          <a:p>
            <a:pPr lvl="3" algn="just"/>
            <a:r>
              <a:rPr lang="en-US" sz="2200" dirty="0" err="1">
                <a:latin typeface="AdvOT8b89b10c.I"/>
              </a:rPr>
              <a:t>Eg.</a:t>
            </a:r>
            <a:r>
              <a:rPr lang="en-US" sz="2200" dirty="0">
                <a:latin typeface="AdvOT8b89b10c.I"/>
              </a:rPr>
              <a:t> Linear Regression </a:t>
            </a:r>
          </a:p>
          <a:p>
            <a:pPr lvl="2" algn="just"/>
            <a:r>
              <a:rPr lang="en-US" sz="2400" dirty="0">
                <a:latin typeface="AdvOT8b89b10c.I"/>
              </a:rPr>
              <a:t>Numeric to Categorical</a:t>
            </a:r>
          </a:p>
          <a:p>
            <a:pPr lvl="3" algn="just"/>
            <a:r>
              <a:rPr lang="en-US" sz="2200" dirty="0">
                <a:latin typeface="AdvOT8b89b10c.I"/>
              </a:rPr>
              <a:t>binning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1045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047" y="1891695"/>
            <a:ext cx="4424456" cy="1881316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0070C0"/>
                </a:solidFill>
                <a:latin typeface="AdvOT260e5629"/>
              </a:rPr>
              <a:t>Transformation</a:t>
            </a:r>
          </a:p>
          <a:p>
            <a:pPr lvl="2" algn="just"/>
            <a:r>
              <a:rPr lang="en-US" sz="3200" b="0" i="0" u="none" strike="noStrike" baseline="0" dirty="0">
                <a:latin typeface="AdvOT8b89b10c.I"/>
              </a:rPr>
              <a:t>Normalization</a:t>
            </a:r>
            <a:endParaRPr lang="en-US" sz="2800" b="0" i="0" u="none" strike="noStrike" baseline="0" dirty="0">
              <a:latin typeface="AdvOT8b89b10c.I"/>
            </a:endParaRPr>
          </a:p>
          <a:p>
            <a:pPr marL="914400" lvl="2" indent="0">
              <a:buNone/>
            </a:pPr>
            <a:endParaRPr lang="en-US" sz="2400" dirty="0">
              <a:latin typeface="AdvOT8b89b10c.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87FAA-6043-CD87-DA0D-79AB08BF8258}"/>
              </a:ext>
            </a:extLst>
          </p:cNvPr>
          <p:cNvSpPr txBox="1">
            <a:spLocks/>
          </p:cNvSpPr>
          <p:nvPr/>
        </p:nvSpPr>
        <p:spPr>
          <a:xfrm>
            <a:off x="2803446" y="3464523"/>
            <a:ext cx="5976569" cy="188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600" dirty="0">
                <a:solidFill>
                  <a:srgbClr val="0070C0"/>
                </a:solidFill>
                <a:latin typeface="AdvOT260e5629"/>
              </a:rPr>
              <a:t>Outliers</a:t>
            </a:r>
          </a:p>
          <a:p>
            <a:pPr lvl="2" algn="just"/>
            <a:r>
              <a:rPr lang="en-US" sz="3200" dirty="0">
                <a:latin typeface="AdvOT8b89b10c.I"/>
              </a:rPr>
              <a:t>Cause of occurrence</a:t>
            </a:r>
          </a:p>
          <a:p>
            <a:pPr lvl="2" algn="just"/>
            <a:r>
              <a:rPr lang="en-US" sz="3200" dirty="0">
                <a:latin typeface="AdvOT8b89b10c.I"/>
              </a:rPr>
              <a:t>Need specific treatment</a:t>
            </a:r>
            <a:endParaRPr lang="en-US" sz="2800" dirty="0">
              <a:latin typeface="AdvOT8b89b10c.I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400" dirty="0">
              <a:latin typeface="AdvOT8b89b10c.I"/>
            </a:endParaRPr>
          </a:p>
        </p:txBody>
      </p:sp>
    </p:spTree>
    <p:extLst>
      <p:ext uri="{BB962C8B-B14F-4D97-AF65-F5344CB8AC3E}">
        <p14:creationId xmlns:p14="http://schemas.microsoft.com/office/powerpoint/2010/main" val="3645702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666412" cy="4365757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Feature Selection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AdvOT260e5629"/>
              </a:rPr>
              <a:t>	</a:t>
            </a:r>
            <a:r>
              <a:rPr lang="en-US" sz="2600" b="0" i="0" u="none" strike="noStrike" baseline="0" dirty="0">
                <a:solidFill>
                  <a:srgbClr val="7030A0"/>
                </a:solidFill>
                <a:latin typeface="AdvOT260e5629"/>
              </a:rPr>
              <a:t>Reducing the number of attributes, without significant loss in the 	performance of the model, is called feature selection.</a:t>
            </a:r>
          </a:p>
          <a:p>
            <a:pPr marL="0" indent="0" algn="just">
              <a:buNone/>
            </a:pPr>
            <a:endParaRPr lang="en-US" sz="2800" b="0" i="0" u="none" strike="noStrike" baseline="0" dirty="0">
              <a:latin typeface="AdvOT8b89b10c.I"/>
            </a:endParaRPr>
          </a:p>
          <a:p>
            <a:pPr lvl="2"/>
            <a:r>
              <a:rPr lang="en-US" b="0" i="0" u="none" strike="noStrike" baseline="0" dirty="0">
                <a:latin typeface="AdvOT260e5629"/>
              </a:rPr>
              <a:t>Not all the attributes are equally important</a:t>
            </a:r>
          </a:p>
          <a:p>
            <a:pPr lvl="2"/>
            <a:r>
              <a:rPr lang="en-US" dirty="0">
                <a:latin typeface="AdvOT260e5629"/>
              </a:rPr>
              <a:t>L</a:t>
            </a:r>
            <a:r>
              <a:rPr lang="en-US" b="0" i="0" u="none" strike="noStrike" baseline="0" dirty="0">
                <a:latin typeface="AdvOT260e5629"/>
              </a:rPr>
              <a:t>arge number of attributes in the dataset significantly increases the complexity of a model</a:t>
            </a:r>
          </a:p>
          <a:p>
            <a:pPr lvl="3"/>
            <a:r>
              <a:rPr lang="en-US" b="0" i="1" u="none" strike="noStrike" baseline="0" dirty="0">
                <a:latin typeface="AdvOT260e5629"/>
              </a:rPr>
              <a:t>Curse of Dimensionality</a:t>
            </a:r>
          </a:p>
          <a:p>
            <a:pPr lvl="2"/>
            <a:r>
              <a:rPr lang="en-IN" dirty="0">
                <a:latin typeface="AdvOT260e5629"/>
              </a:rPr>
              <a:t>D</a:t>
            </a:r>
            <a:r>
              <a:rPr lang="en-IN" b="0" i="0" u="none" strike="noStrike" baseline="0" dirty="0">
                <a:latin typeface="AdvOT260e5629"/>
              </a:rPr>
              <a:t>egrade the performance of the model</a:t>
            </a:r>
          </a:p>
          <a:p>
            <a:pPr marL="914400" lvl="2" indent="0">
              <a:buNone/>
            </a:pPr>
            <a:endParaRPr lang="en-IN" sz="2400" dirty="0">
              <a:latin typeface="AdvOT260e5629"/>
            </a:endParaRPr>
          </a:p>
          <a:p>
            <a:pPr marL="914400" lvl="2" indent="0">
              <a:buNone/>
            </a:pPr>
            <a:r>
              <a:rPr lang="en-IN" sz="2400" dirty="0">
                <a:latin typeface="AdvOT260e5629"/>
              </a:rPr>
              <a:t>Feature Selection / Dimensionality Reduction</a:t>
            </a:r>
          </a:p>
          <a:p>
            <a:pPr marL="1371600" lvl="3" indent="0">
              <a:buNone/>
            </a:pPr>
            <a:endParaRPr lang="en-US" sz="2200" dirty="0">
              <a:latin typeface="AdvOT8b89b10c.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259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666412" cy="4365757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Data Sampling</a:t>
            </a:r>
          </a:p>
          <a:p>
            <a:pPr marL="0" indent="0" algn="just">
              <a:buNone/>
            </a:pPr>
            <a:r>
              <a:rPr lang="en-US" sz="1800" dirty="0">
                <a:latin typeface="AdvOT260e5629"/>
              </a:rPr>
              <a:t>	</a:t>
            </a:r>
            <a:r>
              <a:rPr lang="en-US" sz="2400" b="0" i="0" u="none" strike="noStrike" baseline="0" dirty="0">
                <a:solidFill>
                  <a:srgbClr val="7030A0"/>
                </a:solidFill>
                <a:latin typeface="AdvOT260e5629"/>
              </a:rPr>
              <a:t>Sampling is a process of selecting a subset of records as a representation of 	the original dataset for use in data analysis or modeling.</a:t>
            </a:r>
          </a:p>
          <a:p>
            <a:pPr marL="0" indent="0" algn="just">
              <a:buNone/>
            </a:pPr>
            <a:endParaRPr lang="en-US" sz="1100" b="0" i="0" u="none" strike="noStrike" baseline="0" dirty="0">
              <a:latin typeface="AdvOT8b89b10c.I"/>
            </a:endParaRPr>
          </a:p>
          <a:p>
            <a:pPr lvl="2"/>
            <a:r>
              <a:rPr lang="en-US" sz="2000" dirty="0">
                <a:latin typeface="AdvOT260e5629"/>
              </a:rPr>
              <a:t>R</a:t>
            </a:r>
            <a:r>
              <a:rPr lang="en-US" sz="2000" b="0" i="0" u="none" strike="noStrike" baseline="0" dirty="0">
                <a:latin typeface="AdvOT260e5629"/>
              </a:rPr>
              <a:t>epresentative dataset</a:t>
            </a:r>
          </a:p>
          <a:p>
            <a:pPr lvl="2"/>
            <a:r>
              <a:rPr lang="en-US" dirty="0">
                <a:latin typeface="AdvOT260e5629"/>
              </a:rPr>
              <a:t>R</a:t>
            </a:r>
            <a:r>
              <a:rPr lang="en-US" sz="2000" b="0" i="0" u="none" strike="noStrike" baseline="0" dirty="0">
                <a:latin typeface="AdvOT260e5629"/>
              </a:rPr>
              <a:t>educes the amount of data that need to be processed</a:t>
            </a:r>
            <a:endParaRPr lang="en-US" b="0" i="0" u="none" strike="noStrike" baseline="0" dirty="0">
              <a:latin typeface="AdvOT260e5629"/>
            </a:endParaRPr>
          </a:p>
          <a:p>
            <a:pPr lvl="2"/>
            <a:r>
              <a:rPr lang="en-US" dirty="0">
                <a:latin typeface="AdvOT260e5629"/>
              </a:rPr>
              <a:t>S</a:t>
            </a:r>
            <a:r>
              <a:rPr lang="en-US" sz="2000" b="0" i="0" u="none" strike="noStrike" baseline="0" dirty="0">
                <a:latin typeface="AdvOT260e5629"/>
              </a:rPr>
              <a:t>peeds up the model building process </a:t>
            </a:r>
            <a:endParaRPr lang="en-US" b="0" i="0" u="none" strike="noStrike" baseline="0" dirty="0">
              <a:latin typeface="AdvOT260e5629"/>
            </a:endParaRPr>
          </a:p>
          <a:p>
            <a:pPr lvl="2"/>
            <a:endParaRPr lang="en-IN" sz="1200" dirty="0">
              <a:latin typeface="AdvOT260e5629"/>
            </a:endParaRPr>
          </a:p>
          <a:p>
            <a:pPr lvl="1"/>
            <a:r>
              <a:rPr lang="en-US" sz="2800" b="0" i="0" u="none" strike="noStrike" baseline="0" dirty="0">
                <a:latin typeface="AdvOT260e5629"/>
              </a:rPr>
              <a:t>Simple random sampling</a:t>
            </a:r>
          </a:p>
          <a:p>
            <a:pPr lvl="1"/>
            <a:r>
              <a:rPr lang="en-US" sz="2800" b="0" i="0" u="none" strike="noStrike" baseline="0" dirty="0">
                <a:latin typeface="AdvOT260e5629"/>
              </a:rPr>
              <a:t>Class label specific sampling (Stratified Sampling)</a:t>
            </a:r>
          </a:p>
          <a:p>
            <a:pPr lvl="1"/>
            <a:endParaRPr lang="en-US" sz="1400" b="0" i="0" u="none" strike="noStrike" baseline="0" dirty="0">
              <a:latin typeface="AdvOT260e5629"/>
            </a:endParaRPr>
          </a:p>
          <a:p>
            <a:pPr marL="457200" lvl="1" indent="0">
              <a:buNone/>
            </a:pPr>
            <a:endParaRPr lang="en-US" sz="2200" dirty="0">
              <a:latin typeface="AdvOT8b89b10c.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6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5020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71392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4631"/>
            <a:ext cx="10590212" cy="5254156"/>
          </a:xfrm>
        </p:spPr>
        <p:txBody>
          <a:bodyPr/>
          <a:lstStyle/>
          <a:p>
            <a:r>
              <a:rPr lang="en-US" sz="2400" dirty="0">
                <a:latin typeface="AdvOT260e5629"/>
              </a:rPr>
              <a:t>A model is the abstract representation of the data and the relationship in a given dataset.</a:t>
            </a:r>
          </a:p>
          <a:p>
            <a:r>
              <a:rPr lang="en-US" sz="2400" dirty="0"/>
              <a:t>The modeling step creates a representative model inferred from the data</a:t>
            </a:r>
            <a:endParaRPr lang="en-US" sz="2400" dirty="0">
              <a:latin typeface="AdvOT260e5629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4657"/>
          <a:stretch/>
        </p:blipFill>
        <p:spPr>
          <a:xfrm>
            <a:off x="1966450" y="2492418"/>
            <a:ext cx="6660539" cy="34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1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vOT95c60aa1"/>
              </a:rPr>
              <a:t>2.DATA PREPARATION</a:t>
            </a:r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545465"/>
            <a:ext cx="5969171" cy="1883535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Predictive Modelling</a:t>
            </a:r>
          </a:p>
          <a:p>
            <a:pPr lvl="1" algn="just"/>
            <a:r>
              <a:rPr lang="en-US" sz="2800" b="0" i="0" u="none" strike="noStrike" baseline="0" dirty="0">
                <a:latin typeface="AdvOT8b89b10c.I"/>
              </a:rPr>
              <a:t>Classification, Regression…</a:t>
            </a:r>
          </a:p>
          <a:p>
            <a:pPr lvl="2"/>
            <a:r>
              <a:rPr lang="en-IN" sz="2400" dirty="0">
                <a:latin typeface="AdvOT260e5629"/>
              </a:rPr>
              <a:t>Learn based on the given dataset</a:t>
            </a:r>
          </a:p>
          <a:p>
            <a:pPr lvl="2"/>
            <a:endParaRPr lang="en-US" sz="2200" dirty="0">
              <a:latin typeface="AdvOT8b89b10c.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71FD7-38CE-FBE4-5B04-01627A542D8A}"/>
              </a:ext>
            </a:extLst>
          </p:cNvPr>
          <p:cNvSpPr txBox="1">
            <a:spLocks/>
          </p:cNvSpPr>
          <p:nvPr/>
        </p:nvSpPr>
        <p:spPr>
          <a:xfrm>
            <a:off x="772357" y="365125"/>
            <a:ext cx="5140171" cy="948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Modeling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F4C571-7AB1-AEA1-348C-84EF7D484092}"/>
              </a:ext>
            </a:extLst>
          </p:cNvPr>
          <p:cNvSpPr txBox="1">
            <a:spLocks/>
          </p:cNvSpPr>
          <p:nvPr/>
        </p:nvSpPr>
        <p:spPr>
          <a:xfrm>
            <a:off x="1427408" y="3730852"/>
            <a:ext cx="6638290" cy="188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>
                <a:solidFill>
                  <a:srgbClr val="0070C0"/>
                </a:solidFill>
                <a:latin typeface="AdvOT260e5629"/>
              </a:rPr>
              <a:t>Descriptive (Explanatory) Modelling</a:t>
            </a:r>
          </a:p>
          <a:p>
            <a:pPr lvl="1" algn="just"/>
            <a:r>
              <a:rPr lang="en-US" sz="2800" dirty="0">
                <a:latin typeface="AdvOT8b89b10c.I"/>
              </a:rPr>
              <a:t>Association Analysis, Clustering…</a:t>
            </a:r>
          </a:p>
          <a:p>
            <a:pPr lvl="2"/>
            <a:r>
              <a:rPr lang="en-IN" sz="2400" dirty="0">
                <a:latin typeface="AdvOT260e5629"/>
              </a:rPr>
              <a:t>No target variable, hence no dataset</a:t>
            </a:r>
          </a:p>
          <a:p>
            <a:pPr lvl="2"/>
            <a:endParaRPr lang="en-US" sz="2200" dirty="0">
              <a:latin typeface="AdvOT8b89b10c.I"/>
            </a:endParaRPr>
          </a:p>
        </p:txBody>
      </p:sp>
    </p:spTree>
    <p:extLst>
      <p:ext uri="{BB962C8B-B14F-4D97-AF65-F5344CB8AC3E}">
        <p14:creationId xmlns:p14="http://schemas.microsoft.com/office/powerpoint/2010/main" val="528309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AdvOT95c60aa1"/>
              </a:rPr>
              <a:t>Training and Testing Datasets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20846-B65E-25BC-9CAD-DA357164605E}"/>
              </a:ext>
            </a:extLst>
          </p:cNvPr>
          <p:cNvSpPr txBox="1"/>
          <p:nvPr/>
        </p:nvSpPr>
        <p:spPr>
          <a:xfrm>
            <a:off x="1474838" y="1968782"/>
            <a:ext cx="9242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dvOT260e5629"/>
              </a:rPr>
              <a:t>The dataset used to create the model, with known attributes and target, is called the </a:t>
            </a:r>
            <a:r>
              <a:rPr lang="en-US" sz="2400" dirty="0">
                <a:solidFill>
                  <a:srgbClr val="FF0000"/>
                </a:solidFill>
                <a:latin typeface="AdvOT8b89b10c.I"/>
              </a:rPr>
              <a:t>training dataset</a:t>
            </a:r>
            <a:r>
              <a:rPr lang="en-US" sz="2400" dirty="0">
                <a:solidFill>
                  <a:srgbClr val="FF0000"/>
                </a:solidFill>
                <a:latin typeface="AdvOT260e5629"/>
              </a:rPr>
              <a:t>. 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AdvOT260e5629"/>
            </a:endParaRPr>
          </a:p>
          <a:p>
            <a:pPr algn="just"/>
            <a:r>
              <a:rPr lang="en-US" sz="2400" dirty="0">
                <a:latin typeface="AdvOT260e5629"/>
              </a:rPr>
              <a:t>The validity of the created model will also need to be checked with another known dataset called the </a:t>
            </a:r>
            <a:r>
              <a:rPr lang="en-US" sz="2400" dirty="0">
                <a:solidFill>
                  <a:srgbClr val="FF0000"/>
                </a:solidFill>
                <a:latin typeface="AdvOT8b89b10c.I"/>
              </a:rPr>
              <a:t>validation dataset </a:t>
            </a:r>
            <a:r>
              <a:rPr lang="en-US" sz="2400" dirty="0">
                <a:solidFill>
                  <a:srgbClr val="FF0000"/>
                </a:solidFill>
                <a:latin typeface="AdvOT260e5629"/>
              </a:rPr>
              <a:t>/ </a:t>
            </a:r>
            <a:r>
              <a:rPr lang="en-US" sz="2400" dirty="0">
                <a:solidFill>
                  <a:srgbClr val="FF0000"/>
                </a:solidFill>
                <a:latin typeface="AdvOT8b89b10c.I"/>
              </a:rPr>
              <a:t>test dataset</a:t>
            </a:r>
            <a:r>
              <a:rPr lang="en-US" sz="2400" dirty="0">
                <a:solidFill>
                  <a:srgbClr val="FF0000"/>
                </a:solidFill>
                <a:latin typeface="AdvOT260e5629"/>
              </a:rPr>
              <a:t>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AdvOT260e5629"/>
            </a:endParaRPr>
          </a:p>
          <a:p>
            <a:pPr algn="just"/>
            <a:r>
              <a:rPr lang="en-US" sz="2400" dirty="0">
                <a:latin typeface="AdvOT260e5629"/>
              </a:rPr>
              <a:t>To facilitate this process, the overall known dataset can be split into a training dataset and a test dataset</a:t>
            </a:r>
          </a:p>
          <a:p>
            <a:pPr algn="just"/>
            <a:endParaRPr lang="en-US" sz="2400" dirty="0">
              <a:latin typeface="AdvOT260e5629"/>
            </a:endParaRPr>
          </a:p>
          <a:p>
            <a:pPr algn="just"/>
            <a:r>
              <a:rPr lang="en-US" sz="2400" dirty="0"/>
              <a:t>A standard rule of thumb is two-thirds of the data are to be used as training and one-third as a test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77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C77A5-0FDE-076B-C9DE-157BEC42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09" y="958788"/>
            <a:ext cx="8940887" cy="5007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321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AdvOT95c60aa1"/>
              </a:rPr>
              <a:t>Learning Algorithms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B39EA2-3195-A58F-16A1-D062CBC3F6CF}"/>
              </a:ext>
            </a:extLst>
          </p:cNvPr>
          <p:cNvSpPr txBox="1">
            <a:spLocks/>
          </p:cNvSpPr>
          <p:nvPr/>
        </p:nvSpPr>
        <p:spPr>
          <a:xfrm>
            <a:off x="927279" y="2105131"/>
            <a:ext cx="8536317" cy="4109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AdvOT260e5629"/>
              </a:rPr>
              <a:t>The business question and the availability of data will determine what data science task can to be used. </a:t>
            </a:r>
          </a:p>
          <a:p>
            <a:pPr algn="just"/>
            <a:endParaRPr lang="en-US" sz="1000" dirty="0">
              <a:latin typeface="AdvOT260e5629"/>
            </a:endParaRPr>
          </a:p>
          <a:p>
            <a:pPr lvl="1" algn="just"/>
            <a:r>
              <a:rPr lang="en-US" sz="2100" dirty="0">
                <a:latin typeface="AdvOT260e5629"/>
              </a:rPr>
              <a:t>Classification, Regression, Association, Clustering…</a:t>
            </a:r>
            <a:endParaRPr lang="en-US" sz="1800" dirty="0">
              <a:latin typeface="AdvOT260e5629"/>
            </a:endParaRPr>
          </a:p>
          <a:p>
            <a:pPr lvl="1" algn="just"/>
            <a:endParaRPr lang="en-US" sz="1100" dirty="0">
              <a:latin typeface="AdvOT260e5629"/>
            </a:endParaRPr>
          </a:p>
          <a:p>
            <a:pPr algn="just"/>
            <a:r>
              <a:rPr lang="en-US" sz="2400" dirty="0">
                <a:latin typeface="AdvOT260e5629"/>
              </a:rPr>
              <a:t>The practitioner determines the appropriate data science algorithm </a:t>
            </a:r>
          </a:p>
          <a:p>
            <a:pPr algn="just"/>
            <a:endParaRPr lang="en-US" sz="1100" dirty="0">
              <a:latin typeface="AdvOT260e5629"/>
            </a:endParaRPr>
          </a:p>
          <a:p>
            <a:pPr lvl="1" algn="just"/>
            <a:r>
              <a:rPr lang="en-US" sz="2600" dirty="0">
                <a:latin typeface="AdvOT260e5629"/>
              </a:rPr>
              <a:t>Classification</a:t>
            </a:r>
          </a:p>
          <a:p>
            <a:pPr lvl="2" algn="just"/>
            <a:r>
              <a:rPr lang="en-US" sz="2200" dirty="0">
                <a:latin typeface="AdvOT260e5629"/>
              </a:rPr>
              <a:t>Decision tree, Naïve Bayes, k-NN…</a:t>
            </a:r>
          </a:p>
          <a:p>
            <a:pPr lvl="1" algn="just"/>
            <a:r>
              <a:rPr lang="en-US" sz="2600" dirty="0">
                <a:latin typeface="AdvOT260e5629"/>
              </a:rPr>
              <a:t>Regression</a:t>
            </a:r>
          </a:p>
          <a:p>
            <a:pPr lvl="2" algn="just"/>
            <a:r>
              <a:rPr lang="en-US" sz="2200" dirty="0">
                <a:latin typeface="AdvOT260e5629"/>
              </a:rPr>
              <a:t>Linear, Logistic, Ridge, Random Forest, SVM…</a:t>
            </a:r>
          </a:p>
          <a:p>
            <a:pPr lvl="1" algn="just"/>
            <a:r>
              <a:rPr lang="en-US" sz="2600" dirty="0">
                <a:latin typeface="AdvOT260e5629"/>
              </a:rPr>
              <a:t>Association</a:t>
            </a:r>
          </a:p>
          <a:p>
            <a:pPr lvl="2" algn="just"/>
            <a:r>
              <a:rPr lang="en-US" sz="2200" dirty="0">
                <a:latin typeface="AdvOT260e5629"/>
              </a:rPr>
              <a:t>AIS, </a:t>
            </a:r>
            <a:r>
              <a:rPr lang="en-US" sz="2200" dirty="0" err="1">
                <a:latin typeface="AdvOT260e5629"/>
              </a:rPr>
              <a:t>Apriori</a:t>
            </a:r>
            <a:r>
              <a:rPr lang="en-US" sz="2200" dirty="0">
                <a:latin typeface="AdvOT260e5629"/>
              </a:rPr>
              <a:t>…</a:t>
            </a:r>
          </a:p>
          <a:p>
            <a:pPr lvl="1" algn="just"/>
            <a:r>
              <a:rPr lang="en-US" sz="2600" dirty="0">
                <a:latin typeface="AdvOT260e5629"/>
              </a:rPr>
              <a:t>Clustering</a:t>
            </a:r>
          </a:p>
          <a:p>
            <a:pPr lvl="2" algn="just"/>
            <a:r>
              <a:rPr lang="en-US" sz="2200" dirty="0">
                <a:latin typeface="AdvOT260e5629"/>
              </a:rPr>
              <a:t>k-Means, k-</a:t>
            </a:r>
            <a:r>
              <a:rPr lang="en-US" sz="2200" dirty="0" err="1">
                <a:latin typeface="AdvOT260e5629"/>
              </a:rPr>
              <a:t>Mediods</a:t>
            </a:r>
            <a:r>
              <a:rPr lang="en-US" sz="2200" dirty="0">
                <a:latin typeface="AdvOT260e5629"/>
              </a:rPr>
              <a:t>, DBSCAN…</a:t>
            </a:r>
            <a:endParaRPr lang="en-US" sz="1600" dirty="0">
              <a:latin typeface="AdvOT260e5629"/>
            </a:endParaRPr>
          </a:p>
          <a:p>
            <a:pPr lvl="1" algn="just"/>
            <a:endParaRPr lang="en-US" sz="1800" dirty="0">
              <a:latin typeface="AdvOT260e5629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23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AdvOT95c60aa1"/>
              </a:rPr>
              <a:t>Evaluation of the Model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B39EA2-3195-A58F-16A1-D062CBC3F6CF}"/>
              </a:ext>
            </a:extLst>
          </p:cNvPr>
          <p:cNvSpPr txBox="1">
            <a:spLocks/>
          </p:cNvSpPr>
          <p:nvPr/>
        </p:nvSpPr>
        <p:spPr>
          <a:xfrm>
            <a:off x="853719" y="2105131"/>
            <a:ext cx="4594632" cy="23869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AdvOT260e5629"/>
              </a:rPr>
              <a:t>Avoid </a:t>
            </a:r>
            <a:r>
              <a:rPr lang="en-US" sz="3200" i="1" dirty="0">
                <a:solidFill>
                  <a:srgbClr val="FF0000"/>
                </a:solidFill>
                <a:latin typeface="AdvOT260e5629"/>
              </a:rPr>
              <a:t>overfitting</a:t>
            </a:r>
          </a:p>
          <a:p>
            <a:pPr algn="just"/>
            <a:endParaRPr lang="en-US" sz="3200" i="1" dirty="0">
              <a:solidFill>
                <a:srgbClr val="FF0000"/>
              </a:solidFill>
              <a:latin typeface="AdvOT260e5629"/>
            </a:endParaRPr>
          </a:p>
          <a:p>
            <a:pPr algn="just"/>
            <a:r>
              <a:rPr lang="en-US" sz="3200" dirty="0">
                <a:latin typeface="AdvOT260e5629"/>
              </a:rPr>
              <a:t>Prediction error</a:t>
            </a:r>
          </a:p>
          <a:p>
            <a:pPr lvl="1" algn="just"/>
            <a:r>
              <a:rPr lang="en-US" sz="2800" dirty="0">
                <a:latin typeface="AdvOT260e5629"/>
              </a:rPr>
              <a:t>Training Error</a:t>
            </a:r>
          </a:p>
          <a:p>
            <a:pPr lvl="1" algn="just"/>
            <a:r>
              <a:rPr lang="en-US" sz="2800" dirty="0">
                <a:latin typeface="AdvOT260e5629"/>
              </a:rPr>
              <a:t>Testing Error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800DC-48C8-AD4D-0270-96034E27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07" y="3969528"/>
            <a:ext cx="8496350" cy="28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46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44"/>
            <a:ext cx="9406631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rgbClr val="00B0F0"/>
                </a:solidFill>
                <a:latin typeface="AdvOT95c60aa1"/>
              </a:rPr>
              <a:t>Ensemble  Modeling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B0F0"/>
              </a:solidFill>
              <a:latin typeface="AdvOT95c60aa1"/>
            </a:endParaRPr>
          </a:p>
          <a:p>
            <a:pPr algn="just"/>
            <a:r>
              <a:rPr lang="en-US" dirty="0">
                <a:latin typeface="AdvOT260e5629"/>
              </a:rPr>
              <a:t>M</a:t>
            </a:r>
            <a:r>
              <a:rPr lang="en-US" b="0" i="0" u="none" strike="noStrike" baseline="0" dirty="0">
                <a:latin typeface="AdvOT260e5629"/>
              </a:rPr>
              <a:t>ultiple diverse base models are used </a:t>
            </a:r>
            <a:r>
              <a:rPr lang="en-IN" b="0" i="0" u="none" strike="noStrike" baseline="0" dirty="0">
                <a:latin typeface="AdvOT260e5629"/>
              </a:rPr>
              <a:t>to predict an outcome</a:t>
            </a:r>
          </a:p>
          <a:p>
            <a:pPr algn="just"/>
            <a:r>
              <a:rPr lang="en-IN" dirty="0">
                <a:latin typeface="AdvOT260e5629"/>
              </a:rPr>
              <a:t>T</a:t>
            </a:r>
            <a:r>
              <a:rPr lang="en-IN" b="0" i="0" u="none" strike="noStrike" baseline="0" dirty="0">
                <a:latin typeface="AdvOT260e5629"/>
              </a:rPr>
              <a:t>o </a:t>
            </a:r>
            <a:r>
              <a:rPr lang="en-US" b="0" i="0" u="none" strike="noStrike" baseline="0" dirty="0">
                <a:latin typeface="AdvOT260e5629"/>
              </a:rPr>
              <a:t>reduce the generalization error of the prediction</a:t>
            </a:r>
          </a:p>
          <a:p>
            <a:pPr algn="just"/>
            <a:r>
              <a:rPr lang="en-US" b="0" i="0" u="none" strike="noStrike" baseline="0" dirty="0">
                <a:latin typeface="AdvOT260e5629"/>
              </a:rPr>
              <a:t>Even though the ensemble model has multiple base models within the model, it acts and performs as a single model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15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9859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dvOT95c60aa1"/>
              </a:rPr>
              <a:t>Summary</a:t>
            </a:r>
            <a:endParaRPr lang="en-US" sz="3600" dirty="0">
              <a:latin typeface="AdvOT95c60aa1"/>
            </a:endParaRPr>
          </a:p>
          <a:p>
            <a:pPr marL="0" indent="0">
              <a:buNone/>
            </a:pPr>
            <a:endParaRPr lang="en-US" sz="700" dirty="0">
              <a:solidFill>
                <a:srgbClr val="00B0F0"/>
              </a:solidFill>
              <a:latin typeface="AdvOT95c60aa1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2400" b="0" i="0" u="none" strike="noStrike" baseline="0" dirty="0" err="1">
                <a:latin typeface="AdvOT260e5629"/>
              </a:rPr>
              <a:t>Analyzed</a:t>
            </a:r>
            <a:r>
              <a:rPr lang="en-IN" sz="2400" b="0" i="0" u="none" strike="noStrike" baseline="0" dirty="0">
                <a:latin typeface="AdvOT260e5629"/>
              </a:rPr>
              <a:t> </a:t>
            </a:r>
            <a:r>
              <a:rPr lang="en-US" sz="2400" b="0" i="0" u="none" strike="noStrike" baseline="0" dirty="0">
                <a:latin typeface="AdvOT260e5629"/>
              </a:rPr>
              <a:t>the business question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dvOT260e5629"/>
              </a:rPr>
              <a:t>S</a:t>
            </a:r>
            <a:r>
              <a:rPr lang="en-US" sz="2400" b="0" i="0" u="none" strike="noStrike" baseline="0" dirty="0">
                <a:latin typeface="AdvOT260e5629"/>
              </a:rPr>
              <a:t>ourced the data relevant to answer the question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AdvOT260e5629"/>
              </a:rPr>
              <a:t>Selected a data science technique to answer the question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baseline="0" dirty="0">
                <a:latin typeface="AdvOT260e5629"/>
              </a:rPr>
              <a:t>Picked a data science algorithm and prepared the data to suit the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dvOT260e5629"/>
              </a:rPr>
              <a:t>S</a:t>
            </a:r>
            <a:r>
              <a:rPr lang="en-US" sz="2400" b="0" i="0" u="none" strike="noStrike" baseline="0" dirty="0">
                <a:latin typeface="AdvOT260e5629"/>
              </a:rPr>
              <a:t>plit the data into training and test datasets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dvOT260e5629"/>
              </a:rPr>
              <a:t>B</a:t>
            </a:r>
            <a:r>
              <a:rPr lang="en-US" sz="2400" b="0" i="0" u="none" strike="noStrike" baseline="0" dirty="0">
                <a:latin typeface="AdvOT260e5629"/>
              </a:rPr>
              <a:t>uilt a generalized model from the training dataset and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latin typeface="AdvOT260e5629"/>
              </a:rPr>
              <a:t>V</a:t>
            </a:r>
            <a:r>
              <a:rPr lang="en-US" sz="2400" b="0" i="0" u="none" strike="noStrike" baseline="0" dirty="0">
                <a:latin typeface="AdvOT260e5629"/>
              </a:rPr>
              <a:t>alidated the model against the test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6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Application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21"/>
            <a:ext cx="9122546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dvOT95c60aa1"/>
              </a:rPr>
              <a:t>Model deployment stage</a:t>
            </a: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dvOT95c60aa1"/>
            </a:endParaRPr>
          </a:p>
          <a:p>
            <a:pPr algn="l"/>
            <a:r>
              <a:rPr lang="en-IN" sz="3200" b="0" i="0" u="none" strike="noStrike" baseline="0" dirty="0">
                <a:latin typeface="AdvOT260e5629"/>
              </a:rPr>
              <a:t>Assessing model readiness</a:t>
            </a:r>
          </a:p>
          <a:p>
            <a:pPr algn="l"/>
            <a:r>
              <a:rPr lang="en-IN" sz="3200" dirty="0">
                <a:latin typeface="AdvOT260e5629"/>
              </a:rPr>
              <a:t>T</a:t>
            </a:r>
            <a:r>
              <a:rPr lang="en-IN" sz="3200" b="0" i="0" u="none" strike="noStrike" baseline="0" dirty="0">
                <a:latin typeface="AdvOT260e5629"/>
              </a:rPr>
              <a:t>echnical integration</a:t>
            </a:r>
          </a:p>
          <a:p>
            <a:pPr algn="l"/>
            <a:r>
              <a:rPr lang="en-IN" sz="3200" dirty="0">
                <a:latin typeface="AdvOT260e5629"/>
              </a:rPr>
              <a:t>R</a:t>
            </a:r>
            <a:r>
              <a:rPr lang="en-IN" sz="3200" b="0" i="0" u="none" strike="noStrike" baseline="0" dirty="0">
                <a:latin typeface="AdvOT260e5629"/>
              </a:rPr>
              <a:t>esponse time</a:t>
            </a:r>
          </a:p>
          <a:p>
            <a:pPr algn="l"/>
            <a:r>
              <a:rPr lang="en-IN" sz="3200" dirty="0">
                <a:latin typeface="AdvOT260e5629"/>
              </a:rPr>
              <a:t>Mo</a:t>
            </a:r>
            <a:r>
              <a:rPr lang="en-IN" sz="3200" b="0" i="0" u="none" strike="noStrike" baseline="0" dirty="0">
                <a:latin typeface="AdvOT260e5629"/>
              </a:rPr>
              <a:t>del </a:t>
            </a:r>
            <a:r>
              <a:rPr lang="en-IN" sz="3200" dirty="0">
                <a:latin typeface="AdvOT260e5629"/>
              </a:rPr>
              <a:t>refresh</a:t>
            </a:r>
          </a:p>
          <a:p>
            <a:pPr algn="l"/>
            <a:r>
              <a:rPr lang="en-IN" sz="3200" b="0" i="0" u="none" strike="noStrike" baseline="0" dirty="0">
                <a:latin typeface="AdvOT260e5629"/>
              </a:rPr>
              <a:t>Assimilation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11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98" y="311093"/>
            <a:ext cx="3725600" cy="9850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dvOT95c60aa1"/>
              </a:rPr>
              <a:t>Knowledge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F5B4A5-0167-353F-45A0-96C1E02F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2421"/>
            <a:ext cx="9886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B0F0"/>
              </a:solidFill>
              <a:latin typeface="AdvOT95c60aa1"/>
            </a:endParaRP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  <a:latin typeface="AdvOT95c60aa1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latin typeface="AdvOT260e5629"/>
              </a:rPr>
              <a:t>The data science process starts with prior knowledge and ends with posterior knowledge, which is the incremental insight gained</a:t>
            </a:r>
          </a:p>
          <a:p>
            <a:pPr marL="0" indent="0" algn="just">
              <a:buNone/>
            </a:pPr>
            <a:endParaRPr lang="en-US" sz="2400" dirty="0">
              <a:latin typeface="AdvOT260e5629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dvOT260e5629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dvOT260e5629"/>
              </a:rPr>
              <a:t>he whole data science process is not meant to be used as a set of rigid rules,</a:t>
            </a: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dvOT260e5629"/>
              </a:rPr>
              <a:t>but as a set of iterative, distinct steps that helps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dvOT260e5629"/>
              </a:rPr>
              <a:t>in knowledge discovery</a:t>
            </a:r>
            <a:endParaRPr lang="en-US" sz="1800" b="0" i="0" u="none" strike="noStrike" baseline="0" dirty="0">
              <a:latin typeface="AdvOT260e5629"/>
            </a:endParaRPr>
          </a:p>
          <a:p>
            <a:pPr marL="0" indent="0" algn="l">
              <a:buNone/>
            </a:pP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C09CA-DA99-6A38-14F9-F06EE533A3CB}"/>
              </a:ext>
            </a:extLst>
          </p:cNvPr>
          <p:cNvSpPr txBox="1">
            <a:spLocks/>
          </p:cNvSpPr>
          <p:nvPr/>
        </p:nvSpPr>
        <p:spPr>
          <a:xfrm>
            <a:off x="838200" y="311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latin typeface="AdvOT95c60aa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9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293" y="160938"/>
            <a:ext cx="5180860" cy="10020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Data Science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389" y="1406780"/>
            <a:ext cx="7100862" cy="50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9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533" y="2266546"/>
            <a:ext cx="6728934" cy="177451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dvOT0b7857e1"/>
              </a:rPr>
              <a:t>Data Visualization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846426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7A7-6578-BB45-887B-62D1723B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>
            <a:normAutofit/>
          </a:bodyPr>
          <a:lstStyle/>
          <a:p>
            <a:r>
              <a:rPr lang="en-IN" sz="3200" b="1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71BC-646D-EFB1-7ABF-C0E1F9F3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452"/>
            <a:ext cx="5429435" cy="5235423"/>
          </a:xfrm>
        </p:spPr>
        <p:txBody>
          <a:bodyPr>
            <a:normAutofit fontScale="92500" lnSpcReduction="20000"/>
          </a:bodyPr>
          <a:lstStyle/>
          <a:p>
            <a:endParaRPr lang="en-IN" sz="2400" dirty="0"/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Histogram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Quartile (Box) plot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Distribution chart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Scatterplot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Scatter multiple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Scatter matrix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Bubble chart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Density chart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Parallel chart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Deviation chart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Andrews curves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36541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EF2D-17C1-EF02-1447-E4EB8861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Libraries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08E1-8224-E0F6-F443-7A8CE676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062" y="2315345"/>
            <a:ext cx="4274976" cy="283854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FF0000"/>
                </a:solidFill>
                <a:effectLst/>
                <a:latin typeface="source-serif-pro"/>
              </a:rPr>
              <a:t>Matplotlib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FF0000"/>
                </a:solidFill>
                <a:effectLst/>
                <a:latin typeface="source-serif-pro"/>
              </a:rPr>
              <a:t>Plotly</a:t>
            </a:r>
            <a:endParaRPr lang="en-IN" sz="3600" b="0" i="0" dirty="0">
              <a:solidFill>
                <a:srgbClr val="FF0000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FF0000"/>
                </a:solidFill>
                <a:effectLst/>
                <a:latin typeface="source-serif-pro"/>
              </a:rPr>
              <a:t>S</a:t>
            </a:r>
            <a:r>
              <a:rPr lang="en-IN" sz="3600" dirty="0">
                <a:solidFill>
                  <a:srgbClr val="FF0000"/>
                </a:solidFill>
                <a:latin typeface="source-serif-pro"/>
              </a:rPr>
              <a:t>eabor</a:t>
            </a:r>
            <a:r>
              <a:rPr lang="en-IN" sz="3600" b="0" i="0" dirty="0">
                <a:solidFill>
                  <a:srgbClr val="FF0000"/>
                </a:solidFill>
                <a:effectLst/>
                <a:latin typeface="source-serif-pro"/>
              </a:rPr>
              <a:t>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242424"/>
                </a:solidFill>
                <a:effectLst/>
                <a:latin typeface="source-serif-pro"/>
              </a:rPr>
              <a:t>Bokeh</a:t>
            </a:r>
          </a:p>
          <a:p>
            <a:pPr marL="0" indent="0" algn="l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95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CB90B-8B33-714C-C524-C42F065A1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5" b="22781"/>
          <a:stretch/>
        </p:blipFill>
        <p:spPr bwMode="auto">
          <a:xfrm>
            <a:off x="2638802" y="226969"/>
            <a:ext cx="6914395" cy="6404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3276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C5C-A903-5C9E-5F8A-A8A4D989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567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b="1" dirty="0"/>
              <a:t>Exploratory Data Analysis using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BD0D-F2C6-2F70-D539-0EF2098D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54" y="2895300"/>
            <a:ext cx="10515600" cy="1952745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https://gist.github.com/rabiulcste/33d985ab55820353181f9727a9496a81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11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C5C-A903-5C9E-5F8A-A8A4D989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567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b="1" dirty="0"/>
              <a:t>Exploratory Data Analysis using </a:t>
            </a:r>
            <a:br>
              <a:rPr lang="en-IN" b="1" dirty="0"/>
            </a:br>
            <a:r>
              <a:rPr lang="en-IN" b="1" dirty="0"/>
              <a:t>Breast Cancer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BD0D-F2C6-2F70-D539-0EF2098D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54" y="2895300"/>
            <a:ext cx="10515600" cy="3557258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https://www.kaggle.com/code/harshjain123/breast-cancer-exploratory-data-analysis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https://github.com/sara-kassani/Python-Machine-Learning-Codes/blob/master/Visualization%20-%20Breast%20Cancer%20Wisconsin%20(Diagnostic)%20Data%20Set.ipynb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uch data is generated everyday - infographic">
            <a:extLst>
              <a:ext uri="{FF2B5EF4-FFF2-40B4-BE49-F238E27FC236}">
                <a16:creationId xmlns:a16="http://schemas.microsoft.com/office/drawing/2014/main" id="{B8719110-63A6-7115-8D65-C059B9848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5"/>
          <a:stretch/>
        </p:blipFill>
        <p:spPr bwMode="auto">
          <a:xfrm>
            <a:off x="1129068" y="1293471"/>
            <a:ext cx="9933863" cy="42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9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much data is generated everyday - infographic">
            <a:extLst>
              <a:ext uri="{FF2B5EF4-FFF2-40B4-BE49-F238E27FC236}">
                <a16:creationId xmlns:a16="http://schemas.microsoft.com/office/drawing/2014/main" id="{C0BBA1F0-2868-6678-1FEB-8E762A4C6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5" b="29683"/>
          <a:stretch/>
        </p:blipFill>
        <p:spPr bwMode="auto">
          <a:xfrm>
            <a:off x="542563" y="1701479"/>
            <a:ext cx="11275121" cy="32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4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F39C31-61D8-0B68-DE42-A5AD3DCD26A2}"/>
              </a:ext>
            </a:extLst>
          </p:cNvPr>
          <p:cNvSpPr txBox="1"/>
          <p:nvPr/>
        </p:nvSpPr>
        <p:spPr>
          <a:xfrm>
            <a:off x="1447060" y="1313895"/>
            <a:ext cx="9046346" cy="4332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N" sz="3600" b="1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There are currently over 120 zettabytes of data in the entire digital universe (</a:t>
            </a:r>
            <a:r>
              <a:rPr lang="en-IN" sz="2000" b="1" dirty="0">
                <a:solidFill>
                  <a:srgbClr val="2E5C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  <a:hlinkClick r:id="rId2"/>
              </a:rPr>
              <a:t>PWC</a:t>
            </a:r>
            <a:r>
              <a:rPr lang="en-IN" sz="3600" b="1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>
              <a:lnSpc>
                <a:spcPts val="2400"/>
              </a:lnSpc>
              <a:spcAft>
                <a:spcPts val="2400"/>
              </a:spcAft>
            </a:pPr>
            <a:r>
              <a:rPr lang="en-IN" sz="2800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The amount of data created by humans grows at an exponential rate. </a:t>
            </a:r>
          </a:p>
          <a:p>
            <a:pPr>
              <a:lnSpc>
                <a:spcPts val="2400"/>
              </a:lnSpc>
              <a:spcAft>
                <a:spcPts val="2400"/>
              </a:spcAft>
            </a:pPr>
            <a:r>
              <a:rPr lang="en-IN" sz="2800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In 2019, there were 4.4 ZB of data in the digital universe. </a:t>
            </a:r>
          </a:p>
          <a:p>
            <a:pPr>
              <a:lnSpc>
                <a:spcPts val="2400"/>
              </a:lnSpc>
              <a:spcAft>
                <a:spcPts val="2400"/>
              </a:spcAft>
            </a:pPr>
            <a:r>
              <a:rPr lang="en-IN" sz="2800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In 2020, that figure increased </a:t>
            </a:r>
            <a:r>
              <a:rPr lang="en-IN" sz="2800" i="1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tenfold — </a:t>
            </a:r>
            <a:r>
              <a:rPr lang="en-IN" sz="2800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up to 44 ZB. </a:t>
            </a:r>
          </a:p>
          <a:p>
            <a:pPr>
              <a:lnSpc>
                <a:spcPts val="2400"/>
              </a:lnSpc>
              <a:spcAft>
                <a:spcPts val="2400"/>
              </a:spcAft>
            </a:pPr>
            <a:r>
              <a:rPr lang="en-IN" sz="2800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Just how much is a zettabyte? </a:t>
            </a:r>
            <a:r>
              <a:rPr lang="en-IN" sz="2800" i="1" dirty="0">
                <a:solidFill>
                  <a:srgbClr val="12173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One trillion gigabytes.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1773</Words>
  <Application>Microsoft Office PowerPoint</Application>
  <PresentationFormat>Widescreen</PresentationFormat>
  <Paragraphs>324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AdvOT0b7857e1</vt:lpstr>
      <vt:lpstr>AdvOT260e5629</vt:lpstr>
      <vt:lpstr>AdvOT260e5629+20</vt:lpstr>
      <vt:lpstr>AdvOT8b89b10c.I</vt:lpstr>
      <vt:lpstr>AdvOT95c60aa1</vt:lpstr>
      <vt:lpstr>AdvOTcb6dfb9e</vt:lpstr>
      <vt:lpstr>Arial</vt:lpstr>
      <vt:lpstr>Arial</vt:lpstr>
      <vt:lpstr>Calibri</vt:lpstr>
      <vt:lpstr>Calibri Light</vt:lpstr>
      <vt:lpstr>inherit</vt:lpstr>
      <vt:lpstr>inter-regular</vt:lpstr>
      <vt:lpstr>Quicksand</vt:lpstr>
      <vt:lpstr>source-serif-pro</vt:lpstr>
      <vt:lpstr>Trebuchet MS</vt:lpstr>
      <vt:lpstr>Office Theme</vt:lpstr>
      <vt:lpstr>PowerPoint Presentation</vt:lpstr>
      <vt:lpstr>Introduction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Science</vt:lpstr>
      <vt:lpstr>Data Science</vt:lpstr>
      <vt:lpstr>PowerPoint Presentation</vt:lpstr>
      <vt:lpstr>PowerPoint Presentation</vt:lpstr>
      <vt:lpstr>AI – ML - DS</vt:lpstr>
      <vt:lpstr>PowerPoint Presentation</vt:lpstr>
      <vt:lpstr>PowerPoint Presentation</vt:lpstr>
      <vt:lpstr>PowerPoint Presentation</vt:lpstr>
      <vt:lpstr>PowerPoint Presentation</vt:lpstr>
      <vt:lpstr>Traditional program and machine learning</vt:lpstr>
      <vt:lpstr>WHAT IS DATA SCIENCE? </vt:lpstr>
      <vt:lpstr>PowerPoint Presentation</vt:lpstr>
      <vt:lpstr>Features of Data Science</vt:lpstr>
      <vt:lpstr>Build Representative Models</vt:lpstr>
      <vt:lpstr>Fields associated with Data Science</vt:lpstr>
      <vt:lpstr>Machine Learning</vt:lpstr>
      <vt:lpstr>PowerPoint Presentation</vt:lpstr>
      <vt:lpstr>DATA SCIENCE CLASSIFICATION</vt:lpstr>
      <vt:lpstr>Data Science Tasks</vt:lpstr>
      <vt:lpstr>PowerPoint Presentation</vt:lpstr>
      <vt:lpstr>Data Science Process</vt:lpstr>
      <vt:lpstr>Data Science Process</vt:lpstr>
      <vt:lpstr>CRISP-DM Framework</vt:lpstr>
      <vt:lpstr>Data Science Process</vt:lpstr>
      <vt:lpstr>Prior Knowledge</vt:lpstr>
      <vt:lpstr>Data Terminologies</vt:lpstr>
      <vt:lpstr>2.DATA PREPARATION </vt:lpstr>
      <vt:lpstr>2.DATA PREPARATION </vt:lpstr>
      <vt:lpstr>2.DATA PREPARATION </vt:lpstr>
      <vt:lpstr>2.DATA PREPARATION </vt:lpstr>
      <vt:lpstr>2.DATA PREPARATION </vt:lpstr>
      <vt:lpstr>2.DATA PREPARATION </vt:lpstr>
      <vt:lpstr>2.DATA PREPARATION </vt:lpstr>
      <vt:lpstr>2.DATA PREPARATION </vt:lpstr>
      <vt:lpstr>MODELING</vt:lpstr>
      <vt:lpstr>2.DATA PREPARATION </vt:lpstr>
      <vt:lpstr>MODELING</vt:lpstr>
      <vt:lpstr>MODELING</vt:lpstr>
      <vt:lpstr>MODELING</vt:lpstr>
      <vt:lpstr>MODELING</vt:lpstr>
      <vt:lpstr>MODELING</vt:lpstr>
      <vt:lpstr>Application</vt:lpstr>
      <vt:lpstr>Knowledge</vt:lpstr>
      <vt:lpstr>Data Science Process</vt:lpstr>
      <vt:lpstr>Data Visualization</vt:lpstr>
      <vt:lpstr>Visualization</vt:lpstr>
      <vt:lpstr>Python Libraries for Visualization</vt:lpstr>
      <vt:lpstr>Exploratory Data Analysis using IRIS Dataset</vt:lpstr>
      <vt:lpstr>Exploratory Data Analysis using  Breast Cancer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Biju Skaria</cp:lastModifiedBy>
  <cp:revision>150</cp:revision>
  <dcterms:created xsi:type="dcterms:W3CDTF">2021-11-02T08:27:41Z</dcterms:created>
  <dcterms:modified xsi:type="dcterms:W3CDTF">2024-08-24T03:59:33Z</dcterms:modified>
</cp:coreProperties>
</file>