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C36C-9F18-414E-A7E5-088FB4C4E64F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3E5F-4783-4C67-9086-6DEF3A493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885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C36C-9F18-414E-A7E5-088FB4C4E64F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3E5F-4783-4C67-9086-6DEF3A493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932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C36C-9F18-414E-A7E5-088FB4C4E64F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3E5F-4783-4C67-9086-6DEF3A493E5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9139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C36C-9F18-414E-A7E5-088FB4C4E64F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3E5F-4783-4C67-9086-6DEF3A493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526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C36C-9F18-414E-A7E5-088FB4C4E64F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3E5F-4783-4C67-9086-6DEF3A493E5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9846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C36C-9F18-414E-A7E5-088FB4C4E64F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3E5F-4783-4C67-9086-6DEF3A493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639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C36C-9F18-414E-A7E5-088FB4C4E64F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3E5F-4783-4C67-9086-6DEF3A493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523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C36C-9F18-414E-A7E5-088FB4C4E64F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3E5F-4783-4C67-9086-6DEF3A493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7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C36C-9F18-414E-A7E5-088FB4C4E64F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3E5F-4783-4C67-9086-6DEF3A493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060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C36C-9F18-414E-A7E5-088FB4C4E64F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3E5F-4783-4C67-9086-6DEF3A493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26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C36C-9F18-414E-A7E5-088FB4C4E64F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3E5F-4783-4C67-9086-6DEF3A493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702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C36C-9F18-414E-A7E5-088FB4C4E64F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3E5F-4783-4C67-9086-6DEF3A493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214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C36C-9F18-414E-A7E5-088FB4C4E64F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3E5F-4783-4C67-9086-6DEF3A493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603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C36C-9F18-414E-A7E5-088FB4C4E64F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3E5F-4783-4C67-9086-6DEF3A493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735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C36C-9F18-414E-A7E5-088FB4C4E64F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3E5F-4783-4C67-9086-6DEF3A493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575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C36C-9F18-414E-A7E5-088FB4C4E64F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43E5F-4783-4C67-9086-6DEF3A493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745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5C36C-9F18-414E-A7E5-088FB4C4E64F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B043E5F-4783-4C67-9086-6DEF3A493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270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9FAFF3-F735-ED4D-38AF-1F1C35EBA981}"/>
              </a:ext>
            </a:extLst>
          </p:cNvPr>
          <p:cNvSpPr txBox="1"/>
          <p:nvPr/>
        </p:nvSpPr>
        <p:spPr>
          <a:xfrm>
            <a:off x="780836" y="945222"/>
            <a:ext cx="870221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DEEP LEARNING-BASED CLASSIFICATION OF DENTAL PATHOLOGIES FROM RADIOGRAPHIC IMAGES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4B9E10-8F73-C00C-B39C-65CBF0A9EE1C}"/>
              </a:ext>
            </a:extLst>
          </p:cNvPr>
          <p:cNvSpPr txBox="1"/>
          <p:nvPr/>
        </p:nvSpPr>
        <p:spPr>
          <a:xfrm>
            <a:off x="1736333" y="3030875"/>
            <a:ext cx="7315200" cy="3557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Done by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RENJISH K S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Reg No: MAC23MCA-2046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Under the guidance of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Prof. Manu John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2014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163CE0F-65C0-46BB-74D2-5A6C6DD91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644491"/>
              </p:ext>
            </p:extLst>
          </p:nvPr>
        </p:nvGraphicFramePr>
        <p:xfrm>
          <a:off x="421240" y="575353"/>
          <a:ext cx="9082356" cy="56302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2251">
                  <a:extLst>
                    <a:ext uri="{9D8B030D-6E8A-4147-A177-3AD203B41FA5}">
                      <a16:colId xmlns:a16="http://schemas.microsoft.com/office/drawing/2014/main" val="1800555987"/>
                    </a:ext>
                  </a:extLst>
                </a:gridCol>
                <a:gridCol w="2145602">
                  <a:extLst>
                    <a:ext uri="{9D8B030D-6E8A-4147-A177-3AD203B41FA5}">
                      <a16:colId xmlns:a16="http://schemas.microsoft.com/office/drawing/2014/main" val="2312199992"/>
                    </a:ext>
                  </a:extLst>
                </a:gridCol>
                <a:gridCol w="2478901">
                  <a:extLst>
                    <a:ext uri="{9D8B030D-6E8A-4147-A177-3AD203B41FA5}">
                      <a16:colId xmlns:a16="http://schemas.microsoft.com/office/drawing/2014/main" val="879014159"/>
                    </a:ext>
                  </a:extLst>
                </a:gridCol>
                <a:gridCol w="2145602">
                  <a:extLst>
                    <a:ext uri="{9D8B030D-6E8A-4147-A177-3AD203B41FA5}">
                      <a16:colId xmlns:a16="http://schemas.microsoft.com/office/drawing/2014/main" val="2632868221"/>
                    </a:ext>
                  </a:extLst>
                </a:gridCol>
              </a:tblGrid>
              <a:tr h="528292">
                <a:tc>
                  <a:txBody>
                    <a:bodyPr/>
                    <a:lstStyle/>
                    <a:p>
                      <a:r>
                        <a:rPr lang="en-IN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388549"/>
                  </a:ext>
                </a:extLst>
              </a:tr>
              <a:tr h="1600610"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Detection of Dental Diseases through X‐Ray Images Using Neural Search Architecture Network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Clinical dataset consist of 5000 records </a:t>
                      </a:r>
                    </a:p>
                    <a:p>
                      <a:pPr algn="just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 3 classes</a:t>
                      </a:r>
                    </a:p>
                    <a:p>
                      <a:pPr algn="just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NAS Net-based CNN.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Greater than 96%.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87273"/>
                  </a:ext>
                </a:extLst>
              </a:tr>
              <a:tr h="1900725"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Development of a Deep Learning Algorithm for Periapical Disease Detection in Dental Radiographs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dataset consists of 2,902 de-identified panoramic radiographic images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 Net-based CNN.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Greater than 67%.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407909"/>
                  </a:ext>
                </a:extLst>
              </a:tr>
              <a:tr h="1600610"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Dental disease detection on periapical radiographs based on deep convolutional neural networks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 total, 2900 digital dental periapical radiographs were collected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R-CNN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Greater than 71%.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051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9676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2DCC69-A855-FBCE-F3E7-CFB95C70BB02}"/>
              </a:ext>
            </a:extLst>
          </p:cNvPr>
          <p:cNvSpPr txBox="1"/>
          <p:nvPr/>
        </p:nvSpPr>
        <p:spPr>
          <a:xfrm>
            <a:off x="996594" y="3105834"/>
            <a:ext cx="809603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IN" sz="5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5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695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13A719-6F95-12AB-F89D-D3DA9F887568}"/>
              </a:ext>
            </a:extLst>
          </p:cNvPr>
          <p:cNvSpPr txBox="1"/>
          <p:nvPr/>
        </p:nvSpPr>
        <p:spPr>
          <a:xfrm>
            <a:off x="585627" y="544530"/>
            <a:ext cx="8537825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Learning-Based Classification of Dental Pathologies from Radiographic Images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on the findings from the reviewed literature, the proposed project aims to develop an advanced deep learning model using the NAS Net architecture for predicting dental diseases.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will be trained on a comprehensive dataset of over 8000 radiographic images, each annotated for four distinct dental conditions: cavity, implant, filling, and impacted tooth.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cavity class will identify areas of decay in the tooth structure, while the implant class will detect the presence of dental implants.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filling class will classify regions where dental restorations have been applied, and the impacted tooth class will identify teeth that have not erupted properly or are misaligned.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5470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94DD95-26E8-1397-129D-0CF99001C683}"/>
              </a:ext>
            </a:extLst>
          </p:cNvPr>
          <p:cNvSpPr txBox="1"/>
          <p:nvPr/>
        </p:nvSpPr>
        <p:spPr>
          <a:xfrm>
            <a:off x="678095" y="2650733"/>
            <a:ext cx="8260422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 DIAGRAM</a:t>
            </a:r>
          </a:p>
        </p:txBody>
      </p:sp>
    </p:spTree>
    <p:extLst>
      <p:ext uri="{BB962C8B-B14F-4D97-AF65-F5344CB8AC3E}">
        <p14:creationId xmlns:p14="http://schemas.microsoft.com/office/powerpoint/2010/main" val="1654317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626537-2FCB-180F-A105-8E3C87BAA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84" y="1284270"/>
            <a:ext cx="8976778" cy="456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127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4B3B5A-601E-CFE3-6CAB-D606E17BE1AC}"/>
              </a:ext>
            </a:extLst>
          </p:cNvPr>
          <p:cNvSpPr txBox="1"/>
          <p:nvPr/>
        </p:nvSpPr>
        <p:spPr>
          <a:xfrm>
            <a:off x="0" y="2784297"/>
            <a:ext cx="9226193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DATASET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179508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DA4A69-288F-943F-2C8E-97207211D559}"/>
              </a:ext>
            </a:extLst>
          </p:cNvPr>
          <p:cNvSpPr txBox="1"/>
          <p:nvPr/>
        </p:nvSpPr>
        <p:spPr>
          <a:xfrm>
            <a:off x="462337" y="256854"/>
            <a:ext cx="864056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comprises 8,030 entries, each corresponding to a dental radiographic image with detailed annotations.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These annotations are crucial for identifying and classifying dental conditions, primarily focusing on four categories: cavity, implant, filling, and impacted tooth.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Width: The width of the image in pixels, indicating the resolution and aspect ratio. Height: The height of the image in pixels, providing additional information about the image's dimensions. Class: The category of the dental condition present in the image.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1739FF-C5A2-9193-EEC0-656FC1ACF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799" y="848091"/>
            <a:ext cx="7287642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20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7D99EF-0767-F107-FBBB-9D034049F5B7}"/>
              </a:ext>
            </a:extLst>
          </p:cNvPr>
          <p:cNvSpPr txBox="1"/>
          <p:nvPr/>
        </p:nvSpPr>
        <p:spPr>
          <a:xfrm>
            <a:off x="493159" y="1047965"/>
            <a:ext cx="860974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Labels: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includes images classified into the following categories:</a:t>
            </a:r>
          </a:p>
          <a:p>
            <a:pPr lvl="1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Cavity: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(576 images) Identifies areas of tooth decay, crucial for early diagnosis and treatment planning.</a:t>
            </a:r>
          </a:p>
          <a:p>
            <a:pPr lvl="1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Implant: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(1,784 images) Detects dental implants used as replacements for missing teeth, assisting in monitoring and follow-up.</a:t>
            </a:r>
          </a:p>
          <a:p>
            <a:pPr lvl="1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Fillings: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(5,242 images) Recognizes dental restorations, helping to assess the state and quality of the fillings.</a:t>
            </a:r>
          </a:p>
          <a:p>
            <a:pPr lvl="1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Impacted Tooth: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(428 images) Identifies teeth that have not erupted properly or are misaligned, often requiring surgical intervention.</a:t>
            </a:r>
          </a:p>
        </p:txBody>
      </p:sp>
    </p:spTree>
    <p:extLst>
      <p:ext uri="{BB962C8B-B14F-4D97-AF65-F5344CB8AC3E}">
        <p14:creationId xmlns:p14="http://schemas.microsoft.com/office/powerpoint/2010/main" val="1943436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217F15-18D5-AB6A-897E-CFA0D8FB0412}"/>
              </a:ext>
            </a:extLst>
          </p:cNvPr>
          <p:cNvSpPr txBox="1"/>
          <p:nvPr/>
        </p:nvSpPr>
        <p:spPr>
          <a:xfrm>
            <a:off x="1191801" y="2849622"/>
            <a:ext cx="8178229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28608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EEE70-1714-4E4F-9D15-223356A05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sz="2800" dirty="0">
                <a:solidFill>
                  <a:schemeClr val="tx1"/>
                </a:solidFill>
              </a:rPr>
            </a:br>
            <a:r>
              <a:rPr lang="en-IN" sz="6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A1D07B-6FA9-6DB5-8B20-E27CF36567DA}"/>
              </a:ext>
            </a:extLst>
          </p:cNvPr>
          <p:cNvSpPr txBox="1"/>
          <p:nvPr/>
        </p:nvSpPr>
        <p:spPr>
          <a:xfrm>
            <a:off x="677334" y="2147299"/>
            <a:ext cx="79521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1.INTRODUCTION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2.LITERATURE REVIEW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3.COMPARISION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4.PROPOSED SYSTEM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5.DATASET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418995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34FC98-723B-C144-2759-C05F652C2995}"/>
              </a:ext>
            </a:extLst>
          </p:cNvPr>
          <p:cNvSpPr txBox="1"/>
          <p:nvPr/>
        </p:nvSpPr>
        <p:spPr>
          <a:xfrm>
            <a:off x="873304" y="2794571"/>
            <a:ext cx="88357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INTRODUCTON</a:t>
            </a:r>
          </a:p>
        </p:txBody>
      </p:sp>
    </p:spTree>
    <p:extLst>
      <p:ext uri="{BB962C8B-B14F-4D97-AF65-F5344CB8AC3E}">
        <p14:creationId xmlns:p14="http://schemas.microsoft.com/office/powerpoint/2010/main" val="46910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E39E65-2F5C-6544-AA5E-1C0D3511C8C1}"/>
              </a:ext>
            </a:extLst>
          </p:cNvPr>
          <p:cNvSpPr txBox="1"/>
          <p:nvPr/>
        </p:nvSpPr>
        <p:spPr>
          <a:xfrm>
            <a:off x="636998" y="1325367"/>
            <a:ext cx="8938517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Detecting Dental Conditions Using Deep Learning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Accurately classify dental conditions from radiographic images, supporting automated diagnosis.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8,030 annotated dental radiographic images from Kaggle.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NAS Net architecture, Convolutional Neural Networks (CNNs).</a:t>
            </a:r>
          </a:p>
        </p:txBody>
      </p:sp>
    </p:spTree>
    <p:extLst>
      <p:ext uri="{BB962C8B-B14F-4D97-AF65-F5344CB8AC3E}">
        <p14:creationId xmlns:p14="http://schemas.microsoft.com/office/powerpoint/2010/main" val="756604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1CA2AE-A285-789B-6A41-37D04BDAB528}"/>
              </a:ext>
            </a:extLst>
          </p:cNvPr>
          <p:cNvSpPr txBox="1"/>
          <p:nvPr/>
        </p:nvSpPr>
        <p:spPr>
          <a:xfrm>
            <a:off x="534256" y="2763748"/>
            <a:ext cx="93597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LITERATURE</a:t>
            </a:r>
            <a:r>
              <a:rPr lang="en-IN" sz="6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REVIEW</a:t>
            </a:r>
            <a:endParaRPr lang="en-US" sz="6000" dirty="0">
              <a:solidFill>
                <a:srgbClr val="FFFFFF"/>
              </a:solidFill>
              <a:latin typeface="Times New Roman" panose="02020603050405020304" pitchFamily="18" charset="0"/>
              <a:ea typeface="ITC Avant Garde Gothic Bold"/>
              <a:cs typeface="Times New Roman" panose="02020603050405020304" pitchFamily="18" charset="0"/>
              <a:sym typeface="ITC Avant Garde Gothic Bold"/>
            </a:endParaRPr>
          </a:p>
        </p:txBody>
      </p:sp>
    </p:spTree>
    <p:extLst>
      <p:ext uri="{BB962C8B-B14F-4D97-AF65-F5344CB8AC3E}">
        <p14:creationId xmlns:p14="http://schemas.microsoft.com/office/powerpoint/2010/main" val="513192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A10214-3C51-EDAC-A49F-342474A2B62A}"/>
              </a:ext>
            </a:extLst>
          </p:cNvPr>
          <p:cNvSpPr txBox="1"/>
          <p:nvPr/>
        </p:nvSpPr>
        <p:spPr>
          <a:xfrm>
            <a:off x="390419" y="503905"/>
            <a:ext cx="2414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PAPER-1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4395717-8955-1F78-72F6-8C929676CD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99846"/>
              </p:ext>
            </p:extLst>
          </p:nvPr>
        </p:nvGraphicFramePr>
        <p:xfrm>
          <a:off x="390419" y="1500027"/>
          <a:ext cx="9431675" cy="47352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7024">
                  <a:extLst>
                    <a:ext uri="{9D8B030D-6E8A-4147-A177-3AD203B41FA5}">
                      <a16:colId xmlns:a16="http://schemas.microsoft.com/office/drawing/2014/main" val="2643447870"/>
                    </a:ext>
                  </a:extLst>
                </a:gridCol>
                <a:gridCol w="1847024">
                  <a:extLst>
                    <a:ext uri="{9D8B030D-6E8A-4147-A177-3AD203B41FA5}">
                      <a16:colId xmlns:a16="http://schemas.microsoft.com/office/drawing/2014/main" val="2885900032"/>
                    </a:ext>
                  </a:extLst>
                </a:gridCol>
                <a:gridCol w="1597142">
                  <a:extLst>
                    <a:ext uri="{9D8B030D-6E8A-4147-A177-3AD203B41FA5}">
                      <a16:colId xmlns:a16="http://schemas.microsoft.com/office/drawing/2014/main" val="2393389112"/>
                    </a:ext>
                  </a:extLst>
                </a:gridCol>
                <a:gridCol w="2096906">
                  <a:extLst>
                    <a:ext uri="{9D8B030D-6E8A-4147-A177-3AD203B41FA5}">
                      <a16:colId xmlns:a16="http://schemas.microsoft.com/office/drawing/2014/main" val="1958047220"/>
                    </a:ext>
                  </a:extLst>
                </a:gridCol>
                <a:gridCol w="2043579">
                  <a:extLst>
                    <a:ext uri="{9D8B030D-6E8A-4147-A177-3AD203B41FA5}">
                      <a16:colId xmlns:a16="http://schemas.microsoft.com/office/drawing/2014/main" val="3361165599"/>
                    </a:ext>
                  </a:extLst>
                </a:gridCol>
              </a:tblGrid>
              <a:tr h="528972">
                <a:tc>
                  <a:txBody>
                    <a:bodyPr/>
                    <a:lstStyle/>
                    <a:p>
                      <a:r>
                        <a:rPr lang="en-IN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745629"/>
                  </a:ext>
                </a:extLst>
              </a:tr>
              <a:tr h="4001930">
                <a:tc>
                  <a:txBody>
                    <a:bodyPr/>
                    <a:lstStyle/>
                    <a:p>
                      <a:pPr algn="just"/>
                      <a:endParaRPr lang="en-IN" sz="20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IN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“Detection of Dental Diseases through X‐Ray Images Using Neural Search Architecture Network”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AUTHOR: Abdullah S. AL-Malaise AL-</a:t>
                      </a:r>
                      <a:r>
                        <a:rPr lang="en-IN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Ghamdi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PUBLISHER: Proceedings of the Fifth International Conference on Communication and Electronics Systems (ICCES 2020)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IN" dirty="0"/>
                    </a:p>
                    <a:p>
                      <a:pPr algn="just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Clinical dataset consist of 5000 records </a:t>
                      </a:r>
                    </a:p>
                    <a:p>
                      <a:pPr algn="just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 3 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NAS Net-based CNN.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Greater than 96%.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636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2477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2A960B-6770-60A8-69FE-AF8A6358B64C}"/>
              </a:ext>
            </a:extLst>
          </p:cNvPr>
          <p:cNvSpPr txBox="1"/>
          <p:nvPr/>
        </p:nvSpPr>
        <p:spPr>
          <a:xfrm>
            <a:off x="390419" y="503905"/>
            <a:ext cx="2414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PAPER-2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F4B1B37-CC69-0D2F-6733-FBDF22B2E3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749163"/>
              </p:ext>
            </p:extLst>
          </p:nvPr>
        </p:nvGraphicFramePr>
        <p:xfrm>
          <a:off x="369871" y="1500027"/>
          <a:ext cx="9431675" cy="45309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7024">
                  <a:extLst>
                    <a:ext uri="{9D8B030D-6E8A-4147-A177-3AD203B41FA5}">
                      <a16:colId xmlns:a16="http://schemas.microsoft.com/office/drawing/2014/main" val="2643447870"/>
                    </a:ext>
                  </a:extLst>
                </a:gridCol>
                <a:gridCol w="1847024">
                  <a:extLst>
                    <a:ext uri="{9D8B030D-6E8A-4147-A177-3AD203B41FA5}">
                      <a16:colId xmlns:a16="http://schemas.microsoft.com/office/drawing/2014/main" val="2885900032"/>
                    </a:ext>
                  </a:extLst>
                </a:gridCol>
                <a:gridCol w="1597142">
                  <a:extLst>
                    <a:ext uri="{9D8B030D-6E8A-4147-A177-3AD203B41FA5}">
                      <a16:colId xmlns:a16="http://schemas.microsoft.com/office/drawing/2014/main" val="2393389112"/>
                    </a:ext>
                  </a:extLst>
                </a:gridCol>
                <a:gridCol w="2096906">
                  <a:extLst>
                    <a:ext uri="{9D8B030D-6E8A-4147-A177-3AD203B41FA5}">
                      <a16:colId xmlns:a16="http://schemas.microsoft.com/office/drawing/2014/main" val="1958047220"/>
                    </a:ext>
                  </a:extLst>
                </a:gridCol>
                <a:gridCol w="2043579">
                  <a:extLst>
                    <a:ext uri="{9D8B030D-6E8A-4147-A177-3AD203B41FA5}">
                      <a16:colId xmlns:a16="http://schemas.microsoft.com/office/drawing/2014/main" val="3361165599"/>
                    </a:ext>
                  </a:extLst>
                </a:gridCol>
              </a:tblGrid>
              <a:tr h="528972">
                <a:tc>
                  <a:txBody>
                    <a:bodyPr/>
                    <a:lstStyle/>
                    <a:p>
                      <a:r>
                        <a:rPr lang="en-IN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745629"/>
                  </a:ext>
                </a:extLst>
              </a:tr>
              <a:tr h="4001930">
                <a:tc>
                  <a:txBody>
                    <a:bodyPr/>
                    <a:lstStyle/>
                    <a:p>
                      <a:pPr algn="just"/>
                      <a:endParaRPr lang="en-IN" sz="20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Michael G. </a:t>
                      </a:r>
                      <a:r>
                        <a:rPr lang="en-IN" sz="20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Endres,Florian</a:t>
                      </a:r>
                      <a:r>
                        <a:rPr lang="en-IN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20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Hillen,Marios</a:t>
                      </a:r>
                      <a:r>
                        <a:rPr lang="en-IN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20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Salloumis</a:t>
                      </a:r>
                      <a:r>
                        <a:rPr lang="en-IN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”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Development of a Deep Learning Algorithm for Periapical Disease Detection in Dental Radiographs”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dataset consists of 2,902 de-identified panoramic radiographic images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 Net-based CNN.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67.2%.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636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5558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1A7301-7DD1-6C7D-8892-3871B198CF55}"/>
              </a:ext>
            </a:extLst>
          </p:cNvPr>
          <p:cNvSpPr txBox="1"/>
          <p:nvPr/>
        </p:nvSpPr>
        <p:spPr>
          <a:xfrm>
            <a:off x="390419" y="503905"/>
            <a:ext cx="2414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PAPER-3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A071B5-6477-FEC7-10F9-8C0949D25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492057"/>
              </p:ext>
            </p:extLst>
          </p:nvPr>
        </p:nvGraphicFramePr>
        <p:xfrm>
          <a:off x="390419" y="1500027"/>
          <a:ext cx="9431675" cy="45309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7024">
                  <a:extLst>
                    <a:ext uri="{9D8B030D-6E8A-4147-A177-3AD203B41FA5}">
                      <a16:colId xmlns:a16="http://schemas.microsoft.com/office/drawing/2014/main" val="2643447870"/>
                    </a:ext>
                  </a:extLst>
                </a:gridCol>
                <a:gridCol w="1851672">
                  <a:extLst>
                    <a:ext uri="{9D8B030D-6E8A-4147-A177-3AD203B41FA5}">
                      <a16:colId xmlns:a16="http://schemas.microsoft.com/office/drawing/2014/main" val="2885900032"/>
                    </a:ext>
                  </a:extLst>
                </a:gridCol>
                <a:gridCol w="1592494">
                  <a:extLst>
                    <a:ext uri="{9D8B030D-6E8A-4147-A177-3AD203B41FA5}">
                      <a16:colId xmlns:a16="http://schemas.microsoft.com/office/drawing/2014/main" val="2393389112"/>
                    </a:ext>
                  </a:extLst>
                </a:gridCol>
                <a:gridCol w="2095928">
                  <a:extLst>
                    <a:ext uri="{9D8B030D-6E8A-4147-A177-3AD203B41FA5}">
                      <a16:colId xmlns:a16="http://schemas.microsoft.com/office/drawing/2014/main" val="1958047220"/>
                    </a:ext>
                  </a:extLst>
                </a:gridCol>
                <a:gridCol w="2044557">
                  <a:extLst>
                    <a:ext uri="{9D8B030D-6E8A-4147-A177-3AD203B41FA5}">
                      <a16:colId xmlns:a16="http://schemas.microsoft.com/office/drawing/2014/main" val="3361165599"/>
                    </a:ext>
                  </a:extLst>
                </a:gridCol>
              </a:tblGrid>
              <a:tr h="528972">
                <a:tc>
                  <a:txBody>
                    <a:bodyPr/>
                    <a:lstStyle/>
                    <a:p>
                      <a:r>
                        <a:rPr lang="en-IN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745629"/>
                  </a:ext>
                </a:extLst>
              </a:tr>
              <a:tr h="4001930">
                <a:tc>
                  <a:txBody>
                    <a:bodyPr/>
                    <a:lstStyle/>
                    <a:p>
                      <a:pPr algn="just"/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Hu </a:t>
                      </a:r>
                      <a:r>
                        <a:rPr lang="en-IN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Chen,Hong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Li7,Yijiao </a:t>
                      </a:r>
                      <a:r>
                        <a:rPr lang="en-IN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Zhao,Jianjiang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Zha,Yong</a:t>
                      </a: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Wang ,</a:t>
                      </a:r>
                    </a:p>
                    <a:p>
                      <a:pPr algn="just"/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”Dental disease detection on periapical radiographs based on deep convolutional neural networks”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Faster R-CNN model was trained and validated using several strategies. Training with all annotated images (baseline)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 total, 2900 digital dental periapical radiographs were collected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R-CNN</a:t>
                      </a:r>
                      <a:endParaRPr lang="en-IN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71%.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636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2219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5D0473-2923-0822-714C-A5ECD86FD27F}"/>
              </a:ext>
            </a:extLst>
          </p:cNvPr>
          <p:cNvSpPr txBox="1"/>
          <p:nvPr/>
        </p:nvSpPr>
        <p:spPr>
          <a:xfrm>
            <a:off x="493160" y="2578813"/>
            <a:ext cx="9185096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COMPARISION</a:t>
            </a:r>
          </a:p>
        </p:txBody>
      </p:sp>
    </p:spTree>
    <p:extLst>
      <p:ext uri="{BB962C8B-B14F-4D97-AF65-F5344CB8AC3E}">
        <p14:creationId xmlns:p14="http://schemas.microsoft.com/office/powerpoint/2010/main" val="7354807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287</TotalTime>
  <Words>697</Words>
  <Application>Microsoft Office PowerPoint</Application>
  <PresentationFormat>Widescreen</PresentationFormat>
  <Paragraphs>129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PowerPoint Presentation</vt:lpstr>
      <vt:lpstr>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renjish k simon</dc:creator>
  <cp:lastModifiedBy>renjish k simon</cp:lastModifiedBy>
  <cp:revision>5</cp:revision>
  <dcterms:created xsi:type="dcterms:W3CDTF">2024-07-28T10:59:55Z</dcterms:created>
  <dcterms:modified xsi:type="dcterms:W3CDTF">2024-07-29T04:16:47Z</dcterms:modified>
</cp:coreProperties>
</file>