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487" r:id="rId5"/>
    <p:sldId id="488" r:id="rId6"/>
    <p:sldId id="490" r:id="rId7"/>
    <p:sldId id="564" r:id="rId8"/>
    <p:sldId id="491" r:id="rId9"/>
    <p:sldId id="547" r:id="rId10"/>
    <p:sldId id="566" r:id="rId11"/>
    <p:sldId id="567" r:id="rId12"/>
    <p:sldId id="568" r:id="rId13"/>
    <p:sldId id="494" r:id="rId14"/>
    <p:sldId id="549" r:id="rId15"/>
    <p:sldId id="550" r:id="rId16"/>
    <p:sldId id="551" r:id="rId17"/>
    <p:sldId id="552" r:id="rId18"/>
    <p:sldId id="554" r:id="rId19"/>
    <p:sldId id="553" r:id="rId20"/>
    <p:sldId id="555" r:id="rId21"/>
    <p:sldId id="556" r:id="rId22"/>
    <p:sldId id="497" r:id="rId23"/>
    <p:sldId id="569" r:id="rId24"/>
    <p:sldId id="565" r:id="rId25"/>
    <p:sldId id="557" r:id="rId26"/>
    <p:sldId id="501" r:id="rId27"/>
    <p:sldId id="502" r:id="rId28"/>
    <p:sldId id="558" r:id="rId29"/>
    <p:sldId id="504" r:id="rId30"/>
    <p:sldId id="559" r:id="rId31"/>
    <p:sldId id="505" r:id="rId32"/>
    <p:sldId id="506" r:id="rId33"/>
    <p:sldId id="546" r:id="rId34"/>
    <p:sldId id="510" r:id="rId35"/>
    <p:sldId id="511" r:id="rId36"/>
    <p:sldId id="512" r:id="rId37"/>
    <p:sldId id="514" r:id="rId38"/>
    <p:sldId id="515" r:id="rId39"/>
    <p:sldId id="516" r:id="rId40"/>
    <p:sldId id="498" r:id="rId41"/>
    <p:sldId id="288" r:id="rId42"/>
    <p:sldId id="536" r:id="rId43"/>
    <p:sldId id="538" r:id="rId44"/>
    <p:sldId id="495" r:id="rId45"/>
    <p:sldId id="562" r:id="rId46"/>
    <p:sldId id="563" r:id="rId47"/>
    <p:sldId id="517" r:id="rId48"/>
    <p:sldId id="513" r:id="rId49"/>
    <p:sldId id="529" r:id="rId50"/>
    <p:sldId id="530" r:id="rId51"/>
    <p:sldId id="520" r:id="rId52"/>
    <p:sldId id="522" r:id="rId53"/>
    <p:sldId id="560" r:id="rId54"/>
    <p:sldId id="561" r:id="rId55"/>
    <p:sldId id="525" r:id="rId56"/>
    <p:sldId id="527" r:id="rId57"/>
    <p:sldId id="528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ONG ZHI LIN CHARLENE#" initials="#ZLC" lastIdx="3" clrIdx="0">
    <p:extLst>
      <p:ext uri="{19B8F6BF-5375-455C-9EA6-DF929625EA0E}">
        <p15:presenceInfo xmlns:p15="http://schemas.microsoft.com/office/powerpoint/2012/main" userId="S::ongz0070@e.ntu.edu.sg::148ef898-b881-4a88-a25b-1c5e048bdd8c" providerId="AD"/>
      </p:ext>
    </p:extLst>
  </p:cmAuthor>
  <p:cmAuthor id="2" name="#MALIK MOHAMMAD OMAR ABDULLAH#" initials="#MOA" lastIdx="2" clrIdx="1">
    <p:extLst>
      <p:ext uri="{19B8F6BF-5375-455C-9EA6-DF929625EA0E}">
        <p15:presenceInfo xmlns:p15="http://schemas.microsoft.com/office/powerpoint/2012/main" userId="#MALIK MOHAMMAD OMAR ABDULLAH#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61"/>
    <a:srgbClr val="404040"/>
    <a:srgbClr val="FFD684"/>
    <a:srgbClr val="0B3D89"/>
    <a:srgbClr val="253F61"/>
    <a:srgbClr val="FFFFFF"/>
    <a:srgbClr val="F8CBAD"/>
    <a:srgbClr val="015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803FA-1959-442B-AA63-66BEFEAF45AC}" v="21" dt="2021-11-25T14:15:00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3947" autoAdjust="0"/>
  </p:normalViewPr>
  <p:slideViewPr>
    <p:cSldViewPr snapToGrid="0">
      <p:cViewPr varScale="1">
        <p:scale>
          <a:sx n="157" d="100"/>
          <a:sy n="157" d="100"/>
        </p:scale>
        <p:origin x="715" y="10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XU HUATAO#" userId="dcedb88f-b779-44fb-a0fb-9df72b185910" providerId="ADAL" clId="{9F2A6FFD-8060-4FC9-97C8-D510DECDCE42}"/>
    <pc:docChg chg="delSld modSld">
      <pc:chgData name="#XU HUATAO#" userId="dcedb88f-b779-44fb-a0fb-9df72b185910" providerId="ADAL" clId="{9F2A6FFD-8060-4FC9-97C8-D510DECDCE42}" dt="2021-11-01T12:23:31.416" v="100" actId="20577"/>
      <pc:docMkLst>
        <pc:docMk/>
      </pc:docMkLst>
      <pc:sldChg chg="del">
        <pc:chgData name="#XU HUATAO#" userId="dcedb88f-b779-44fb-a0fb-9df72b185910" providerId="ADAL" clId="{9F2A6FFD-8060-4FC9-97C8-D510DECDCE42}" dt="2021-11-01T11:14:01.648" v="20" actId="47"/>
        <pc:sldMkLst>
          <pc:docMk/>
          <pc:sldMk cId="3060931780" sldId="459"/>
        </pc:sldMkLst>
      </pc:sldChg>
      <pc:sldChg chg="modSp mod">
        <pc:chgData name="#XU HUATAO#" userId="dcedb88f-b779-44fb-a0fb-9df72b185910" providerId="ADAL" clId="{9F2A6FFD-8060-4FC9-97C8-D510DECDCE42}" dt="2021-11-01T12:01:18.545" v="86" actId="1036"/>
        <pc:sldMkLst>
          <pc:docMk/>
          <pc:sldMk cId="3881587954" sldId="487"/>
        </pc:sldMkLst>
        <pc:spChg chg="mod">
          <ac:chgData name="#XU HUATAO#" userId="dcedb88f-b779-44fb-a0fb-9df72b185910" providerId="ADAL" clId="{9F2A6FFD-8060-4FC9-97C8-D510DECDCE42}" dt="2021-11-01T12:01:18.545" v="86" actId="1036"/>
          <ac:spMkLst>
            <pc:docMk/>
            <pc:sldMk cId="3881587954" sldId="487"/>
            <ac:spMk id="2" creationId="{00000000-0000-0000-0000-000000000000}"/>
          </ac:spMkLst>
        </pc:spChg>
        <pc:spChg chg="mod">
          <ac:chgData name="#XU HUATAO#" userId="dcedb88f-b779-44fb-a0fb-9df72b185910" providerId="ADAL" clId="{9F2A6FFD-8060-4FC9-97C8-D510DECDCE42}" dt="2021-11-01T12:01:16.551" v="76" actId="1036"/>
          <ac:spMkLst>
            <pc:docMk/>
            <pc:sldMk cId="3881587954" sldId="487"/>
            <ac:spMk id="6" creationId="{00000000-0000-0000-0000-000000000000}"/>
          </ac:spMkLst>
        </pc:spChg>
        <pc:picChg chg="mod">
          <ac:chgData name="#XU HUATAO#" userId="dcedb88f-b779-44fb-a0fb-9df72b185910" providerId="ADAL" clId="{9F2A6FFD-8060-4FC9-97C8-D510DECDCE42}" dt="2021-11-01T11:59:22.883" v="27" actId="1076"/>
          <ac:picMkLst>
            <pc:docMk/>
            <pc:sldMk cId="3881587954" sldId="487"/>
            <ac:picMk id="7" creationId="{00000000-0000-0000-0000-000000000000}"/>
          </ac:picMkLst>
        </pc:picChg>
        <pc:picChg chg="mod">
          <ac:chgData name="#XU HUATAO#" userId="dcedb88f-b779-44fb-a0fb-9df72b185910" providerId="ADAL" clId="{9F2A6FFD-8060-4FC9-97C8-D510DECDCE42}" dt="2021-11-01T11:59:22.883" v="27" actId="1076"/>
          <ac:picMkLst>
            <pc:docMk/>
            <pc:sldMk cId="3881587954" sldId="487"/>
            <ac:picMk id="8" creationId="{00000000-0000-0000-0000-000000000000}"/>
          </ac:picMkLst>
        </pc:picChg>
      </pc:sldChg>
      <pc:sldChg chg="modSp mod">
        <pc:chgData name="#XU HUATAO#" userId="dcedb88f-b779-44fb-a0fb-9df72b185910" providerId="ADAL" clId="{9F2A6FFD-8060-4FC9-97C8-D510DECDCE42}" dt="2021-11-01T11:43:23.111" v="26" actId="1036"/>
        <pc:sldMkLst>
          <pc:docMk/>
          <pc:sldMk cId="3690758093" sldId="491"/>
        </pc:sldMkLst>
        <pc:spChg chg="mod">
          <ac:chgData name="#XU HUATAO#" userId="dcedb88f-b779-44fb-a0fb-9df72b185910" providerId="ADAL" clId="{9F2A6FFD-8060-4FC9-97C8-D510DECDCE42}" dt="2021-11-01T11:37:36.583" v="21" actId="1076"/>
          <ac:spMkLst>
            <pc:docMk/>
            <pc:sldMk cId="3690758093" sldId="491"/>
            <ac:spMk id="12" creationId="{3320DAF7-11D1-4394-9E20-A42399DF573E}"/>
          </ac:spMkLst>
        </pc:spChg>
        <pc:picChg chg="mod">
          <ac:chgData name="#XU HUATAO#" userId="dcedb88f-b779-44fb-a0fb-9df72b185910" providerId="ADAL" clId="{9F2A6FFD-8060-4FC9-97C8-D510DECDCE42}" dt="2021-11-01T11:43:23.111" v="26" actId="1036"/>
          <ac:picMkLst>
            <pc:docMk/>
            <pc:sldMk cId="3690758093" sldId="491"/>
            <ac:picMk id="10" creationId="{E58C479C-1BB6-40AA-BF20-E4984D634156}"/>
          </ac:picMkLst>
        </pc:picChg>
      </pc:sldChg>
      <pc:sldChg chg="modSp">
        <pc:chgData name="#XU HUATAO#" userId="dcedb88f-b779-44fb-a0fb-9df72b185910" providerId="ADAL" clId="{9F2A6FFD-8060-4FC9-97C8-D510DECDCE42}" dt="2021-11-01T11:10:44.609" v="3" actId="20577"/>
        <pc:sldMkLst>
          <pc:docMk/>
          <pc:sldMk cId="832198658" sldId="503"/>
        </pc:sldMkLst>
        <pc:spChg chg="mod">
          <ac:chgData name="#XU HUATAO#" userId="dcedb88f-b779-44fb-a0fb-9df72b185910" providerId="ADAL" clId="{9F2A6FFD-8060-4FC9-97C8-D510DECDCE42}" dt="2021-11-01T11:10:44.609" v="3" actId="20577"/>
          <ac:spMkLst>
            <pc:docMk/>
            <pc:sldMk cId="832198658" sldId="503"/>
            <ac:spMk id="12" creationId="{00000000-0000-0000-0000-000000000000}"/>
          </ac:spMkLst>
        </pc:spChg>
        <pc:spChg chg="mod">
          <ac:chgData name="#XU HUATAO#" userId="dcedb88f-b779-44fb-a0fb-9df72b185910" providerId="ADAL" clId="{9F2A6FFD-8060-4FC9-97C8-D510DECDCE42}" dt="2021-11-01T11:10:42.913" v="2" actId="20577"/>
          <ac:spMkLst>
            <pc:docMk/>
            <pc:sldMk cId="832198658" sldId="503"/>
            <ac:spMk id="29" creationId="{00000000-0000-0000-0000-000000000000}"/>
          </ac:spMkLst>
        </pc:spChg>
      </pc:sldChg>
      <pc:sldChg chg="addSp modSp mod modAnim">
        <pc:chgData name="#XU HUATAO#" userId="dcedb88f-b779-44fb-a0fb-9df72b185910" providerId="ADAL" clId="{9F2A6FFD-8060-4FC9-97C8-D510DECDCE42}" dt="2021-11-01T11:12:27.819" v="17"/>
        <pc:sldMkLst>
          <pc:docMk/>
          <pc:sldMk cId="4147517701" sldId="504"/>
        </pc:sldMkLst>
        <pc:spChg chg="add mod">
          <ac:chgData name="#XU HUATAO#" userId="dcedb88f-b779-44fb-a0fb-9df72b185910" providerId="ADAL" clId="{9F2A6FFD-8060-4FC9-97C8-D510DECDCE42}" dt="2021-11-01T11:12:09.714" v="16" actId="13822"/>
          <ac:spMkLst>
            <pc:docMk/>
            <pc:sldMk cId="4147517701" sldId="504"/>
            <ac:spMk id="4" creationId="{C9C9AD50-E13E-4A7A-9E4A-261B015044A0}"/>
          </ac:spMkLst>
        </pc:spChg>
      </pc:sldChg>
      <pc:sldChg chg="modSp">
        <pc:chgData name="#XU HUATAO#" userId="dcedb88f-b779-44fb-a0fb-9df72b185910" providerId="ADAL" clId="{9F2A6FFD-8060-4FC9-97C8-D510DECDCE42}" dt="2021-11-01T11:12:45.089" v="19" actId="20577"/>
        <pc:sldMkLst>
          <pc:docMk/>
          <pc:sldMk cId="2308210077" sldId="505"/>
        </pc:sldMkLst>
        <pc:spChg chg="mod">
          <ac:chgData name="#XU HUATAO#" userId="dcedb88f-b779-44fb-a0fb-9df72b185910" providerId="ADAL" clId="{9F2A6FFD-8060-4FC9-97C8-D510DECDCE42}" dt="2021-11-01T11:12:45.089" v="19" actId="20577"/>
          <ac:spMkLst>
            <pc:docMk/>
            <pc:sldMk cId="2308210077" sldId="505"/>
            <ac:spMk id="14" creationId="{00000000-0000-0000-0000-000000000000}"/>
          </ac:spMkLst>
        </pc:spChg>
      </pc:sldChg>
      <pc:sldChg chg="modSp mod">
        <pc:chgData name="#XU HUATAO#" userId="dcedb88f-b779-44fb-a0fb-9df72b185910" providerId="ADAL" clId="{9F2A6FFD-8060-4FC9-97C8-D510DECDCE42}" dt="2021-11-01T12:23:31.416" v="100" actId="20577"/>
        <pc:sldMkLst>
          <pc:docMk/>
          <pc:sldMk cId="2317107904" sldId="517"/>
        </pc:sldMkLst>
        <pc:spChg chg="mod">
          <ac:chgData name="#XU HUATAO#" userId="dcedb88f-b779-44fb-a0fb-9df72b185910" providerId="ADAL" clId="{9F2A6FFD-8060-4FC9-97C8-D510DECDCE42}" dt="2021-11-01T12:23:31.416" v="100" actId="20577"/>
          <ac:spMkLst>
            <pc:docMk/>
            <pc:sldMk cId="2317107904" sldId="517"/>
            <ac:spMk id="14" creationId="{00000000-0000-0000-0000-000000000000}"/>
          </ac:spMkLst>
        </pc:spChg>
      </pc:sldChg>
    </pc:docChg>
  </pc:docChgLst>
  <pc:docChgLst>
    <pc:chgData name="#XU HUATAO#" userId="dcedb88f-b779-44fb-a0fb-9df72b185910" providerId="ADAL" clId="{98C803FA-1959-442B-AA63-66BEFEAF45AC}"/>
    <pc:docChg chg="undo custSel addSld delSld modSld">
      <pc:chgData name="#XU HUATAO#" userId="dcedb88f-b779-44fb-a0fb-9df72b185910" providerId="ADAL" clId="{98C803FA-1959-442B-AA63-66BEFEAF45AC}" dt="2021-11-25T14:15:58.029" v="127" actId="1076"/>
      <pc:docMkLst>
        <pc:docMk/>
      </pc:docMkLst>
      <pc:sldChg chg="modSp mod">
        <pc:chgData name="#XU HUATAO#" userId="dcedb88f-b779-44fb-a0fb-9df72b185910" providerId="ADAL" clId="{98C803FA-1959-442B-AA63-66BEFEAF45AC}" dt="2021-11-25T14:10:52.043" v="48" actId="20577"/>
        <pc:sldMkLst>
          <pc:docMk/>
          <pc:sldMk cId="3690758093" sldId="491"/>
        </pc:sldMkLst>
        <pc:spChg chg="mod">
          <ac:chgData name="#XU HUATAO#" userId="dcedb88f-b779-44fb-a0fb-9df72b185910" providerId="ADAL" clId="{98C803FA-1959-442B-AA63-66BEFEAF45AC}" dt="2021-11-25T14:10:52.043" v="48" actId="20577"/>
          <ac:spMkLst>
            <pc:docMk/>
            <pc:sldMk cId="3690758093" sldId="491"/>
            <ac:spMk id="2" creationId="{00000000-0000-0000-0000-000000000000}"/>
          </ac:spMkLst>
        </pc:spChg>
      </pc:sldChg>
      <pc:sldChg chg="modSp mod">
        <pc:chgData name="#XU HUATAO#" userId="dcedb88f-b779-44fb-a0fb-9df72b185910" providerId="ADAL" clId="{98C803FA-1959-442B-AA63-66BEFEAF45AC}" dt="2021-11-25T14:08:14.364" v="27" actId="14100"/>
        <pc:sldMkLst>
          <pc:docMk/>
          <pc:sldMk cId="1070902273" sldId="497"/>
        </pc:sldMkLst>
        <pc:spChg chg="mod">
          <ac:chgData name="#XU HUATAO#" userId="dcedb88f-b779-44fb-a0fb-9df72b185910" providerId="ADAL" clId="{98C803FA-1959-442B-AA63-66BEFEAF45AC}" dt="2021-11-25T14:08:09.234" v="26" actId="1076"/>
          <ac:spMkLst>
            <pc:docMk/>
            <pc:sldMk cId="1070902273" sldId="497"/>
            <ac:spMk id="22" creationId="{00000000-0000-0000-0000-000000000000}"/>
          </ac:spMkLst>
        </pc:spChg>
        <pc:spChg chg="mod">
          <ac:chgData name="#XU HUATAO#" userId="dcedb88f-b779-44fb-a0fb-9df72b185910" providerId="ADAL" clId="{98C803FA-1959-442B-AA63-66BEFEAF45AC}" dt="2021-11-25T14:08:14.364" v="27" actId="14100"/>
          <ac:spMkLst>
            <pc:docMk/>
            <pc:sldMk cId="1070902273" sldId="497"/>
            <ac:spMk id="23" creationId="{00000000-0000-0000-0000-000000000000}"/>
          </ac:spMkLst>
        </pc:spChg>
      </pc:sldChg>
      <pc:sldChg chg="modSp mod">
        <pc:chgData name="#XU HUATAO#" userId="dcedb88f-b779-44fb-a0fb-9df72b185910" providerId="ADAL" clId="{98C803FA-1959-442B-AA63-66BEFEAF45AC}" dt="2021-11-25T14:10:00.304" v="46" actId="20577"/>
        <pc:sldMkLst>
          <pc:docMk/>
          <pc:sldMk cId="1583117318" sldId="498"/>
        </pc:sldMkLst>
        <pc:spChg chg="mod">
          <ac:chgData name="#XU HUATAO#" userId="dcedb88f-b779-44fb-a0fb-9df72b185910" providerId="ADAL" clId="{98C803FA-1959-442B-AA63-66BEFEAF45AC}" dt="2021-11-25T14:10:00.304" v="46" actId="20577"/>
          <ac:spMkLst>
            <pc:docMk/>
            <pc:sldMk cId="1583117318" sldId="498"/>
            <ac:spMk id="7" creationId="{00000000-0000-0000-0000-000000000000}"/>
          </ac:spMkLst>
        </pc:spChg>
      </pc:sldChg>
      <pc:sldChg chg="add">
        <pc:chgData name="#XU HUATAO#" userId="dcedb88f-b779-44fb-a0fb-9df72b185910" providerId="ADAL" clId="{98C803FA-1959-442B-AA63-66BEFEAF45AC}" dt="2021-11-25T14:08:47.606" v="28"/>
        <pc:sldMkLst>
          <pc:docMk/>
          <pc:sldMk cId="3738322392" sldId="501"/>
        </pc:sldMkLst>
      </pc:sldChg>
      <pc:sldChg chg="modSp mod">
        <pc:chgData name="#XU HUATAO#" userId="dcedb88f-b779-44fb-a0fb-9df72b185910" providerId="ADAL" clId="{98C803FA-1959-442B-AA63-66BEFEAF45AC}" dt="2021-11-25T14:15:58.029" v="127" actId="1076"/>
        <pc:sldMkLst>
          <pc:docMk/>
          <pc:sldMk cId="2592334960" sldId="516"/>
        </pc:sldMkLst>
        <pc:spChg chg="mod">
          <ac:chgData name="#XU HUATAO#" userId="dcedb88f-b779-44fb-a0fb-9df72b185910" providerId="ADAL" clId="{98C803FA-1959-442B-AA63-66BEFEAF45AC}" dt="2021-11-25T14:15:43.093" v="120" actId="1076"/>
          <ac:spMkLst>
            <pc:docMk/>
            <pc:sldMk cId="2592334960" sldId="516"/>
            <ac:spMk id="14" creationId="{00000000-0000-0000-0000-000000000000}"/>
          </ac:spMkLst>
        </pc:spChg>
        <pc:picChg chg="mod">
          <ac:chgData name="#XU HUATAO#" userId="dcedb88f-b779-44fb-a0fb-9df72b185910" providerId="ADAL" clId="{98C803FA-1959-442B-AA63-66BEFEAF45AC}" dt="2021-11-25T14:15:58.029" v="127" actId="1076"/>
          <ac:picMkLst>
            <pc:docMk/>
            <pc:sldMk cId="2592334960" sldId="516"/>
            <ac:picMk id="4" creationId="{00000000-0000-0000-0000-000000000000}"/>
          </ac:picMkLst>
        </pc:picChg>
      </pc:sldChg>
      <pc:sldChg chg="del">
        <pc:chgData name="#XU HUATAO#" userId="dcedb88f-b779-44fb-a0fb-9df72b185910" providerId="ADAL" clId="{98C803FA-1959-442B-AA63-66BEFEAF45AC}" dt="2021-11-25T14:05:58.724" v="2" actId="47"/>
        <pc:sldMkLst>
          <pc:docMk/>
          <pc:sldMk cId="3233907632" sldId="538"/>
        </pc:sldMkLst>
      </pc:sldChg>
      <pc:sldChg chg="modSp add mod">
        <pc:chgData name="#XU HUATAO#" userId="dcedb88f-b779-44fb-a0fb-9df72b185910" providerId="ADAL" clId="{98C803FA-1959-442B-AA63-66BEFEAF45AC}" dt="2021-11-25T14:06:15.387" v="17" actId="20577"/>
        <pc:sldMkLst>
          <pc:docMk/>
          <pc:sldMk cId="4079241992" sldId="538"/>
        </pc:sldMkLst>
        <pc:spChg chg="mod">
          <ac:chgData name="#XU HUATAO#" userId="dcedb88f-b779-44fb-a0fb-9df72b185910" providerId="ADAL" clId="{98C803FA-1959-442B-AA63-66BEFEAF45AC}" dt="2021-11-25T14:06:15.387" v="17" actId="20577"/>
          <ac:spMkLst>
            <pc:docMk/>
            <pc:sldMk cId="4079241992" sldId="538"/>
            <ac:spMk id="2" creationId="{00000000-0000-0000-0000-000000000000}"/>
          </ac:spMkLst>
        </pc:spChg>
      </pc:sldChg>
      <pc:sldChg chg="addSp delSp modSp mod">
        <pc:chgData name="#XU HUATAO#" userId="dcedb88f-b779-44fb-a0fb-9df72b185910" providerId="ADAL" clId="{98C803FA-1959-442B-AA63-66BEFEAF45AC}" dt="2021-11-25T14:15:00.005" v="118" actId="1076"/>
        <pc:sldMkLst>
          <pc:docMk/>
          <pc:sldMk cId="1776208218" sldId="547"/>
        </pc:sldMkLst>
        <pc:spChg chg="add del mod">
          <ac:chgData name="#XU HUATAO#" userId="dcedb88f-b779-44fb-a0fb-9df72b185910" providerId="ADAL" clId="{98C803FA-1959-442B-AA63-66BEFEAF45AC}" dt="2021-11-25T14:13:01.818" v="75"/>
          <ac:spMkLst>
            <pc:docMk/>
            <pc:sldMk cId="1776208218" sldId="547"/>
            <ac:spMk id="3" creationId="{F9FE7C4E-7296-4C8B-848C-788CA19173FF}"/>
          </ac:spMkLst>
        </pc:spChg>
        <pc:spChg chg="add mod">
          <ac:chgData name="#XU HUATAO#" userId="dcedb88f-b779-44fb-a0fb-9df72b185910" providerId="ADAL" clId="{98C803FA-1959-442B-AA63-66BEFEAF45AC}" dt="2021-11-25T14:14:08.564" v="103" actId="1076"/>
          <ac:spMkLst>
            <pc:docMk/>
            <pc:sldMk cId="1776208218" sldId="547"/>
            <ac:spMk id="5" creationId="{FE663F77-E42A-470D-818D-6A1D2B494519}"/>
          </ac:spMkLst>
        </pc:spChg>
        <pc:spChg chg="mod">
          <ac:chgData name="#XU HUATAO#" userId="dcedb88f-b779-44fb-a0fb-9df72b185910" providerId="ADAL" clId="{98C803FA-1959-442B-AA63-66BEFEAF45AC}" dt="2021-11-25T14:14:57.116" v="116" actId="1076"/>
          <ac:spMkLst>
            <pc:docMk/>
            <pc:sldMk cId="1776208218" sldId="547"/>
            <ac:spMk id="9" creationId="{00000000-0000-0000-0000-000000000000}"/>
          </ac:spMkLst>
        </pc:spChg>
        <pc:spChg chg="add mod">
          <ac:chgData name="#XU HUATAO#" userId="dcedb88f-b779-44fb-a0fb-9df72b185910" providerId="ADAL" clId="{98C803FA-1959-442B-AA63-66BEFEAF45AC}" dt="2021-11-25T14:14:10.819" v="104" actId="1076"/>
          <ac:spMkLst>
            <pc:docMk/>
            <pc:sldMk cId="1776208218" sldId="547"/>
            <ac:spMk id="10" creationId="{7EF23002-3136-417E-89DB-E0A37EBB9FC7}"/>
          </ac:spMkLst>
        </pc:spChg>
        <pc:spChg chg="mod">
          <ac:chgData name="#XU HUATAO#" userId="dcedb88f-b779-44fb-a0fb-9df72b185910" providerId="ADAL" clId="{98C803FA-1959-442B-AA63-66BEFEAF45AC}" dt="2021-11-25T14:13:24.380" v="86" actId="14100"/>
          <ac:spMkLst>
            <pc:docMk/>
            <pc:sldMk cId="1776208218" sldId="547"/>
            <ac:spMk id="13" creationId="{00000000-0000-0000-0000-000000000000}"/>
          </ac:spMkLst>
        </pc:spChg>
        <pc:picChg chg="mod">
          <ac:chgData name="#XU HUATAO#" userId="dcedb88f-b779-44fb-a0fb-9df72b185910" providerId="ADAL" clId="{98C803FA-1959-442B-AA63-66BEFEAF45AC}" dt="2021-11-25T14:14:59.043" v="117" actId="1076"/>
          <ac:picMkLst>
            <pc:docMk/>
            <pc:sldMk cId="1776208218" sldId="547"/>
            <ac:picMk id="4" creationId="{D15E25AB-82E7-4A81-9817-BA34B8C8948B}"/>
          </ac:picMkLst>
        </pc:picChg>
        <pc:picChg chg="add del mod">
          <ac:chgData name="#XU HUATAO#" userId="dcedb88f-b779-44fb-a0fb-9df72b185910" providerId="ADAL" clId="{98C803FA-1959-442B-AA63-66BEFEAF45AC}" dt="2021-11-25T14:14:46.849" v="109" actId="478"/>
          <ac:picMkLst>
            <pc:docMk/>
            <pc:sldMk cId="1776208218" sldId="547"/>
            <ac:picMk id="7" creationId="{A2E7AEB7-73A9-474F-A35D-07F47B28C261}"/>
          </ac:picMkLst>
        </pc:picChg>
        <pc:picChg chg="add mod">
          <ac:chgData name="#XU HUATAO#" userId="dcedb88f-b779-44fb-a0fb-9df72b185910" providerId="ADAL" clId="{98C803FA-1959-442B-AA63-66BEFEAF45AC}" dt="2021-11-25T14:15:00.005" v="118" actId="1076"/>
          <ac:picMkLst>
            <pc:docMk/>
            <pc:sldMk cId="1776208218" sldId="547"/>
            <ac:picMk id="1026" creationId="{E6E9963B-9D24-43EB-B74B-F47DE4233DBC}"/>
          </ac:picMkLst>
        </pc:picChg>
      </pc:sldChg>
      <pc:sldChg chg="modSp mod">
        <pc:chgData name="#XU HUATAO#" userId="dcedb88f-b779-44fb-a0fb-9df72b185910" providerId="ADAL" clId="{98C803FA-1959-442B-AA63-66BEFEAF45AC}" dt="2021-11-25T14:07:29.472" v="22" actId="207"/>
        <pc:sldMkLst>
          <pc:docMk/>
          <pc:sldMk cId="2447830433" sldId="551"/>
        </pc:sldMkLst>
        <pc:spChg chg="mod">
          <ac:chgData name="#XU HUATAO#" userId="dcedb88f-b779-44fb-a0fb-9df72b185910" providerId="ADAL" clId="{98C803FA-1959-442B-AA63-66BEFEAF45AC}" dt="2021-11-25T14:07:29.472" v="22" actId="207"/>
          <ac:spMkLst>
            <pc:docMk/>
            <pc:sldMk cId="2447830433" sldId="551"/>
            <ac:spMk id="8" creationId="{D1DE9B7F-75E0-4237-9C89-AC37A1109314}"/>
          </ac:spMkLst>
        </pc:spChg>
        <pc:spChg chg="mod">
          <ac:chgData name="#XU HUATAO#" userId="dcedb88f-b779-44fb-a0fb-9df72b185910" providerId="ADAL" clId="{98C803FA-1959-442B-AA63-66BEFEAF45AC}" dt="2021-11-25T14:07:24.616" v="20" actId="207"/>
          <ac:spMkLst>
            <pc:docMk/>
            <pc:sldMk cId="2447830433" sldId="551"/>
            <ac:spMk id="33" creationId="{E67297B2-5E3D-4F23-B9DB-7E9B89C06BF0}"/>
          </ac:spMkLst>
        </pc:spChg>
      </pc:sldChg>
      <pc:sldChg chg="modSp mod">
        <pc:chgData name="#XU HUATAO#" userId="dcedb88f-b779-44fb-a0fb-9df72b185910" providerId="ADAL" clId="{98C803FA-1959-442B-AA63-66BEFEAF45AC}" dt="2021-11-25T14:10:48.895" v="47" actId="20577"/>
        <pc:sldMkLst>
          <pc:docMk/>
          <pc:sldMk cId="1294306942" sldId="564"/>
        </pc:sldMkLst>
        <pc:spChg chg="mod">
          <ac:chgData name="#XU HUATAO#" userId="dcedb88f-b779-44fb-a0fb-9df72b185910" providerId="ADAL" clId="{98C803FA-1959-442B-AA63-66BEFEAF45AC}" dt="2021-11-25T14:10:48.895" v="47" actId="20577"/>
          <ac:spMkLst>
            <pc:docMk/>
            <pc:sldMk cId="1294306942" sldId="564"/>
            <ac:spMk id="2" creationId="{00000000-0000-0000-0000-000000000000}"/>
          </ac:spMkLst>
        </pc:spChg>
      </pc:sldChg>
      <pc:sldChg chg="modSp mod">
        <pc:chgData name="#XU HUATAO#" userId="dcedb88f-b779-44fb-a0fb-9df72b185910" providerId="ADAL" clId="{98C803FA-1959-442B-AA63-66BEFEAF45AC}" dt="2021-11-25T14:05:04.720" v="0" actId="207"/>
        <pc:sldMkLst>
          <pc:docMk/>
          <pc:sldMk cId="254405181" sldId="567"/>
        </pc:sldMkLst>
        <pc:spChg chg="mod">
          <ac:chgData name="#XU HUATAO#" userId="dcedb88f-b779-44fb-a0fb-9df72b185910" providerId="ADAL" clId="{98C803FA-1959-442B-AA63-66BEFEAF45AC}" dt="2021-11-25T14:05:04.720" v="0" actId="207"/>
          <ac:spMkLst>
            <pc:docMk/>
            <pc:sldMk cId="254405181" sldId="567"/>
            <ac:spMk id="35" creationId="{5FA51470-6B85-4A61-9743-C7A1608245E6}"/>
          </ac:spMkLst>
        </pc:spChg>
      </pc:sldChg>
      <pc:sldChg chg="modSp mod">
        <pc:chgData name="#XU HUATAO#" userId="dcedb88f-b779-44fb-a0fb-9df72b185910" providerId="ADAL" clId="{98C803FA-1959-442B-AA63-66BEFEAF45AC}" dt="2021-11-25T14:05:08.638" v="1" actId="207"/>
        <pc:sldMkLst>
          <pc:docMk/>
          <pc:sldMk cId="1419922926" sldId="568"/>
        </pc:sldMkLst>
        <pc:spChg chg="mod">
          <ac:chgData name="#XU HUATAO#" userId="dcedb88f-b779-44fb-a0fb-9df72b185910" providerId="ADAL" clId="{98C803FA-1959-442B-AA63-66BEFEAF45AC}" dt="2021-11-25T14:05:08.638" v="1" actId="207"/>
          <ac:spMkLst>
            <pc:docMk/>
            <pc:sldMk cId="1419922926" sldId="568"/>
            <ac:spMk id="37" creationId="{7D3F6FD2-8411-45B8-9F48-22FFB9FBBCED}"/>
          </ac:spMkLst>
        </pc:spChg>
      </pc:sldChg>
      <pc:sldChg chg="add">
        <pc:chgData name="#XU HUATAO#" userId="dcedb88f-b779-44fb-a0fb-9df72b185910" providerId="ADAL" clId="{98C803FA-1959-442B-AA63-66BEFEAF45AC}" dt="2021-11-25T14:08:01.807" v="23"/>
        <pc:sldMkLst>
          <pc:docMk/>
          <pc:sldMk cId="3512531191" sldId="569"/>
        </pc:sldMkLst>
      </pc:sldChg>
    </pc:docChg>
  </pc:docChgLst>
  <pc:docChgLst>
    <pc:chgData name="#XU HUATAO#" userId="dcedb88f-b779-44fb-a0fb-9df72b185910" providerId="ADAL" clId="{85C2B59E-F9ED-4FAE-AC1D-6ECC76C7D6E3}"/>
    <pc:docChg chg="custSel modSld">
      <pc:chgData name="#XU HUATAO#" userId="dcedb88f-b779-44fb-a0fb-9df72b185910" providerId="ADAL" clId="{85C2B59E-F9ED-4FAE-AC1D-6ECC76C7D6E3}" dt="2021-11-12T12:49:12.343" v="107"/>
      <pc:docMkLst>
        <pc:docMk/>
      </pc:docMkLst>
      <pc:sldChg chg="addSp modSp mod modAnim">
        <pc:chgData name="#XU HUATAO#" userId="dcedb88f-b779-44fb-a0fb-9df72b185910" providerId="ADAL" clId="{85C2B59E-F9ED-4FAE-AC1D-6ECC76C7D6E3}" dt="2021-11-12T12:49:12.343" v="107"/>
        <pc:sldMkLst>
          <pc:docMk/>
          <pc:sldMk cId="2327733713" sldId="494"/>
        </pc:sldMkLst>
        <pc:spChg chg="mod">
          <ac:chgData name="#XU HUATAO#" userId="dcedb88f-b779-44fb-a0fb-9df72b185910" providerId="ADAL" clId="{85C2B59E-F9ED-4FAE-AC1D-6ECC76C7D6E3}" dt="2021-11-12T12:47:35.479" v="70" actId="14100"/>
          <ac:spMkLst>
            <pc:docMk/>
            <pc:sldMk cId="2327733713" sldId="494"/>
            <ac:spMk id="3" creationId="{00000000-0000-0000-0000-000000000000}"/>
          </ac:spMkLst>
        </pc:spChg>
        <pc:spChg chg="mod">
          <ac:chgData name="#XU HUATAO#" userId="dcedb88f-b779-44fb-a0fb-9df72b185910" providerId="ADAL" clId="{85C2B59E-F9ED-4FAE-AC1D-6ECC76C7D6E3}" dt="2021-11-12T12:49:03.967" v="105" actId="1076"/>
          <ac:spMkLst>
            <pc:docMk/>
            <pc:sldMk cId="2327733713" sldId="494"/>
            <ac:spMk id="4" creationId="{00000000-0000-0000-0000-000000000000}"/>
          </ac:spMkLst>
        </pc:spChg>
        <pc:spChg chg="add mod">
          <ac:chgData name="#XU HUATAO#" userId="dcedb88f-b779-44fb-a0fb-9df72b185910" providerId="ADAL" clId="{85C2B59E-F9ED-4FAE-AC1D-6ECC76C7D6E3}" dt="2021-11-12T12:48:59.015" v="104" actId="1076"/>
          <ac:spMkLst>
            <pc:docMk/>
            <pc:sldMk cId="2327733713" sldId="494"/>
            <ac:spMk id="5" creationId="{C48368FF-64EF-4938-9E2D-01E319500118}"/>
          </ac:spMkLst>
        </pc:spChg>
      </pc:sldChg>
      <pc:sldChg chg="modSp mod">
        <pc:chgData name="#XU HUATAO#" userId="dcedb88f-b779-44fb-a0fb-9df72b185910" providerId="ADAL" clId="{85C2B59E-F9ED-4FAE-AC1D-6ECC76C7D6E3}" dt="2021-11-12T12:43:36.937" v="1" actId="33524"/>
        <pc:sldMkLst>
          <pc:docMk/>
          <pc:sldMk cId="1776208218" sldId="547"/>
        </pc:sldMkLst>
        <pc:spChg chg="mod">
          <ac:chgData name="#XU HUATAO#" userId="dcedb88f-b779-44fb-a0fb-9df72b185910" providerId="ADAL" clId="{85C2B59E-F9ED-4FAE-AC1D-6ECC76C7D6E3}" dt="2021-11-12T12:43:36.937" v="1" actId="33524"/>
          <ac:spMkLst>
            <pc:docMk/>
            <pc:sldMk cId="1776208218" sldId="547"/>
            <ac:spMk id="1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9525" cap="flat" cmpd="sng" algn="ctr">
                <a:noFill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BF-4830-95C3-45DF1E69FF73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3BF-4830-95C3-45DF1E69FF73}"/>
              </c:ext>
            </c:extLst>
          </c:dPt>
          <c:dLbls>
            <c:dLbl>
              <c:idx val="0"/>
              <c:layout>
                <c:manualLayout>
                  <c:x val="-0.18778365150521692"/>
                  <c:y val="4.536861801198970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51950747659301"/>
                      <c:h val="0.24438495593007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3BF-4830-95C3-45DF1E69FF73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rgbClr val="171C6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3BF-4830-95C3-45DF1E69FF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labeled data</c:v>
                </c:pt>
                <c:pt idx="1">
                  <c:v>unlabeled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99.2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F-4830-95C3-45DF1E69FF7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pPr/>
              <a:t>12/2/2021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5D5A-9226-4F18-87F5-E7107EB59AE0}" type="datetimeFigureOut">
              <a:rPr lang="sv-SE" smtClean="0"/>
              <a:pPr/>
              <a:t>2021-12-02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540-1C41-4809-8A0D-2E3A81B773B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86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99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33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035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1009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87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E1C13-8D28-4A6A-88D0-093D74C590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89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E1C13-8D28-4A6A-88D0-093D74C590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8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indeed</a:t>
            </a:r>
            <a:r>
              <a:rPr lang="en-US" baseline="0" dirty="0"/>
              <a:t>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dimensionality-reduction method removing the redundant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The performance is not stable in the multiple sensor cases.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1882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35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75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37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5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818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68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13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02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26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540-1C41-4809-8A0D-2E3A81B773B5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97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48F-20D3-47F1-BC73-F9A0988D8CA7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9A45-0ADB-4ABA-8B2D-86265AA3D8AF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5176"/>
            <a:ext cx="82296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0035"/>
            <a:ext cx="82296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9D0F-93FC-4B14-ABA6-44BEEBD96CFF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C22-71FB-4E1B-9869-143E9281DE07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24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1068"/>
            <a:ext cx="4040188" cy="2721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9124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71068"/>
            <a:ext cx="4041775" cy="2721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D78F-7E02-449B-A64B-A1AA6108BA33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C7C3-EA0F-4332-A8F6-819276CFAA99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9583-44DA-4491-9BA7-0F74FE2C202F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146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1464"/>
            <a:ext cx="5111750" cy="404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3860"/>
            <a:ext cx="3008313" cy="30462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A28E-CF80-4AA7-A19B-2D59C7F7237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F87D-EBC7-41E3-9334-2F449DD10ED7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27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896"/>
            <a:ext cx="8229600" cy="290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615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6D34841-2ED5-409F-B2BE-304C2DA5D90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615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615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191"/>
            <a:ext cx="9144000" cy="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wan/LIMU-BERT-Publi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0607"/>
            <a:ext cx="8229600" cy="1465060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/>
              <a:t>LIMU-BERT: Unleashing the Potential of Unlabeled Data for IMU Sensing Applications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78669" y="3492718"/>
            <a:ext cx="7586662" cy="441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/>
              <a:t>Huatao Xu, Pengfei Zhou, Rui Tan, Mo Li, </a:t>
            </a:r>
            <a:r>
              <a:rPr lang="en-US" altLang="zh-CN" sz="1800" dirty="0" err="1"/>
              <a:t>Guobin</a:t>
            </a:r>
            <a:r>
              <a:rPr lang="en-US" altLang="zh-CN" sz="1800" dirty="0"/>
              <a:t> (Jacky) Shen</a:t>
            </a:r>
            <a:endParaRPr lang="zh-CN" altLang="en-US" sz="1800" dirty="0"/>
          </a:p>
        </p:txBody>
      </p:sp>
      <p:pic>
        <p:nvPicPr>
          <p:cNvPr id="7" name="Picture 2" descr="Alibaba Gro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47" y="468188"/>
            <a:ext cx="1350090" cy="60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Nanyang Technological University (NTU) Vector Logo - (.SVG + .PNG) -  VectorLogoSee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5" y="268966"/>
            <a:ext cx="1804834" cy="100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BERT: From text IMU data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477" y="1602874"/>
            <a:ext cx="4045059" cy="311790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1600" b="1" dirty="0"/>
              <a:t>BERT for text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Large amounts of text without labels (e.g., Wikipedia, news, books).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Specific patterns in text (e.g., grammar, context, phrases).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The patterns can help many NLP applications.</a:t>
            </a:r>
            <a:endParaRPr lang="en-US" altLang="zh-CN" sz="1600" b="1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2A7DE36-5CD9-4266-909B-FF5D67E79D1A}"/>
              </a:ext>
            </a:extLst>
          </p:cNvPr>
          <p:cNvSpPr txBox="1">
            <a:spLocks/>
          </p:cNvSpPr>
          <p:nvPr/>
        </p:nvSpPr>
        <p:spPr>
          <a:xfrm>
            <a:off x="4695984" y="1602874"/>
            <a:ext cx="4045059" cy="311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en-US" altLang="zh-CN" sz="1600" b="1" dirty="0"/>
              <a:t>BERT for IMU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Abundant real world IMU data without labels.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Specific features in IMU data (e.g., periodical changes).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The features can help sensing applications (e.g., activity recognition).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zh-CN" sz="1600" dirty="0"/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zh-CN" sz="1600" b="1" dirty="0"/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277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2086461" y="3018788"/>
            <a:ext cx="170591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  Welcome   To</a:t>
            </a:r>
            <a:r>
              <a:rPr lang="en-US" altLang="zh-CN" sz="900" b="1" dirty="0">
                <a:solidFill>
                  <a:srgbClr val="FF0000"/>
                </a:solidFill>
              </a:rPr>
              <a:t>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cxnSp>
        <p:nvCxnSpPr>
          <p:cNvPr id="85" name="肘形连接符 84"/>
          <p:cNvCxnSpPr>
            <a:stCxn id="41" idx="2"/>
            <a:endCxn id="49" idx="3"/>
          </p:cNvCxnSpPr>
          <p:nvPr/>
        </p:nvCxnSpPr>
        <p:spPr>
          <a:xfrm rot="5400000">
            <a:off x="2063904" y="3763765"/>
            <a:ext cx="303383" cy="12523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2821901" y="3260135"/>
            <a:ext cx="0" cy="6779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 - Training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Pre-training phase: learn representations from unlabeled text data.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880603" y="4007411"/>
            <a:ext cx="1922321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Welcome   </a:t>
            </a:r>
            <a:r>
              <a:rPr lang="en-US" altLang="zh-CN" sz="900" b="1" dirty="0">
                <a:solidFill>
                  <a:srgbClr val="FF0000"/>
                </a:solidFill>
              </a:rPr>
              <a:t>[MASK]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sp>
        <p:nvSpPr>
          <p:cNvPr id="42" name="圆角矩形 41"/>
          <p:cNvSpPr/>
          <p:nvPr/>
        </p:nvSpPr>
        <p:spPr>
          <a:xfrm>
            <a:off x="2084934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7809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>
            <a:endCxn id="22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135486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2068506" y="3483671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679185" y="3016587"/>
            <a:ext cx="268975" cy="2330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22" grpId="0" animBg="1"/>
      <p:bldP spid="41" grpId="0" animBg="1"/>
      <p:bldP spid="42" grpId="0" animBg="1"/>
      <p:bldP spid="74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肘形连接符 84"/>
          <p:cNvCxnSpPr>
            <a:stCxn id="41" idx="2"/>
            <a:endCxn id="49" idx="3"/>
          </p:cNvCxnSpPr>
          <p:nvPr/>
        </p:nvCxnSpPr>
        <p:spPr>
          <a:xfrm rot="5400000">
            <a:off x="3099505" y="2738930"/>
            <a:ext cx="292617" cy="3312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4902199" y="3727036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 - Training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Pre-training phase: learn representations from unlabeled text data.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23" name="圆角矩形 22"/>
          <p:cNvSpPr/>
          <p:nvPr/>
        </p:nvSpPr>
        <p:spPr>
          <a:xfrm>
            <a:off x="4341460" y="2120741"/>
            <a:ext cx="968230" cy="576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NSP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946046" y="3015219"/>
            <a:ext cx="731290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Sentence-A</a:t>
            </a:r>
            <a:endParaRPr lang="en-US" sz="9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907376" y="4018177"/>
            <a:ext cx="1989647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u="sng" dirty="0"/>
              <a:t>Sentence-A</a:t>
            </a:r>
            <a:r>
              <a:rPr lang="en-US" altLang="zh-CN" sz="900" b="1" dirty="0"/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[SEP] </a:t>
            </a:r>
            <a:r>
              <a:rPr lang="en-US" altLang="zh-CN" sz="900" b="1" u="sng" dirty="0"/>
              <a:t>Sentence-B</a:t>
            </a:r>
            <a:r>
              <a:rPr lang="en-US" altLang="zh-CN" sz="900" b="1" dirty="0"/>
              <a:t>…</a:t>
            </a:r>
            <a:endParaRPr lang="en-US" sz="900" b="1" dirty="0"/>
          </a:p>
        </p:txBody>
      </p:sp>
      <p:sp>
        <p:nvSpPr>
          <p:cNvPr id="42" name="圆角矩形 41"/>
          <p:cNvSpPr/>
          <p:nvPr/>
        </p:nvSpPr>
        <p:spPr>
          <a:xfrm>
            <a:off x="2084934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7809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>
            <a:endCxn id="22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23" idx="0"/>
          </p:cNvCxnSpPr>
          <p:nvPr/>
        </p:nvCxnSpPr>
        <p:spPr>
          <a:xfrm flipV="1">
            <a:off x="1152848" y="2120741"/>
            <a:ext cx="3672727" cy="58545"/>
          </a:xfrm>
          <a:prstGeom prst="bentConnector4">
            <a:avLst>
              <a:gd name="adj1" fmla="val 116"/>
              <a:gd name="adj2" fmla="val 4904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135486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136743" y="3496204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onnect</a:t>
            </a:r>
            <a:endParaRPr lang="en-US" sz="1400" b="1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4847266" y="2713907"/>
            <a:ext cx="0" cy="379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003102" y="3016011"/>
            <a:ext cx="724878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Sentence-B</a:t>
            </a:r>
            <a:endParaRPr lang="en-US" sz="900" b="1" dirty="0"/>
          </a:p>
        </p:txBody>
      </p:sp>
      <p:cxnSp>
        <p:nvCxnSpPr>
          <p:cNvPr id="52" name="直接箭头连接符 51"/>
          <p:cNvCxnSpPr>
            <a:stCxn id="51" idx="1"/>
            <a:endCxn id="40" idx="3"/>
          </p:cNvCxnSpPr>
          <p:nvPr/>
        </p:nvCxnSpPr>
        <p:spPr>
          <a:xfrm flipH="1" flipV="1">
            <a:off x="4677336" y="3130635"/>
            <a:ext cx="325766" cy="7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436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1528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55" idx="2"/>
            <a:endCxn id="49" idx="3"/>
          </p:cNvCxnSpPr>
          <p:nvPr/>
        </p:nvCxnSpPr>
        <p:spPr>
          <a:xfrm rot="5400000">
            <a:off x="3500416" y="3760052"/>
            <a:ext cx="292197" cy="12709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 - Usage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Fine-tuning phase: learn to accomplish a task with labeled data.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736006" y="2128135"/>
            <a:ext cx="1078527" cy="5839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Task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5" name="圆角矩形 4"/>
          <p:cNvSpPr/>
          <p:nvPr/>
        </p:nvSpPr>
        <p:spPr>
          <a:xfrm>
            <a:off x="2136292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BERT</a:t>
            </a:r>
          </a:p>
          <a:p>
            <a:pPr algn="ctr"/>
            <a:r>
              <a:rPr lang="en-US" sz="800" b="1" dirty="0"/>
              <a:t>(Fine-tuned)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52072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圆角矩形 41"/>
          <p:cNvSpPr/>
          <p:nvPr/>
        </p:nvSpPr>
        <p:spPr>
          <a:xfrm>
            <a:off x="3506548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169423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/>
          <p:nvPr/>
        </p:nvCxnSpPr>
        <p:spPr>
          <a:xfrm flipV="1">
            <a:off x="2574462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2557100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574462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275270" y="2722699"/>
            <a:ext cx="0" cy="379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606964" y="4018597"/>
            <a:ext cx="1350050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dirty="0"/>
              <a:t>I like this T-shirt…</a:t>
            </a:r>
            <a:endParaRPr lang="en-US" sz="9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3736006" y="3131072"/>
            <a:ext cx="1091966" cy="2308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Positive / Negative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793006" y="2754045"/>
            <a:ext cx="24543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Sentence-level task:</a:t>
            </a:r>
          </a:p>
          <a:p>
            <a:r>
              <a:rPr lang="en-US" sz="1400" dirty="0"/>
              <a:t>Input: sentence</a:t>
            </a:r>
          </a:p>
          <a:p>
            <a:r>
              <a:rPr lang="en-US" sz="1400" dirty="0"/>
              <a:t>Output: class</a:t>
            </a:r>
          </a:p>
          <a:p>
            <a:r>
              <a:rPr lang="en-US" sz="1400" dirty="0"/>
              <a:t>Application: sentiment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297B2-5E3D-4F23-B9DB-7E9B89C06BF0}"/>
              </a:ext>
            </a:extLst>
          </p:cNvPr>
          <p:cNvSpPr txBox="1"/>
          <p:nvPr/>
        </p:nvSpPr>
        <p:spPr>
          <a:xfrm>
            <a:off x="274450" y="2225323"/>
            <a:ext cx="1533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Feature space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DE9B7F-75E0-4237-9C89-AC37A1109314}"/>
              </a:ext>
            </a:extLst>
          </p:cNvPr>
          <p:cNvSpPr/>
          <p:nvPr/>
        </p:nvSpPr>
        <p:spPr>
          <a:xfrm>
            <a:off x="1750654" y="2351205"/>
            <a:ext cx="208216" cy="14703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肘形连接符 37"/>
          <p:cNvCxnSpPr>
            <a:stCxn id="56" idx="2"/>
          </p:cNvCxnSpPr>
          <p:nvPr/>
        </p:nvCxnSpPr>
        <p:spPr>
          <a:xfrm rot="5400000">
            <a:off x="2063904" y="3763765"/>
            <a:ext cx="303383" cy="12523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41" idx="2"/>
            <a:endCxn id="49" idx="3"/>
          </p:cNvCxnSpPr>
          <p:nvPr/>
        </p:nvCxnSpPr>
        <p:spPr>
          <a:xfrm rot="5400000">
            <a:off x="3099505" y="2738930"/>
            <a:ext cx="292617" cy="3312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4902199" y="3727036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Challenges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From text to IMU data.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23" name="圆角矩形 22"/>
          <p:cNvSpPr/>
          <p:nvPr/>
        </p:nvSpPr>
        <p:spPr>
          <a:xfrm>
            <a:off x="4341460" y="2120741"/>
            <a:ext cx="968230" cy="576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NSP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946046" y="3015219"/>
            <a:ext cx="731290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Sentence-A</a:t>
            </a:r>
            <a:endParaRPr lang="en-US" sz="9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907376" y="4018177"/>
            <a:ext cx="1989647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u="sng" dirty="0"/>
              <a:t>Sentence-A</a:t>
            </a:r>
            <a:r>
              <a:rPr lang="en-US" altLang="zh-CN" sz="900" b="1" dirty="0"/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[SEP] </a:t>
            </a:r>
            <a:r>
              <a:rPr lang="en-US" altLang="zh-CN" sz="900" b="1" u="sng" dirty="0"/>
              <a:t>Sentence-B</a:t>
            </a:r>
            <a:r>
              <a:rPr lang="en-US" altLang="zh-CN" sz="900" b="1" dirty="0"/>
              <a:t>…</a:t>
            </a:r>
            <a:endParaRPr lang="en-US" sz="900" b="1" dirty="0"/>
          </a:p>
        </p:txBody>
      </p:sp>
      <p:sp>
        <p:nvSpPr>
          <p:cNvPr id="42" name="圆角矩形 41"/>
          <p:cNvSpPr/>
          <p:nvPr/>
        </p:nvSpPr>
        <p:spPr>
          <a:xfrm>
            <a:off x="2084934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7809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>
            <a:endCxn id="22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23" idx="0"/>
          </p:cNvCxnSpPr>
          <p:nvPr/>
        </p:nvCxnSpPr>
        <p:spPr>
          <a:xfrm flipV="1">
            <a:off x="1152848" y="2120741"/>
            <a:ext cx="3672727" cy="58545"/>
          </a:xfrm>
          <a:prstGeom prst="bentConnector4">
            <a:avLst>
              <a:gd name="adj1" fmla="val 116"/>
              <a:gd name="adj2" fmla="val 4904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135486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136743" y="3496204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onnect</a:t>
            </a:r>
            <a:endParaRPr lang="en-US" sz="1400" b="1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4847266" y="2713907"/>
            <a:ext cx="0" cy="379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003102" y="3016011"/>
            <a:ext cx="724878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Sentence-B</a:t>
            </a:r>
            <a:endParaRPr lang="en-US" sz="900" b="1" dirty="0"/>
          </a:p>
        </p:txBody>
      </p:sp>
      <p:cxnSp>
        <p:nvCxnSpPr>
          <p:cNvPr id="52" name="直接箭头连接符 51"/>
          <p:cNvCxnSpPr>
            <a:stCxn id="51" idx="1"/>
            <a:endCxn id="40" idx="3"/>
          </p:cNvCxnSpPr>
          <p:nvPr/>
        </p:nvCxnSpPr>
        <p:spPr>
          <a:xfrm flipH="1" flipV="1">
            <a:off x="4677336" y="3130635"/>
            <a:ext cx="325766" cy="7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436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1528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86461" y="3018788"/>
            <a:ext cx="170591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  Welcome   To</a:t>
            </a:r>
            <a:r>
              <a:rPr lang="en-US" altLang="zh-CN" sz="900" b="1" dirty="0">
                <a:solidFill>
                  <a:srgbClr val="FF0000"/>
                </a:solidFill>
              </a:rPr>
              <a:t>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821901" y="3260135"/>
            <a:ext cx="0" cy="6779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80603" y="4007411"/>
            <a:ext cx="1922321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Welcome   </a:t>
            </a:r>
            <a:r>
              <a:rPr lang="en-US" altLang="zh-CN" sz="900" b="1" dirty="0">
                <a:solidFill>
                  <a:srgbClr val="FF0000"/>
                </a:solidFill>
              </a:rPr>
              <a:t>[MASK]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sp>
        <p:nvSpPr>
          <p:cNvPr id="57" name="圆角矩形 56"/>
          <p:cNvSpPr/>
          <p:nvPr/>
        </p:nvSpPr>
        <p:spPr>
          <a:xfrm>
            <a:off x="2068506" y="3483671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679185" y="3016587"/>
            <a:ext cx="268975" cy="2330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6282479" y="2061794"/>
            <a:ext cx="39305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Text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015906" y="2359745"/>
            <a:ext cx="49233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940603" y="2061794"/>
            <a:ext cx="391454" cy="2308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IMU</a:t>
            </a:r>
            <a:endParaRPr lang="en-US" sz="9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6139636" y="2463496"/>
            <a:ext cx="689612" cy="23083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A B C D E 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94" y="2367282"/>
            <a:ext cx="1112520" cy="330121"/>
          </a:xfrm>
          <a:prstGeom prst="rect">
            <a:avLst/>
          </a:prstGeom>
        </p:spPr>
      </p:pic>
      <p:sp>
        <p:nvSpPr>
          <p:cNvPr id="12" name="乘号 11"/>
          <p:cNvSpPr/>
          <p:nvPr/>
        </p:nvSpPr>
        <p:spPr>
          <a:xfrm>
            <a:off x="2547633" y="4266511"/>
            <a:ext cx="588259" cy="58825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乘号 64"/>
          <p:cNvSpPr/>
          <p:nvPr/>
        </p:nvSpPr>
        <p:spPr>
          <a:xfrm>
            <a:off x="3082990" y="3492457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乘号 66"/>
          <p:cNvSpPr/>
          <p:nvPr/>
        </p:nvSpPr>
        <p:spPr>
          <a:xfrm>
            <a:off x="3025245" y="2227501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/>
          <p:cNvSpPr txBox="1"/>
          <p:nvPr/>
        </p:nvSpPr>
        <p:spPr>
          <a:xfrm>
            <a:off x="6349687" y="3003496"/>
            <a:ext cx="192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564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2" grpId="0" animBg="1"/>
      <p:bldP spid="65" grpId="0" animBg="1"/>
      <p:bldP spid="67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肘形连接符 37"/>
          <p:cNvCxnSpPr>
            <a:stCxn id="56" idx="2"/>
          </p:cNvCxnSpPr>
          <p:nvPr/>
        </p:nvCxnSpPr>
        <p:spPr>
          <a:xfrm rot="5400000">
            <a:off x="2063904" y="3763765"/>
            <a:ext cx="303383" cy="12523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41" idx="2"/>
            <a:endCxn id="49" idx="3"/>
          </p:cNvCxnSpPr>
          <p:nvPr/>
        </p:nvCxnSpPr>
        <p:spPr>
          <a:xfrm rot="5400000">
            <a:off x="3099505" y="2738930"/>
            <a:ext cx="292617" cy="3312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4902199" y="3727036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Challenges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From text to IMU data.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23" name="圆角矩形 22"/>
          <p:cNvSpPr/>
          <p:nvPr/>
        </p:nvSpPr>
        <p:spPr>
          <a:xfrm>
            <a:off x="4341460" y="2120741"/>
            <a:ext cx="968230" cy="576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NSP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946046" y="3015219"/>
            <a:ext cx="731290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Sentence-A</a:t>
            </a:r>
            <a:endParaRPr lang="en-US" sz="9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907376" y="4018177"/>
            <a:ext cx="1989647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u="sng" dirty="0"/>
              <a:t>Sentence-A</a:t>
            </a:r>
            <a:r>
              <a:rPr lang="en-US" altLang="zh-CN" sz="900" b="1" dirty="0"/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[SEP] </a:t>
            </a:r>
            <a:r>
              <a:rPr lang="en-US" altLang="zh-CN" sz="900" b="1" u="sng" dirty="0"/>
              <a:t>Sentence-B</a:t>
            </a:r>
            <a:r>
              <a:rPr lang="en-US" altLang="zh-CN" sz="900" b="1" dirty="0"/>
              <a:t>…</a:t>
            </a:r>
            <a:endParaRPr lang="en-US" sz="900" b="1" dirty="0"/>
          </a:p>
        </p:txBody>
      </p:sp>
      <p:sp>
        <p:nvSpPr>
          <p:cNvPr id="42" name="圆角矩形 41"/>
          <p:cNvSpPr/>
          <p:nvPr/>
        </p:nvSpPr>
        <p:spPr>
          <a:xfrm>
            <a:off x="2084934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7809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>
            <a:endCxn id="22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23" idx="0"/>
          </p:cNvCxnSpPr>
          <p:nvPr/>
        </p:nvCxnSpPr>
        <p:spPr>
          <a:xfrm flipV="1">
            <a:off x="1152848" y="2120741"/>
            <a:ext cx="3672727" cy="58545"/>
          </a:xfrm>
          <a:prstGeom prst="bentConnector4">
            <a:avLst>
              <a:gd name="adj1" fmla="val 116"/>
              <a:gd name="adj2" fmla="val 4904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135486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136743" y="3496204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onnect</a:t>
            </a:r>
            <a:endParaRPr lang="en-US" sz="1400" b="1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4847266" y="2713907"/>
            <a:ext cx="0" cy="379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003102" y="3016011"/>
            <a:ext cx="724878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Sentence-B</a:t>
            </a:r>
            <a:endParaRPr lang="en-US" sz="900" b="1" dirty="0"/>
          </a:p>
        </p:txBody>
      </p:sp>
      <p:cxnSp>
        <p:nvCxnSpPr>
          <p:cNvPr id="52" name="直接箭头连接符 51"/>
          <p:cNvCxnSpPr>
            <a:stCxn id="51" idx="1"/>
            <a:endCxn id="40" idx="3"/>
          </p:cNvCxnSpPr>
          <p:nvPr/>
        </p:nvCxnSpPr>
        <p:spPr>
          <a:xfrm flipH="1" flipV="1">
            <a:off x="4677336" y="3130635"/>
            <a:ext cx="325766" cy="7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436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1528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86461" y="3018788"/>
            <a:ext cx="170591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  Welcome   To</a:t>
            </a:r>
            <a:r>
              <a:rPr lang="en-US" altLang="zh-CN" sz="900" b="1" dirty="0">
                <a:solidFill>
                  <a:srgbClr val="FF0000"/>
                </a:solidFill>
              </a:rPr>
              <a:t>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821901" y="3260135"/>
            <a:ext cx="0" cy="6779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80603" y="4007411"/>
            <a:ext cx="1922321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Welcome   </a:t>
            </a:r>
            <a:r>
              <a:rPr lang="en-US" altLang="zh-CN" sz="900" b="1" dirty="0">
                <a:solidFill>
                  <a:srgbClr val="FF0000"/>
                </a:solidFill>
              </a:rPr>
              <a:t>[MASK]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sp>
        <p:nvSpPr>
          <p:cNvPr id="57" name="圆角矩形 56"/>
          <p:cNvSpPr/>
          <p:nvPr/>
        </p:nvSpPr>
        <p:spPr>
          <a:xfrm>
            <a:off x="2068506" y="3483671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679185" y="3016587"/>
            <a:ext cx="268975" cy="2330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6282479" y="2061794"/>
            <a:ext cx="39305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Text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015906" y="2359745"/>
            <a:ext cx="49233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940603" y="2061794"/>
            <a:ext cx="391454" cy="2308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IMU</a:t>
            </a:r>
            <a:endParaRPr lang="en-US" sz="9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6139636" y="2463496"/>
            <a:ext cx="689612" cy="23083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A B C D E 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94" y="2367282"/>
            <a:ext cx="1112520" cy="330121"/>
          </a:xfrm>
          <a:prstGeom prst="rect">
            <a:avLst/>
          </a:prstGeom>
        </p:spPr>
      </p:pic>
      <p:sp>
        <p:nvSpPr>
          <p:cNvPr id="65" name="乘号 64"/>
          <p:cNvSpPr/>
          <p:nvPr/>
        </p:nvSpPr>
        <p:spPr>
          <a:xfrm>
            <a:off x="1042878" y="3647550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乘号 67"/>
          <p:cNvSpPr/>
          <p:nvPr/>
        </p:nvSpPr>
        <p:spPr>
          <a:xfrm>
            <a:off x="1058734" y="4414967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文本框 68"/>
          <p:cNvSpPr txBox="1"/>
          <p:nvPr/>
        </p:nvSpPr>
        <p:spPr>
          <a:xfrm>
            <a:off x="6349687" y="3003496"/>
            <a:ext cx="192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  <a:p>
            <a:endParaRPr lang="en-US" sz="1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6349687" y="3312664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</p:spTree>
    <p:extLst>
      <p:ext uri="{BB962C8B-B14F-4D97-AF65-F5344CB8AC3E}">
        <p14:creationId xmlns:p14="http://schemas.microsoft.com/office/powerpoint/2010/main" val="40280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肘形连接符 37"/>
          <p:cNvCxnSpPr>
            <a:stCxn id="56" idx="2"/>
          </p:cNvCxnSpPr>
          <p:nvPr/>
        </p:nvCxnSpPr>
        <p:spPr>
          <a:xfrm rot="5400000">
            <a:off x="2063904" y="3763765"/>
            <a:ext cx="303383" cy="12523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41" idx="2"/>
            <a:endCxn id="49" idx="3"/>
          </p:cNvCxnSpPr>
          <p:nvPr/>
        </p:nvCxnSpPr>
        <p:spPr>
          <a:xfrm rot="5400000">
            <a:off x="3099505" y="2738930"/>
            <a:ext cx="292617" cy="3312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4902199" y="3727036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Challenges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From text to IMU data.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23" name="圆角矩形 22"/>
          <p:cNvSpPr/>
          <p:nvPr/>
        </p:nvSpPr>
        <p:spPr>
          <a:xfrm>
            <a:off x="4341460" y="2120741"/>
            <a:ext cx="968230" cy="576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NSP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946046" y="3015219"/>
            <a:ext cx="731290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Sentence-A</a:t>
            </a:r>
            <a:endParaRPr lang="en-US" sz="9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907376" y="4018177"/>
            <a:ext cx="1989647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u="sng" dirty="0"/>
              <a:t>Sentence-A</a:t>
            </a:r>
            <a:r>
              <a:rPr lang="en-US" altLang="zh-CN" sz="900" b="1" dirty="0"/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[SEP] </a:t>
            </a:r>
            <a:r>
              <a:rPr lang="en-US" altLang="zh-CN" sz="900" b="1" u="sng" dirty="0"/>
              <a:t>Sentence-B</a:t>
            </a:r>
            <a:r>
              <a:rPr lang="en-US" altLang="zh-CN" sz="900" b="1" dirty="0"/>
              <a:t>…</a:t>
            </a:r>
            <a:endParaRPr lang="en-US" sz="900" b="1" dirty="0"/>
          </a:p>
        </p:txBody>
      </p:sp>
      <p:sp>
        <p:nvSpPr>
          <p:cNvPr id="42" name="圆角矩形 41"/>
          <p:cNvSpPr/>
          <p:nvPr/>
        </p:nvSpPr>
        <p:spPr>
          <a:xfrm>
            <a:off x="2084934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7809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>
            <a:endCxn id="22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23" idx="0"/>
          </p:cNvCxnSpPr>
          <p:nvPr/>
        </p:nvCxnSpPr>
        <p:spPr>
          <a:xfrm flipV="1">
            <a:off x="1152848" y="2120741"/>
            <a:ext cx="3672727" cy="58545"/>
          </a:xfrm>
          <a:prstGeom prst="bentConnector4">
            <a:avLst>
              <a:gd name="adj1" fmla="val 116"/>
              <a:gd name="adj2" fmla="val 4904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135486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136743" y="3496204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onnect</a:t>
            </a:r>
            <a:endParaRPr lang="en-US" sz="1400" b="1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4847266" y="2713907"/>
            <a:ext cx="0" cy="379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003102" y="3016011"/>
            <a:ext cx="724878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Sentence-B</a:t>
            </a:r>
            <a:endParaRPr lang="en-US" sz="900" b="1" dirty="0"/>
          </a:p>
        </p:txBody>
      </p:sp>
      <p:cxnSp>
        <p:nvCxnSpPr>
          <p:cNvPr id="52" name="直接箭头连接符 51"/>
          <p:cNvCxnSpPr>
            <a:stCxn id="51" idx="1"/>
            <a:endCxn id="40" idx="3"/>
          </p:cNvCxnSpPr>
          <p:nvPr/>
        </p:nvCxnSpPr>
        <p:spPr>
          <a:xfrm flipH="1" flipV="1">
            <a:off x="4677336" y="3130635"/>
            <a:ext cx="325766" cy="7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436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1528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86461" y="3018788"/>
            <a:ext cx="170591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  Welcome   To</a:t>
            </a:r>
            <a:r>
              <a:rPr lang="en-US" altLang="zh-CN" sz="900" b="1" dirty="0">
                <a:solidFill>
                  <a:srgbClr val="FF0000"/>
                </a:solidFill>
              </a:rPr>
              <a:t>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821901" y="3260135"/>
            <a:ext cx="0" cy="6779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80603" y="4007411"/>
            <a:ext cx="1922321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Welcome   </a:t>
            </a:r>
            <a:r>
              <a:rPr lang="en-US" altLang="zh-CN" sz="900" b="1" dirty="0">
                <a:solidFill>
                  <a:srgbClr val="FF0000"/>
                </a:solidFill>
              </a:rPr>
              <a:t>[MASK]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sp>
        <p:nvSpPr>
          <p:cNvPr id="57" name="圆角矩形 56"/>
          <p:cNvSpPr/>
          <p:nvPr/>
        </p:nvSpPr>
        <p:spPr>
          <a:xfrm>
            <a:off x="2068506" y="3483671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679185" y="3016587"/>
            <a:ext cx="268975" cy="2330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6282479" y="2061794"/>
            <a:ext cx="39305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Text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015906" y="2359745"/>
            <a:ext cx="49233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940603" y="2061794"/>
            <a:ext cx="391454" cy="2308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IMU</a:t>
            </a:r>
            <a:endParaRPr lang="en-US" sz="9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6139636" y="2463496"/>
            <a:ext cx="689612" cy="23083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A B C D E 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94" y="2367282"/>
            <a:ext cx="1112520" cy="330121"/>
          </a:xfrm>
          <a:prstGeom prst="rect">
            <a:avLst/>
          </a:prstGeom>
        </p:spPr>
      </p:pic>
      <p:sp>
        <p:nvSpPr>
          <p:cNvPr id="12" name="乘号 11"/>
          <p:cNvSpPr/>
          <p:nvPr/>
        </p:nvSpPr>
        <p:spPr>
          <a:xfrm>
            <a:off x="4532508" y="2136014"/>
            <a:ext cx="588259" cy="58825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乘号 54"/>
          <p:cNvSpPr/>
          <p:nvPr/>
        </p:nvSpPr>
        <p:spPr>
          <a:xfrm>
            <a:off x="4593618" y="3317491"/>
            <a:ext cx="588259" cy="588259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文本框 66"/>
          <p:cNvSpPr txBox="1"/>
          <p:nvPr/>
        </p:nvSpPr>
        <p:spPr>
          <a:xfrm>
            <a:off x="6349687" y="3003496"/>
            <a:ext cx="192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  <a:p>
            <a:endParaRPr lang="en-US" sz="14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6349687" y="3312664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361145" y="3612483"/>
            <a:ext cx="191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Motion features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9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肘形连接符 37"/>
          <p:cNvCxnSpPr>
            <a:stCxn id="56" idx="2"/>
          </p:cNvCxnSpPr>
          <p:nvPr/>
        </p:nvCxnSpPr>
        <p:spPr>
          <a:xfrm rot="5400000">
            <a:off x="2063904" y="3763765"/>
            <a:ext cx="303383" cy="12523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41" idx="2"/>
            <a:endCxn id="49" idx="3"/>
          </p:cNvCxnSpPr>
          <p:nvPr/>
        </p:nvCxnSpPr>
        <p:spPr>
          <a:xfrm rot="5400000">
            <a:off x="3099505" y="2738930"/>
            <a:ext cx="292617" cy="3312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4902199" y="3727036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Challenges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From text to IMU data.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23" name="圆角矩形 22"/>
          <p:cNvSpPr/>
          <p:nvPr/>
        </p:nvSpPr>
        <p:spPr>
          <a:xfrm>
            <a:off x="4341460" y="2120741"/>
            <a:ext cx="968230" cy="576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NSP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21" name="矩形 20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946046" y="3015219"/>
            <a:ext cx="731290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Sentence-A</a:t>
            </a:r>
            <a:endParaRPr lang="en-US" sz="9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907376" y="4018177"/>
            <a:ext cx="1989647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u="sng" dirty="0"/>
              <a:t>Sentence-A</a:t>
            </a:r>
            <a:r>
              <a:rPr lang="en-US" altLang="zh-CN" sz="900" b="1" dirty="0"/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[SEP] </a:t>
            </a:r>
            <a:r>
              <a:rPr lang="en-US" altLang="zh-CN" sz="900" b="1" u="sng" dirty="0"/>
              <a:t>Sentence-B</a:t>
            </a:r>
            <a:r>
              <a:rPr lang="en-US" altLang="zh-CN" sz="900" b="1" dirty="0"/>
              <a:t>…</a:t>
            </a:r>
            <a:endParaRPr lang="en-US" sz="900" b="1" dirty="0"/>
          </a:p>
        </p:txBody>
      </p:sp>
      <p:sp>
        <p:nvSpPr>
          <p:cNvPr id="42" name="圆角矩形 41"/>
          <p:cNvSpPr/>
          <p:nvPr/>
        </p:nvSpPr>
        <p:spPr>
          <a:xfrm>
            <a:off x="2084934" y="4404542"/>
            <a:ext cx="1530912" cy="230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Dictionary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7809" y="4336819"/>
            <a:ext cx="841616" cy="402026"/>
            <a:chOff x="748588" y="2796541"/>
            <a:chExt cx="891371" cy="40202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肘形连接符 49"/>
          <p:cNvCxnSpPr>
            <a:endCxn id="22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23" idx="0"/>
          </p:cNvCxnSpPr>
          <p:nvPr/>
        </p:nvCxnSpPr>
        <p:spPr>
          <a:xfrm flipV="1">
            <a:off x="1152848" y="2120741"/>
            <a:ext cx="3672727" cy="58545"/>
          </a:xfrm>
          <a:prstGeom prst="bentConnector4">
            <a:avLst>
              <a:gd name="adj1" fmla="val 116"/>
              <a:gd name="adj2" fmla="val 4904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135486" y="4010098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136743" y="3496204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onnect</a:t>
            </a:r>
            <a:endParaRPr lang="en-US" sz="1400" b="1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4847266" y="2713907"/>
            <a:ext cx="0" cy="3798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003102" y="3016011"/>
            <a:ext cx="724878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Sentence-B</a:t>
            </a:r>
            <a:endParaRPr lang="en-US" sz="900" b="1" dirty="0"/>
          </a:p>
        </p:txBody>
      </p:sp>
      <p:cxnSp>
        <p:nvCxnSpPr>
          <p:cNvPr id="52" name="直接箭头连接符 51"/>
          <p:cNvCxnSpPr>
            <a:stCxn id="51" idx="1"/>
            <a:endCxn id="40" idx="3"/>
          </p:cNvCxnSpPr>
          <p:nvPr/>
        </p:nvCxnSpPr>
        <p:spPr>
          <a:xfrm flipH="1" flipV="1">
            <a:off x="4677336" y="3130635"/>
            <a:ext cx="325766" cy="79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436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415281" y="3291908"/>
            <a:ext cx="0" cy="1880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86461" y="3018788"/>
            <a:ext cx="170591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  Welcome   To</a:t>
            </a:r>
            <a:r>
              <a:rPr lang="en-US" altLang="zh-CN" sz="900" b="1" dirty="0">
                <a:solidFill>
                  <a:srgbClr val="FF0000"/>
                </a:solidFill>
              </a:rPr>
              <a:t>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821901" y="3260135"/>
            <a:ext cx="0" cy="6779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80603" y="4007411"/>
            <a:ext cx="1922321" cy="230832"/>
          </a:xfrm>
          <a:prstGeom prst="rect">
            <a:avLst/>
          </a:prstGeom>
          <a:noFill/>
          <a:ln w="28575">
            <a:solidFill>
              <a:srgbClr val="40404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Welcome   </a:t>
            </a:r>
            <a:r>
              <a:rPr lang="en-US" altLang="zh-CN" sz="900" b="1" dirty="0">
                <a:solidFill>
                  <a:srgbClr val="FF0000"/>
                </a:solidFill>
              </a:rPr>
              <a:t>[MASK]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sp>
        <p:nvSpPr>
          <p:cNvPr id="57" name="圆角矩形 56"/>
          <p:cNvSpPr/>
          <p:nvPr/>
        </p:nvSpPr>
        <p:spPr>
          <a:xfrm>
            <a:off x="2068506" y="3483671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679185" y="3016587"/>
            <a:ext cx="268975" cy="2330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6282479" y="2061794"/>
            <a:ext cx="393056" cy="2308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Text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015906" y="2359745"/>
            <a:ext cx="49233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940603" y="2061794"/>
            <a:ext cx="391454" cy="2308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IMU</a:t>
            </a:r>
            <a:endParaRPr lang="en-US" sz="9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6139636" y="2463496"/>
            <a:ext cx="689612" cy="23083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/>
              <a:t>A B C D E 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94" y="2367282"/>
            <a:ext cx="1112520" cy="3301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49687" y="3003496"/>
            <a:ext cx="192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  <a:p>
            <a:endParaRPr lang="en-US" sz="1400" b="1" dirty="0"/>
          </a:p>
        </p:txBody>
      </p:sp>
      <p:sp>
        <p:nvSpPr>
          <p:cNvPr id="65" name="乘号 64"/>
          <p:cNvSpPr/>
          <p:nvPr/>
        </p:nvSpPr>
        <p:spPr>
          <a:xfrm>
            <a:off x="1042878" y="3647550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6349687" y="3312664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361146" y="3612483"/>
            <a:ext cx="1569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3. Motion features</a:t>
            </a:r>
          </a:p>
          <a:p>
            <a:endParaRPr lang="en-US" sz="1400" b="1" dirty="0"/>
          </a:p>
        </p:txBody>
      </p:sp>
      <p:sp>
        <p:nvSpPr>
          <p:cNvPr id="68" name="乘号 67"/>
          <p:cNvSpPr/>
          <p:nvPr/>
        </p:nvSpPr>
        <p:spPr>
          <a:xfrm>
            <a:off x="1055368" y="2322443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文本框 66"/>
          <p:cNvSpPr txBox="1"/>
          <p:nvPr/>
        </p:nvSpPr>
        <p:spPr>
          <a:xfrm>
            <a:off x="6361145" y="391505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4. Efficiency</a:t>
            </a:r>
          </a:p>
        </p:txBody>
      </p:sp>
      <p:sp>
        <p:nvSpPr>
          <p:cNvPr id="69" name="乘号 68"/>
          <p:cNvSpPr/>
          <p:nvPr/>
        </p:nvSpPr>
        <p:spPr>
          <a:xfrm>
            <a:off x="3026108" y="2200725"/>
            <a:ext cx="215402" cy="21540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>
            <a:endCxn id="88" idx="0"/>
          </p:cNvCxnSpPr>
          <p:nvPr/>
        </p:nvCxnSpPr>
        <p:spPr>
          <a:xfrm>
            <a:off x="2821901" y="3319790"/>
            <a:ext cx="0" cy="10032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878790" y="3278680"/>
            <a:ext cx="1849016" cy="415276"/>
          </a:xfrm>
          <a:noFill/>
          <a:ln w="285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Normalization</a:t>
            </a:r>
            <a:endParaRPr lang="en-US" altLang="zh-CN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75526" y="2314163"/>
            <a:ext cx="19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86984" y="2841322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86984" y="3368481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3. Motion features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86984" y="389564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4. Efficiency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1416895"/>
            <a:ext cx="7828384" cy="43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/>
              <a:t>Adapt BERT to IMU data.</a:t>
            </a:r>
          </a:p>
        </p:txBody>
      </p:sp>
      <p:cxnSp>
        <p:nvCxnSpPr>
          <p:cNvPr id="38" name="肘形连接符 37"/>
          <p:cNvCxnSpPr>
            <a:stCxn id="88" idx="1"/>
            <a:endCxn id="55" idx="2"/>
          </p:cNvCxnSpPr>
          <p:nvPr/>
        </p:nvCxnSpPr>
        <p:spPr>
          <a:xfrm rot="10800000">
            <a:off x="1135487" y="3964378"/>
            <a:ext cx="1130155" cy="5237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57" name="组合 56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58" name="矩形 57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肘形连接符 80"/>
          <p:cNvCxnSpPr>
            <a:endCxn id="56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2056445" y="3669622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30" y="2968629"/>
            <a:ext cx="1112520" cy="33012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41" y="4323059"/>
            <a:ext cx="1112520" cy="33012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679185" y="4344436"/>
            <a:ext cx="268975" cy="28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直接箭头连接符 89"/>
          <p:cNvCxnSpPr>
            <a:stCxn id="31" idx="1"/>
            <a:endCxn id="14" idx="3"/>
          </p:cNvCxnSpPr>
          <p:nvPr/>
        </p:nvCxnSpPr>
        <p:spPr>
          <a:xfrm flipH="1">
            <a:off x="5727806" y="2995211"/>
            <a:ext cx="759178" cy="491107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2702521" y="3366938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直接箭头连接符 109"/>
          <p:cNvCxnSpPr>
            <a:stCxn id="14" idx="1"/>
            <a:endCxn id="97" idx="6"/>
          </p:cNvCxnSpPr>
          <p:nvPr/>
        </p:nvCxnSpPr>
        <p:spPr>
          <a:xfrm flipH="1">
            <a:off x="2941281" y="3486318"/>
            <a:ext cx="937509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Normalization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IMU sensors have varied distributions:</a:t>
            </a:r>
          </a:p>
          <a:p>
            <a:r>
              <a:rPr lang="en-US" altLang="zh-CN" sz="2000" dirty="0"/>
              <a:t>Previous solutions: mean-variance, min-max, magnitude, FFT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73006" y="2228116"/>
            <a:ext cx="6230226" cy="2612182"/>
            <a:chOff x="954345" y="2237447"/>
            <a:chExt cx="6230226" cy="26121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45" y="2237447"/>
              <a:ext cx="2930112" cy="261218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784" y="2269834"/>
              <a:ext cx="2992787" cy="2566477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632857" y="4450702"/>
              <a:ext cx="457200" cy="385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22371" y="4440646"/>
              <a:ext cx="457200" cy="385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343608" y="2343678"/>
            <a:ext cx="265922" cy="62012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1343608" y="2963806"/>
            <a:ext cx="265922" cy="5381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IMU sensing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3965510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IMU sensors in mobile devices:</a:t>
            </a:r>
          </a:p>
          <a:p>
            <a:r>
              <a:rPr lang="en-US" sz="2000" dirty="0"/>
              <a:t>Accelerometer</a:t>
            </a:r>
          </a:p>
          <a:p>
            <a:r>
              <a:rPr lang="en-US" sz="2000" dirty="0"/>
              <a:t>Gyroscope</a:t>
            </a:r>
          </a:p>
          <a:p>
            <a:r>
              <a:rPr lang="en-US" sz="2000" dirty="0"/>
              <a:t>Magnetometer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40424" y="1416896"/>
            <a:ext cx="4204995" cy="290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Potential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altLang="zh-CN" sz="2000" dirty="0"/>
              <a:t>uman activity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Human computer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Indoor localization</a:t>
            </a:r>
          </a:p>
        </p:txBody>
      </p:sp>
      <p:pic>
        <p:nvPicPr>
          <p:cNvPr id="16" name="Picture 2" descr="Accelerometer Icon #69895 - Free Icons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23" y="3281338"/>
            <a:ext cx="1249658" cy="12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etect Users&amp;#39; Activity in Android Using the Transition API | by Younes  Charfaoui | Heartbea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4" b="22333"/>
          <a:stretch/>
        </p:blipFill>
        <p:spPr bwMode="auto">
          <a:xfrm>
            <a:off x="4422710" y="3281338"/>
            <a:ext cx="4300888" cy="11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watch - Free technology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4" y="4051651"/>
            <a:ext cx="704235" cy="70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martphone Free Icon of Data And Devices icon p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6" y="3023746"/>
            <a:ext cx="822875" cy="8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mart Glasses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94" y="2957163"/>
            <a:ext cx="889458" cy="88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arphone Icon Icons - Download Free Vector Icons |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97" y="3915242"/>
            <a:ext cx="977052" cy="9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Normalization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IMU sensors have varied distributions:</a:t>
            </a:r>
          </a:p>
          <a:p>
            <a:r>
              <a:rPr lang="en-US" altLang="zh-CN" sz="2000" dirty="0"/>
              <a:t>Previous solutions: mean-variance, min-max, magnitude, FFT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73006" y="2228116"/>
            <a:ext cx="6230226" cy="2612182"/>
            <a:chOff x="954345" y="2237447"/>
            <a:chExt cx="6230226" cy="26121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45" y="2237447"/>
              <a:ext cx="2930112" cy="261218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784" y="2269834"/>
              <a:ext cx="2992787" cy="2566477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632857" y="4450702"/>
              <a:ext cx="457200" cy="385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22371" y="4440646"/>
              <a:ext cx="457200" cy="385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343608" y="2290044"/>
            <a:ext cx="265922" cy="6864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575110" y="2290044"/>
            <a:ext cx="265922" cy="6864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Normalization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IMU sensors have varied distributions:</a:t>
            </a:r>
          </a:p>
          <a:p>
            <a:r>
              <a:rPr lang="en-US" altLang="zh-CN" sz="2000" dirty="0"/>
              <a:t>Previous solutions: mean-variance, min-max, magnitude, FFT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73006" y="2228116"/>
            <a:ext cx="6230226" cy="2612182"/>
            <a:chOff x="954345" y="2237447"/>
            <a:chExt cx="6230226" cy="26121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45" y="2237447"/>
              <a:ext cx="2930112" cy="261218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784" y="2269834"/>
              <a:ext cx="2992787" cy="2566477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632857" y="4450702"/>
              <a:ext cx="457200" cy="385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22371" y="4440646"/>
              <a:ext cx="457200" cy="385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343608" y="2290044"/>
            <a:ext cx="265922" cy="6864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575110" y="2290044"/>
            <a:ext cx="265922" cy="6864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C90C33-59A0-4790-BE2F-3D97A8B51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56" t="43591" r="17645" b="35076"/>
          <a:stretch/>
        </p:blipFill>
        <p:spPr>
          <a:xfrm>
            <a:off x="1465789" y="3543741"/>
            <a:ext cx="5674360" cy="11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>
            <a:endCxn id="88" idx="0"/>
          </p:cNvCxnSpPr>
          <p:nvPr/>
        </p:nvCxnSpPr>
        <p:spPr>
          <a:xfrm>
            <a:off x="2821901" y="3319790"/>
            <a:ext cx="0" cy="10032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007189" y="2787572"/>
            <a:ext cx="967530" cy="415276"/>
          </a:xfrm>
          <a:noFill/>
          <a:ln w="285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Fusion</a:t>
            </a:r>
            <a:endParaRPr lang="en-US" altLang="zh-CN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75526" y="2314163"/>
            <a:ext cx="19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86984" y="2841322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86984" y="3368481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3. Motion features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86984" y="389564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4. Efficiency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1416895"/>
            <a:ext cx="7828384" cy="43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/>
              <a:t>Adapt BERT to IMU data.</a:t>
            </a:r>
          </a:p>
        </p:txBody>
      </p:sp>
      <p:cxnSp>
        <p:nvCxnSpPr>
          <p:cNvPr id="38" name="肘形连接符 37"/>
          <p:cNvCxnSpPr>
            <a:stCxn id="88" idx="1"/>
            <a:endCxn id="55" idx="2"/>
          </p:cNvCxnSpPr>
          <p:nvPr/>
        </p:nvCxnSpPr>
        <p:spPr>
          <a:xfrm rot="10800000">
            <a:off x="1135487" y="3964378"/>
            <a:ext cx="1130155" cy="5237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57" name="组合 56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58" name="矩形 57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肘形连接符 80"/>
          <p:cNvCxnSpPr>
            <a:endCxn id="56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2056445" y="3669622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30" y="2968629"/>
            <a:ext cx="1112520" cy="33012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41" y="4323059"/>
            <a:ext cx="1112520" cy="33012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679185" y="4344436"/>
            <a:ext cx="268975" cy="28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直接箭头连接符 89"/>
          <p:cNvCxnSpPr>
            <a:stCxn id="31" idx="1"/>
            <a:endCxn id="14" idx="3"/>
          </p:cNvCxnSpPr>
          <p:nvPr/>
        </p:nvCxnSpPr>
        <p:spPr>
          <a:xfrm flipH="1" flipV="1">
            <a:off x="4974719" y="2995210"/>
            <a:ext cx="1512265" cy="1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1016106" y="4354345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Fusion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557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Align data: IMU readings are naturally well-aligned.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69" y="2328839"/>
            <a:ext cx="2929730" cy="1822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6341" y="2670878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Accelerometer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066341" y="3097593"/>
            <a:ext cx="1306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</a:t>
            </a:r>
            <a:r>
              <a:rPr lang="en-US" altLang="zh-CN" sz="2000" b="1" dirty="0"/>
              <a:t>yroscope</a:t>
            </a:r>
            <a:endParaRPr lang="en-US" sz="20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5081729" y="3524308"/>
            <a:ext cx="1789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Magnetometer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752388" y="4387591"/>
            <a:ext cx="135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</a:t>
            </a:r>
            <a:r>
              <a:rPr lang="en-US" altLang="zh-CN" sz="2000" b="1" dirty="0"/>
              <a:t>ime Index</a:t>
            </a:r>
            <a:endParaRPr lang="en-US" sz="2000" b="1" dirty="0"/>
          </a:p>
        </p:txBody>
      </p:sp>
      <p:cxnSp>
        <p:nvCxnSpPr>
          <p:cNvPr id="7" name="直接箭头连接符 6"/>
          <p:cNvCxnSpPr>
            <a:stCxn id="4" idx="1"/>
          </p:cNvCxnSpPr>
          <p:nvPr/>
        </p:nvCxnSpPr>
        <p:spPr>
          <a:xfrm flipH="1">
            <a:off x="4573014" y="2870933"/>
            <a:ext cx="49332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4588402" y="3297648"/>
            <a:ext cx="49332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610243" y="3724363"/>
            <a:ext cx="49332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325455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624284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910174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227663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3526492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812382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111708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4397598" y="4024743"/>
            <a:ext cx="0" cy="3628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/>
          <a:srcRect r="2231"/>
          <a:stretch/>
        </p:blipFill>
        <p:spPr>
          <a:xfrm>
            <a:off x="2307094" y="1888075"/>
            <a:ext cx="2199231" cy="6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Fusion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126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Fuse data: expand feature space.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49" y="1824265"/>
            <a:ext cx="3359897" cy="687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02" y="2700862"/>
            <a:ext cx="1319840" cy="4955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088" y="2661857"/>
            <a:ext cx="1315616" cy="507226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H="1">
            <a:off x="3336460" y="2895262"/>
            <a:ext cx="108927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457200" y="3368661"/>
            <a:ext cx="7828384" cy="75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/>
              <a:t>Fuse data: normalize expanded features.</a:t>
            </a:r>
          </a:p>
          <a:p>
            <a:pPr marL="0" indent="0">
              <a:buFont typeface="Arial"/>
              <a:buNone/>
            </a:pPr>
            <a:endParaRPr lang="en-US" altLang="zh-CN" sz="2000" dirty="0"/>
          </a:p>
          <a:p>
            <a:pPr marL="0" indent="0">
              <a:buFont typeface="Arial"/>
              <a:buNone/>
            </a:pPr>
            <a:endParaRPr lang="en-US" altLang="zh-CN" sz="2000" dirty="0"/>
          </a:p>
          <a:p>
            <a:pPr marL="0" indent="0">
              <a:buFont typeface="Arial"/>
              <a:buNone/>
            </a:pPr>
            <a:endParaRPr lang="en-US" altLang="zh-CN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14" y="3755648"/>
            <a:ext cx="5175167" cy="93429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038531" y="1824265"/>
            <a:ext cx="409440" cy="6864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2201149" y="1865493"/>
            <a:ext cx="409440" cy="6864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>
            <a:endCxn id="88" idx="0"/>
          </p:cNvCxnSpPr>
          <p:nvPr/>
        </p:nvCxnSpPr>
        <p:spPr>
          <a:xfrm>
            <a:off x="2821901" y="3319790"/>
            <a:ext cx="0" cy="10032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233183" y="2775721"/>
            <a:ext cx="1265608" cy="750508"/>
          </a:xfrm>
          <a:noFill/>
          <a:ln w="28575"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2000" dirty="0"/>
              <a:t>Training </a:t>
            </a:r>
          </a:p>
          <a:p>
            <a:pPr marL="0" indent="0" algn="ctr">
              <a:buNone/>
            </a:pPr>
            <a:r>
              <a:rPr lang="en-US" altLang="zh-CN" sz="2000" dirty="0"/>
              <a:t>Method</a:t>
            </a:r>
            <a:endParaRPr lang="en-US" altLang="zh-CN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75526" y="2314163"/>
            <a:ext cx="19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86984" y="2841322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86984" y="3368481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3. Motion features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86984" y="389564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4. Efficiency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1416895"/>
            <a:ext cx="7828384" cy="43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/>
              <a:t>Adapt BERT to IMU data.</a:t>
            </a:r>
          </a:p>
        </p:txBody>
      </p:sp>
      <p:cxnSp>
        <p:nvCxnSpPr>
          <p:cNvPr id="38" name="肘形连接符 37"/>
          <p:cNvCxnSpPr>
            <a:stCxn id="88" idx="1"/>
            <a:endCxn id="55" idx="2"/>
          </p:cNvCxnSpPr>
          <p:nvPr/>
        </p:nvCxnSpPr>
        <p:spPr>
          <a:xfrm rot="10800000">
            <a:off x="1135487" y="3964378"/>
            <a:ext cx="1130155" cy="5237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57" name="组合 56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58" name="矩形 57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肘形连接符 80"/>
          <p:cNvCxnSpPr>
            <a:endCxn id="56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2056445" y="3669622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30" y="2968629"/>
            <a:ext cx="1112520" cy="33012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41" y="4323059"/>
            <a:ext cx="1112520" cy="33012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679185" y="4344436"/>
            <a:ext cx="268975" cy="28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直接箭头连接符 89"/>
          <p:cNvCxnSpPr>
            <a:stCxn id="30" idx="1"/>
            <a:endCxn id="14" idx="3"/>
          </p:cNvCxnSpPr>
          <p:nvPr/>
        </p:nvCxnSpPr>
        <p:spPr>
          <a:xfrm flipH="1">
            <a:off x="5498791" y="2468052"/>
            <a:ext cx="976735" cy="682923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1"/>
            <a:endCxn id="14" idx="3"/>
          </p:cNvCxnSpPr>
          <p:nvPr/>
        </p:nvCxnSpPr>
        <p:spPr>
          <a:xfrm flipH="1" flipV="1">
            <a:off x="5498791" y="3150975"/>
            <a:ext cx="988193" cy="371395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702521" y="3672635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2691034" y="2299207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Training method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108302" cy="294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LIMU-BERT: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Adopt MLM and skip NSP.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Reconstruction task is treated as a regression problem.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Mask N continuous readings, which is sampled from a geometric distribution.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30" y="3176418"/>
            <a:ext cx="4387362" cy="1291120"/>
          </a:xfrm>
          <a:prstGeom prst="rect">
            <a:avLst/>
          </a:prstGeom>
        </p:spPr>
      </p:pic>
      <p:sp>
        <p:nvSpPr>
          <p:cNvPr id="51" name="TextBox 38">
            <a:extLst>
              <a:ext uri="{FF2B5EF4-FFF2-40B4-BE49-F238E27FC236}">
                <a16:creationId xmlns:a16="http://schemas.microsoft.com/office/drawing/2014/main" id="{FEE1C25C-7875-404E-9AC5-D47EFF49ED77}"/>
              </a:ext>
            </a:extLst>
          </p:cNvPr>
          <p:cNvSpPr txBox="1"/>
          <p:nvPr/>
        </p:nvSpPr>
        <p:spPr>
          <a:xfrm>
            <a:off x="2372537" y="4498451"/>
            <a:ext cx="85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BERT</a:t>
            </a:r>
          </a:p>
        </p:txBody>
      </p:sp>
      <p:sp>
        <p:nvSpPr>
          <p:cNvPr id="52" name="TextBox 39">
            <a:extLst>
              <a:ext uri="{FF2B5EF4-FFF2-40B4-BE49-F238E27FC236}">
                <a16:creationId xmlns:a16="http://schemas.microsoft.com/office/drawing/2014/main" id="{78092077-86AF-46DC-9D91-140194655D58}"/>
              </a:ext>
            </a:extLst>
          </p:cNvPr>
          <p:cNvSpPr txBox="1"/>
          <p:nvPr/>
        </p:nvSpPr>
        <p:spPr>
          <a:xfrm>
            <a:off x="4156981" y="4498451"/>
            <a:ext cx="147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LIMU-BERT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2108718" y="4361530"/>
            <a:ext cx="111968" cy="1918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2304661" y="4328581"/>
            <a:ext cx="67876" cy="22475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C9C9AD50-E13E-4A7A-9E4A-261B015044A0}"/>
              </a:ext>
            </a:extLst>
          </p:cNvPr>
          <p:cNvSpPr/>
          <p:nvPr/>
        </p:nvSpPr>
        <p:spPr>
          <a:xfrm rot="10800000">
            <a:off x="2063409" y="3199363"/>
            <a:ext cx="314554" cy="175685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66" y="2837120"/>
            <a:ext cx="3205129" cy="3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>
            <a:endCxn id="88" idx="0"/>
          </p:cNvCxnSpPr>
          <p:nvPr/>
        </p:nvCxnSpPr>
        <p:spPr>
          <a:xfrm>
            <a:off x="2821901" y="3319790"/>
            <a:ext cx="0" cy="10032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085023" y="3669622"/>
            <a:ext cx="1535882" cy="750508"/>
          </a:xfrm>
          <a:noFill/>
          <a:ln w="28575"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2000" dirty="0"/>
              <a:t>Lightweight</a:t>
            </a:r>
          </a:p>
          <a:p>
            <a:pPr marL="0" indent="0" algn="ctr">
              <a:buNone/>
            </a:pPr>
            <a:r>
              <a:rPr lang="en-US" altLang="zh-CN" sz="2000" dirty="0"/>
              <a:t>Model</a:t>
            </a:r>
            <a:endParaRPr lang="en-US" altLang="zh-CN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75526" y="2314163"/>
            <a:ext cx="19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Continuous variables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86984" y="2841322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Multi-modal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86984" y="3368481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3. Motion features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86984" y="389564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4. Efficiency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1416895"/>
            <a:ext cx="7828384" cy="43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/>
              <a:t>Adapt BERT to IMU data.</a:t>
            </a:r>
          </a:p>
        </p:txBody>
      </p:sp>
      <p:cxnSp>
        <p:nvCxnSpPr>
          <p:cNvPr id="38" name="肘形连接符 37"/>
          <p:cNvCxnSpPr>
            <a:stCxn id="88" idx="1"/>
            <a:endCxn id="55" idx="2"/>
          </p:cNvCxnSpPr>
          <p:nvPr/>
        </p:nvCxnSpPr>
        <p:spPr>
          <a:xfrm rot="10800000">
            <a:off x="1135487" y="3964378"/>
            <a:ext cx="1130155" cy="5237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14678" y="3054396"/>
            <a:ext cx="841616" cy="9099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345411" y="2117510"/>
            <a:ext cx="952981" cy="576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MLM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grpSp>
        <p:nvGrpSpPr>
          <p:cNvPr id="57" name="组合 56"/>
          <p:cNvGrpSpPr/>
          <p:nvPr/>
        </p:nvGrpSpPr>
        <p:grpSpPr>
          <a:xfrm>
            <a:off x="730458" y="2219914"/>
            <a:ext cx="841616" cy="402026"/>
            <a:chOff x="748588" y="2796541"/>
            <a:chExt cx="891371" cy="402026"/>
          </a:xfrm>
        </p:grpSpPr>
        <p:sp>
          <p:nvSpPr>
            <p:cNvPr id="58" name="矩形 57"/>
            <p:cNvSpPr/>
            <p:nvPr/>
          </p:nvSpPr>
          <p:spPr>
            <a:xfrm>
              <a:off x="748588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0025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87656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253474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15409" y="2796541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568431" y="2804128"/>
              <a:ext cx="71528" cy="394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肘形连接符 80"/>
          <p:cNvCxnSpPr>
            <a:endCxn id="56" idx="0"/>
          </p:cNvCxnSpPr>
          <p:nvPr/>
        </p:nvCxnSpPr>
        <p:spPr>
          <a:xfrm flipV="1">
            <a:off x="1152848" y="2117510"/>
            <a:ext cx="1669054" cy="61776"/>
          </a:xfrm>
          <a:prstGeom prst="bentConnector4">
            <a:avLst>
              <a:gd name="adj1" fmla="val 724"/>
              <a:gd name="adj2" fmla="val 470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152848" y="2713907"/>
            <a:ext cx="0" cy="2478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2056445" y="3669622"/>
            <a:ext cx="1530912" cy="230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Mask</a:t>
            </a: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2821901" y="2694328"/>
            <a:ext cx="0" cy="2674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30" y="2968629"/>
            <a:ext cx="1112520" cy="33012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41" y="4323059"/>
            <a:ext cx="1112520" cy="33012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679185" y="4344436"/>
            <a:ext cx="268975" cy="28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箭头连接符 36"/>
          <p:cNvCxnSpPr>
            <a:stCxn id="33" idx="1"/>
            <a:endCxn id="14" idx="3"/>
          </p:cNvCxnSpPr>
          <p:nvPr/>
        </p:nvCxnSpPr>
        <p:spPr>
          <a:xfrm flipH="1" flipV="1">
            <a:off x="5620905" y="4044876"/>
            <a:ext cx="866079" cy="4653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982276" y="3386217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2691034" y="2299207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/>
          <p:cNvSpPr/>
          <p:nvPr/>
        </p:nvSpPr>
        <p:spPr>
          <a:xfrm>
            <a:off x="1024780" y="2320624"/>
            <a:ext cx="238760" cy="2387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1431253" y="3520518"/>
            <a:ext cx="5804133" cy="299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L</a:t>
            </a:r>
            <a:r>
              <a:rPr lang="en-US" altLang="zh-CN" sz="3200" dirty="0">
                <a:solidFill>
                  <a:srgbClr val="0B3D89"/>
                </a:solidFill>
              </a:rPr>
              <a:t>ightweight Model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108302" cy="294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LIMU-BERT should run on mobile devices: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Down-sample to reduce the sequence length. [20Hz]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Reduce feature dimension. 1024 -&gt; 72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Adopt cross-layer parameter sharing.  4 blocks -&gt; 1 block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圆角矩形 4"/>
          <p:cNvSpPr/>
          <p:nvPr/>
        </p:nvSpPr>
        <p:spPr>
          <a:xfrm>
            <a:off x="1681246" y="3176831"/>
            <a:ext cx="1033994" cy="674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Block-1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07283" y="3176831"/>
            <a:ext cx="1033994" cy="674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Block-2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333320" y="3176831"/>
            <a:ext cx="1033994" cy="674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Block-3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659357" y="3176831"/>
            <a:ext cx="1033994" cy="6744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Block-4</a:t>
            </a:r>
          </a:p>
        </p:txBody>
      </p:sp>
      <p:cxnSp>
        <p:nvCxnSpPr>
          <p:cNvPr id="13" name="肘形连接符 12"/>
          <p:cNvCxnSpPr>
            <a:stCxn id="5" idx="2"/>
            <a:endCxn id="8" idx="2"/>
          </p:cNvCxnSpPr>
          <p:nvPr/>
        </p:nvCxnSpPr>
        <p:spPr>
          <a:xfrm rot="16200000" flipH="1">
            <a:off x="2861261" y="3188236"/>
            <a:ext cx="12700" cy="1326037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9" idx="2"/>
          </p:cNvCxnSpPr>
          <p:nvPr/>
        </p:nvCxnSpPr>
        <p:spPr>
          <a:xfrm rot="16200000" flipH="1">
            <a:off x="3524280" y="2525218"/>
            <a:ext cx="12700" cy="265207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0" idx="2"/>
          </p:cNvCxnSpPr>
          <p:nvPr/>
        </p:nvCxnSpPr>
        <p:spPr>
          <a:xfrm rot="16200000" flipH="1">
            <a:off x="4187298" y="1862199"/>
            <a:ext cx="12700" cy="3978111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20704" y="4178998"/>
            <a:ext cx="18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parameters</a:t>
            </a:r>
          </a:p>
        </p:txBody>
      </p:sp>
    </p:spTree>
    <p:extLst>
      <p:ext uri="{BB962C8B-B14F-4D97-AF65-F5344CB8AC3E}">
        <p14:creationId xmlns:p14="http://schemas.microsoft.com/office/powerpoint/2010/main" val="23082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19" y="1871186"/>
            <a:ext cx="2692205" cy="29670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 - Workflow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279975"/>
            <a:ext cx="8108302" cy="107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Self-supervised learning phase: </a:t>
            </a:r>
            <a:r>
              <a:rPr lang="en-US" altLang="zh-CN" sz="2000" dirty="0"/>
              <a:t>Learn representations.</a:t>
            </a:r>
          </a:p>
          <a:p>
            <a:pPr marL="0" indent="0">
              <a:buNone/>
            </a:pPr>
            <a:r>
              <a:rPr lang="en-US" altLang="zh-CN" sz="2000" b="1" dirty="0"/>
              <a:t>Supervised learning phase: </a:t>
            </a:r>
            <a:r>
              <a:rPr lang="en-US" altLang="zh-CN" sz="2000" dirty="0"/>
              <a:t>Learn to accomplish task</a:t>
            </a:r>
            <a:r>
              <a:rPr lang="en-US" altLang="zh-CN" sz="2000" b="1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62" y="2032031"/>
            <a:ext cx="3564438" cy="26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IMU sensing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16896"/>
            <a:ext cx="7763069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Supervised representation learning for IMU sensing</a:t>
            </a:r>
            <a:endParaRPr lang="en-US" sz="28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2" descr="Accelerometer Icon #69895 - Free Icons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1" y="2121936"/>
            <a:ext cx="1616015" cy="15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RTIFICIAL NEURAL NETWORK Vector Icons free download in SVG, PNG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9" y="1774422"/>
            <a:ext cx="2388017" cy="23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tect Users&amp;#39; Activity in Android Using the Transition API | by Younes  Charfaoui | Heartbea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8" t="27744" r="2053" b="22333"/>
          <a:stretch/>
        </p:blipFill>
        <p:spPr bwMode="auto">
          <a:xfrm>
            <a:off x="6954340" y="1800231"/>
            <a:ext cx="1207247" cy="13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tect Users&amp;#39; Activity in Android Using the Transition API | by Younes  Charfaoui | Heartbea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4" r="74928" b="22333"/>
          <a:stretch/>
        </p:blipFill>
        <p:spPr bwMode="auto">
          <a:xfrm>
            <a:off x="5479749" y="1790374"/>
            <a:ext cx="1212682" cy="13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tect Users&amp;#39; Activity in Android Using the Transition API | by Younes  Charfaoui | Heartbea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8" t="27744" r="48909" b="22333"/>
          <a:stretch/>
        </p:blipFill>
        <p:spPr bwMode="auto">
          <a:xfrm>
            <a:off x="5538580" y="2960658"/>
            <a:ext cx="1270787" cy="13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etect Users&amp;#39; Activity in Android Using the Transition API | by Younes  Charfaoui | Heartbea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3" t="27744" r="25876" b="22333"/>
          <a:stretch/>
        </p:blipFill>
        <p:spPr bwMode="auto">
          <a:xfrm>
            <a:off x="7009936" y="2960658"/>
            <a:ext cx="1096053" cy="13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20DAF7-11D1-4394-9E20-A42399DF573E}"/>
              </a:ext>
            </a:extLst>
          </p:cNvPr>
          <p:cNvSpPr txBox="1">
            <a:spLocks/>
          </p:cNvSpPr>
          <p:nvPr/>
        </p:nvSpPr>
        <p:spPr>
          <a:xfrm>
            <a:off x="1027106" y="4214375"/>
            <a:ext cx="7089787" cy="467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dirty="0">
                <a:solidFill>
                  <a:srgbClr val="C00000"/>
                </a:solidFill>
              </a:rPr>
              <a:t>Limitation: it requires a large amount of labeled data!</a:t>
            </a:r>
          </a:p>
        </p:txBody>
      </p:sp>
    </p:spTree>
    <p:extLst>
      <p:ext uri="{BB962C8B-B14F-4D97-AF65-F5344CB8AC3E}">
        <p14:creationId xmlns:p14="http://schemas.microsoft.com/office/powerpoint/2010/main" val="258249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Evaluation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07377" y="3066571"/>
            <a:ext cx="7758113" cy="176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Dataset Partition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Training set (80%): train LIMU-BERT</a:t>
            </a:r>
          </a:p>
          <a:p>
            <a:pPr lvl="1"/>
            <a:r>
              <a:rPr lang="en-US" altLang="zh-CN" sz="1600" dirty="0"/>
              <a:t>Labeling set (1%): train classifier</a:t>
            </a:r>
          </a:p>
          <a:p>
            <a:r>
              <a:rPr lang="en-US" altLang="zh-CN" sz="1800" dirty="0"/>
              <a:t>Validation set (10%): select model</a:t>
            </a:r>
          </a:p>
          <a:p>
            <a:r>
              <a:rPr lang="en-US" altLang="zh-CN" sz="1800" dirty="0"/>
              <a:t>Test set (10%): evaluate model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112B80-E234-4F9B-B3BB-20C040144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81706"/>
              </p:ext>
            </p:extLst>
          </p:nvPr>
        </p:nvGraphicFramePr>
        <p:xfrm>
          <a:off x="714521" y="1259945"/>
          <a:ext cx="7051028" cy="176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668">
                  <a:extLst>
                    <a:ext uri="{9D8B030D-6E8A-4147-A177-3AD203B41FA5}">
                      <a16:colId xmlns:a16="http://schemas.microsoft.com/office/drawing/2014/main" val="4103790961"/>
                    </a:ext>
                  </a:extLst>
                </a:gridCol>
                <a:gridCol w="1173985">
                  <a:extLst>
                    <a:ext uri="{9D8B030D-6E8A-4147-A177-3AD203B41FA5}">
                      <a16:colId xmlns:a16="http://schemas.microsoft.com/office/drawing/2014/main" val="39392211"/>
                    </a:ext>
                  </a:extLst>
                </a:gridCol>
                <a:gridCol w="1003224">
                  <a:extLst>
                    <a:ext uri="{9D8B030D-6E8A-4147-A177-3AD203B41FA5}">
                      <a16:colId xmlns:a16="http://schemas.microsoft.com/office/drawing/2014/main" val="24044253"/>
                    </a:ext>
                  </a:extLst>
                </a:gridCol>
                <a:gridCol w="835465">
                  <a:extLst>
                    <a:ext uri="{9D8B030D-6E8A-4147-A177-3AD203B41FA5}">
                      <a16:colId xmlns:a16="http://schemas.microsoft.com/office/drawing/2014/main" val="4153703764"/>
                    </a:ext>
                  </a:extLst>
                </a:gridCol>
                <a:gridCol w="1229075">
                  <a:extLst>
                    <a:ext uri="{9D8B030D-6E8A-4147-A177-3AD203B41FA5}">
                      <a16:colId xmlns:a16="http://schemas.microsoft.com/office/drawing/2014/main" val="3254118388"/>
                    </a:ext>
                  </a:extLst>
                </a:gridCol>
                <a:gridCol w="1407611">
                  <a:extLst>
                    <a:ext uri="{9D8B030D-6E8A-4147-A177-3AD203B41FA5}">
                      <a16:colId xmlns:a16="http://schemas.microsoft.com/office/drawing/2014/main" val="1745218159"/>
                    </a:ext>
                  </a:extLst>
                </a:gridCol>
              </a:tblGrid>
              <a:tr h="35251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Sensor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Activity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User #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Placement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Sample #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56868"/>
                  </a:ext>
                </a:extLst>
              </a:tr>
              <a:tr h="35251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HHAR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A,G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9166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94671"/>
                  </a:ext>
                </a:extLst>
              </a:tr>
              <a:tr h="35251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UCI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A,G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2088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8341"/>
                  </a:ext>
                </a:extLst>
              </a:tr>
              <a:tr h="352512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MotionSense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A,G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4534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22705"/>
                  </a:ext>
                </a:extLst>
              </a:tr>
              <a:tr h="35251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Shoaib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A,G,M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10500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Evaluation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Models in comparison</a:t>
            </a:r>
            <a:r>
              <a:rPr lang="en-US" altLang="zh-CN" sz="2000" dirty="0"/>
              <a:t>:</a:t>
            </a:r>
          </a:p>
          <a:p>
            <a:pPr indent="-285750"/>
            <a:r>
              <a:rPr lang="en-US" altLang="zh-CN" sz="1600" u="sng" dirty="0"/>
              <a:t>LIMU-GRU</a:t>
            </a:r>
            <a:r>
              <a:rPr lang="en-US" altLang="zh-CN" sz="1600" dirty="0"/>
              <a:t>: LIMU-BERT + GRU classifier</a:t>
            </a:r>
          </a:p>
          <a:p>
            <a:pPr indent="-285750"/>
            <a:r>
              <a:rPr lang="en-US" altLang="zh-CN" sz="1600" u="sng" dirty="0"/>
              <a:t>DCNN</a:t>
            </a:r>
            <a:r>
              <a:rPr lang="en-US" altLang="zh-CN" sz="1600" dirty="0"/>
              <a:t> [IJCAI’15]</a:t>
            </a:r>
          </a:p>
          <a:p>
            <a:pPr indent="-285750"/>
            <a:r>
              <a:rPr lang="en-US" altLang="zh-CN" sz="1600" u="sng" dirty="0" err="1"/>
              <a:t>DeepSense</a:t>
            </a:r>
            <a:r>
              <a:rPr lang="en-US" altLang="zh-CN" sz="1600" dirty="0"/>
              <a:t> [WWW’17]</a:t>
            </a:r>
          </a:p>
          <a:p>
            <a:pPr indent="-285750"/>
            <a:r>
              <a:rPr lang="en-US" altLang="zh-CN" sz="1600" u="sng" dirty="0"/>
              <a:t>TPN</a:t>
            </a:r>
            <a:r>
              <a:rPr lang="en-US" altLang="zh-CN" sz="1600" dirty="0"/>
              <a:t> [Ubicomp’19]</a:t>
            </a:r>
          </a:p>
          <a:p>
            <a:pPr indent="-285750"/>
            <a:r>
              <a:rPr lang="en-US" altLang="zh-CN" sz="1600" u="sng" dirty="0"/>
              <a:t>R-GRU</a:t>
            </a:r>
            <a:r>
              <a:rPr lang="en-US" altLang="zh-CN" sz="1600" dirty="0"/>
              <a:t>: raw data + GRU classifier</a:t>
            </a:r>
          </a:p>
          <a:p>
            <a:pPr marL="0" indent="0">
              <a:buNone/>
            </a:pPr>
            <a:r>
              <a:rPr lang="en-US" altLang="zh-CN" sz="2000" b="1" dirty="0"/>
              <a:t>Applications</a:t>
            </a:r>
            <a:r>
              <a:rPr lang="en-US" altLang="zh-CN" sz="2000" dirty="0"/>
              <a:t>: </a:t>
            </a:r>
          </a:p>
          <a:p>
            <a:r>
              <a:rPr lang="en-US" altLang="zh-CN" sz="1600" dirty="0"/>
              <a:t>Human activity recognition (HAR).</a:t>
            </a:r>
          </a:p>
          <a:p>
            <a:r>
              <a:rPr lang="en-US" altLang="zh-CN" sz="1600" dirty="0"/>
              <a:t>Device placement classification (DPC).</a:t>
            </a:r>
          </a:p>
          <a:p>
            <a:pPr marL="0" indent="0">
              <a:buNone/>
            </a:pPr>
            <a:r>
              <a:rPr lang="en-US" altLang="zh-CN" sz="2000" b="1" dirty="0"/>
              <a:t>Metric</a:t>
            </a:r>
            <a:r>
              <a:rPr lang="en-US" altLang="zh-CN" sz="2000" dirty="0"/>
              <a:t>: Accuracy and F1-score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18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Evaluation - HAR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Overall performances with 1% labeled samples.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4912"/>
            <a:ext cx="7882261" cy="27804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" y="4215539"/>
            <a:ext cx="7882261" cy="3357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1" y="1813042"/>
            <a:ext cx="3427709" cy="2945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Evaluation - HAR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Varying number of labeled samples.</a:t>
            </a:r>
            <a:endParaRPr lang="zh-CN" altLang="en-US" sz="2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85520" y="2239763"/>
            <a:ext cx="26263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423" y="2550160"/>
            <a:ext cx="4119954" cy="12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Evaluation - DPC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Overall performances.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890"/>
            <a:ext cx="9117735" cy="23892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075" y="3955292"/>
            <a:ext cx="8826284" cy="2757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Micro-benchmark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Representation visualization with t-SNE.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" y="2199117"/>
            <a:ext cx="8969132" cy="163576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rot="1806895">
            <a:off x="1927721" y="2920486"/>
            <a:ext cx="588936" cy="3649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Micro-benchmark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27472" y="1333521"/>
            <a:ext cx="6679406" cy="2626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Computation overhead:</a:t>
            </a:r>
          </a:p>
          <a:p>
            <a:r>
              <a:rPr lang="en-US" altLang="zh-CN" sz="1600" dirty="0"/>
              <a:t>Training time on server</a:t>
            </a:r>
          </a:p>
          <a:p>
            <a:r>
              <a:rPr lang="en-US" altLang="zh-CN" sz="1600" dirty="0"/>
              <a:t>Inference time on S</a:t>
            </a:r>
            <a:r>
              <a:rPr lang="en-US" altLang="zh-CN" sz="1400" dirty="0"/>
              <a:t>amsung Galaxy S8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9" y="2281974"/>
            <a:ext cx="4897813" cy="25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Conclusion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218479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We present LIMU-BERT, a lightweight representation learning model for mobile IMU sensor data: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1800" dirty="0"/>
              <a:t>Extracts effective and generalized features.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1800" dirty="0"/>
              <a:t>No labeled data are required.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1800" dirty="0"/>
              <a:t>Lightweight model.</a:t>
            </a:r>
          </a:p>
          <a:p>
            <a:r>
              <a:rPr lang="en-US" altLang="zh-CN" sz="2000" dirty="0"/>
              <a:t>Source code: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 </a:t>
            </a:r>
            <a:r>
              <a:rPr lang="en-US" altLang="zh-CN" sz="2000" u="sng" dirty="0">
                <a:solidFill>
                  <a:schemeClr val="accent1"/>
                </a:solidFill>
                <a:hlinkClick r:id="rId2"/>
              </a:rPr>
              <a:t>https://github.com/dapowan/LIMU-BERT-Public</a:t>
            </a:r>
            <a:endParaRPr lang="en-US" altLang="zh-CN" sz="2000" u="sng" dirty="0">
              <a:solidFill>
                <a:schemeClr val="accent1"/>
              </a:solidFill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31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文本框 8">
            <a:extLst>
              <a:ext uri="{FF2B5EF4-FFF2-40B4-BE49-F238E27FC236}">
                <a16:creationId xmlns:a16="http://schemas.microsoft.com/office/drawing/2014/main" id="{E7F002B8-30C3-4862-B4F3-02B6AFE389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3868" y="1733514"/>
            <a:ext cx="25788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4000" b="1" dirty="0">
                <a:solidFill>
                  <a:srgbClr val="0B3D89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Thank</a:t>
            </a:r>
            <a:r>
              <a:rPr lang="zh-CN" altLang="en-US" sz="4000" b="1" dirty="0">
                <a:solidFill>
                  <a:srgbClr val="0B3D89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4000" b="1" dirty="0">
                <a:solidFill>
                  <a:srgbClr val="0B3D89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you!</a:t>
            </a:r>
          </a:p>
          <a:p>
            <a:pPr>
              <a:lnSpc>
                <a:spcPct val="110000"/>
              </a:lnSpc>
            </a:pPr>
            <a:endParaRPr lang="en-US" altLang="zh-CN" sz="1400" b="1" dirty="0">
              <a:solidFill>
                <a:srgbClr val="0B3D89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4000" b="1" dirty="0">
                <a:solidFill>
                  <a:srgbClr val="0B3D89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9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16"/>
    </mc:Choice>
    <mc:Fallback xmlns="">
      <p:transition spd="slow" advTm="2441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文本框 8">
            <a:extLst>
              <a:ext uri="{FF2B5EF4-FFF2-40B4-BE49-F238E27FC236}">
                <a16:creationId xmlns:a16="http://schemas.microsoft.com/office/drawing/2014/main" id="{E7F002B8-30C3-4862-B4F3-02B6AFE389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3867" y="1733514"/>
            <a:ext cx="414342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4000" b="1" dirty="0">
                <a:solidFill>
                  <a:srgbClr val="0B3D89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Backup Slides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4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16"/>
    </mc:Choice>
    <mc:Fallback xmlns="">
      <p:transition spd="slow" advTm="2441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B3D89"/>
                </a:solidFill>
              </a:rPr>
              <a:t>IMU sensing - Features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2755"/>
            <a:ext cx="5408762" cy="2682816"/>
          </a:xfrm>
        </p:spPr>
        <p:txBody>
          <a:bodyPr>
            <a:normAutofit/>
          </a:bodyPr>
          <a:lstStyle/>
          <a:p>
            <a:r>
              <a:rPr lang="en-US" sz="2000" b="1" dirty="0"/>
              <a:t>Features with information loss</a:t>
            </a:r>
          </a:p>
          <a:p>
            <a:pPr lvl="1"/>
            <a:r>
              <a:rPr lang="en-US" sz="1600" dirty="0"/>
              <a:t>Most signal processing-based features</a:t>
            </a:r>
          </a:p>
          <a:p>
            <a:r>
              <a:rPr lang="en-US" altLang="zh-CN" sz="2000" b="1" dirty="0"/>
              <a:t>Overfitted features</a:t>
            </a:r>
          </a:p>
          <a:p>
            <a:pPr lvl="1"/>
            <a:r>
              <a:rPr lang="en-US" altLang="zh-CN" sz="1600" dirty="0"/>
              <a:t>Supervised learning (CNNs, etc.)</a:t>
            </a:r>
          </a:p>
          <a:p>
            <a:pPr lvl="1"/>
            <a:r>
              <a:rPr lang="en-US" altLang="zh-CN" sz="1600" dirty="0"/>
              <a:t>Lack of sufficient high-quality labels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接箭头连接符 102"/>
          <p:cNvCxnSpPr>
            <a:endCxn id="93" idx="1"/>
          </p:cNvCxnSpPr>
          <p:nvPr/>
        </p:nvCxnSpPr>
        <p:spPr>
          <a:xfrm flipV="1">
            <a:off x="3111905" y="3998772"/>
            <a:ext cx="1596197" cy="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R</a:t>
            </a:r>
            <a:r>
              <a:rPr lang="en-US" altLang="zh-CN" sz="3200" dirty="0">
                <a:solidFill>
                  <a:srgbClr val="0B3D89"/>
                </a:solidFill>
              </a:rPr>
              <a:t>elated Work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03398" cy="79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Transformation-based:  </a:t>
            </a:r>
            <a:r>
              <a:rPr lang="en-US" sz="2000" dirty="0"/>
              <a:t>TPN [1] learns representations by  recognizing the transformations applied to the raw input signal.</a:t>
            </a:r>
            <a:endParaRPr 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332410" y="4644634"/>
            <a:ext cx="5099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 Saeed, </a:t>
            </a:r>
            <a:r>
              <a:rPr lang="en-US" sz="900" dirty="0" err="1"/>
              <a:t>Aaqib</a:t>
            </a:r>
            <a:r>
              <a:rPr lang="en-US" sz="900" dirty="0"/>
              <a:t>, </a:t>
            </a:r>
            <a:r>
              <a:rPr lang="en-US" altLang="zh-CN" sz="900" dirty="0"/>
              <a:t>et al</a:t>
            </a:r>
            <a:r>
              <a:rPr lang="en-US" sz="900" dirty="0"/>
              <a:t>. "Multi-task self-supervised learning for human activity detection." </a:t>
            </a:r>
            <a:r>
              <a:rPr lang="en-US" sz="900" dirty="0" err="1"/>
              <a:t>Ubicomp</a:t>
            </a:r>
            <a:r>
              <a:rPr lang="en-US" sz="900" dirty="0"/>
              <a:t> 2019.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654312" y="2129118"/>
            <a:ext cx="6681811" cy="1157660"/>
            <a:chOff x="222898" y="2649398"/>
            <a:chExt cx="6681811" cy="137941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898" y="3154796"/>
              <a:ext cx="1360805" cy="359237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3557011" y="2649398"/>
              <a:ext cx="938599" cy="137941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Shared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CNN</a:t>
              </a:r>
            </a:p>
          </p:txBody>
        </p:sp>
        <p:sp>
          <p:nvSpPr>
            <p:cNvPr id="10" name="矩形 9"/>
            <p:cNvSpPr/>
            <p:nvPr/>
          </p:nvSpPr>
          <p:spPr>
            <a:xfrm rot="10800000" flipV="1">
              <a:off x="2110183" y="2707513"/>
              <a:ext cx="914402" cy="2745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altLang="zh-CN" dirty="0"/>
                <a:t>oised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 rot="10800000" flipV="1">
              <a:off x="2110185" y="3705364"/>
              <a:ext cx="914400" cy="2745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altLang="zh-CN" dirty="0"/>
                <a:t>otated</a:t>
              </a:r>
              <a:endParaRPr lang="en-US" dirty="0"/>
            </a:p>
          </p:txBody>
        </p:sp>
        <p:sp>
          <p:nvSpPr>
            <p:cNvPr id="17" name="矩形 16"/>
            <p:cNvSpPr/>
            <p:nvPr/>
          </p:nvSpPr>
          <p:spPr>
            <a:xfrm rot="10800000" flipV="1">
              <a:off x="2116858" y="3211920"/>
              <a:ext cx="914401" cy="2745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altLang="zh-CN" dirty="0"/>
                <a:t>caled</a:t>
              </a:r>
              <a:endParaRPr lang="en-US" dirty="0"/>
            </a:p>
          </p:txBody>
        </p:sp>
        <p:sp>
          <p:nvSpPr>
            <p:cNvPr id="11" name="梯形 10"/>
            <p:cNvSpPr/>
            <p:nvPr/>
          </p:nvSpPr>
          <p:spPr>
            <a:xfrm rot="5400000">
              <a:off x="4984776" y="2680041"/>
              <a:ext cx="388801" cy="327516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梯形 17"/>
            <p:cNvSpPr/>
            <p:nvPr/>
          </p:nvSpPr>
          <p:spPr>
            <a:xfrm rot="5400000">
              <a:off x="4984776" y="3173484"/>
              <a:ext cx="388801" cy="327516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梯形 18"/>
            <p:cNvSpPr/>
            <p:nvPr/>
          </p:nvSpPr>
          <p:spPr>
            <a:xfrm rot="5400000">
              <a:off x="4984776" y="3670656"/>
              <a:ext cx="388801" cy="327516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42935" y="2685217"/>
              <a:ext cx="1395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Noise Task Head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42935" y="3177223"/>
              <a:ext cx="1452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Scaled Task Head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42935" y="3680525"/>
              <a:ext cx="156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Rotated Task Head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495609" y="2832400"/>
              <a:ext cx="519809" cy="990615"/>
              <a:chOff x="4492733" y="2855200"/>
              <a:chExt cx="519809" cy="990615"/>
            </a:xfrm>
          </p:grpSpPr>
          <p:cxnSp>
            <p:nvCxnSpPr>
              <p:cNvPr id="26" name="肘形连接符 25"/>
              <p:cNvCxnSpPr>
                <a:stCxn id="8" idx="3"/>
                <a:endCxn id="11" idx="2"/>
              </p:cNvCxnSpPr>
              <p:nvPr/>
            </p:nvCxnSpPr>
            <p:spPr>
              <a:xfrm flipV="1">
                <a:off x="4492733" y="2855200"/>
                <a:ext cx="519809" cy="49530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>
                <a:stCxn id="8" idx="3"/>
                <a:endCxn id="19" idx="2"/>
              </p:cNvCxnSpPr>
              <p:nvPr/>
            </p:nvCxnSpPr>
            <p:spPr>
              <a:xfrm>
                <a:off x="4492733" y="3350507"/>
                <a:ext cx="519809" cy="49530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8" idx="3"/>
                <a:endCxn id="18" idx="2"/>
              </p:cNvCxnSpPr>
              <p:nvPr/>
            </p:nvCxnSpPr>
            <p:spPr>
              <a:xfrm flipV="1">
                <a:off x="4492733" y="3348643"/>
                <a:ext cx="519809" cy="1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1590376" y="2844803"/>
              <a:ext cx="519809" cy="990615"/>
              <a:chOff x="4676656" y="2684710"/>
              <a:chExt cx="519809" cy="990615"/>
            </a:xfrm>
          </p:grpSpPr>
          <p:cxnSp>
            <p:nvCxnSpPr>
              <p:cNvPr id="40" name="肘形连接符 39"/>
              <p:cNvCxnSpPr/>
              <p:nvPr/>
            </p:nvCxnSpPr>
            <p:spPr>
              <a:xfrm flipV="1">
                <a:off x="4676656" y="2684710"/>
                <a:ext cx="519809" cy="49530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肘形连接符 40"/>
              <p:cNvCxnSpPr/>
              <p:nvPr/>
            </p:nvCxnSpPr>
            <p:spPr>
              <a:xfrm>
                <a:off x="4676656" y="3180017"/>
                <a:ext cx="519809" cy="4953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676656" y="3178153"/>
                <a:ext cx="519809" cy="1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 rot="10800000">
              <a:off x="3037202" y="2839106"/>
              <a:ext cx="519809" cy="990615"/>
              <a:chOff x="5399910" y="2788873"/>
              <a:chExt cx="519809" cy="990615"/>
            </a:xfrm>
          </p:grpSpPr>
          <p:cxnSp>
            <p:nvCxnSpPr>
              <p:cNvPr id="47" name="肘形连接符 46"/>
              <p:cNvCxnSpPr/>
              <p:nvPr/>
            </p:nvCxnSpPr>
            <p:spPr>
              <a:xfrm flipV="1">
                <a:off x="5399910" y="2788873"/>
                <a:ext cx="519809" cy="495307"/>
              </a:xfrm>
              <a:prstGeom prst="bentConnector3">
                <a:avLst>
                  <a:gd name="adj1" fmla="val 50000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/>
              <p:nvPr/>
            </p:nvCxnSpPr>
            <p:spPr>
              <a:xfrm>
                <a:off x="5399910" y="3284180"/>
                <a:ext cx="519809" cy="495308"/>
              </a:xfrm>
              <a:prstGeom prst="bentConnector3">
                <a:avLst>
                  <a:gd name="adj1" fmla="val 50000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5399910" y="3282316"/>
                <a:ext cx="519809" cy="1864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/>
            <p:cNvSpPr txBox="1"/>
            <p:nvPr/>
          </p:nvSpPr>
          <p:spPr>
            <a:xfrm>
              <a:off x="311831" y="3526636"/>
              <a:ext cx="1275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Accelerometer</a:t>
              </a:r>
              <a:endParaRPr lang="en-US" sz="1400" b="1" dirty="0"/>
            </a:p>
          </p:txBody>
        </p:sp>
      </p:grpSp>
      <p:sp>
        <p:nvSpPr>
          <p:cNvPr id="65" name="右箭头 64"/>
          <p:cNvSpPr/>
          <p:nvPr/>
        </p:nvSpPr>
        <p:spPr>
          <a:xfrm rot="5400000">
            <a:off x="2324748" y="3361028"/>
            <a:ext cx="220493" cy="16817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右箭头 65"/>
          <p:cNvSpPr/>
          <p:nvPr/>
        </p:nvSpPr>
        <p:spPr>
          <a:xfrm rot="5400000">
            <a:off x="5237548" y="3369850"/>
            <a:ext cx="220493" cy="16817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2311448" y="4082251"/>
            <a:ext cx="146499" cy="14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/>
          <p:cNvSpPr/>
          <p:nvPr/>
        </p:nvSpPr>
        <p:spPr>
          <a:xfrm>
            <a:off x="1924793" y="3871490"/>
            <a:ext cx="146499" cy="146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矩形 71"/>
          <p:cNvSpPr/>
          <p:nvPr/>
        </p:nvSpPr>
        <p:spPr>
          <a:xfrm>
            <a:off x="5285384" y="3921871"/>
            <a:ext cx="146499" cy="14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4894176" y="4094053"/>
            <a:ext cx="146499" cy="146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6" name="椭圆 75"/>
          <p:cNvSpPr/>
          <p:nvPr/>
        </p:nvSpPr>
        <p:spPr>
          <a:xfrm>
            <a:off x="2645323" y="3705562"/>
            <a:ext cx="146499" cy="146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7" name="椭圆 76"/>
          <p:cNvSpPr/>
          <p:nvPr/>
        </p:nvSpPr>
        <p:spPr>
          <a:xfrm>
            <a:off x="2759164" y="4210090"/>
            <a:ext cx="146499" cy="146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78" name="直接箭头连接符 77"/>
          <p:cNvCxnSpPr>
            <a:stCxn id="68" idx="7"/>
            <a:endCxn id="76" idx="3"/>
          </p:cNvCxnSpPr>
          <p:nvPr/>
        </p:nvCxnSpPr>
        <p:spPr>
          <a:xfrm flipV="1">
            <a:off x="2436493" y="3830607"/>
            <a:ext cx="230284" cy="2730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8" idx="5"/>
            <a:endCxn id="77" idx="1"/>
          </p:cNvCxnSpPr>
          <p:nvPr/>
        </p:nvCxnSpPr>
        <p:spPr>
          <a:xfrm>
            <a:off x="2436493" y="4207296"/>
            <a:ext cx="344125" cy="242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8" idx="2"/>
            <a:endCxn id="70" idx="5"/>
          </p:cNvCxnSpPr>
          <p:nvPr/>
        </p:nvCxnSpPr>
        <p:spPr>
          <a:xfrm flipH="1" flipV="1">
            <a:off x="2049838" y="3996535"/>
            <a:ext cx="261610" cy="1589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431883" y="3647050"/>
            <a:ext cx="146499" cy="146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0" name="矩形 89"/>
          <p:cNvSpPr/>
          <p:nvPr/>
        </p:nvSpPr>
        <p:spPr>
          <a:xfrm>
            <a:off x="5701099" y="4055043"/>
            <a:ext cx="146499" cy="146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1" name="矩形 90"/>
          <p:cNvSpPr/>
          <p:nvPr/>
        </p:nvSpPr>
        <p:spPr>
          <a:xfrm>
            <a:off x="1767243" y="3611376"/>
            <a:ext cx="1330960" cy="8032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4708102" y="3597137"/>
            <a:ext cx="1330960" cy="8032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本框 93"/>
          <p:cNvSpPr txBox="1"/>
          <p:nvPr/>
        </p:nvSpPr>
        <p:spPr>
          <a:xfrm>
            <a:off x="1897245" y="4420691"/>
            <a:ext cx="1008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Space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773425" y="4420691"/>
            <a:ext cx="1225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Feature Space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3407637" y="3733511"/>
            <a:ext cx="981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altLang="zh-CN" sz="1400" b="1" dirty="0"/>
              <a:t>imension</a:t>
            </a:r>
          </a:p>
          <a:p>
            <a:r>
              <a:rPr lang="en-US" sz="1400" b="1" dirty="0"/>
              <a:t>Reduction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302163" y="2189112"/>
            <a:ext cx="1156086" cy="2308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Noised / Not Noised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302163" y="2601208"/>
            <a:ext cx="1107996" cy="2308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Scaled / Not Scaled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302163" y="3006227"/>
            <a:ext cx="1261884" cy="2308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Rotated / Not Rotated</a:t>
            </a:r>
          </a:p>
        </p:txBody>
      </p:sp>
    </p:spTree>
    <p:extLst>
      <p:ext uri="{BB962C8B-B14F-4D97-AF65-F5344CB8AC3E}">
        <p14:creationId xmlns:p14="http://schemas.microsoft.com/office/powerpoint/2010/main" val="4079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7" grpId="0" animBg="1"/>
      <p:bldP spid="89" grpId="0" animBg="1"/>
      <p:bldP spid="90" grpId="0" animBg="1"/>
      <p:bldP spid="91" grpId="0" animBg="1"/>
      <p:bldP spid="93" grpId="0" animBg="1"/>
      <p:bldP spid="94" grpId="0"/>
      <p:bldP spid="95" grpId="0"/>
      <p:bldP spid="10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O</a:t>
            </a:r>
            <a:r>
              <a:rPr lang="en-US" altLang="zh-CN" sz="3200" dirty="0">
                <a:solidFill>
                  <a:srgbClr val="0B3D89"/>
                </a:solidFill>
              </a:rPr>
              <a:t>verview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57198" y="1416896"/>
            <a:ext cx="8229601" cy="321847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Self-supervised learning phase: learn the general representations.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Supervised learning phase: accomplish specific tasks.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64" y="2149970"/>
            <a:ext cx="4405507" cy="26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 - Workflow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108302" cy="294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Self-supervised learning phase:</a:t>
            </a:r>
          </a:p>
          <a:p>
            <a:pPr marL="0" indent="0">
              <a:buNone/>
            </a:pPr>
            <a:r>
              <a:rPr lang="en-US" altLang="zh-CN" sz="2000" dirty="0"/>
              <a:t>LIMU-BERT: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Decoder: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Loss: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21" y="301426"/>
            <a:ext cx="4017437" cy="4427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60" y="2011739"/>
            <a:ext cx="1748777" cy="5393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67" y="2803528"/>
            <a:ext cx="1780310" cy="6090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84496"/>
            <a:ext cx="4140550" cy="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Design - Workflow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108302" cy="294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Supervised learning phase:</a:t>
            </a:r>
          </a:p>
          <a:p>
            <a:r>
              <a:rPr lang="en-US" altLang="zh-CN" sz="2000" dirty="0"/>
              <a:t>Slicing for high granularity.</a:t>
            </a:r>
          </a:p>
          <a:p>
            <a:r>
              <a:rPr lang="en-US" altLang="zh-CN" sz="2000" dirty="0"/>
              <a:t>Lightweight classifier.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71" y="835441"/>
            <a:ext cx="4492980" cy="33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2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Micro-benchmark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Impact of input sensors.</a:t>
            </a:r>
          </a:p>
          <a:p>
            <a:r>
              <a:rPr lang="en-US" altLang="zh-CN" sz="2000" dirty="0"/>
              <a:t>Impact of normalization method.</a:t>
            </a:r>
          </a:p>
          <a:p>
            <a:r>
              <a:rPr lang="en-US" altLang="zh-CN" sz="2000" dirty="0"/>
              <a:t>Impact of mask approach.</a:t>
            </a:r>
          </a:p>
          <a:p>
            <a:r>
              <a:rPr lang="en-US" altLang="zh-CN" sz="2000" dirty="0"/>
              <a:t>Impact of representation dimension.</a:t>
            </a:r>
          </a:p>
          <a:p>
            <a:r>
              <a:rPr lang="en-US" altLang="zh-CN" sz="2000" dirty="0"/>
              <a:t>Impact of dataset.</a:t>
            </a:r>
          </a:p>
        </p:txBody>
      </p:sp>
    </p:spTree>
    <p:extLst>
      <p:ext uri="{BB962C8B-B14F-4D97-AF65-F5344CB8AC3E}">
        <p14:creationId xmlns:p14="http://schemas.microsoft.com/office/powerpoint/2010/main" val="2317107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Evaluation - HAR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Varying window size / sequence length(SL).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0750" t="33889" r="20563" b="42889"/>
          <a:stretch/>
        </p:blipFill>
        <p:spPr>
          <a:xfrm>
            <a:off x="0" y="2071541"/>
            <a:ext cx="9012313" cy="20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6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Micro-benchmark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Impact of representation dimension.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01" y="1987919"/>
            <a:ext cx="3711690" cy="27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61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Micro-benchmark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8229600" cy="334171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Impact of dataset.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53" y="1829224"/>
            <a:ext cx="5220656" cy="29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Self-supervised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Supervised VS Self-supervised</a:t>
            </a:r>
          </a:p>
          <a:p>
            <a:r>
              <a:rPr lang="en-US" altLang="zh-CN" sz="2000" dirty="0"/>
              <a:t>Supervised: learn the mapping between x and y</a:t>
            </a:r>
          </a:p>
          <a:p>
            <a:r>
              <a:rPr lang="en-US" altLang="zh-CN" sz="2000" dirty="0"/>
              <a:t>Self-supervised: learn the relations among x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64C84A93-6D5B-46A7-8DEC-A180B273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34" y="2539422"/>
            <a:ext cx="5647629" cy="21606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977" y="4635374"/>
            <a:ext cx="30588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https://speech.ee.ntu.edu.tw/~hylee/dlhlp/2020-spring.html</a:t>
            </a:r>
          </a:p>
        </p:txBody>
      </p:sp>
    </p:spTree>
    <p:extLst>
      <p:ext uri="{BB962C8B-B14F-4D97-AF65-F5344CB8AC3E}">
        <p14:creationId xmlns:p14="http://schemas.microsoft.com/office/powerpoint/2010/main" val="3321385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iro.medium.com/max/2880/1*BHzGVskWGS_3jEcYYi6m...">
            <a:extLst>
              <a:ext uri="{FF2B5EF4-FFF2-40B4-BE49-F238E27FC236}">
                <a16:creationId xmlns:a16="http://schemas.microsoft.com/office/drawing/2014/main" id="{D70D8221-C2A1-4BA5-ACE4-C66D7D05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41" y="1667935"/>
            <a:ext cx="2295800" cy="279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290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Bidirectional Encoder Representations from Transformers</a:t>
            </a:r>
          </a:p>
          <a:p>
            <a:pPr marL="0" indent="0">
              <a:buNone/>
            </a:pPr>
            <a:r>
              <a:rPr lang="en-US" altLang="zh-CN" sz="2000" dirty="0"/>
              <a:t>Goal: Extract embedding from unlabeled data.</a:t>
            </a:r>
          </a:p>
          <a:p>
            <a:pPr marL="0" indent="0">
              <a:buNone/>
            </a:pPr>
            <a:r>
              <a:rPr lang="en-US" altLang="zh-CN" sz="2000" dirty="0"/>
              <a:t>Idea: Bidirectional encoding with attention.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6111240" y="2561885"/>
            <a:ext cx="898101" cy="16741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59247" y="4643528"/>
            <a:ext cx="5256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 err="1">
                <a:solidFill>
                  <a:prstClr val="black"/>
                </a:solidFill>
              </a:rPr>
              <a:t>Vaswani</a:t>
            </a:r>
            <a:r>
              <a:rPr lang="en-US" sz="900" dirty="0">
                <a:solidFill>
                  <a:prstClr val="black"/>
                </a:solidFill>
              </a:rPr>
              <a:t>, Ashish, et al. "Attention is all you need." Advances in neural information processing systems. 2017.</a:t>
            </a:r>
          </a:p>
        </p:txBody>
      </p:sp>
    </p:spTree>
    <p:extLst>
      <p:ext uri="{BB962C8B-B14F-4D97-AF65-F5344CB8AC3E}">
        <p14:creationId xmlns:p14="http://schemas.microsoft.com/office/powerpoint/2010/main" val="1814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B3D89"/>
                </a:solidFill>
              </a:rPr>
              <a:t>IMU sensing - Data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20DAF7-11D1-4394-9E20-A42399DF573E}"/>
              </a:ext>
            </a:extLst>
          </p:cNvPr>
          <p:cNvSpPr txBox="1">
            <a:spLocks/>
          </p:cNvSpPr>
          <p:nvPr/>
        </p:nvSpPr>
        <p:spPr>
          <a:xfrm>
            <a:off x="1864980" y="4253636"/>
            <a:ext cx="5414040" cy="467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400" b="1" dirty="0">
                <a:solidFill>
                  <a:srgbClr val="C00000"/>
                </a:solidFill>
              </a:rPr>
              <a:t>Can unlabeled data help?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6ACE0030-E1C0-4FD7-971A-CB4AA4418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199198"/>
              </p:ext>
            </p:extLst>
          </p:nvPr>
        </p:nvGraphicFramePr>
        <p:xfrm>
          <a:off x="2664069" y="1367104"/>
          <a:ext cx="3815862" cy="2799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075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 - Training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48120" y="4239610"/>
            <a:ext cx="2133600" cy="273844"/>
          </a:xfrm>
        </p:spPr>
        <p:txBody>
          <a:bodyPr/>
          <a:lstStyle/>
          <a:p>
            <a:fld id="{8E6562B1-0B0F-0246-9532-09536BC2AE5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Pre-training phase: learn representations from unlabeled text data.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9247" y="4643528"/>
            <a:ext cx="7021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prstClr val="black"/>
                </a:solidFill>
              </a:rPr>
              <a:t>Devlin, Jacob, et al. "Bert: Pre-training of deep bidirectional transformers for language understanding." </a:t>
            </a:r>
            <a:r>
              <a:rPr lang="en-US" sz="900" dirty="0" err="1">
                <a:solidFill>
                  <a:prstClr val="black"/>
                </a:solidFill>
              </a:rPr>
              <a:t>arXiv</a:t>
            </a:r>
            <a:r>
              <a:rPr lang="en-US" sz="900" dirty="0">
                <a:solidFill>
                  <a:prstClr val="black"/>
                </a:solidFill>
              </a:rPr>
              <a:t> preprint arXiv:1810.04805 (2018).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0182" y="4207279"/>
            <a:ext cx="1922321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Welcome   </a:t>
            </a:r>
            <a:r>
              <a:rPr lang="en-US" altLang="zh-CN" sz="900" b="1" dirty="0">
                <a:solidFill>
                  <a:srgbClr val="FF0000"/>
                </a:solidFill>
              </a:rPr>
              <a:t>[MASK]     </a:t>
            </a:r>
            <a:r>
              <a:rPr lang="en-US" altLang="zh-CN" sz="900" b="1" dirty="0"/>
              <a:t>ACM     SenSys</a:t>
            </a:r>
            <a:endParaRPr lang="en-US" sz="900" b="1" dirty="0"/>
          </a:p>
        </p:txBody>
      </p:sp>
      <p:cxnSp>
        <p:nvCxnSpPr>
          <p:cNvPr id="9" name="肘形连接符 8"/>
          <p:cNvCxnSpPr>
            <a:stCxn id="25" idx="3"/>
          </p:cNvCxnSpPr>
          <p:nvPr/>
        </p:nvCxnSpPr>
        <p:spPr>
          <a:xfrm flipH="1" flipV="1">
            <a:off x="2575378" y="3325923"/>
            <a:ext cx="17125" cy="996772"/>
          </a:xfrm>
          <a:prstGeom prst="bentConnector4">
            <a:avLst>
              <a:gd name="adj1" fmla="val -4308058"/>
              <a:gd name="adj2" fmla="val 1000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971778" y="3140767"/>
            <a:ext cx="1428831" cy="395153"/>
            <a:chOff x="978473" y="2789004"/>
            <a:chExt cx="1428831" cy="39515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矩形 20"/>
            <p:cNvSpPr/>
            <p:nvPr/>
          </p:nvSpPr>
          <p:spPr>
            <a:xfrm>
              <a:off x="978473" y="2789004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27316" y="2789005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63822" y="2789004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00288" y="2789718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311151" y="2586220"/>
            <a:ext cx="304892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To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98406" y="4207279"/>
            <a:ext cx="3292889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u="sng" dirty="0"/>
              <a:t>Welcome  to  ACM   SenSys</a:t>
            </a:r>
            <a:r>
              <a:rPr lang="en-US" altLang="zh-CN" sz="900" b="1" dirty="0"/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[SEP] </a:t>
            </a:r>
            <a:r>
              <a:rPr lang="en-US" altLang="zh-CN" sz="900" b="1" u="sng" dirty="0"/>
              <a:t>Embedded Networked </a:t>
            </a:r>
            <a:r>
              <a:rPr lang="en-US" altLang="zh-CN" sz="900" b="1" dirty="0"/>
              <a:t>…</a:t>
            </a:r>
            <a:endParaRPr lang="en-US" sz="900" b="1" dirty="0"/>
          </a:p>
        </p:txBody>
      </p:sp>
      <p:cxnSp>
        <p:nvCxnSpPr>
          <p:cNvPr id="40" name="肘形连接符 39"/>
          <p:cNvCxnSpPr>
            <a:stCxn id="38" idx="1"/>
          </p:cNvCxnSpPr>
          <p:nvPr/>
        </p:nvCxnSpPr>
        <p:spPr>
          <a:xfrm rot="10800000">
            <a:off x="5198406" y="3325923"/>
            <a:ext cx="12700" cy="996772"/>
          </a:xfrm>
          <a:prstGeom prst="bentConnector4">
            <a:avLst>
              <a:gd name="adj1" fmla="val 5359087"/>
              <a:gd name="adj2" fmla="val 995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316069" y="3140767"/>
            <a:ext cx="107016" cy="394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/>
          <p:cNvSpPr txBox="1"/>
          <p:nvPr/>
        </p:nvSpPr>
        <p:spPr>
          <a:xfrm>
            <a:off x="6222446" y="2610525"/>
            <a:ext cx="558166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YES/NO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88373" y="2413227"/>
            <a:ext cx="1322778" cy="737701"/>
            <a:chOff x="993453" y="2535147"/>
            <a:chExt cx="1322778" cy="737701"/>
          </a:xfrm>
        </p:grpSpPr>
        <p:cxnSp>
          <p:nvCxnSpPr>
            <p:cNvPr id="64" name="肘形连接符 63"/>
            <p:cNvCxnSpPr>
              <a:stCxn id="28" idx="0"/>
              <a:endCxn id="33" idx="1"/>
            </p:cNvCxnSpPr>
            <p:nvPr/>
          </p:nvCxnSpPr>
          <p:spPr>
            <a:xfrm rot="5400000" flipH="1" flipV="1">
              <a:off x="1678154" y="2634771"/>
              <a:ext cx="439132" cy="83702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993453" y="2535147"/>
              <a:ext cx="1078527" cy="57681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MLM</a:t>
              </a:r>
            </a:p>
            <a:p>
              <a:pPr algn="ctr"/>
              <a:r>
                <a:rPr lang="en-US" sz="1400" b="1" dirty="0"/>
                <a:t>C</a:t>
              </a:r>
              <a:r>
                <a:rPr lang="en-US" altLang="zh-CN" sz="1400" b="1" dirty="0"/>
                <a:t>lassifier</a:t>
              </a:r>
              <a:endParaRPr lang="en-US" sz="1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53539" y="2413227"/>
            <a:ext cx="1368906" cy="737701"/>
            <a:chOff x="4858619" y="2535147"/>
            <a:chExt cx="1368906" cy="737701"/>
          </a:xfrm>
        </p:grpSpPr>
        <p:cxnSp>
          <p:nvCxnSpPr>
            <p:cNvPr id="67" name="肘形连接符 66"/>
            <p:cNvCxnSpPr>
              <a:stCxn id="52" idx="0"/>
              <a:endCxn id="57" idx="1"/>
            </p:cNvCxnSpPr>
            <p:nvPr/>
          </p:nvCxnSpPr>
          <p:spPr>
            <a:xfrm rot="5400000" flipH="1" flipV="1">
              <a:off x="5593678" y="2639000"/>
              <a:ext cx="414826" cy="85286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55"/>
            <p:cNvSpPr/>
            <p:nvPr/>
          </p:nvSpPr>
          <p:spPr>
            <a:xfrm>
              <a:off x="4858619" y="2535147"/>
              <a:ext cx="1078527" cy="5768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NSP</a:t>
              </a:r>
            </a:p>
            <a:p>
              <a:pPr algn="ctr"/>
              <a:r>
                <a:rPr lang="en-US" sz="1400" b="1" dirty="0"/>
                <a:t>C</a:t>
              </a:r>
              <a:r>
                <a:rPr lang="en-US" altLang="zh-CN" sz="1400" b="1" dirty="0"/>
                <a:t>lassifier</a:t>
              </a:r>
              <a:endParaRPr lang="en-US" sz="1400" b="1" dirty="0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778887" y="1935831"/>
            <a:ext cx="2576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Mask Language Model (MLM)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5499289" y="1977486"/>
            <a:ext cx="269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Next Sentence Prediction (NSP)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50245" y="3475597"/>
            <a:ext cx="1829318" cy="6974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7656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8" grpId="0" animBg="1"/>
      <p:bldP spid="52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 - Usage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5"/>
            <a:ext cx="7828384" cy="439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Fine-tuning phase: learn to accomplish a task with labeled data.</a:t>
            </a:r>
          </a:p>
        </p:txBody>
      </p:sp>
      <p:cxnSp>
        <p:nvCxnSpPr>
          <p:cNvPr id="9" name="肘形连接符 8"/>
          <p:cNvCxnSpPr>
            <a:stCxn id="38" idx="0"/>
          </p:cNvCxnSpPr>
          <p:nvPr/>
        </p:nvCxnSpPr>
        <p:spPr>
          <a:xfrm rot="5400000" flipH="1" flipV="1">
            <a:off x="2508177" y="3714807"/>
            <a:ext cx="1032653" cy="4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961603" y="2176962"/>
            <a:ext cx="1091966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Positive / Negative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367913" y="4253575"/>
            <a:ext cx="1268296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</a:rPr>
              <a:t>[CLS]   </a:t>
            </a:r>
            <a:r>
              <a:rPr lang="en-US" altLang="zh-CN" sz="900" b="1" dirty="0"/>
              <a:t>I like this T-shirt</a:t>
            </a:r>
            <a:endParaRPr lang="en-US" sz="900" b="1" dirty="0"/>
          </a:p>
        </p:txBody>
      </p:sp>
      <p:cxnSp>
        <p:nvCxnSpPr>
          <p:cNvPr id="64" name="肘形连接符 63"/>
          <p:cNvCxnSpPr/>
          <p:nvPr/>
        </p:nvCxnSpPr>
        <p:spPr>
          <a:xfrm rot="5400000" flipH="1" flipV="1">
            <a:off x="3216806" y="2078221"/>
            <a:ext cx="439132" cy="8370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507681" y="2043540"/>
            <a:ext cx="1078527" cy="497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Task</a:t>
            </a:r>
          </a:p>
          <a:p>
            <a:pPr algn="ctr"/>
            <a:r>
              <a:rPr lang="en-US" sz="1400" b="1" dirty="0"/>
              <a:t>C</a:t>
            </a:r>
            <a:r>
              <a:rPr lang="en-US" altLang="zh-CN" sz="1400" b="1" dirty="0"/>
              <a:t>lassifier</a:t>
            </a:r>
            <a:endParaRPr lang="en-US" sz="14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959264" y="2822114"/>
            <a:ext cx="24543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Sentence-level task:</a:t>
            </a:r>
          </a:p>
          <a:p>
            <a:r>
              <a:rPr lang="en-US" sz="1400" dirty="0"/>
              <a:t>Input: sentence</a:t>
            </a:r>
          </a:p>
          <a:p>
            <a:r>
              <a:rPr lang="en-US" sz="1400" dirty="0"/>
              <a:t>Output: class</a:t>
            </a:r>
          </a:p>
          <a:p>
            <a:r>
              <a:rPr lang="en-US" sz="1400" dirty="0"/>
              <a:t>Application: sentiment analysis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32285" y="3425470"/>
            <a:ext cx="1829318" cy="6974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  <a:p>
            <a:pPr algn="ctr"/>
            <a:r>
              <a:rPr lang="en-US" sz="1400" b="1" dirty="0"/>
              <a:t>(Fine-tuned)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94607" y="2797405"/>
            <a:ext cx="1104674" cy="394439"/>
            <a:chOff x="1221881" y="2918291"/>
            <a:chExt cx="1104674" cy="39443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矩形 20"/>
            <p:cNvSpPr/>
            <p:nvPr/>
          </p:nvSpPr>
          <p:spPr>
            <a:xfrm>
              <a:off x="1221881" y="2918291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8375" y="2918291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729175" y="2918291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977261" y="2918291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9539" y="2918291"/>
              <a:ext cx="107016" cy="39443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9247" y="4643528"/>
            <a:ext cx="7021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prstClr val="black"/>
                </a:solidFill>
              </a:rPr>
              <a:t>Devlin, Jacob, et al. "Bert: Pre-training of deep bidirectional transformers for language understanding." </a:t>
            </a:r>
            <a:r>
              <a:rPr lang="en-US" sz="900" dirty="0" err="1">
                <a:solidFill>
                  <a:prstClr val="black"/>
                </a:solidFill>
              </a:rPr>
              <a:t>arXiv</a:t>
            </a:r>
            <a:r>
              <a:rPr lang="en-US" sz="900" dirty="0">
                <a:solidFill>
                  <a:prstClr val="black"/>
                </a:solidFill>
              </a:rPr>
              <a:t> preprint arXiv:1810.04805 (2018).</a:t>
            </a:r>
          </a:p>
        </p:txBody>
      </p:sp>
    </p:spTree>
    <p:extLst>
      <p:ext uri="{BB962C8B-B14F-4D97-AF65-F5344CB8AC3E}">
        <p14:creationId xmlns:p14="http://schemas.microsoft.com/office/powerpoint/2010/main" val="1252645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64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Push the performances to higher levels in wide range of NLP tasks.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B1348BE-3880-4DA1-86DB-35AEA6F7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89" y="2058871"/>
            <a:ext cx="2841346" cy="2098919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D41A04D-62AC-4263-B353-F1CCECF0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4" y="2127692"/>
            <a:ext cx="5173496" cy="19612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3977" y="4635374"/>
            <a:ext cx="30588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https://speech.ee.ntu.edu.tw/~hylee/dlhlp/2020-spring.html</a:t>
            </a:r>
          </a:p>
        </p:txBody>
      </p:sp>
    </p:spTree>
    <p:extLst>
      <p:ext uri="{BB962C8B-B14F-4D97-AF65-F5344CB8AC3E}">
        <p14:creationId xmlns:p14="http://schemas.microsoft.com/office/powerpoint/2010/main" val="2998273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14587" y="4311578"/>
            <a:ext cx="2133600" cy="273844"/>
          </a:xfrm>
        </p:spPr>
        <p:txBody>
          <a:bodyPr/>
          <a:lstStyle/>
          <a:p>
            <a:fld id="{8E6562B1-0B0F-0246-9532-09536BC2AE5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64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Learn embedding from context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ECCA6B8-7A1B-48E0-9F0A-8A7BE3976C63}"/>
              </a:ext>
            </a:extLst>
          </p:cNvPr>
          <p:cNvSpPr txBox="1"/>
          <p:nvPr/>
        </p:nvSpPr>
        <p:spPr>
          <a:xfrm>
            <a:off x="915647" y="2200563"/>
            <a:ext cx="2801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… apple …  tree …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19ED4117-8622-4244-BE10-A3EF013E3ED0}"/>
              </a:ext>
            </a:extLst>
          </p:cNvPr>
          <p:cNvSpPr txBox="1"/>
          <p:nvPr/>
        </p:nvSpPr>
        <p:spPr>
          <a:xfrm>
            <a:off x="698265" y="2772857"/>
            <a:ext cx="299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… orange …  tree 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5380E08-D472-4DF2-8BFB-3029895FE9D8}"/>
              </a:ext>
            </a:extLst>
          </p:cNvPr>
          <p:cNvSpPr txBox="1"/>
          <p:nvPr/>
        </p:nvSpPr>
        <p:spPr>
          <a:xfrm>
            <a:off x="1042774" y="3339626"/>
            <a:ext cx="264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… pear …  tree …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0ECA858-BD6B-43DF-AD18-6553E7C7FAAF}"/>
              </a:ext>
            </a:extLst>
          </p:cNvPr>
          <p:cNvSpPr/>
          <p:nvPr/>
        </p:nvSpPr>
        <p:spPr>
          <a:xfrm>
            <a:off x="1009039" y="1986594"/>
            <a:ext cx="1403462" cy="19604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93B34F5-7912-4889-99CC-699182FF6E86}"/>
              </a:ext>
            </a:extLst>
          </p:cNvPr>
          <p:cNvSpPr/>
          <p:nvPr/>
        </p:nvSpPr>
        <p:spPr>
          <a:xfrm>
            <a:off x="2595357" y="1988723"/>
            <a:ext cx="914400" cy="196042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515C778-ABA9-4F61-9172-F0499AC07A1D}"/>
              </a:ext>
            </a:extLst>
          </p:cNvPr>
          <p:cNvSpPr txBox="1"/>
          <p:nvPr/>
        </p:nvSpPr>
        <p:spPr>
          <a:xfrm>
            <a:off x="915647" y="431157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Target Token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3E9A282-C52F-485F-8612-367CE11E544F}"/>
              </a:ext>
            </a:extLst>
          </p:cNvPr>
          <p:cNvSpPr txBox="1"/>
          <p:nvPr/>
        </p:nvSpPr>
        <p:spPr>
          <a:xfrm>
            <a:off x="2595357" y="4311578"/>
            <a:ext cx="1011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Context</a:t>
            </a:r>
          </a:p>
        </p:txBody>
      </p:sp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A119CA9-9C47-473B-ACF2-CBBEA7C9C150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V="1">
            <a:off x="1678837" y="3947019"/>
            <a:ext cx="31933" cy="364559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2">
            <a:extLst>
              <a:ext uri="{FF2B5EF4-FFF2-40B4-BE49-F238E27FC236}">
                <a16:creationId xmlns:a16="http://schemas.microsoft.com/office/drawing/2014/main" id="{1CE338C7-C0CC-4361-8117-4E2469045E7A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3052557" y="3949148"/>
            <a:ext cx="48740" cy="3624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5">
            <a:extLst>
              <a:ext uri="{FF2B5EF4-FFF2-40B4-BE49-F238E27FC236}">
                <a16:creationId xmlns:a16="http://schemas.microsoft.com/office/drawing/2014/main" id="{326E5296-6030-460C-8140-5CFB4F0917A8}"/>
              </a:ext>
            </a:extLst>
          </p:cNvPr>
          <p:cNvSpPr/>
          <p:nvPr/>
        </p:nvSpPr>
        <p:spPr>
          <a:xfrm>
            <a:off x="4904963" y="2676579"/>
            <a:ext cx="159798" cy="15979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E37BC38E-C820-40F4-AB16-9F80E25E1FE9}"/>
              </a:ext>
            </a:extLst>
          </p:cNvPr>
          <p:cNvSpPr/>
          <p:nvPr/>
        </p:nvSpPr>
        <p:spPr>
          <a:xfrm>
            <a:off x="5412469" y="2516781"/>
            <a:ext cx="159798" cy="15979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7763E3D3-3D74-4E51-8F61-AAEC9142561A}"/>
              </a:ext>
            </a:extLst>
          </p:cNvPr>
          <p:cNvSpPr/>
          <p:nvPr/>
        </p:nvSpPr>
        <p:spPr>
          <a:xfrm>
            <a:off x="5262403" y="3048671"/>
            <a:ext cx="159798" cy="15979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C237C598-E11D-466A-9AB0-019EAF5C204C}"/>
              </a:ext>
            </a:extLst>
          </p:cNvPr>
          <p:cNvSpPr txBox="1"/>
          <p:nvPr/>
        </p:nvSpPr>
        <p:spPr>
          <a:xfrm>
            <a:off x="4289445" y="2196570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a</a:t>
            </a:r>
            <a:r>
              <a:rPr lang="en-US" altLang="zh-CN" sz="2000" b="1" dirty="0" err="1"/>
              <a:t>pple</a:t>
            </a:r>
            <a:endParaRPr lang="en-SG" sz="2000" b="1" dirty="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0F4FF41E-E21E-48F2-9818-C74ABFAC72F5}"/>
              </a:ext>
            </a:extLst>
          </p:cNvPr>
          <p:cNvSpPr txBox="1"/>
          <p:nvPr/>
        </p:nvSpPr>
        <p:spPr>
          <a:xfrm>
            <a:off x="5486813" y="212853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pear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859FCA49-E455-493A-AA3C-FAC43B7CE034}"/>
              </a:ext>
            </a:extLst>
          </p:cNvPr>
          <p:cNvSpPr txBox="1"/>
          <p:nvPr/>
        </p:nvSpPr>
        <p:spPr>
          <a:xfrm>
            <a:off x="4801571" y="3256581"/>
            <a:ext cx="921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orange</a:t>
            </a: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54C58A70-6C58-48F8-B926-AFE188916FB7}"/>
              </a:ext>
            </a:extLst>
          </p:cNvPr>
          <p:cNvSpPr/>
          <p:nvPr/>
        </p:nvSpPr>
        <p:spPr>
          <a:xfrm>
            <a:off x="6737407" y="3891353"/>
            <a:ext cx="159798" cy="159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B7FE846C-B2AA-4B07-81CA-1AFAC19BA601}"/>
              </a:ext>
            </a:extLst>
          </p:cNvPr>
          <p:cNvSpPr/>
          <p:nvPr/>
        </p:nvSpPr>
        <p:spPr>
          <a:xfrm>
            <a:off x="6910971" y="3545618"/>
            <a:ext cx="159798" cy="159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3E517450-3A1C-429D-8245-FC1A4B3D3EF0}"/>
              </a:ext>
            </a:extLst>
          </p:cNvPr>
          <p:cNvSpPr/>
          <p:nvPr/>
        </p:nvSpPr>
        <p:spPr>
          <a:xfrm>
            <a:off x="7327771" y="3457898"/>
            <a:ext cx="159798" cy="1597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B84C57C6-ECD1-4109-AC1B-B812B9F3AFE4}"/>
              </a:ext>
            </a:extLst>
          </p:cNvPr>
          <p:cNvSpPr/>
          <p:nvPr/>
        </p:nvSpPr>
        <p:spPr>
          <a:xfrm>
            <a:off x="6983189" y="2580116"/>
            <a:ext cx="159798" cy="1597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EDFF814C-0889-4F5A-82C9-07D3A4E88A1A}"/>
              </a:ext>
            </a:extLst>
          </p:cNvPr>
          <p:cNvSpPr txBox="1"/>
          <p:nvPr/>
        </p:nvSpPr>
        <p:spPr>
          <a:xfrm>
            <a:off x="5980236" y="338520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Apple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BD084A6A-F153-4E74-99CD-3B9F96EF0A98}"/>
              </a:ext>
            </a:extLst>
          </p:cNvPr>
          <p:cNvSpPr txBox="1"/>
          <p:nvPr/>
        </p:nvSpPr>
        <p:spPr>
          <a:xfrm>
            <a:off x="5523548" y="3788570"/>
            <a:ext cx="119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Facebook</a:t>
            </a: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63F14695-5AB2-4DAD-9229-2BA5F49653EE}"/>
              </a:ext>
            </a:extLst>
          </p:cNvPr>
          <p:cNvSpPr txBox="1"/>
          <p:nvPr/>
        </p:nvSpPr>
        <p:spPr>
          <a:xfrm>
            <a:off x="7627908" y="3391333"/>
            <a:ext cx="104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Amazon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BC3BCBBE-FF81-475C-B4EA-CF14F2D202E4}"/>
              </a:ext>
            </a:extLst>
          </p:cNvPr>
          <p:cNvSpPr txBox="1"/>
          <p:nvPr/>
        </p:nvSpPr>
        <p:spPr>
          <a:xfrm>
            <a:off x="7250961" y="246108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fish</a:t>
            </a:r>
          </a:p>
        </p:txBody>
      </p:sp>
      <p:sp>
        <p:nvSpPr>
          <p:cNvPr id="35" name="Oval 29">
            <a:extLst>
              <a:ext uri="{FF2B5EF4-FFF2-40B4-BE49-F238E27FC236}">
                <a16:creationId xmlns:a16="http://schemas.microsoft.com/office/drawing/2014/main" id="{3BF1F40B-11CC-446D-A986-64E4C0492D49}"/>
              </a:ext>
            </a:extLst>
          </p:cNvPr>
          <p:cNvSpPr/>
          <p:nvPr/>
        </p:nvSpPr>
        <p:spPr>
          <a:xfrm>
            <a:off x="6653261" y="2247122"/>
            <a:ext cx="159798" cy="1597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E5855B7F-8FA7-4184-9896-73563A0D2179}"/>
              </a:ext>
            </a:extLst>
          </p:cNvPr>
          <p:cNvSpPr txBox="1"/>
          <p:nvPr/>
        </p:nvSpPr>
        <p:spPr>
          <a:xfrm>
            <a:off x="6431842" y="1781659"/>
            <a:ext cx="61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bird</a:t>
            </a: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EA258729-20E3-41EF-8CC0-F0F945EF0215}"/>
              </a:ext>
            </a:extLst>
          </p:cNvPr>
          <p:cNvSpPr txBox="1"/>
          <p:nvPr/>
        </p:nvSpPr>
        <p:spPr>
          <a:xfrm>
            <a:off x="309414" y="224584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379A855-E774-4E39-B090-4B9C7C8F1DB9}"/>
              </a:ext>
            </a:extLst>
          </p:cNvPr>
          <p:cNvSpPr txBox="1"/>
          <p:nvPr/>
        </p:nvSpPr>
        <p:spPr>
          <a:xfrm>
            <a:off x="309414" y="282419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0C8B7C5A-8A52-45EA-8CC4-7F1FE16ACA53}"/>
              </a:ext>
            </a:extLst>
          </p:cNvPr>
          <p:cNvSpPr txBox="1"/>
          <p:nvPr/>
        </p:nvSpPr>
        <p:spPr>
          <a:xfrm>
            <a:off x="306786" y="34011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4941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B3D89"/>
                </a:solidFill>
              </a:rPr>
              <a:t>BERT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14587" y="4311578"/>
            <a:ext cx="2133600" cy="273844"/>
          </a:xfrm>
        </p:spPr>
        <p:txBody>
          <a:bodyPr/>
          <a:lstStyle/>
          <a:p>
            <a:fld id="{8E6562B1-0B0F-0246-9532-09536BC2AE5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416896"/>
            <a:ext cx="7828384" cy="167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B3D89"/>
                </a:solidFill>
              </a:rPr>
              <a:t>Apple</a:t>
            </a:r>
            <a:r>
              <a:rPr lang="en-US" altLang="zh-CN" sz="2000" dirty="0"/>
              <a:t> juice </a:t>
            </a:r>
            <a:r>
              <a:rPr lang="en-US" altLang="zh-CN" sz="2800" b="1" dirty="0"/>
              <a:t>vs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B3D89"/>
                </a:solidFill>
              </a:rPr>
              <a:t>Apple</a:t>
            </a:r>
            <a:r>
              <a:rPr lang="en-US" altLang="zh-CN" sz="2000" dirty="0"/>
              <a:t> stock</a:t>
            </a:r>
          </a:p>
          <a:p>
            <a:pPr marL="0" indent="0">
              <a:buNone/>
            </a:pPr>
            <a:r>
              <a:rPr lang="en-US" altLang="zh-CN" sz="2000" dirty="0"/>
              <a:t>- Contextualized embedding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F1F4BEEF-2E20-4F50-93FE-1E63CEAD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96" y="390088"/>
            <a:ext cx="4395112" cy="41953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977" y="4635374"/>
            <a:ext cx="30588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https://speech.ee.ntu.edu.tw/~hylee/dlhlp/2020-spring.html</a:t>
            </a:r>
          </a:p>
        </p:txBody>
      </p:sp>
    </p:spTree>
    <p:extLst>
      <p:ext uri="{BB962C8B-B14F-4D97-AF65-F5344CB8AC3E}">
        <p14:creationId xmlns:p14="http://schemas.microsoft.com/office/powerpoint/2010/main" val="150455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B3D89"/>
                </a:solidFill>
              </a:rPr>
              <a:t>IMU sensing with unlabeled data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58800" y="1392703"/>
            <a:ext cx="7701280" cy="47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Self-supervised learning methods</a:t>
            </a:r>
            <a:r>
              <a:rPr lang="en-US" sz="2000" b="1" dirty="0" smtClean="0"/>
              <a:t>:</a:t>
            </a:r>
            <a:endParaRPr lang="en-US" sz="1600" dirty="0"/>
          </a:p>
          <a:p>
            <a:endParaRPr lang="en-US" sz="1600" dirty="0"/>
          </a:p>
          <a:p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4605360"/>
            <a:ext cx="70214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 Devlin, Jacob, et al. "Bert: Pre-training of deep bidirectional transformers for language understanding." </a:t>
            </a:r>
            <a:r>
              <a:rPr lang="en-US" sz="900" dirty="0" err="1"/>
              <a:t>arXiv</a:t>
            </a:r>
            <a:r>
              <a:rPr lang="en-US" sz="900" dirty="0"/>
              <a:t> preprint arXiv:1810.04805 (2018).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5E25AB-82E7-4A81-9817-BA34B8C8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2251"/>
            <a:ext cx="3373123" cy="1842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63F77-E42A-470D-818D-6A1D2B494519}"/>
              </a:ext>
            </a:extLst>
          </p:cNvPr>
          <p:cNvSpPr txBox="1"/>
          <p:nvPr/>
        </p:nvSpPr>
        <p:spPr>
          <a:xfrm>
            <a:off x="558800" y="1778311"/>
            <a:ext cx="235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Contrastive-based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23002-3136-417E-89DB-E0A37EBB9FC7}"/>
              </a:ext>
            </a:extLst>
          </p:cNvPr>
          <p:cNvSpPr txBox="1"/>
          <p:nvPr/>
        </p:nvSpPr>
        <p:spPr>
          <a:xfrm>
            <a:off x="4572000" y="1778311"/>
            <a:ext cx="354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Autoencoder-based:</a:t>
            </a:r>
            <a:r>
              <a:rPr lang="en-US" sz="2000" b="1" dirty="0"/>
              <a:t> BERT</a:t>
            </a:r>
            <a:r>
              <a:rPr lang="en-US" sz="2000" dirty="0"/>
              <a:t> [1]</a:t>
            </a:r>
            <a:endParaRPr lang="en-US" sz="1600" dirty="0"/>
          </a:p>
        </p:txBody>
      </p:sp>
      <p:pic>
        <p:nvPicPr>
          <p:cNvPr id="1026" name="Picture 2" descr="A Light Introduction to BERT. Pre-training of Deep Bidirectional… | by  constanza fierro | dair.ai | Medium">
            <a:extLst>
              <a:ext uri="{FF2B5EF4-FFF2-40B4-BE49-F238E27FC236}">
                <a16:creationId xmlns:a16="http://schemas.microsoft.com/office/drawing/2014/main" id="{E6E9963B-9D24-43EB-B74B-F47DE4233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15" y="2366455"/>
            <a:ext cx="2013596" cy="19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B3D89"/>
                </a:solidFill>
              </a:rPr>
              <a:t>IMU sensing with unlabeled data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90B34-C1FB-4F26-B9D4-94703C65F123}"/>
              </a:ext>
            </a:extLst>
          </p:cNvPr>
          <p:cNvCxnSpPr>
            <a:cxnSpLocks/>
          </p:cNvCxnSpPr>
          <p:nvPr/>
        </p:nvCxnSpPr>
        <p:spPr>
          <a:xfrm>
            <a:off x="1735931" y="1414463"/>
            <a:ext cx="0" cy="322091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46D5B4-F3E3-4BD3-8D57-850EFD609651}"/>
              </a:ext>
            </a:extLst>
          </p:cNvPr>
          <p:cNvSpPr/>
          <p:nvPr/>
        </p:nvSpPr>
        <p:spPr>
          <a:xfrm>
            <a:off x="1625203" y="1598308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2013AE-2A02-4CB3-B6BA-0DB97F8A03F0}"/>
              </a:ext>
            </a:extLst>
          </p:cNvPr>
          <p:cNvSpPr/>
          <p:nvPr/>
        </p:nvSpPr>
        <p:spPr>
          <a:xfrm>
            <a:off x="1625203" y="194185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7DD680-3425-4155-BE89-D2512FEEABE5}"/>
              </a:ext>
            </a:extLst>
          </p:cNvPr>
          <p:cNvSpPr/>
          <p:nvPr/>
        </p:nvSpPr>
        <p:spPr>
          <a:xfrm>
            <a:off x="1625203" y="2315981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77062E-915A-4FFE-9C5F-D9E93AAF0E20}"/>
              </a:ext>
            </a:extLst>
          </p:cNvPr>
          <p:cNvSpPr/>
          <p:nvPr/>
        </p:nvSpPr>
        <p:spPr>
          <a:xfrm>
            <a:off x="1625203" y="269010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BAD8CC-DF4A-40C8-9F88-35AF17053828}"/>
              </a:ext>
            </a:extLst>
          </p:cNvPr>
          <p:cNvSpPr/>
          <p:nvPr/>
        </p:nvSpPr>
        <p:spPr>
          <a:xfrm>
            <a:off x="1625203" y="3064231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3C11A8-28CA-4B66-BF55-72036E561A09}"/>
              </a:ext>
            </a:extLst>
          </p:cNvPr>
          <p:cNvSpPr/>
          <p:nvPr/>
        </p:nvSpPr>
        <p:spPr>
          <a:xfrm>
            <a:off x="1625203" y="342017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AD5B3D-A025-421B-9C4C-EB41D44F37E8}"/>
              </a:ext>
            </a:extLst>
          </p:cNvPr>
          <p:cNvSpPr/>
          <p:nvPr/>
        </p:nvSpPr>
        <p:spPr>
          <a:xfrm>
            <a:off x="1625203" y="3763724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60ED86-49B4-46DE-BE1E-EAA85615EBD5}"/>
              </a:ext>
            </a:extLst>
          </p:cNvPr>
          <p:cNvSpPr/>
          <p:nvPr/>
        </p:nvSpPr>
        <p:spPr>
          <a:xfrm>
            <a:off x="1625203" y="4095965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690BA-2D16-41AD-B142-1F34455FC4DD}"/>
              </a:ext>
            </a:extLst>
          </p:cNvPr>
          <p:cNvSpPr txBox="1"/>
          <p:nvPr/>
        </p:nvSpPr>
        <p:spPr>
          <a:xfrm>
            <a:off x="1981200" y="153106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Neural Language models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F2CEA-2134-442B-B89F-E0F5A443DFBC}"/>
              </a:ext>
            </a:extLst>
          </p:cNvPr>
          <p:cNvSpPr txBox="1"/>
          <p:nvPr/>
        </p:nvSpPr>
        <p:spPr>
          <a:xfrm>
            <a:off x="1981201" y="1869621"/>
            <a:ext cx="2019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Multi-task learning</a:t>
            </a:r>
            <a:endParaRPr lang="zh-CN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675F7-0329-4D37-9FE1-325135D1B4F2}"/>
              </a:ext>
            </a:extLst>
          </p:cNvPr>
          <p:cNvSpPr txBox="1"/>
          <p:nvPr/>
        </p:nvSpPr>
        <p:spPr>
          <a:xfrm>
            <a:off x="1981200" y="2257432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Word embeddings</a:t>
            </a:r>
            <a:endParaRPr lang="zh-CN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8DC11-1EDF-4780-AF19-AA6A65021A1B}"/>
              </a:ext>
            </a:extLst>
          </p:cNvPr>
          <p:cNvSpPr txBox="1"/>
          <p:nvPr/>
        </p:nvSpPr>
        <p:spPr>
          <a:xfrm>
            <a:off x="1981200" y="263155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Neural networks for NLP</a:t>
            </a:r>
            <a:endParaRPr lang="zh-CN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81806C-0FAB-4CAB-BDCA-8A8AB5FA13BE}"/>
              </a:ext>
            </a:extLst>
          </p:cNvPr>
          <p:cNvSpPr txBox="1"/>
          <p:nvPr/>
        </p:nvSpPr>
        <p:spPr>
          <a:xfrm>
            <a:off x="1981200" y="298955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Sequence-to-sequence models</a:t>
            </a:r>
            <a:endParaRPr lang="zh-CN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40A-7995-4F5E-A9EC-6C4086CAFA6D}"/>
              </a:ext>
            </a:extLst>
          </p:cNvPr>
          <p:cNvSpPr txBox="1"/>
          <p:nvPr/>
        </p:nvSpPr>
        <p:spPr>
          <a:xfrm>
            <a:off x="1981200" y="3346680"/>
            <a:ext cx="2969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Memory-based </a:t>
            </a:r>
            <a:r>
              <a:rPr lang="en-US" altLang="zh-CN" sz="1600" dirty="0"/>
              <a:t>networks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6D9E0-9D9B-42BE-A2C4-E4EA74EBB641}"/>
              </a:ext>
            </a:extLst>
          </p:cNvPr>
          <p:cNvSpPr txBox="1"/>
          <p:nvPr/>
        </p:nvSpPr>
        <p:spPr>
          <a:xfrm>
            <a:off x="1981200" y="3703803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Attention</a:t>
            </a:r>
            <a:endParaRPr lang="zh-CN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BA4A8-23EE-45C9-9C1F-A72064F2E3B7}"/>
              </a:ext>
            </a:extLst>
          </p:cNvPr>
          <p:cNvSpPr txBox="1"/>
          <p:nvPr/>
        </p:nvSpPr>
        <p:spPr>
          <a:xfrm>
            <a:off x="1981200" y="4033396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Pretrained language models</a:t>
            </a:r>
            <a:endParaRPr lang="zh-CN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23B5D6-4ECF-4B26-85D4-7C4EEE130E21}"/>
              </a:ext>
            </a:extLst>
          </p:cNvPr>
          <p:cNvSpPr txBox="1"/>
          <p:nvPr/>
        </p:nvSpPr>
        <p:spPr>
          <a:xfrm>
            <a:off x="801292" y="153975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2001</a:t>
            </a:r>
            <a:endParaRPr lang="zh-CN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58102E-2579-47AF-BCD3-7126CAB49406}"/>
              </a:ext>
            </a:extLst>
          </p:cNvPr>
          <p:cNvSpPr txBox="1"/>
          <p:nvPr/>
        </p:nvSpPr>
        <p:spPr>
          <a:xfrm>
            <a:off x="801292" y="188826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2008</a:t>
            </a:r>
            <a:endParaRPr lang="zh-CN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164C4-AB7A-4E99-948C-09A091953E82}"/>
              </a:ext>
            </a:extLst>
          </p:cNvPr>
          <p:cNvSpPr txBox="1"/>
          <p:nvPr/>
        </p:nvSpPr>
        <p:spPr>
          <a:xfrm>
            <a:off x="801292" y="225820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2013</a:t>
            </a:r>
            <a:endParaRPr lang="zh-CN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69F02-92DA-4A88-80F9-217D8AE2BDCB}"/>
              </a:ext>
            </a:extLst>
          </p:cNvPr>
          <p:cNvSpPr txBox="1"/>
          <p:nvPr/>
        </p:nvSpPr>
        <p:spPr>
          <a:xfrm>
            <a:off x="801292" y="262814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2013</a:t>
            </a:r>
            <a:endParaRPr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55FDC-D571-4837-9B74-C71C1EC51D4F}"/>
              </a:ext>
            </a:extLst>
          </p:cNvPr>
          <p:cNvSpPr txBox="1"/>
          <p:nvPr/>
        </p:nvSpPr>
        <p:spPr>
          <a:xfrm>
            <a:off x="801292" y="2989557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2014</a:t>
            </a:r>
            <a:endParaRPr lang="zh-CN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50DA5-7655-4416-81B7-4715AC491D45}"/>
              </a:ext>
            </a:extLst>
          </p:cNvPr>
          <p:cNvSpPr txBox="1"/>
          <p:nvPr/>
        </p:nvSpPr>
        <p:spPr>
          <a:xfrm>
            <a:off x="801292" y="336524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2015</a:t>
            </a:r>
            <a:endParaRPr lang="zh-CN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6150C-2A43-4CCA-8244-D1FEBFEE5D10}"/>
              </a:ext>
            </a:extLst>
          </p:cNvPr>
          <p:cNvSpPr txBox="1"/>
          <p:nvPr/>
        </p:nvSpPr>
        <p:spPr>
          <a:xfrm>
            <a:off x="801292" y="3694275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2017</a:t>
            </a:r>
            <a:endParaRPr lang="zh-CN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4C32C-D486-497C-A082-7318FB9B0D06}"/>
              </a:ext>
            </a:extLst>
          </p:cNvPr>
          <p:cNvSpPr txBox="1"/>
          <p:nvPr/>
        </p:nvSpPr>
        <p:spPr>
          <a:xfrm>
            <a:off x="801292" y="403282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7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B3D89"/>
                </a:solidFill>
              </a:rPr>
              <a:t>IMU sensing with unlabeled data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5FA51470-6B85-4A61-9743-C7A1608245E6}"/>
              </a:ext>
            </a:extLst>
          </p:cNvPr>
          <p:cNvSpPr/>
          <p:nvPr/>
        </p:nvSpPr>
        <p:spPr>
          <a:xfrm>
            <a:off x="4877990" y="2800649"/>
            <a:ext cx="873919" cy="43287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542DA-2D8F-4C05-A0E0-864B5601A35D}"/>
              </a:ext>
            </a:extLst>
          </p:cNvPr>
          <p:cNvSpPr txBox="1"/>
          <p:nvPr/>
        </p:nvSpPr>
        <p:spPr>
          <a:xfrm>
            <a:off x="5860254" y="2841834"/>
            <a:ext cx="1547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IMU sensing</a:t>
            </a:r>
            <a:endParaRPr lang="zh-CN" altLang="en-US" sz="1600" dirty="0"/>
          </a:p>
        </p:txBody>
      </p:sp>
      <p:cxnSp>
        <p:nvCxnSpPr>
          <p:cNvPr id="62" name="Straight Connector 4">
            <a:extLst>
              <a:ext uri="{FF2B5EF4-FFF2-40B4-BE49-F238E27FC236}">
                <a16:creationId xmlns:a16="http://schemas.microsoft.com/office/drawing/2014/main" id="{8AD90B34-C1FB-4F26-B9D4-94703C65F123}"/>
              </a:ext>
            </a:extLst>
          </p:cNvPr>
          <p:cNvCxnSpPr>
            <a:cxnSpLocks/>
          </p:cNvCxnSpPr>
          <p:nvPr/>
        </p:nvCxnSpPr>
        <p:spPr>
          <a:xfrm>
            <a:off x="1735931" y="1414463"/>
            <a:ext cx="0" cy="322091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">
            <a:extLst>
              <a:ext uri="{FF2B5EF4-FFF2-40B4-BE49-F238E27FC236}">
                <a16:creationId xmlns:a16="http://schemas.microsoft.com/office/drawing/2014/main" id="{3446D5B4-F3E3-4BD3-8D57-850EFD609651}"/>
              </a:ext>
            </a:extLst>
          </p:cNvPr>
          <p:cNvSpPr/>
          <p:nvPr/>
        </p:nvSpPr>
        <p:spPr>
          <a:xfrm>
            <a:off x="1625203" y="1598308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10">
            <a:extLst>
              <a:ext uri="{FF2B5EF4-FFF2-40B4-BE49-F238E27FC236}">
                <a16:creationId xmlns:a16="http://schemas.microsoft.com/office/drawing/2014/main" id="{4A2013AE-2A02-4CB3-B6BA-0DB97F8A03F0}"/>
              </a:ext>
            </a:extLst>
          </p:cNvPr>
          <p:cNvSpPr/>
          <p:nvPr/>
        </p:nvSpPr>
        <p:spPr>
          <a:xfrm>
            <a:off x="1625203" y="194185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477DD680-3425-4155-BE89-D2512FEEABE5}"/>
              </a:ext>
            </a:extLst>
          </p:cNvPr>
          <p:cNvSpPr/>
          <p:nvPr/>
        </p:nvSpPr>
        <p:spPr>
          <a:xfrm>
            <a:off x="1625203" y="2315981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13">
            <a:extLst>
              <a:ext uri="{FF2B5EF4-FFF2-40B4-BE49-F238E27FC236}">
                <a16:creationId xmlns:a16="http://schemas.microsoft.com/office/drawing/2014/main" id="{ED77062E-915A-4FFE-9C5F-D9E93AAF0E20}"/>
              </a:ext>
            </a:extLst>
          </p:cNvPr>
          <p:cNvSpPr/>
          <p:nvPr/>
        </p:nvSpPr>
        <p:spPr>
          <a:xfrm>
            <a:off x="1625203" y="269010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8ABAD8CC-DF4A-40C8-9F88-35AF17053828}"/>
              </a:ext>
            </a:extLst>
          </p:cNvPr>
          <p:cNvSpPr/>
          <p:nvPr/>
        </p:nvSpPr>
        <p:spPr>
          <a:xfrm>
            <a:off x="1625203" y="3064231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15">
            <a:extLst>
              <a:ext uri="{FF2B5EF4-FFF2-40B4-BE49-F238E27FC236}">
                <a16:creationId xmlns:a16="http://schemas.microsoft.com/office/drawing/2014/main" id="{743C11A8-28CA-4B66-BF55-72036E561A09}"/>
              </a:ext>
            </a:extLst>
          </p:cNvPr>
          <p:cNvSpPr/>
          <p:nvPr/>
        </p:nvSpPr>
        <p:spPr>
          <a:xfrm>
            <a:off x="1625203" y="342017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val 16">
            <a:extLst>
              <a:ext uri="{FF2B5EF4-FFF2-40B4-BE49-F238E27FC236}">
                <a16:creationId xmlns:a16="http://schemas.microsoft.com/office/drawing/2014/main" id="{8AAD5B3D-A025-421B-9C4C-EB41D44F37E8}"/>
              </a:ext>
            </a:extLst>
          </p:cNvPr>
          <p:cNvSpPr/>
          <p:nvPr/>
        </p:nvSpPr>
        <p:spPr>
          <a:xfrm>
            <a:off x="1625203" y="3763724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val 17">
            <a:extLst>
              <a:ext uri="{FF2B5EF4-FFF2-40B4-BE49-F238E27FC236}">
                <a16:creationId xmlns:a16="http://schemas.microsoft.com/office/drawing/2014/main" id="{1E60ED86-49B4-46DE-BE1E-EAA85615EBD5}"/>
              </a:ext>
            </a:extLst>
          </p:cNvPr>
          <p:cNvSpPr/>
          <p:nvPr/>
        </p:nvSpPr>
        <p:spPr>
          <a:xfrm>
            <a:off x="1625203" y="4095965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956690BA-2D16-41AD-B142-1F34455FC4DD}"/>
              </a:ext>
            </a:extLst>
          </p:cNvPr>
          <p:cNvSpPr txBox="1"/>
          <p:nvPr/>
        </p:nvSpPr>
        <p:spPr>
          <a:xfrm>
            <a:off x="1981200" y="153106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Neural Language models</a:t>
            </a:r>
            <a:endParaRPr lang="zh-CN" altLang="en-US" sz="1600" dirty="0"/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53DF2CEA-2134-442B-B89F-E0F5A443DFBC}"/>
              </a:ext>
            </a:extLst>
          </p:cNvPr>
          <p:cNvSpPr txBox="1"/>
          <p:nvPr/>
        </p:nvSpPr>
        <p:spPr>
          <a:xfrm>
            <a:off x="1981201" y="1869621"/>
            <a:ext cx="2019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Multi-task learning</a:t>
            </a:r>
            <a:endParaRPr lang="zh-CN" altLang="en-US" sz="1600" dirty="0"/>
          </a:p>
        </p:txBody>
      </p:sp>
      <p:sp>
        <p:nvSpPr>
          <p:cNvPr id="73" name="TextBox 20">
            <a:extLst>
              <a:ext uri="{FF2B5EF4-FFF2-40B4-BE49-F238E27FC236}">
                <a16:creationId xmlns:a16="http://schemas.microsoft.com/office/drawing/2014/main" id="{C3A675F7-0329-4D37-9FE1-325135D1B4F2}"/>
              </a:ext>
            </a:extLst>
          </p:cNvPr>
          <p:cNvSpPr txBox="1"/>
          <p:nvPr/>
        </p:nvSpPr>
        <p:spPr>
          <a:xfrm>
            <a:off x="1981200" y="2257432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Word embeddings</a:t>
            </a:r>
            <a:endParaRPr lang="zh-CN" altLang="en-US" sz="1600" dirty="0"/>
          </a:p>
        </p:txBody>
      </p:sp>
      <p:sp>
        <p:nvSpPr>
          <p:cNvPr id="74" name="TextBox 21">
            <a:extLst>
              <a:ext uri="{FF2B5EF4-FFF2-40B4-BE49-F238E27FC236}">
                <a16:creationId xmlns:a16="http://schemas.microsoft.com/office/drawing/2014/main" id="{E2B8DC11-1EDF-4780-AF19-AA6A65021A1B}"/>
              </a:ext>
            </a:extLst>
          </p:cNvPr>
          <p:cNvSpPr txBox="1"/>
          <p:nvPr/>
        </p:nvSpPr>
        <p:spPr>
          <a:xfrm>
            <a:off x="1981200" y="263155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Neural networks for NLP</a:t>
            </a:r>
            <a:endParaRPr lang="zh-CN" altLang="en-US" sz="1600" dirty="0"/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A281806C-0FAB-4CAB-BDCA-8A8AB5FA13BE}"/>
              </a:ext>
            </a:extLst>
          </p:cNvPr>
          <p:cNvSpPr txBox="1"/>
          <p:nvPr/>
        </p:nvSpPr>
        <p:spPr>
          <a:xfrm>
            <a:off x="1981200" y="298955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Sequence-to-sequence models</a:t>
            </a:r>
            <a:endParaRPr lang="zh-CN" altLang="en-US" sz="1600" dirty="0"/>
          </a:p>
        </p:txBody>
      </p:sp>
      <p:sp>
        <p:nvSpPr>
          <p:cNvPr id="76" name="TextBox 23">
            <a:extLst>
              <a:ext uri="{FF2B5EF4-FFF2-40B4-BE49-F238E27FC236}">
                <a16:creationId xmlns:a16="http://schemas.microsoft.com/office/drawing/2014/main" id="{4848F40A-7995-4F5E-A9EC-6C4086CAFA6D}"/>
              </a:ext>
            </a:extLst>
          </p:cNvPr>
          <p:cNvSpPr txBox="1"/>
          <p:nvPr/>
        </p:nvSpPr>
        <p:spPr>
          <a:xfrm>
            <a:off x="1981200" y="3346680"/>
            <a:ext cx="2969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Memory-based </a:t>
            </a:r>
            <a:r>
              <a:rPr lang="en-US" altLang="zh-CN" sz="1600" dirty="0"/>
              <a:t>networks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77" name="TextBox 24">
            <a:extLst>
              <a:ext uri="{FF2B5EF4-FFF2-40B4-BE49-F238E27FC236}">
                <a16:creationId xmlns:a16="http://schemas.microsoft.com/office/drawing/2014/main" id="{48F6D9E0-9D9B-42BE-A2C4-E4EA74EBB641}"/>
              </a:ext>
            </a:extLst>
          </p:cNvPr>
          <p:cNvSpPr txBox="1"/>
          <p:nvPr/>
        </p:nvSpPr>
        <p:spPr>
          <a:xfrm>
            <a:off x="1981200" y="3703803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Attention</a:t>
            </a:r>
            <a:endParaRPr lang="zh-CN" altLang="en-US" sz="1600" dirty="0"/>
          </a:p>
        </p:txBody>
      </p:sp>
      <p:sp>
        <p:nvSpPr>
          <p:cNvPr id="78" name="TextBox 25">
            <a:extLst>
              <a:ext uri="{FF2B5EF4-FFF2-40B4-BE49-F238E27FC236}">
                <a16:creationId xmlns:a16="http://schemas.microsoft.com/office/drawing/2014/main" id="{8BEBA4A8-23EE-45C9-9C1F-A72064F2E3B7}"/>
              </a:ext>
            </a:extLst>
          </p:cNvPr>
          <p:cNvSpPr txBox="1"/>
          <p:nvPr/>
        </p:nvSpPr>
        <p:spPr>
          <a:xfrm>
            <a:off x="1981200" y="4033396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Pretrained language models</a:t>
            </a:r>
            <a:endParaRPr lang="zh-CN" altLang="en-US" sz="1600" dirty="0"/>
          </a:p>
        </p:txBody>
      </p:sp>
      <p:sp>
        <p:nvSpPr>
          <p:cNvPr id="79" name="TextBox 26">
            <a:extLst>
              <a:ext uri="{FF2B5EF4-FFF2-40B4-BE49-F238E27FC236}">
                <a16:creationId xmlns:a16="http://schemas.microsoft.com/office/drawing/2014/main" id="{C423B5D6-4ECF-4B26-85D4-7C4EEE130E21}"/>
              </a:ext>
            </a:extLst>
          </p:cNvPr>
          <p:cNvSpPr txBox="1"/>
          <p:nvPr/>
        </p:nvSpPr>
        <p:spPr>
          <a:xfrm>
            <a:off x="801292" y="153975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2001</a:t>
            </a:r>
            <a:endParaRPr lang="zh-CN" altLang="en-US" sz="1600" dirty="0"/>
          </a:p>
        </p:txBody>
      </p:sp>
      <p:sp>
        <p:nvSpPr>
          <p:cNvPr id="80" name="TextBox 27">
            <a:extLst>
              <a:ext uri="{FF2B5EF4-FFF2-40B4-BE49-F238E27FC236}">
                <a16:creationId xmlns:a16="http://schemas.microsoft.com/office/drawing/2014/main" id="{7058102E-2579-47AF-BCD3-7126CAB49406}"/>
              </a:ext>
            </a:extLst>
          </p:cNvPr>
          <p:cNvSpPr txBox="1"/>
          <p:nvPr/>
        </p:nvSpPr>
        <p:spPr>
          <a:xfrm>
            <a:off x="801292" y="188826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2008</a:t>
            </a:r>
            <a:endParaRPr lang="zh-CN" altLang="en-US" sz="1600" dirty="0"/>
          </a:p>
        </p:txBody>
      </p:sp>
      <p:sp>
        <p:nvSpPr>
          <p:cNvPr id="81" name="TextBox 28">
            <a:extLst>
              <a:ext uri="{FF2B5EF4-FFF2-40B4-BE49-F238E27FC236}">
                <a16:creationId xmlns:a16="http://schemas.microsoft.com/office/drawing/2014/main" id="{B93164C4-AB7A-4E99-948C-09A091953E82}"/>
              </a:ext>
            </a:extLst>
          </p:cNvPr>
          <p:cNvSpPr txBox="1"/>
          <p:nvPr/>
        </p:nvSpPr>
        <p:spPr>
          <a:xfrm>
            <a:off x="801292" y="225820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2013</a:t>
            </a:r>
            <a:endParaRPr lang="zh-CN" altLang="en-US" sz="1600" dirty="0"/>
          </a:p>
        </p:txBody>
      </p:sp>
      <p:sp>
        <p:nvSpPr>
          <p:cNvPr id="82" name="TextBox 29">
            <a:extLst>
              <a:ext uri="{FF2B5EF4-FFF2-40B4-BE49-F238E27FC236}">
                <a16:creationId xmlns:a16="http://schemas.microsoft.com/office/drawing/2014/main" id="{64769F02-92DA-4A88-80F9-217D8AE2BDCB}"/>
              </a:ext>
            </a:extLst>
          </p:cNvPr>
          <p:cNvSpPr txBox="1"/>
          <p:nvPr/>
        </p:nvSpPr>
        <p:spPr>
          <a:xfrm>
            <a:off x="801292" y="262814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2013</a:t>
            </a:r>
            <a:endParaRPr lang="zh-CN" altLang="en-US" sz="1600" dirty="0"/>
          </a:p>
        </p:txBody>
      </p:sp>
      <p:sp>
        <p:nvSpPr>
          <p:cNvPr id="83" name="TextBox 30">
            <a:extLst>
              <a:ext uri="{FF2B5EF4-FFF2-40B4-BE49-F238E27FC236}">
                <a16:creationId xmlns:a16="http://schemas.microsoft.com/office/drawing/2014/main" id="{8C155FDC-D571-4837-9B74-C71C1EC51D4F}"/>
              </a:ext>
            </a:extLst>
          </p:cNvPr>
          <p:cNvSpPr txBox="1"/>
          <p:nvPr/>
        </p:nvSpPr>
        <p:spPr>
          <a:xfrm>
            <a:off x="801292" y="2989557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2014</a:t>
            </a:r>
            <a:endParaRPr lang="zh-CN" altLang="en-US" sz="1600" dirty="0"/>
          </a:p>
        </p:txBody>
      </p:sp>
      <p:sp>
        <p:nvSpPr>
          <p:cNvPr id="84" name="TextBox 31">
            <a:extLst>
              <a:ext uri="{FF2B5EF4-FFF2-40B4-BE49-F238E27FC236}">
                <a16:creationId xmlns:a16="http://schemas.microsoft.com/office/drawing/2014/main" id="{4C650DA5-7655-4416-81B7-4715AC491D45}"/>
              </a:ext>
            </a:extLst>
          </p:cNvPr>
          <p:cNvSpPr txBox="1"/>
          <p:nvPr/>
        </p:nvSpPr>
        <p:spPr>
          <a:xfrm>
            <a:off x="801292" y="336524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2015</a:t>
            </a:r>
            <a:endParaRPr lang="zh-CN" altLang="en-US" sz="1600" dirty="0"/>
          </a:p>
        </p:txBody>
      </p:sp>
      <p:sp>
        <p:nvSpPr>
          <p:cNvPr id="85" name="TextBox 32">
            <a:extLst>
              <a:ext uri="{FF2B5EF4-FFF2-40B4-BE49-F238E27FC236}">
                <a16:creationId xmlns:a16="http://schemas.microsoft.com/office/drawing/2014/main" id="{A216150C-2A43-4CCA-8244-D1FEBFEE5D10}"/>
              </a:ext>
            </a:extLst>
          </p:cNvPr>
          <p:cNvSpPr txBox="1"/>
          <p:nvPr/>
        </p:nvSpPr>
        <p:spPr>
          <a:xfrm>
            <a:off x="801292" y="3694275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2017</a:t>
            </a:r>
            <a:endParaRPr lang="zh-CN" altLang="en-US" sz="1600" dirty="0"/>
          </a:p>
        </p:txBody>
      </p:sp>
      <p:sp>
        <p:nvSpPr>
          <p:cNvPr id="86" name="TextBox 33">
            <a:extLst>
              <a:ext uri="{FF2B5EF4-FFF2-40B4-BE49-F238E27FC236}">
                <a16:creationId xmlns:a16="http://schemas.microsoft.com/office/drawing/2014/main" id="{9474C32C-D486-497C-A082-7318FB9B0D06}"/>
              </a:ext>
            </a:extLst>
          </p:cNvPr>
          <p:cNvSpPr txBox="1"/>
          <p:nvPr/>
        </p:nvSpPr>
        <p:spPr>
          <a:xfrm>
            <a:off x="801292" y="403282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B3D89"/>
                </a:solidFill>
              </a:rPr>
              <a:t>IMU sensing with unlabeled data</a:t>
            </a:r>
            <a:endParaRPr lang="en-US" sz="3200" dirty="0">
              <a:solidFill>
                <a:srgbClr val="0B3D8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5FA51470-6B85-4A61-9743-C7A1608245E6}"/>
              </a:ext>
            </a:extLst>
          </p:cNvPr>
          <p:cNvSpPr/>
          <p:nvPr/>
        </p:nvSpPr>
        <p:spPr>
          <a:xfrm>
            <a:off x="4877989" y="2792524"/>
            <a:ext cx="873919" cy="432876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542DA-2D8F-4C05-A0E0-864B5601A35D}"/>
              </a:ext>
            </a:extLst>
          </p:cNvPr>
          <p:cNvSpPr txBox="1"/>
          <p:nvPr/>
        </p:nvSpPr>
        <p:spPr>
          <a:xfrm>
            <a:off x="5860255" y="2836405"/>
            <a:ext cx="1547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IMU sensing</a:t>
            </a:r>
            <a:endParaRPr lang="zh-CN" altLang="en-US" sz="1600" dirty="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7D3F6FD2-8411-45B8-9F48-22FFB9FBBCED}"/>
              </a:ext>
            </a:extLst>
          </p:cNvPr>
          <p:cNvSpPr/>
          <p:nvPr/>
        </p:nvSpPr>
        <p:spPr>
          <a:xfrm>
            <a:off x="4877990" y="3985668"/>
            <a:ext cx="873919" cy="43287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EDE4F5-F5FF-4064-B3BB-6298DE91E4E6}"/>
              </a:ext>
            </a:extLst>
          </p:cNvPr>
          <p:cNvSpPr txBox="1"/>
          <p:nvPr/>
        </p:nvSpPr>
        <p:spPr>
          <a:xfrm>
            <a:off x="5860255" y="4022976"/>
            <a:ext cx="1547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IMU sensing</a:t>
            </a:r>
            <a:endParaRPr lang="zh-CN" altLang="en-US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FE3201-1D96-4368-8B3C-A63B6FAB4870}"/>
              </a:ext>
            </a:extLst>
          </p:cNvPr>
          <p:cNvCxnSpPr>
            <a:cxnSpLocks/>
          </p:cNvCxnSpPr>
          <p:nvPr/>
        </p:nvCxnSpPr>
        <p:spPr>
          <a:xfrm>
            <a:off x="5414963" y="3326638"/>
            <a:ext cx="0" cy="617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">
            <a:extLst>
              <a:ext uri="{FF2B5EF4-FFF2-40B4-BE49-F238E27FC236}">
                <a16:creationId xmlns:a16="http://schemas.microsoft.com/office/drawing/2014/main" id="{8AD90B34-C1FB-4F26-B9D4-94703C65F123}"/>
              </a:ext>
            </a:extLst>
          </p:cNvPr>
          <p:cNvCxnSpPr>
            <a:cxnSpLocks/>
          </p:cNvCxnSpPr>
          <p:nvPr/>
        </p:nvCxnSpPr>
        <p:spPr>
          <a:xfrm>
            <a:off x="1735931" y="1414463"/>
            <a:ext cx="0" cy="322091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6">
            <a:extLst>
              <a:ext uri="{FF2B5EF4-FFF2-40B4-BE49-F238E27FC236}">
                <a16:creationId xmlns:a16="http://schemas.microsoft.com/office/drawing/2014/main" id="{3446D5B4-F3E3-4BD3-8D57-850EFD609651}"/>
              </a:ext>
            </a:extLst>
          </p:cNvPr>
          <p:cNvSpPr/>
          <p:nvPr/>
        </p:nvSpPr>
        <p:spPr>
          <a:xfrm>
            <a:off x="1625203" y="1598308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4A2013AE-2A02-4CB3-B6BA-0DB97F8A03F0}"/>
              </a:ext>
            </a:extLst>
          </p:cNvPr>
          <p:cNvSpPr/>
          <p:nvPr/>
        </p:nvSpPr>
        <p:spPr>
          <a:xfrm>
            <a:off x="1625203" y="194185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477DD680-3425-4155-BE89-D2512FEEABE5}"/>
              </a:ext>
            </a:extLst>
          </p:cNvPr>
          <p:cNvSpPr/>
          <p:nvPr/>
        </p:nvSpPr>
        <p:spPr>
          <a:xfrm>
            <a:off x="1625203" y="2315981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val 13">
            <a:extLst>
              <a:ext uri="{FF2B5EF4-FFF2-40B4-BE49-F238E27FC236}">
                <a16:creationId xmlns:a16="http://schemas.microsoft.com/office/drawing/2014/main" id="{ED77062E-915A-4FFE-9C5F-D9E93AAF0E20}"/>
              </a:ext>
            </a:extLst>
          </p:cNvPr>
          <p:cNvSpPr/>
          <p:nvPr/>
        </p:nvSpPr>
        <p:spPr>
          <a:xfrm>
            <a:off x="1625203" y="269010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8ABAD8CC-DF4A-40C8-9F88-35AF17053828}"/>
              </a:ext>
            </a:extLst>
          </p:cNvPr>
          <p:cNvSpPr/>
          <p:nvPr/>
        </p:nvSpPr>
        <p:spPr>
          <a:xfrm>
            <a:off x="1625203" y="3064231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15">
            <a:extLst>
              <a:ext uri="{FF2B5EF4-FFF2-40B4-BE49-F238E27FC236}">
                <a16:creationId xmlns:a16="http://schemas.microsoft.com/office/drawing/2014/main" id="{743C11A8-28CA-4B66-BF55-72036E561A09}"/>
              </a:ext>
            </a:extLst>
          </p:cNvPr>
          <p:cNvSpPr/>
          <p:nvPr/>
        </p:nvSpPr>
        <p:spPr>
          <a:xfrm>
            <a:off x="1625203" y="3420176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8AAD5B3D-A025-421B-9C4C-EB41D44F37E8}"/>
              </a:ext>
            </a:extLst>
          </p:cNvPr>
          <p:cNvSpPr/>
          <p:nvPr/>
        </p:nvSpPr>
        <p:spPr>
          <a:xfrm>
            <a:off x="1625203" y="3763724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17">
            <a:extLst>
              <a:ext uri="{FF2B5EF4-FFF2-40B4-BE49-F238E27FC236}">
                <a16:creationId xmlns:a16="http://schemas.microsoft.com/office/drawing/2014/main" id="{1E60ED86-49B4-46DE-BE1E-EAA85615EBD5}"/>
              </a:ext>
            </a:extLst>
          </p:cNvPr>
          <p:cNvSpPr/>
          <p:nvPr/>
        </p:nvSpPr>
        <p:spPr>
          <a:xfrm>
            <a:off x="1625203" y="4095965"/>
            <a:ext cx="221456" cy="2214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956690BA-2D16-41AD-B142-1F34455FC4DD}"/>
              </a:ext>
            </a:extLst>
          </p:cNvPr>
          <p:cNvSpPr txBox="1"/>
          <p:nvPr/>
        </p:nvSpPr>
        <p:spPr>
          <a:xfrm>
            <a:off x="1981200" y="153106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Neural Language models</a:t>
            </a:r>
            <a:endParaRPr lang="zh-CN" altLang="en-US" sz="1600" dirty="0"/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53DF2CEA-2134-442B-B89F-E0F5A443DFBC}"/>
              </a:ext>
            </a:extLst>
          </p:cNvPr>
          <p:cNvSpPr txBox="1"/>
          <p:nvPr/>
        </p:nvSpPr>
        <p:spPr>
          <a:xfrm>
            <a:off x="1981201" y="1869621"/>
            <a:ext cx="2019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Multi-task learning</a:t>
            </a:r>
            <a:endParaRPr lang="zh-CN" altLang="en-US" sz="1600" dirty="0"/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C3A675F7-0329-4D37-9FE1-325135D1B4F2}"/>
              </a:ext>
            </a:extLst>
          </p:cNvPr>
          <p:cNvSpPr txBox="1"/>
          <p:nvPr/>
        </p:nvSpPr>
        <p:spPr>
          <a:xfrm>
            <a:off x="1981200" y="2257432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Word embeddings</a:t>
            </a:r>
            <a:endParaRPr lang="zh-CN" altLang="en-US" sz="1600" dirty="0"/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E2B8DC11-1EDF-4780-AF19-AA6A65021A1B}"/>
              </a:ext>
            </a:extLst>
          </p:cNvPr>
          <p:cNvSpPr txBox="1"/>
          <p:nvPr/>
        </p:nvSpPr>
        <p:spPr>
          <a:xfrm>
            <a:off x="1981200" y="263155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Neural networks for NLP</a:t>
            </a:r>
            <a:endParaRPr lang="zh-CN" altLang="en-US" sz="1600" dirty="0"/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A281806C-0FAB-4CAB-BDCA-8A8AB5FA13BE}"/>
              </a:ext>
            </a:extLst>
          </p:cNvPr>
          <p:cNvSpPr txBox="1"/>
          <p:nvPr/>
        </p:nvSpPr>
        <p:spPr>
          <a:xfrm>
            <a:off x="1981200" y="2989557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Sequence-to-sequence models</a:t>
            </a:r>
            <a:endParaRPr lang="zh-CN" altLang="en-US" sz="1600" dirty="0"/>
          </a:p>
        </p:txBody>
      </p:sp>
      <p:sp>
        <p:nvSpPr>
          <p:cNvPr id="53" name="TextBox 23">
            <a:extLst>
              <a:ext uri="{FF2B5EF4-FFF2-40B4-BE49-F238E27FC236}">
                <a16:creationId xmlns:a16="http://schemas.microsoft.com/office/drawing/2014/main" id="{4848F40A-7995-4F5E-A9EC-6C4086CAFA6D}"/>
              </a:ext>
            </a:extLst>
          </p:cNvPr>
          <p:cNvSpPr txBox="1"/>
          <p:nvPr/>
        </p:nvSpPr>
        <p:spPr>
          <a:xfrm>
            <a:off x="1981200" y="3346680"/>
            <a:ext cx="2969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Memory-based </a:t>
            </a:r>
            <a:r>
              <a:rPr lang="en-US" altLang="zh-CN" sz="1600" dirty="0"/>
              <a:t>networks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54" name="TextBox 24">
            <a:extLst>
              <a:ext uri="{FF2B5EF4-FFF2-40B4-BE49-F238E27FC236}">
                <a16:creationId xmlns:a16="http://schemas.microsoft.com/office/drawing/2014/main" id="{48F6D9E0-9D9B-42BE-A2C4-E4EA74EBB641}"/>
              </a:ext>
            </a:extLst>
          </p:cNvPr>
          <p:cNvSpPr txBox="1"/>
          <p:nvPr/>
        </p:nvSpPr>
        <p:spPr>
          <a:xfrm>
            <a:off x="1981200" y="3703803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Attention</a:t>
            </a:r>
            <a:endParaRPr lang="zh-CN" altLang="en-US" sz="1600" dirty="0"/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8BEBA4A8-23EE-45C9-9C1F-A72064F2E3B7}"/>
              </a:ext>
            </a:extLst>
          </p:cNvPr>
          <p:cNvSpPr txBox="1"/>
          <p:nvPr/>
        </p:nvSpPr>
        <p:spPr>
          <a:xfrm>
            <a:off x="1981200" y="4033396"/>
            <a:ext cx="2969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Pretrained language models</a:t>
            </a:r>
            <a:endParaRPr lang="zh-CN" altLang="en-US" sz="1600" dirty="0"/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C423B5D6-4ECF-4B26-85D4-7C4EEE130E21}"/>
              </a:ext>
            </a:extLst>
          </p:cNvPr>
          <p:cNvSpPr txBox="1"/>
          <p:nvPr/>
        </p:nvSpPr>
        <p:spPr>
          <a:xfrm>
            <a:off x="801292" y="153975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2001</a:t>
            </a:r>
            <a:endParaRPr lang="zh-CN" altLang="en-US" sz="1600" dirty="0"/>
          </a:p>
        </p:txBody>
      </p:sp>
      <p:sp>
        <p:nvSpPr>
          <p:cNvPr id="57" name="TextBox 27">
            <a:extLst>
              <a:ext uri="{FF2B5EF4-FFF2-40B4-BE49-F238E27FC236}">
                <a16:creationId xmlns:a16="http://schemas.microsoft.com/office/drawing/2014/main" id="{7058102E-2579-47AF-BCD3-7126CAB49406}"/>
              </a:ext>
            </a:extLst>
          </p:cNvPr>
          <p:cNvSpPr txBox="1"/>
          <p:nvPr/>
        </p:nvSpPr>
        <p:spPr>
          <a:xfrm>
            <a:off x="801292" y="188826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2008</a:t>
            </a:r>
            <a:endParaRPr lang="zh-CN" altLang="en-US" sz="1600" dirty="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B93164C4-AB7A-4E99-948C-09A091953E82}"/>
              </a:ext>
            </a:extLst>
          </p:cNvPr>
          <p:cNvSpPr txBox="1"/>
          <p:nvPr/>
        </p:nvSpPr>
        <p:spPr>
          <a:xfrm>
            <a:off x="801292" y="225820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2013</a:t>
            </a:r>
            <a:endParaRPr lang="zh-CN" altLang="en-US" sz="1600" dirty="0"/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64769F02-92DA-4A88-80F9-217D8AE2BDCB}"/>
              </a:ext>
            </a:extLst>
          </p:cNvPr>
          <p:cNvSpPr txBox="1"/>
          <p:nvPr/>
        </p:nvSpPr>
        <p:spPr>
          <a:xfrm>
            <a:off x="801292" y="2628141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2013</a:t>
            </a:r>
            <a:endParaRPr lang="zh-CN" altLang="en-US" sz="1600" dirty="0"/>
          </a:p>
        </p:txBody>
      </p:sp>
      <p:sp>
        <p:nvSpPr>
          <p:cNvPr id="60" name="TextBox 30">
            <a:extLst>
              <a:ext uri="{FF2B5EF4-FFF2-40B4-BE49-F238E27FC236}">
                <a16:creationId xmlns:a16="http://schemas.microsoft.com/office/drawing/2014/main" id="{8C155FDC-D571-4837-9B74-C71C1EC51D4F}"/>
              </a:ext>
            </a:extLst>
          </p:cNvPr>
          <p:cNvSpPr txBox="1"/>
          <p:nvPr/>
        </p:nvSpPr>
        <p:spPr>
          <a:xfrm>
            <a:off x="801292" y="2989557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2014</a:t>
            </a:r>
            <a:endParaRPr lang="zh-CN" altLang="en-US" sz="1600" dirty="0"/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4C650DA5-7655-4416-81B7-4715AC491D45}"/>
              </a:ext>
            </a:extLst>
          </p:cNvPr>
          <p:cNvSpPr txBox="1"/>
          <p:nvPr/>
        </p:nvSpPr>
        <p:spPr>
          <a:xfrm>
            <a:off x="801292" y="336524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2015</a:t>
            </a:r>
            <a:endParaRPr lang="zh-CN" altLang="en-US" sz="1600" dirty="0"/>
          </a:p>
        </p:txBody>
      </p:sp>
      <p:sp>
        <p:nvSpPr>
          <p:cNvPr id="62" name="TextBox 32">
            <a:extLst>
              <a:ext uri="{FF2B5EF4-FFF2-40B4-BE49-F238E27FC236}">
                <a16:creationId xmlns:a16="http://schemas.microsoft.com/office/drawing/2014/main" id="{A216150C-2A43-4CCA-8244-D1FEBFEE5D10}"/>
              </a:ext>
            </a:extLst>
          </p:cNvPr>
          <p:cNvSpPr txBox="1"/>
          <p:nvPr/>
        </p:nvSpPr>
        <p:spPr>
          <a:xfrm>
            <a:off x="801292" y="3694275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2017</a:t>
            </a:r>
            <a:endParaRPr lang="zh-CN" altLang="en-US" sz="1600" dirty="0"/>
          </a:p>
        </p:txBody>
      </p:sp>
      <p:sp>
        <p:nvSpPr>
          <p:cNvPr id="63" name="TextBox 33">
            <a:extLst>
              <a:ext uri="{FF2B5EF4-FFF2-40B4-BE49-F238E27FC236}">
                <a16:creationId xmlns:a16="http://schemas.microsoft.com/office/drawing/2014/main" id="{9474C32C-D486-497C-A082-7318FB9B0D06}"/>
              </a:ext>
            </a:extLst>
          </p:cNvPr>
          <p:cNvSpPr txBox="1"/>
          <p:nvPr/>
        </p:nvSpPr>
        <p:spPr>
          <a:xfrm>
            <a:off x="801292" y="4032829"/>
            <a:ext cx="720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2018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99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7815"/>
  <p:tag name="RESOURCELIB_SLIDETYPE" val="12"/>
  <p:tag name="POCKET_APPLY_TIME" val="Monday, April 26, 2021"/>
  <p:tag name="POCKET_APPLY_TYPE" val="Sli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Monday, April 26, 2021"/>
  <p:tag name="POCKET_APPLY_TYPE" val="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7815"/>
  <p:tag name="RESOURCELIB_SLIDETYPE" val="12"/>
  <p:tag name="POCKET_APPLY_TIME" val="Monday, April 26, 2021"/>
  <p:tag name="POCKET_APPLY_TYPE" val="Sli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Monday, April 26, 2021"/>
  <p:tag name="POCKET_APPLY_TYPE" val="Slid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6CF817D1BF8443A925FA58DAFE0E03" ma:contentTypeVersion="8" ma:contentTypeDescription="Create a new document." ma:contentTypeScope="" ma:versionID="bd5337accebffad45f2b4b3a49fd9b23">
  <xsd:schema xmlns:xsd="http://www.w3.org/2001/XMLSchema" xmlns:xs="http://www.w3.org/2001/XMLSchema" xmlns:p="http://schemas.microsoft.com/office/2006/metadata/properties" xmlns:ns2="eebd306e-2a2f-4ca8-b802-29c7b81e93c1" targetNamespace="http://schemas.microsoft.com/office/2006/metadata/properties" ma:root="true" ma:fieldsID="a067789c4fcf74506c02d9a138478fcf" ns2:_="">
    <xsd:import namespace="eebd306e-2a2f-4ca8-b802-29c7b81e9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d306e-2a2f-4ca8-b802-29c7b81e9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CB8030-6F99-446F-BD3B-E5E3F435F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380C4-575D-45FB-8841-88BD9EC5828E}">
  <ds:schemaRefs>
    <ds:schemaRef ds:uri="eebd306e-2a2f-4ca8-b802-29c7b81e93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4D3FE7-A0C8-4453-A806-BCAD6F53B901}">
  <ds:schemaRefs>
    <ds:schemaRef ds:uri="http://www.w3.org/XML/1998/namespace"/>
    <ds:schemaRef ds:uri="http://schemas.openxmlformats.org/package/2006/metadata/core-properties"/>
    <ds:schemaRef ds:uri="http://purl.org/dc/terms/"/>
    <ds:schemaRef ds:uri="eebd306e-2a2f-4ca8-b802-29c7b81e93c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1697</Words>
  <Application>Microsoft Office PowerPoint</Application>
  <PresentationFormat>全屏显示(16:9)</PresentationFormat>
  <Paragraphs>555</Paragraphs>
  <Slides>54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等线</vt:lpstr>
      <vt:lpstr>宋体</vt:lpstr>
      <vt:lpstr>微软雅黑</vt:lpstr>
      <vt:lpstr>Arial</vt:lpstr>
      <vt:lpstr>Calibri</vt:lpstr>
      <vt:lpstr>Office Theme</vt:lpstr>
      <vt:lpstr>LIMU-BERT: Unleashing the Potential of Unlabeled Data for IMU Sensing Applications</vt:lpstr>
      <vt:lpstr>IMU sensing</vt:lpstr>
      <vt:lpstr>IMU sensing</vt:lpstr>
      <vt:lpstr>IMU sensing - Features</vt:lpstr>
      <vt:lpstr>IMU sensing - Data</vt:lpstr>
      <vt:lpstr>IMU sensing with unlabeled data</vt:lpstr>
      <vt:lpstr>IMU sensing with unlabeled data</vt:lpstr>
      <vt:lpstr>IMU sensing with unlabeled data</vt:lpstr>
      <vt:lpstr>IMU sensing with unlabeled data</vt:lpstr>
      <vt:lpstr>BERT: From text IMU data</vt:lpstr>
      <vt:lpstr>BERT - Training</vt:lpstr>
      <vt:lpstr>BERT - Training</vt:lpstr>
      <vt:lpstr>BERT - Usage</vt:lpstr>
      <vt:lpstr>Challenges</vt:lpstr>
      <vt:lpstr>Challenges</vt:lpstr>
      <vt:lpstr>Challenges</vt:lpstr>
      <vt:lpstr>Challenges</vt:lpstr>
      <vt:lpstr>Design</vt:lpstr>
      <vt:lpstr>Normalization</vt:lpstr>
      <vt:lpstr>Normalization</vt:lpstr>
      <vt:lpstr>Normalization</vt:lpstr>
      <vt:lpstr>Design</vt:lpstr>
      <vt:lpstr>Fusion</vt:lpstr>
      <vt:lpstr>Fusion</vt:lpstr>
      <vt:lpstr>Design</vt:lpstr>
      <vt:lpstr>Training method</vt:lpstr>
      <vt:lpstr>Design</vt:lpstr>
      <vt:lpstr>Lightweight Model</vt:lpstr>
      <vt:lpstr>Design - Workflow</vt:lpstr>
      <vt:lpstr>Evaluation</vt:lpstr>
      <vt:lpstr>Evaluation</vt:lpstr>
      <vt:lpstr>Evaluation - HAR</vt:lpstr>
      <vt:lpstr>Evaluation - HAR</vt:lpstr>
      <vt:lpstr>Evaluation - DPC</vt:lpstr>
      <vt:lpstr>Micro-benchmark</vt:lpstr>
      <vt:lpstr>Micro-benchmark</vt:lpstr>
      <vt:lpstr>Conclusion</vt:lpstr>
      <vt:lpstr>PowerPoint 演示文稿</vt:lpstr>
      <vt:lpstr>PowerPoint 演示文稿</vt:lpstr>
      <vt:lpstr>Related Work</vt:lpstr>
      <vt:lpstr>Overview</vt:lpstr>
      <vt:lpstr>Design - Workflow</vt:lpstr>
      <vt:lpstr>Design - Workflow</vt:lpstr>
      <vt:lpstr>Micro-benchmark</vt:lpstr>
      <vt:lpstr>Evaluation - HAR</vt:lpstr>
      <vt:lpstr>Micro-benchmark</vt:lpstr>
      <vt:lpstr>Micro-benchmark</vt:lpstr>
      <vt:lpstr>Self-supervised Learning</vt:lpstr>
      <vt:lpstr>BERT</vt:lpstr>
      <vt:lpstr>BERT - Training</vt:lpstr>
      <vt:lpstr>BERT - Usage</vt:lpstr>
      <vt:lpstr>BERT</vt:lpstr>
      <vt:lpstr>BERT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Fuzzy Neural Models</dc:title>
  <dc:creator>Philip Nord</dc:creator>
  <cp:lastModifiedBy>徐 华韬</cp:lastModifiedBy>
  <cp:revision>431</cp:revision>
  <dcterms:created xsi:type="dcterms:W3CDTF">2017-05-14T01:29:56Z</dcterms:created>
  <dcterms:modified xsi:type="dcterms:W3CDTF">2021-12-02T09:55:23Z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0x010100FC6CF817D1BF8443A925FA58DAFE0E03</vt:lpwstr>
  </property>
</Properties>
</file>