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301" r:id="rId4"/>
    <p:sldId id="381" r:id="rId5"/>
    <p:sldId id="304" r:id="rId6"/>
    <p:sldId id="346" r:id="rId7"/>
    <p:sldId id="353" r:id="rId8"/>
    <p:sldId id="380" r:id="rId9"/>
    <p:sldId id="354" r:id="rId10"/>
    <p:sldId id="356" r:id="rId11"/>
    <p:sldId id="379" r:id="rId12"/>
    <p:sldId id="350" r:id="rId13"/>
    <p:sldId id="401" r:id="rId14"/>
    <p:sldId id="402" r:id="rId15"/>
    <p:sldId id="351" r:id="rId16"/>
    <p:sldId id="390" r:id="rId17"/>
    <p:sldId id="403" r:id="rId18"/>
    <p:sldId id="359" r:id="rId19"/>
    <p:sldId id="378" r:id="rId20"/>
    <p:sldId id="367" r:id="rId21"/>
    <p:sldId id="363" r:id="rId22"/>
    <p:sldId id="395" r:id="rId23"/>
    <p:sldId id="377" r:id="rId24"/>
    <p:sldId id="372" r:id="rId25"/>
    <p:sldId id="37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42D"/>
    <a:srgbClr val="4A7EBB"/>
    <a:srgbClr val="4B78B6"/>
    <a:srgbClr val="3865A2"/>
    <a:srgbClr val="0086D1"/>
    <a:srgbClr val="67AAD0"/>
    <a:srgbClr val="7CAD4A"/>
    <a:srgbClr val="338D27"/>
    <a:srgbClr val="004098"/>
    <a:srgbClr val="99B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56773" autoAdjust="0"/>
  </p:normalViewPr>
  <p:slideViewPr>
    <p:cSldViewPr>
      <p:cViewPr varScale="1">
        <p:scale>
          <a:sx n="49" d="100"/>
          <a:sy n="49" d="100"/>
        </p:scale>
        <p:origin x="2462" y="6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C0148-D28A-4CB1-B43D-FFC9C1AB57CE}"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ECF60-7542-4031-B70C-C65077D630D4}" type="slidenum">
              <a:rPr lang="zh-CN" altLang="en-US" smtClean="0"/>
              <a:t>‹#›</a:t>
            </a:fld>
            <a:endParaRPr lang="zh-CN" altLang="en-US"/>
          </a:p>
        </p:txBody>
      </p:sp>
    </p:spTree>
    <p:extLst>
      <p:ext uri="{BB962C8B-B14F-4D97-AF65-F5344CB8AC3E}">
        <p14:creationId xmlns:p14="http://schemas.microsoft.com/office/powerpoint/2010/main" val="1059023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Good afternoon, everyone, I am </a:t>
            </a:r>
            <a:r>
              <a:rPr lang="en-US" altLang="zh-CN" dirty="0" err="1" smtClean="0"/>
              <a:t>xu</a:t>
            </a:r>
            <a:r>
              <a:rPr lang="en-US" altLang="zh-CN" dirty="0" smtClean="0"/>
              <a:t> </a:t>
            </a:r>
            <a:r>
              <a:rPr lang="en-US" altLang="zh-CN" dirty="0" err="1" smtClean="0"/>
              <a:t>huatao</a:t>
            </a:r>
            <a:r>
              <a:rPr lang="en-US" altLang="zh-CN" dirty="0" smtClean="0"/>
              <a:t>, coming</a:t>
            </a:r>
            <a:r>
              <a:rPr lang="en-US" altLang="zh-CN" baseline="0" dirty="0" smtClean="0"/>
              <a:t> </a:t>
            </a:r>
            <a:r>
              <a:rPr lang="en-US" altLang="zh-CN" dirty="0" smtClean="0"/>
              <a:t>from Shanghai Jiao Tong University. It's a great honor to be here</a:t>
            </a:r>
            <a:r>
              <a:rPr lang="en-US" altLang="zh-CN" baseline="0" dirty="0" smtClean="0"/>
              <a:t> and</a:t>
            </a:r>
            <a:r>
              <a:rPr lang="en-US" altLang="zh-CN" dirty="0" smtClean="0"/>
              <a:t> present our work:</a:t>
            </a:r>
            <a:endParaRPr lang="en-US" altLang="zh-CN"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a:t>
            </a:fld>
            <a:endParaRPr lang="zh-CN" altLang="en-US"/>
          </a:p>
        </p:txBody>
      </p:sp>
    </p:spTree>
    <p:extLst>
      <p:ext uri="{BB962C8B-B14F-4D97-AF65-F5344CB8AC3E}">
        <p14:creationId xmlns:p14="http://schemas.microsoft.com/office/powerpoint/2010/main" val="2385024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10</a:t>
            </a:fld>
            <a:endParaRPr lang="zh-CN" altLang="en-US"/>
          </a:p>
        </p:txBody>
      </p:sp>
    </p:spTree>
    <p:extLst>
      <p:ext uri="{BB962C8B-B14F-4D97-AF65-F5344CB8AC3E}">
        <p14:creationId xmlns:p14="http://schemas.microsoft.com/office/powerpoint/2010/main" val="258603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the architecture of our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Our system takes the phase and RSSI as input and gives the layers and orders for tagged objects. There are three main components in our whole system: 1) Localization Model; 2) Layer Determination Module; 3) Sort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the Localization Model, the initial estimated position is obtained after the</a:t>
            </a:r>
            <a:r>
              <a:rPr lang="en-US" altLang="zh-CN" baseline="0" dirty="0" smtClean="0"/>
              <a:t> </a:t>
            </a:r>
            <a:r>
              <a:rPr lang="en-US" altLang="zh-CN" dirty="0" smtClean="0"/>
              <a:t>preprocessed data are put into the basic localization model. Then an advanced model gains a more accurate estimated result based on the initial position. Next,</a:t>
            </a:r>
            <a:r>
              <a:rPr lang="en-US" altLang="zh-CN" baseline="0" dirty="0" smtClean="0"/>
              <a:t> </a:t>
            </a:r>
            <a:r>
              <a:rPr lang="en-US" altLang="zh-CN" dirty="0" smtClean="0"/>
              <a:t>RSSI extractor derives a mean value from the measuring data utilizing the estimated position.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the beginning, raw phase and RSSI data of some tags with known</a:t>
            </a:r>
            <a:r>
              <a:rPr lang="en-US" altLang="zh-CN" baseline="0" dirty="0" smtClean="0"/>
              <a:t> layer </a:t>
            </a:r>
            <a:r>
              <a:rPr lang="en-US" altLang="zh-CN" dirty="0" smtClean="0"/>
              <a:t>are used to train a SVM model. Then we can use it to determine the layer of other tags according to </a:t>
            </a:r>
            <a:r>
              <a:rPr lang="en-US" altLang="zh-CN" baseline="0" dirty="0" smtClean="0"/>
              <a:t> </a:t>
            </a:r>
            <a:r>
              <a:rPr lang="en-US" altLang="zh-CN" dirty="0" smtClean="0"/>
              <a:t>corresponding radial distance and mean RSSI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having the knowledge of tags' layers, Sort Module partitions them into different </a:t>
            </a:r>
            <a:r>
              <a:rPr lang="en-US" altLang="zh-CN" dirty="0" smtClean="0"/>
              <a:t>groups </a:t>
            </a:r>
            <a:r>
              <a:rPr lang="en-US" altLang="zh-CN" dirty="0" smtClean="0"/>
              <a:t>and gives</a:t>
            </a:r>
            <a:r>
              <a:rPr lang="en-US" altLang="zh-CN" baseline="0" dirty="0" smtClean="0"/>
              <a:t> </a:t>
            </a:r>
            <a:r>
              <a:rPr lang="en-US" altLang="zh-CN" dirty="0" smtClean="0"/>
              <a:t>the order for each </a:t>
            </a:r>
            <a:r>
              <a:rPr lang="en-US" altLang="zh-CN" dirty="0" smtClean="0"/>
              <a:t>tag.</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11</a:t>
            </a:fld>
            <a:endParaRPr lang="zh-CN" altLang="en-US"/>
          </a:p>
        </p:txBody>
      </p:sp>
    </p:spTree>
    <p:extLst>
      <p:ext uri="{BB962C8B-B14F-4D97-AF65-F5344CB8AC3E}">
        <p14:creationId xmlns:p14="http://schemas.microsoft.com/office/powerpoint/2010/main" val="264063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As shown in the Figure, an antenna queries the</a:t>
            </a:r>
            <a:r>
              <a:rPr lang="en-US" altLang="zh-CN" baseline="0" dirty="0" smtClean="0"/>
              <a:t> </a:t>
            </a:r>
            <a:r>
              <a:rPr lang="en-US" altLang="zh-CN" dirty="0" smtClean="0"/>
              <a:t>target tag T at different positions A1 and A2.</a:t>
            </a:r>
          </a:p>
          <a:p>
            <a:r>
              <a:rPr lang="en-US" altLang="zh-CN" sz="1200" b="0" i="0" u="none" strike="noStrike" kern="1200" baseline="0" dirty="0" smtClean="0">
                <a:solidFill>
                  <a:schemeClr val="tx1"/>
                </a:solidFill>
                <a:latin typeface="+mn-lt"/>
                <a:ea typeface="+mn-ea"/>
                <a:cs typeface="+mn-cs"/>
              </a:rPr>
              <a:t>Let </a:t>
            </a:r>
            <a:r>
              <a:rPr lang="en-US" altLang="zh-CN" sz="1200" b="0" i="0" u="none" strike="noStrike" kern="1200" baseline="0" dirty="0" err="1" smtClean="0">
                <a:solidFill>
                  <a:schemeClr val="tx1"/>
                </a:solidFill>
                <a:latin typeface="+mn-lt"/>
                <a:ea typeface="+mn-ea"/>
                <a:cs typeface="+mn-cs"/>
              </a:rPr>
              <a:t>Mi</a:t>
            </a:r>
            <a:r>
              <a:rPr lang="en-US" altLang="zh-CN" sz="1200" b="0" i="0" u="none" strike="noStrike" kern="1200" baseline="0" dirty="0" smtClean="0">
                <a:solidFill>
                  <a:schemeClr val="tx1"/>
                </a:solidFill>
                <a:latin typeface="+mn-lt"/>
                <a:ea typeface="+mn-ea"/>
                <a:cs typeface="+mn-cs"/>
              </a:rPr>
              <a:t> be the middle point </a:t>
            </a:r>
            <a:r>
              <a:rPr lang="en-US" altLang="zh-CN" sz="1200" b="0" i="0" u="none" strike="noStrike" kern="1200" baseline="0" dirty="0" smtClean="0">
                <a:solidFill>
                  <a:schemeClr val="tx1"/>
                </a:solidFill>
                <a:latin typeface="+mn-lt"/>
                <a:ea typeface="+mn-ea"/>
                <a:cs typeface="+mn-cs"/>
              </a:rPr>
              <a:t>of them and </a:t>
            </a:r>
            <a:r>
              <a:rPr lang="en-US" altLang="zh-CN" sz="1200" b="0" i="0" u="none" strike="noStrike" kern="1200" baseline="0" dirty="0" smtClean="0">
                <a:solidFill>
                  <a:schemeClr val="tx1"/>
                </a:solidFill>
                <a:latin typeface="+mn-lt"/>
                <a:ea typeface="+mn-ea"/>
                <a:cs typeface="+mn-cs"/>
              </a:rPr>
              <a:t>α</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be the included angle between line TM and line AiAi+1, which is also the Angle of Arrival of tag T. If we use di to stand for the distance from tag to Ai.</a:t>
            </a:r>
          </a:p>
          <a:p>
            <a:r>
              <a:rPr lang="en-US" altLang="zh-CN" sz="1200" b="0" i="0" u="none" strike="noStrike" kern="1200" baseline="0" dirty="0" smtClean="0">
                <a:solidFill>
                  <a:schemeClr val="tx1"/>
                </a:solidFill>
                <a:latin typeface="+mn-lt"/>
                <a:ea typeface="+mn-ea"/>
                <a:cs typeface="+mn-cs"/>
              </a:rPr>
              <a:t>[click] Then the relation between d and collected phase </a:t>
            </a:r>
            <a:r>
              <a:rPr lang="en-US" altLang="zh-CN" sz="1200" b="0" i="0" u="none" strike="noStrike" kern="1200" baseline="0" dirty="0" err="1" smtClean="0">
                <a:solidFill>
                  <a:schemeClr val="tx1"/>
                </a:solidFill>
                <a:latin typeface="+mn-lt"/>
                <a:ea typeface="+mn-ea"/>
                <a:cs typeface="+mn-cs"/>
              </a:rPr>
              <a:t>θi</a:t>
            </a:r>
            <a:r>
              <a:rPr lang="en-US" altLang="zh-CN" sz="1200" b="0" i="0" u="none" strike="noStrike" kern="1200" baseline="0" dirty="0" smtClean="0">
                <a:solidFill>
                  <a:schemeClr val="tx1"/>
                </a:solidFill>
                <a:latin typeface="+mn-lt"/>
                <a:ea typeface="+mn-ea"/>
                <a:cs typeface="+mn-cs"/>
              </a:rPr>
              <a:t> can be written as this equation.</a:t>
            </a:r>
          </a:p>
          <a:p>
            <a:r>
              <a:rPr lang="en-US" altLang="zh-CN" sz="1200" b="0" i="0" u="none" strike="noStrike" kern="1200" baseline="0" dirty="0" smtClean="0">
                <a:solidFill>
                  <a:schemeClr val="tx1"/>
                </a:solidFill>
                <a:latin typeface="+mn-lt"/>
                <a:ea typeface="+mn-ea"/>
                <a:cs typeface="+mn-cs"/>
              </a:rPr>
              <a:t>[click] So the distance difference </a:t>
            </a:r>
            <a:r>
              <a:rPr lang="el-GR" altLang="zh-CN" sz="1200" b="0" i="0" u="none" strike="noStrike" kern="1200" baseline="0" dirty="0" smtClean="0">
                <a:solidFill>
                  <a:schemeClr val="tx1"/>
                </a:solidFill>
                <a:latin typeface="+mn-lt"/>
                <a:ea typeface="+mn-ea"/>
                <a:cs typeface="+mn-cs"/>
              </a:rPr>
              <a:t>Δ</a:t>
            </a:r>
            <a:r>
              <a:rPr lang="en-US" altLang="zh-CN" sz="1200" b="0" i="0" u="none" strike="noStrike" kern="1200" baseline="0" dirty="0" smtClean="0">
                <a:solidFill>
                  <a:schemeClr val="tx1"/>
                </a:solidFill>
                <a:latin typeface="+mn-lt"/>
                <a:ea typeface="+mn-ea"/>
                <a:cs typeface="+mn-cs"/>
              </a:rPr>
              <a:t>di can be </a:t>
            </a:r>
            <a:r>
              <a:rPr lang="en-US" altLang="zh-CN" sz="1200" b="0" i="0" u="none" strike="noStrike" kern="1200" baseline="0" dirty="0" smtClean="0">
                <a:solidFill>
                  <a:schemeClr val="tx1"/>
                </a:solidFill>
                <a:latin typeface="+mn-lt"/>
                <a:ea typeface="+mn-ea"/>
                <a:cs typeface="+mn-cs"/>
              </a:rPr>
              <a:t>defined </a:t>
            </a:r>
            <a:r>
              <a:rPr lang="en-US" altLang="zh-CN" sz="1200" b="0" i="0" u="none" strike="noStrike" kern="1200" baseline="0" dirty="0" smtClean="0">
                <a:solidFill>
                  <a:schemeClr val="tx1"/>
                </a:solidFill>
                <a:latin typeface="+mn-lt"/>
                <a:ea typeface="+mn-ea"/>
                <a:cs typeface="+mn-cs"/>
              </a:rPr>
              <a:t>by subtracting  </a:t>
            </a:r>
            <a:r>
              <a:rPr lang="en-US" altLang="zh-CN" sz="1200" b="0" i="0" u="none" strike="noStrike" kern="1200" baseline="0" dirty="0" err="1" smtClean="0">
                <a:solidFill>
                  <a:schemeClr val="tx1"/>
                </a:solidFill>
                <a:latin typeface="+mn-lt"/>
                <a:ea typeface="+mn-ea"/>
                <a:cs typeface="+mn-cs"/>
              </a:rPr>
              <a:t>θi</a:t>
            </a:r>
            <a:r>
              <a:rPr lang="en-US" altLang="zh-CN" sz="1200" b="0" i="0" u="none" strike="noStrike" kern="1200" baseline="0" dirty="0" smtClean="0">
                <a:solidFill>
                  <a:schemeClr val="tx1"/>
                </a:solidFill>
                <a:latin typeface="+mn-lt"/>
                <a:ea typeface="+mn-ea"/>
                <a:cs typeface="+mn-cs"/>
              </a:rPr>
              <a:t> and θi+1.</a:t>
            </a:r>
          </a:p>
          <a:p>
            <a:r>
              <a:rPr lang="en-US" altLang="zh-CN" sz="1200" b="0" i="0" u="none" strike="noStrike" kern="1200" baseline="0" dirty="0" smtClean="0">
                <a:solidFill>
                  <a:schemeClr val="tx1"/>
                </a:solidFill>
                <a:latin typeface="+mn-lt"/>
                <a:ea typeface="+mn-ea"/>
                <a:cs typeface="+mn-cs"/>
              </a:rPr>
              <a:t>[click]At the same time, </a:t>
            </a:r>
            <a:r>
              <a:rPr lang="en-US" altLang="zh-CN" sz="1200" b="0" i="0" u="none" strike="noStrike" kern="1200" baseline="0" dirty="0" err="1" smtClean="0">
                <a:solidFill>
                  <a:schemeClr val="tx1"/>
                </a:solidFill>
                <a:latin typeface="+mn-lt"/>
                <a:ea typeface="+mn-ea"/>
                <a:cs typeface="+mn-cs"/>
              </a:rPr>
              <a:t>Δdi</a:t>
            </a:r>
            <a:r>
              <a:rPr lang="en-US" altLang="zh-CN" sz="1200" b="0" i="0" u="none" strike="noStrike" kern="1200" baseline="0" dirty="0" smtClean="0">
                <a:solidFill>
                  <a:schemeClr val="tx1"/>
                </a:solidFill>
                <a:latin typeface="+mn-lt"/>
                <a:ea typeface="+mn-ea"/>
                <a:cs typeface="+mn-cs"/>
              </a:rPr>
              <a:t> can also be approximated as </a:t>
            </a:r>
            <a:r>
              <a:rPr lang="el-GR" altLang="zh-CN" sz="1200" b="0" i="0" u="none" strike="noStrike" kern="1200" baseline="0" dirty="0" smtClean="0">
                <a:solidFill>
                  <a:schemeClr val="tx1"/>
                </a:solidFill>
                <a:latin typeface="+mn-lt"/>
                <a:ea typeface="+mn-ea"/>
                <a:cs typeface="+mn-cs"/>
              </a:rPr>
              <a:t>Δ</a:t>
            </a:r>
            <a:r>
              <a:rPr lang="en-US" altLang="zh-CN" sz="1200" b="0" i="0" u="none" strike="noStrike" kern="1200" baseline="0" dirty="0" smtClean="0">
                <a:solidFill>
                  <a:schemeClr val="tx1"/>
                </a:solidFill>
                <a:latin typeface="+mn-lt"/>
                <a:ea typeface="+mn-ea"/>
                <a:cs typeface="+mn-cs"/>
              </a:rPr>
              <a:t>xi × cos </a:t>
            </a:r>
            <a:r>
              <a:rPr lang="el-GR" altLang="zh-CN" sz="1200" b="0" i="0" u="none" strike="noStrike" kern="1200" baseline="0" dirty="0" smtClean="0">
                <a:solidFill>
                  <a:schemeClr val="tx1"/>
                </a:solidFill>
                <a:latin typeface="+mn-lt"/>
                <a:ea typeface="+mn-ea"/>
                <a:cs typeface="+mn-cs"/>
              </a:rPr>
              <a:t>α</a:t>
            </a:r>
            <a:r>
              <a:rPr lang="en-US" altLang="zh-CN" sz="1200" b="0" i="0" u="none" strike="noStrike" kern="1200" baseline="0" dirty="0" err="1" smtClean="0">
                <a:solidFill>
                  <a:schemeClr val="tx1"/>
                </a:solidFill>
                <a:latin typeface="+mn-lt"/>
                <a:ea typeface="+mn-ea"/>
                <a:cs typeface="+mn-cs"/>
              </a:rPr>
              <a:t>i</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[click]Combine former two equations, cos α</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can be expressed as this.</a:t>
            </a:r>
          </a:p>
          <a:p>
            <a:r>
              <a:rPr lang="en-US" altLang="zh-CN" sz="1200" b="0" i="0" u="none" strike="noStrike" kern="1200" baseline="0" dirty="0" smtClean="0">
                <a:solidFill>
                  <a:schemeClr val="tx1"/>
                </a:solidFill>
                <a:latin typeface="+mn-lt"/>
                <a:ea typeface="+mn-ea"/>
                <a:cs typeface="+mn-cs"/>
              </a:rPr>
              <a:t>[click] Considering the geometric relation in this Figure, cot α</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can be calculated by coordinates of T and </a:t>
            </a:r>
            <a:r>
              <a:rPr lang="en-US" altLang="zh-CN" sz="1200" b="0" i="0" u="none" strike="noStrike" kern="1200" baseline="0" dirty="0" smtClean="0">
                <a:solidFill>
                  <a:schemeClr val="tx1"/>
                </a:solidFill>
                <a:latin typeface="+mn-lt"/>
                <a:ea typeface="+mn-ea"/>
                <a:cs typeface="+mn-cs"/>
              </a:rPr>
              <a:t>M</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As the antenna moves forward, 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xi increases while cot α</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decreases continuously. </a:t>
            </a:r>
          </a:p>
          <a:p>
            <a:r>
              <a:rPr lang="en-US" altLang="zh-CN" sz="1200" b="0" i="0" u="none" strike="noStrike" kern="1200" baseline="0" dirty="0" smtClean="0">
                <a:solidFill>
                  <a:schemeClr val="tx1"/>
                </a:solidFill>
                <a:latin typeface="+mn-lt"/>
                <a:ea typeface="+mn-ea"/>
                <a:cs typeface="+mn-cs"/>
              </a:rPr>
              <a:t>Therefore </a:t>
            </a:r>
            <a:r>
              <a:rPr lang="en-US" altLang="zh-CN" sz="1200" b="0" i="0" u="none" strike="noStrike" kern="1200" baseline="0" dirty="0" smtClean="0">
                <a:solidFill>
                  <a:schemeClr val="tx1"/>
                </a:solidFill>
                <a:latin typeface="+mn-lt"/>
                <a:ea typeface="+mn-ea"/>
                <a:cs typeface="+mn-cs"/>
              </a:rPr>
              <a:t>there is a typical linear relationship between </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xi and cot α</a:t>
            </a:r>
            <a:r>
              <a:rPr lang="en-US" altLang="zh-CN" sz="1200" b="0" i="0" u="none" strike="noStrike" kern="1200" baseline="0" dirty="0" err="1" smtClean="0">
                <a:solidFill>
                  <a:schemeClr val="tx1"/>
                </a:solidFill>
                <a:latin typeface="+mn-lt"/>
                <a:ea typeface="+mn-ea"/>
                <a:cs typeface="+mn-cs"/>
              </a:rPr>
              <a:t>i</a:t>
            </a:r>
            <a:r>
              <a:rPr lang="en-US" altLang="zh-CN" sz="1200" b="0" i="0" u="none" strike="noStrike" kern="1200" baseline="0" dirty="0" smtClean="0">
                <a:solidFill>
                  <a:schemeClr val="tx1"/>
                </a:solidFill>
                <a:latin typeface="+mn-lt"/>
                <a:ea typeface="+mn-ea"/>
                <a:cs typeface="+mn-cs"/>
              </a:rPr>
              <a:t>. there are only two unknown parameters: </a:t>
            </a:r>
            <a:r>
              <a:rPr lang="en-US" altLang="zh-CN" sz="1200" b="0" i="0" u="none" strike="noStrike" kern="1200" baseline="0" dirty="0" err="1" smtClean="0">
                <a:solidFill>
                  <a:schemeClr val="tx1"/>
                </a:solidFill>
                <a:latin typeface="+mn-lt"/>
                <a:ea typeface="+mn-ea"/>
                <a:cs typeface="+mn-cs"/>
              </a:rPr>
              <a:t>xt</a:t>
            </a:r>
            <a:r>
              <a:rPr lang="en-US" altLang="zh-CN" sz="1200" b="0" i="0" u="none" strike="noStrike" kern="1200" baseline="0" dirty="0" smtClean="0">
                <a:solidFill>
                  <a:schemeClr val="tx1"/>
                </a:solidFill>
                <a:latin typeface="+mn-lt"/>
                <a:ea typeface="+mn-ea"/>
                <a:cs typeface="+mn-cs"/>
              </a:rPr>
              <a:t> and </a:t>
            </a:r>
            <a:r>
              <a:rPr lang="en-US" altLang="zh-CN" sz="1200" b="0" i="0" u="none" strike="noStrike" kern="1200" baseline="0" dirty="0" err="1" smtClean="0">
                <a:solidFill>
                  <a:schemeClr val="tx1"/>
                </a:solidFill>
                <a:latin typeface="+mn-lt"/>
                <a:ea typeface="+mn-ea"/>
                <a:cs typeface="+mn-cs"/>
              </a:rPr>
              <a:t>yt</a:t>
            </a:r>
            <a:r>
              <a:rPr lang="en-US" altLang="zh-CN" sz="1200" b="0" i="0" u="none" strike="noStrike" kern="1200" baseline="0" dirty="0" smtClean="0">
                <a:solidFill>
                  <a:schemeClr val="tx1"/>
                </a:solidFill>
                <a:latin typeface="+mn-lt"/>
                <a:ea typeface="+mn-ea"/>
                <a:cs typeface="+mn-cs"/>
              </a:rPr>
              <a:t> . Finally they can be estimated by linear fitting with angle profiles</a:t>
            </a:r>
          </a:p>
          <a:p>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12</a:t>
            </a:fld>
            <a:endParaRPr lang="zh-CN" altLang="en-US"/>
          </a:p>
        </p:txBody>
      </p:sp>
    </p:spTree>
    <p:extLst>
      <p:ext uri="{BB962C8B-B14F-4D97-AF65-F5344CB8AC3E}">
        <p14:creationId xmlns:p14="http://schemas.microsoft.com/office/powerpoint/2010/main" val="404331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The raw phase measurements are processed by unwrapping firstly to remove the periodic change of phase values. </a:t>
            </a:r>
          </a:p>
          <a:p>
            <a:r>
              <a:rPr lang="en-US" altLang="zh-CN" sz="1200" b="0" i="0" u="none" strike="noStrike" kern="1200" baseline="0" dirty="0" smtClean="0">
                <a:solidFill>
                  <a:schemeClr val="tx1"/>
                </a:solidFill>
                <a:latin typeface="+mn-lt"/>
                <a:ea typeface="+mn-ea"/>
                <a:cs typeface="+mn-cs"/>
              </a:rPr>
              <a:t>[click]Here is a sample data. The blue line stands for the raw data while the red line is the processed data.</a:t>
            </a:r>
          </a:p>
          <a:p>
            <a:r>
              <a:rPr lang="en-US" altLang="zh-CN" sz="1200" b="0" i="0" u="none" strike="noStrike" kern="1200" baseline="0" dirty="0" smtClean="0">
                <a:solidFill>
                  <a:schemeClr val="tx1"/>
                </a:solidFill>
                <a:latin typeface="+mn-lt"/>
                <a:ea typeface="+mn-ea"/>
                <a:cs typeface="+mn-cs"/>
              </a:rPr>
              <a:t>Then the processed data will be put into the basic model to estimate the tag’s position.</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13</a:t>
            </a:fld>
            <a:endParaRPr lang="zh-CN" altLang="en-US"/>
          </a:p>
        </p:txBody>
      </p:sp>
    </p:spTree>
    <p:extLst>
      <p:ext uri="{BB962C8B-B14F-4D97-AF65-F5344CB8AC3E}">
        <p14:creationId xmlns:p14="http://schemas.microsoft.com/office/powerpoint/2010/main" val="88432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However, </a:t>
            </a:r>
            <a:r>
              <a:rPr lang="en-US" altLang="zh-CN" sz="1200" b="0" i="0" u="none" strike="noStrike" kern="1200" baseline="0" dirty="0" smtClean="0">
                <a:solidFill>
                  <a:schemeClr val="tx1"/>
                </a:solidFill>
                <a:latin typeface="+mn-lt"/>
                <a:ea typeface="+mn-ea"/>
                <a:cs typeface="+mn-cs"/>
              </a:rPr>
              <a:t>experiments results shows the accuracy of basic model is not stable. To improve the robustness of our system, we design an advanced model.</a:t>
            </a:r>
          </a:p>
          <a:p>
            <a:r>
              <a:rPr lang="en-US" altLang="zh-CN" dirty="0" smtClean="0"/>
              <a:t>[click]Besides employing </a:t>
            </a:r>
            <a:r>
              <a:rPr lang="en-US" altLang="zh-CN" dirty="0" err="1" smtClean="0"/>
              <a:t>AoA</a:t>
            </a:r>
            <a:r>
              <a:rPr lang="en-US" altLang="zh-CN" dirty="0" smtClean="0"/>
              <a:t> </a:t>
            </a:r>
            <a:r>
              <a:rPr lang="en-US" altLang="zh-CN" dirty="0" smtClean="0"/>
              <a:t>profiles </a:t>
            </a:r>
            <a:r>
              <a:rPr lang="en-US" altLang="zh-CN" dirty="0" smtClean="0"/>
              <a:t>for localization, holography imaging is another effective method to locate tag and it achieves higher accuracy. RF Hologram is a likelihood exhibition, using an image to display how a partitioned grid in tag’s motion plane is likely to be the ground</a:t>
            </a:r>
            <a:r>
              <a:rPr lang="en-US" altLang="zh-CN" baseline="0" dirty="0" smtClean="0"/>
              <a:t> truth</a:t>
            </a:r>
            <a:r>
              <a:rPr lang="en-US" altLang="zh-CN" dirty="0" smtClean="0"/>
              <a:t>. </a:t>
            </a:r>
          </a:p>
          <a:p>
            <a:r>
              <a:rPr lang="en-US" altLang="zh-CN" dirty="0" smtClean="0"/>
              <a:t>[click]This is our likelihood</a:t>
            </a:r>
            <a:r>
              <a:rPr lang="en-US" altLang="zh-CN" baseline="0" dirty="0" smtClean="0"/>
              <a:t> function.</a:t>
            </a:r>
          </a:p>
          <a:p>
            <a:r>
              <a:rPr lang="en-US" altLang="zh-CN" baseline="0" dirty="0" smtClean="0"/>
              <a:t>[click]a is a vector </a:t>
            </a:r>
            <a:r>
              <a:rPr lang="en-US" altLang="zh-CN" sz="1200" b="0" i="0" u="none" strike="noStrike" kern="1200" baseline="0" dirty="0" smtClean="0">
                <a:solidFill>
                  <a:schemeClr val="tx1"/>
                </a:solidFill>
                <a:latin typeface="+mn-lt"/>
                <a:ea typeface="+mn-ea"/>
                <a:cs typeface="+mn-cs"/>
              </a:rPr>
              <a:t>representing actual phase differences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[click]while t is a vector which </a:t>
            </a:r>
            <a:r>
              <a:rPr lang="en-US" altLang="zh-CN" sz="1200" b="0" i="0" u="none" strike="noStrike" kern="1200" baseline="0" dirty="0" smtClean="0">
                <a:solidFill>
                  <a:schemeClr val="tx1"/>
                </a:solidFill>
                <a:latin typeface="+mn-lt"/>
                <a:ea typeface="+mn-ea"/>
                <a:cs typeface="+mn-cs"/>
              </a:rPr>
              <a:t>stands for theoretical phase differences if the tag is at grid P,Q</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[click] If the grid </a:t>
            </a:r>
            <a:r>
              <a:rPr lang="en-US" altLang="zh-CN" sz="1200" b="0" i="0" u="none" strike="noStrike" kern="1200" baseline="0" dirty="0" err="1" smtClean="0">
                <a:solidFill>
                  <a:schemeClr val="tx1"/>
                </a:solidFill>
                <a:latin typeface="+mn-lt"/>
                <a:ea typeface="+mn-ea"/>
                <a:cs typeface="+mn-cs"/>
              </a:rPr>
              <a:t>p,q</a:t>
            </a:r>
            <a:r>
              <a:rPr lang="en-US" altLang="zh-CN" sz="1200" b="0" i="0" u="none" strike="noStrike" kern="1200" baseline="0" dirty="0" smtClean="0">
                <a:solidFill>
                  <a:schemeClr val="tx1"/>
                </a:solidFill>
                <a:latin typeface="+mn-lt"/>
                <a:ea typeface="+mn-ea"/>
                <a:cs typeface="+mn-cs"/>
              </a:rPr>
              <a:t> is the ground truth, the theoretical phase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difference should be close to the measured one, which means the sum should be minimal leading to the maximized </a:t>
            </a:r>
            <a:r>
              <a:rPr lang="en-US" altLang="zh-CN" sz="1200" b="0" i="0" u="none" strike="noStrike" kern="1200" baseline="0" dirty="0" err="1" smtClean="0">
                <a:solidFill>
                  <a:schemeClr val="tx1"/>
                </a:solidFill>
                <a:latin typeface="+mn-lt"/>
                <a:ea typeface="+mn-ea"/>
                <a:cs typeface="+mn-cs"/>
              </a:rPr>
              <a:t>hp,q</a:t>
            </a:r>
            <a:r>
              <a:rPr lang="en-US" altLang="zh-CN" sz="1200" b="0" i="0" u="none" strike="noStrike" kern="1200" baseline="0" dirty="0" smtClean="0">
                <a:solidFill>
                  <a:schemeClr val="tx1"/>
                </a:solidFill>
                <a:latin typeface="+mn-lt"/>
                <a:ea typeface="+mn-ea"/>
                <a:cs typeface="+mn-cs"/>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14</a:t>
            </a:fld>
            <a:endParaRPr lang="zh-CN" altLang="en-US"/>
          </a:p>
        </p:txBody>
      </p:sp>
    </p:spTree>
    <p:extLst>
      <p:ext uri="{BB962C8B-B14F-4D97-AF65-F5344CB8AC3E}">
        <p14:creationId xmlns:p14="http://schemas.microsoft.com/office/powerpoint/2010/main" val="2773624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However, </a:t>
            </a:r>
            <a:r>
              <a:rPr lang="en-US" altLang="zh-CN" sz="1200" b="0" i="0" u="none" strike="noStrike" kern="1200" baseline="0" dirty="0" smtClean="0">
                <a:solidFill>
                  <a:schemeClr val="tx1"/>
                </a:solidFill>
                <a:latin typeface="+mn-lt"/>
                <a:ea typeface="+mn-ea"/>
                <a:cs typeface="+mn-cs"/>
              </a:rPr>
              <a:t>holography imaging suffers high time complexity because it must calculate likelihood for each grid. Thanks to the basic localization model, we could overcome this defect by dynamically creating a small range of surveillance region whose central grid is corresponding to estimated position in basic model.</a:t>
            </a:r>
            <a:endParaRPr lang="zh-CN" altLang="en-US" sz="12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F09ECF60-7542-4031-B70C-C65077D630D4}" type="slidenum">
              <a:rPr lang="zh-CN" altLang="en-US" smtClean="0"/>
              <a:t>15</a:t>
            </a:fld>
            <a:endParaRPr lang="zh-CN" altLang="en-US"/>
          </a:p>
        </p:txBody>
      </p:sp>
    </p:spTree>
    <p:extLst>
      <p:ext uri="{BB962C8B-B14F-4D97-AF65-F5344CB8AC3E}">
        <p14:creationId xmlns:p14="http://schemas.microsoft.com/office/powerpoint/2010/main" val="174092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After obtaining the accurate estimated position, we could determine the orders of </a:t>
            </a:r>
            <a:r>
              <a:rPr lang="en-US" altLang="zh-CN" sz="1200" b="0" i="0" u="none" strike="noStrike" kern="1200" baseline="0" dirty="0" smtClean="0">
                <a:solidFill>
                  <a:schemeClr val="tx1"/>
                </a:solidFill>
                <a:latin typeface="+mn-lt"/>
                <a:ea typeface="+mn-ea"/>
                <a:cs typeface="+mn-cs"/>
              </a:rPr>
              <a:t>tags </a:t>
            </a:r>
            <a:r>
              <a:rPr lang="en-US" altLang="zh-CN" sz="1200" b="0" i="0" u="none" strike="noStrike" kern="1200" baseline="0" dirty="0" smtClean="0">
                <a:solidFill>
                  <a:schemeClr val="tx1"/>
                </a:solidFill>
                <a:latin typeface="+mn-lt"/>
                <a:ea typeface="+mn-ea"/>
                <a:cs typeface="+mn-cs"/>
              </a:rPr>
              <a:t>but can’t decide which layer the tag is at. Due to the former assumption that </a:t>
            </a:r>
            <a:r>
              <a:rPr lang="en-US" altLang="zh-CN" sz="1200" b="0" i="0" u="none" strike="noStrike" kern="1200" baseline="0" dirty="0" smtClean="0">
                <a:solidFill>
                  <a:schemeClr val="tx1"/>
                </a:solidFill>
                <a:latin typeface="+mn-lt"/>
                <a:ea typeface="+mn-ea"/>
                <a:cs typeface="+mn-cs"/>
              </a:rPr>
              <a:t>the radial </a:t>
            </a:r>
            <a:r>
              <a:rPr lang="en-US" altLang="zh-CN" sz="1200" b="0" i="0" u="none" strike="noStrike" kern="1200" baseline="0" dirty="0" smtClean="0">
                <a:solidFill>
                  <a:schemeClr val="tx1"/>
                </a:solidFill>
                <a:latin typeface="+mn-lt"/>
                <a:ea typeface="+mn-ea"/>
                <a:cs typeface="+mn-cs"/>
              </a:rPr>
              <a:t>distance between one layer to antenna may be approximately equal to the distance of another layer. So it is difficult to determine the tag’s layer only by the reported phase.</a:t>
            </a:r>
          </a:p>
          <a:p>
            <a:r>
              <a:rPr lang="en-US" altLang="zh-CN" sz="1200" b="0" i="0" u="none" strike="noStrike" kern="1200" baseline="0" dirty="0" smtClean="0">
                <a:solidFill>
                  <a:schemeClr val="tx1"/>
                </a:solidFill>
                <a:latin typeface="+mn-lt"/>
                <a:ea typeface="+mn-ea"/>
                <a:cs typeface="+mn-cs"/>
              </a:rPr>
              <a:t>[click] To study RSSI value’s relevance to the </a:t>
            </a:r>
            <a:r>
              <a:rPr lang="en-US" altLang="zh-CN" sz="1200" b="0" i="0" u="none" strike="noStrike" kern="1200" baseline="0" dirty="0" err="1" smtClean="0">
                <a:solidFill>
                  <a:schemeClr val="tx1"/>
                </a:solidFill>
                <a:latin typeface="+mn-lt"/>
                <a:ea typeface="+mn-ea"/>
                <a:cs typeface="+mn-cs"/>
              </a:rPr>
              <a:t>AoA</a:t>
            </a:r>
            <a:r>
              <a:rPr lang="en-US" altLang="zh-CN" sz="1200" b="0" i="0" u="none" strike="noStrike" kern="1200" baseline="0" dirty="0" smtClean="0">
                <a:solidFill>
                  <a:schemeClr val="tx1"/>
                </a:solidFill>
                <a:latin typeface="+mn-lt"/>
                <a:ea typeface="+mn-ea"/>
                <a:cs typeface="+mn-cs"/>
              </a:rPr>
              <a:t>, we conduct a simple experiment in laboratory and the setting is shown in Figure a. RIFD tag is put at three different positions and the antenna rotates at a fixed position.</a:t>
            </a:r>
          </a:p>
          <a:p>
            <a:r>
              <a:rPr lang="en-US" altLang="zh-CN" sz="1200" b="0" i="0" u="none" strike="noStrike" kern="1200" baseline="0" dirty="0" smtClean="0">
                <a:solidFill>
                  <a:schemeClr val="tx1"/>
                </a:solidFill>
                <a:latin typeface="+mn-lt"/>
                <a:ea typeface="+mn-ea"/>
                <a:cs typeface="+mn-cs"/>
              </a:rPr>
              <a:t>[click] Experimental result on the right shows that RSSI </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decreases as the absolute value of </a:t>
            </a:r>
            <a:r>
              <a:rPr lang="en-US" altLang="zh-CN" sz="1200" b="0" i="0" u="none" strike="noStrike" kern="1200" baseline="0" dirty="0" err="1" smtClean="0">
                <a:solidFill>
                  <a:schemeClr val="tx1"/>
                </a:solidFill>
                <a:latin typeface="+mn-lt"/>
                <a:ea typeface="+mn-ea"/>
                <a:cs typeface="+mn-cs"/>
              </a:rPr>
              <a:t>AoA</a:t>
            </a:r>
            <a:r>
              <a:rPr lang="en-US" altLang="zh-CN" sz="1200" b="0" i="0" u="none" strike="noStrike" kern="1200" baseline="0" dirty="0" smtClean="0">
                <a:solidFill>
                  <a:schemeClr val="tx1"/>
                </a:solidFill>
                <a:latin typeface="+mn-lt"/>
                <a:ea typeface="+mn-ea"/>
                <a:cs typeface="+mn-cs"/>
              </a:rPr>
              <a:t> become bigger.</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09ECF60-7542-4031-B70C-C65077D630D4}" type="slidenum">
              <a:rPr lang="zh-CN" altLang="en-US" smtClean="0"/>
              <a:t>16</a:t>
            </a:fld>
            <a:endParaRPr lang="zh-CN" altLang="en-US"/>
          </a:p>
        </p:txBody>
      </p:sp>
    </p:spTree>
    <p:extLst>
      <p:ext uri="{BB962C8B-B14F-4D97-AF65-F5344CB8AC3E}">
        <p14:creationId xmlns:p14="http://schemas.microsoft.com/office/powerpoint/2010/main" val="2223178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Based</a:t>
            </a:r>
            <a:r>
              <a:rPr lang="en-US" altLang="zh-CN" sz="1200" kern="1200" baseline="0" dirty="0" smtClean="0">
                <a:solidFill>
                  <a:schemeClr val="tx1"/>
                </a:solidFill>
                <a:effectLst/>
                <a:latin typeface="+mn-lt"/>
                <a:ea typeface="+mn-ea"/>
                <a:cs typeface="+mn-cs"/>
              </a:rPr>
              <a:t> on the former findings. </a:t>
            </a:r>
          </a:p>
          <a:p>
            <a:r>
              <a:rPr lang="en-US" altLang="zh-CN" sz="1200" b="0" i="0" u="none" strike="noStrike" kern="1200" baseline="0" dirty="0" smtClean="0">
                <a:solidFill>
                  <a:schemeClr val="tx1"/>
                </a:solidFill>
                <a:effectLst/>
                <a:latin typeface="+mn-lt"/>
                <a:ea typeface="+mn-ea"/>
                <a:cs typeface="+mn-cs"/>
              </a:rPr>
              <a:t>[click]</a:t>
            </a:r>
            <a:r>
              <a:rPr lang="en-US" altLang="zh-CN" sz="1200" b="0" i="0" u="none" strike="noStrike" kern="1200" baseline="0" dirty="0" smtClean="0">
                <a:solidFill>
                  <a:schemeClr val="tx1"/>
                </a:solidFill>
                <a:latin typeface="+mn-lt"/>
                <a:ea typeface="+mn-ea"/>
                <a:cs typeface="+mn-cs"/>
              </a:rPr>
              <a:t>we change the traditional deployment for reader’s antenna subtly by changing its orientation for specific degrees $gamma$ as illustrated in the  side view. This change will make layer1 have different </a:t>
            </a:r>
            <a:r>
              <a:rPr lang="en-US" altLang="zh-CN" sz="1200" b="0" i="0" u="none" strike="noStrike" kern="1200" baseline="0" dirty="0" err="1" smtClean="0">
                <a:solidFill>
                  <a:schemeClr val="tx1"/>
                </a:solidFill>
                <a:latin typeface="+mn-lt"/>
                <a:ea typeface="+mn-ea"/>
                <a:cs typeface="+mn-cs"/>
              </a:rPr>
              <a:t>AoA</a:t>
            </a:r>
            <a:r>
              <a:rPr lang="en-US" altLang="zh-CN" sz="1200" b="0" i="0" u="none" strike="noStrike" kern="1200" baseline="0" dirty="0" smtClean="0">
                <a:solidFill>
                  <a:schemeClr val="tx1"/>
                </a:solidFill>
                <a:latin typeface="+mn-lt"/>
                <a:ea typeface="+mn-ea"/>
                <a:cs typeface="+mn-cs"/>
              </a:rPr>
              <a:t> compared to layer3 though they have same radial distance.</a:t>
            </a:r>
          </a:p>
          <a:p>
            <a:r>
              <a:rPr lang="en-US" altLang="zh-CN" sz="1200" b="0" i="0" u="none" strike="noStrike" kern="1200" baseline="0" dirty="0" smtClean="0">
                <a:solidFill>
                  <a:schemeClr val="tx1"/>
                </a:solidFill>
                <a:effectLst/>
                <a:latin typeface="+mn-lt"/>
                <a:ea typeface="+mn-ea"/>
                <a:cs typeface="+mn-cs"/>
              </a:rPr>
              <a:t>[click]</a:t>
            </a:r>
            <a:r>
              <a:rPr lang="en-US" altLang="zh-CN" sz="1200" b="0" i="0" u="none" strike="noStrike" kern="1200" baseline="0" dirty="0" smtClean="0">
                <a:solidFill>
                  <a:schemeClr val="tx1"/>
                </a:solidFill>
                <a:latin typeface="+mn-lt"/>
                <a:ea typeface="+mn-ea"/>
                <a:cs typeface="+mn-cs"/>
              </a:rPr>
              <a:t> In conclusion, we list the both radial distance and RSSI of tags on each layer when the antenna is in front of them at Table1. Therefore the layers of all tags can be determinate thanks to the little change.</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09ECF60-7542-4031-B70C-C65077D630D4}" type="slidenum">
              <a:rPr lang="zh-CN" altLang="en-US" smtClean="0"/>
              <a:t>17</a:t>
            </a:fld>
            <a:endParaRPr lang="zh-CN" altLang="en-US"/>
          </a:p>
        </p:txBody>
      </p:sp>
    </p:spTree>
    <p:extLst>
      <p:ext uri="{BB962C8B-B14F-4D97-AF65-F5344CB8AC3E}">
        <p14:creationId xmlns:p14="http://schemas.microsoft.com/office/powerpoint/2010/main" val="2197036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Next, let me present </a:t>
            </a:r>
            <a:r>
              <a:rPr lang="en-US" altLang="zh-CN" baseline="0" dirty="0"/>
              <a:t>… of our system.</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18</a:t>
            </a:fld>
            <a:endParaRPr lang="zh-CN" altLang="en-US"/>
          </a:p>
        </p:txBody>
      </p:sp>
    </p:spTree>
    <p:extLst>
      <p:ext uri="{BB962C8B-B14F-4D97-AF65-F5344CB8AC3E}">
        <p14:creationId xmlns:p14="http://schemas.microsoft.com/office/powerpoint/2010/main" val="1814128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We</a:t>
            </a:r>
            <a:r>
              <a:rPr lang="zh-CN" altLang="en-US" sz="1100" dirty="0"/>
              <a:t> </a:t>
            </a:r>
            <a:r>
              <a:rPr lang="en-US" altLang="zh-CN" sz="1100" dirty="0"/>
              <a:t>implement</a:t>
            </a:r>
            <a:r>
              <a:rPr lang="zh-CN" altLang="en-US" sz="1100" baseline="0" dirty="0"/>
              <a:t> </a:t>
            </a:r>
            <a:r>
              <a:rPr lang="en-US" altLang="zh-CN" sz="1100" b="0" i="0" u="none" strike="noStrike" kern="1200" baseline="0" dirty="0" smtClean="0">
                <a:solidFill>
                  <a:schemeClr val="tx1"/>
                </a:solidFill>
                <a:latin typeface="+mn-lt"/>
                <a:ea typeface="+mn-ea"/>
                <a:cs typeface="+mn-cs"/>
              </a:rPr>
              <a:t>PRMS</a:t>
            </a:r>
            <a:r>
              <a:rPr lang="zh-CN" altLang="en-US" sz="1100" baseline="0" dirty="0" smtClean="0"/>
              <a:t> </a:t>
            </a:r>
            <a:r>
              <a:rPr lang="en-US" altLang="zh-CN" sz="1100" baseline="0" dirty="0"/>
              <a:t>using</a:t>
            </a:r>
            <a:r>
              <a:rPr lang="zh-CN" altLang="en-US" sz="1100" baseline="0" dirty="0"/>
              <a:t> </a:t>
            </a:r>
            <a:r>
              <a:rPr lang="en-US" altLang="zh-CN" sz="1100" baseline="0" dirty="0"/>
              <a:t>the</a:t>
            </a:r>
            <a:r>
              <a:rPr lang="zh-CN" altLang="en-US" sz="1100" baseline="0" dirty="0"/>
              <a:t> </a:t>
            </a:r>
            <a:r>
              <a:rPr lang="en-US" altLang="zh-CN" sz="1100" baseline="0" dirty="0"/>
              <a:t>COTS</a:t>
            </a:r>
            <a:r>
              <a:rPr lang="zh-CN" altLang="en-US" sz="1100" baseline="0" dirty="0"/>
              <a:t> </a:t>
            </a:r>
            <a:r>
              <a:rPr lang="en-US" altLang="zh-CN" sz="1100" baseline="0" dirty="0"/>
              <a:t>RFID</a:t>
            </a:r>
            <a:r>
              <a:rPr lang="zh-CN" altLang="en-US" sz="1100" baseline="0" dirty="0"/>
              <a:t> </a:t>
            </a:r>
            <a:r>
              <a:rPr lang="en-US" altLang="zh-CN" sz="1100" baseline="0" dirty="0"/>
              <a:t>devices and </a:t>
            </a:r>
            <a:r>
              <a:rPr lang="en-US" altLang="zh-CN" sz="1100" b="0" i="0" u="none" strike="noStrike" kern="1200" baseline="0" dirty="0">
                <a:solidFill>
                  <a:schemeClr val="tx1"/>
                </a:solidFill>
                <a:latin typeface="+mn-lt"/>
                <a:ea typeface="+mn-ea"/>
                <a:cs typeface="+mn-cs"/>
              </a:rPr>
              <a:t>evaluate it in a meeting </a:t>
            </a:r>
            <a:r>
              <a:rPr lang="en-US" altLang="zh-CN" sz="1100" b="0" i="0" u="none" strike="noStrike" kern="1200" baseline="0" dirty="0" smtClean="0">
                <a:solidFill>
                  <a:schemeClr val="tx1"/>
                </a:solidFill>
                <a:latin typeface="+mn-lt"/>
                <a:ea typeface="+mn-ea"/>
                <a:cs typeface="+mn-cs"/>
              </a:rPr>
              <a:t>room.</a:t>
            </a:r>
            <a:endParaRPr lang="en-US" altLang="zh-CN" sz="11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09ECF60-7542-4031-B70C-C65077D630D4}" type="slidenum">
              <a:rPr lang="zh-CN" altLang="en-US" smtClean="0"/>
              <a:t>19</a:t>
            </a:fld>
            <a:endParaRPr lang="zh-CN" altLang="en-US"/>
          </a:p>
        </p:txBody>
      </p:sp>
    </p:spTree>
    <p:extLst>
      <p:ext uri="{BB962C8B-B14F-4D97-AF65-F5344CB8AC3E}">
        <p14:creationId xmlns:p14="http://schemas.microsoft.com/office/powerpoint/2010/main" val="1445895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TW" baseline="0" dirty="0"/>
              <a:t>I</a:t>
            </a:r>
            <a:r>
              <a:rPr lang="zh-CN" altLang="en-US" baseline="0" dirty="0"/>
              <a:t> </a:t>
            </a:r>
            <a:r>
              <a:rPr lang="en-US" altLang="zh-CN" baseline="0" dirty="0"/>
              <a:t>will</a:t>
            </a:r>
            <a:r>
              <a:rPr lang="zh-CN" altLang="en-US" baseline="0" dirty="0"/>
              <a:t> </a:t>
            </a:r>
            <a:r>
              <a:rPr lang="en-US" altLang="zh-CN" baseline="0" dirty="0"/>
              <a:t>introduce</a:t>
            </a:r>
            <a:r>
              <a:rPr lang="zh-CN" altLang="en-US" baseline="0" dirty="0"/>
              <a:t> </a:t>
            </a:r>
            <a:r>
              <a:rPr lang="en-US" altLang="zh-CN" baseline="0" dirty="0"/>
              <a:t>our</a:t>
            </a:r>
            <a:r>
              <a:rPr lang="zh-CN" altLang="en-US" baseline="0" dirty="0"/>
              <a:t> </a:t>
            </a:r>
            <a:r>
              <a:rPr lang="en-US" altLang="zh-CN" baseline="0" dirty="0"/>
              <a:t>work</a:t>
            </a:r>
            <a:r>
              <a:rPr lang="zh-CN" altLang="en-US" baseline="0" dirty="0"/>
              <a:t> </a:t>
            </a:r>
            <a:r>
              <a:rPr lang="en-US" altLang="zh-CN" baseline="0" dirty="0"/>
              <a:t>from</a:t>
            </a:r>
            <a:r>
              <a:rPr lang="zh-CN" altLang="en-US" baseline="0" dirty="0"/>
              <a:t> </a:t>
            </a:r>
            <a:r>
              <a:rPr lang="en-US" altLang="zh-CN" baseline="0" dirty="0"/>
              <a:t>these</a:t>
            </a:r>
            <a:r>
              <a:rPr lang="zh-CN" altLang="en-US" baseline="0" dirty="0"/>
              <a:t> </a:t>
            </a:r>
            <a:r>
              <a:rPr lang="en-US" altLang="zh-CN" baseline="0" dirty="0"/>
              <a:t>five</a:t>
            </a:r>
            <a:r>
              <a:rPr lang="zh-CN" altLang="en-US" baseline="0" dirty="0"/>
              <a:t> </a:t>
            </a:r>
            <a:r>
              <a:rPr lang="en-US" altLang="zh-CN" baseline="0" dirty="0"/>
              <a:t>parts.</a:t>
            </a:r>
            <a:endParaRPr lang="zh-CN" altLang="en-US" baseline="0"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a:t>
            </a:fld>
            <a:endParaRPr lang="zh-CN" altLang="en-US"/>
          </a:p>
        </p:txBody>
      </p:sp>
    </p:spTree>
    <p:extLst>
      <p:ext uri="{BB962C8B-B14F-4D97-AF65-F5344CB8AC3E}">
        <p14:creationId xmlns:p14="http://schemas.microsoft.com/office/powerpoint/2010/main" val="921319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are two evaluations of our system, it is obvious that PRMS outperform other systems.</a:t>
            </a:r>
            <a:endParaRPr lang="en-US" altLang="zh-CN"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20</a:t>
            </a:fld>
            <a:endParaRPr lang="zh-CN" altLang="en-US"/>
          </a:p>
        </p:txBody>
      </p:sp>
    </p:spTree>
    <p:extLst>
      <p:ext uri="{BB962C8B-B14F-4D97-AF65-F5344CB8AC3E}">
        <p14:creationId xmlns:p14="http://schemas.microsoft.com/office/powerpoint/2010/main" val="2441283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Here</a:t>
            </a:r>
            <a:r>
              <a:rPr lang="en-US" altLang="zh-CN" baseline="0" dirty="0" smtClean="0"/>
              <a:t> </a:t>
            </a:r>
            <a:r>
              <a:rPr lang="en-US" altLang="zh-CN" baseline="0" dirty="0" smtClean="0"/>
              <a:t>are the other two evaluations.</a:t>
            </a:r>
            <a:endParaRPr lang="en-US" altLang="zh-CN"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21</a:t>
            </a:fld>
            <a:endParaRPr lang="zh-CN" altLang="en-US"/>
          </a:p>
        </p:txBody>
      </p:sp>
    </p:spTree>
    <p:extLst>
      <p:ext uri="{BB962C8B-B14F-4D97-AF65-F5344CB8AC3E}">
        <p14:creationId xmlns:p14="http://schemas.microsoft.com/office/powerpoint/2010/main" val="3621080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Finally,</a:t>
            </a:r>
            <a:r>
              <a:rPr lang="en-US" altLang="zh-CN" baseline="0" dirty="0"/>
              <a:t> I will conclude our work.</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22</a:t>
            </a:fld>
            <a:endParaRPr lang="zh-CN" altLang="en-US"/>
          </a:p>
        </p:txBody>
      </p:sp>
    </p:spTree>
    <p:extLst>
      <p:ext uri="{BB962C8B-B14F-4D97-AF65-F5344CB8AC3E}">
        <p14:creationId xmlns:p14="http://schemas.microsoft.com/office/powerpoint/2010/main" val="3940316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100" b="0" baseline="0"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23</a:t>
            </a:fld>
            <a:endParaRPr lang="zh-CN" altLang="en-US"/>
          </a:p>
        </p:txBody>
      </p:sp>
    </p:spTree>
    <p:extLst>
      <p:ext uri="{BB962C8B-B14F-4D97-AF65-F5344CB8AC3E}">
        <p14:creationId xmlns:p14="http://schemas.microsoft.com/office/powerpoint/2010/main" val="379142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24</a:t>
            </a:fld>
            <a:endParaRPr lang="zh-CN" altLang="en-US"/>
          </a:p>
        </p:txBody>
      </p:sp>
    </p:spTree>
    <p:extLst>
      <p:ext uri="{BB962C8B-B14F-4D97-AF65-F5344CB8AC3E}">
        <p14:creationId xmlns:p14="http://schemas.microsoft.com/office/powerpoint/2010/main" val="385635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Firstly, I will show you the motivation for doing this.</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3</a:t>
            </a:fld>
            <a:endParaRPr lang="zh-CN" altLang="en-US"/>
          </a:p>
        </p:txBody>
      </p:sp>
    </p:spTree>
    <p:extLst>
      <p:ext uri="{BB962C8B-B14F-4D97-AF65-F5344CB8AC3E}">
        <p14:creationId xmlns:p14="http://schemas.microsoft.com/office/powerpoint/2010/main" val="273191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Nowadays,</a:t>
            </a:r>
            <a:r>
              <a:rPr lang="en-US" altLang="zh-CN" baseline="0" dirty="0" smtClean="0"/>
              <a:t> w</a:t>
            </a:r>
            <a:r>
              <a:rPr lang="en-US" altLang="zh-CN" dirty="0" smtClean="0"/>
              <a:t>ireless location sensing plays a critical role in developing </a:t>
            </a:r>
            <a:r>
              <a:rPr lang="en-US" altLang="zh-CN" dirty="0" err="1" smtClean="0"/>
              <a:t>IoT</a:t>
            </a:r>
            <a:r>
              <a:rPr lang="en-US" altLang="zh-CN" dirty="0" smtClean="0"/>
              <a:t>.</a:t>
            </a:r>
            <a:r>
              <a:rPr lang="en-US" altLang="zh-CN" baseline="0" dirty="0" smtClean="0"/>
              <a:t> It </a:t>
            </a:r>
            <a:r>
              <a:rPr lang="en-US" altLang="zh-CN" dirty="0" smtClean="0"/>
              <a:t>attracts increasing attention in both the academia and industry in recent years. </a:t>
            </a:r>
          </a:p>
          <a:p>
            <a:r>
              <a:rPr lang="en-US" altLang="zh-CN" dirty="0" smtClean="0"/>
              <a:t>For example</a:t>
            </a:r>
          </a:p>
          <a:p>
            <a:r>
              <a:rPr lang="en-US" altLang="zh-CN" dirty="0" smtClean="0"/>
              <a:t>[click]It could help librarian find the books misplaced by </a:t>
            </a:r>
            <a:r>
              <a:rPr lang="en-US" altLang="zh-CN" sz="1200" b="0" i="0" kern="1200" dirty="0" smtClean="0">
                <a:solidFill>
                  <a:schemeClr val="tx1"/>
                </a:solidFill>
                <a:effectLst/>
                <a:latin typeface="+mn-lt"/>
                <a:ea typeface="+mn-ea"/>
                <a:cs typeface="+mn-cs"/>
              </a:rPr>
              <a:t>reckless readers.</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[click]In</a:t>
            </a:r>
            <a:r>
              <a:rPr lang="en-US" altLang="zh-CN" baseline="0" dirty="0" smtClean="0"/>
              <a:t> factory and other environment, w</a:t>
            </a:r>
            <a:r>
              <a:rPr lang="en-US" altLang="zh-CN" dirty="0" smtClean="0"/>
              <a:t>ireless location sensing is capable of constructing a localization system for managing </a:t>
            </a:r>
            <a:r>
              <a:rPr lang="en-US" altLang="zh-CN" dirty="0" smtClean="0"/>
              <a:t>spatial[]</a:t>
            </a:r>
            <a:r>
              <a:rPr lang="en-US" altLang="zh-CN" baseline="0" dirty="0" smtClean="0"/>
              <a:t> </a:t>
            </a:r>
            <a:r>
              <a:rPr lang="en-US" altLang="zh-CN" baseline="0" dirty="0" smtClean="0"/>
              <a:t>information of all goods.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[click]Track or order the product in the </a:t>
            </a:r>
            <a:r>
              <a:rPr lang="en-US" altLang="zh-CN" baseline="0" dirty="0" smtClean="0"/>
              <a:t>conveyor[] </a:t>
            </a:r>
            <a:r>
              <a:rPr lang="en-US" altLang="zh-CN" baseline="0" dirty="0" smtClean="0"/>
              <a:t>belts is also an important </a:t>
            </a:r>
            <a:r>
              <a:rPr lang="en-US" altLang="zh-CN" baseline="0" dirty="0" smtClean="0"/>
              <a:t>application.</a:t>
            </a:r>
            <a:endParaRPr lang="en-US" altLang="zh-CN"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4</a:t>
            </a:fld>
            <a:endParaRPr lang="zh-CN" altLang="en-US"/>
          </a:p>
        </p:txBody>
      </p:sp>
    </p:spTree>
    <p:extLst>
      <p:ext uri="{BB962C8B-B14F-4D97-AF65-F5344CB8AC3E}">
        <p14:creationId xmlns:p14="http://schemas.microsoft.com/office/powerpoint/2010/main" val="217162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At the same time, RFID plays a more and more indispensable role in wireless location sensing. </a:t>
            </a:r>
          </a:p>
          <a:p>
            <a:r>
              <a:rPr lang="en-US" altLang="zh-CN" dirty="0" smtClean="0"/>
              <a:t>[click]RFID devices consists of 3 parts: reader, antenna,</a:t>
            </a:r>
            <a:r>
              <a:rPr lang="en-US" altLang="zh-CN" baseline="0" dirty="0" smtClean="0"/>
              <a:t> RFID tags.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implementation, RFID tags are attached to product or books as information carriers for further</a:t>
            </a:r>
            <a:r>
              <a:rPr lang="en-US" altLang="zh-CN" baseline="0" dirty="0" smtClean="0"/>
              <a:t> location or ordering.</a:t>
            </a:r>
          </a:p>
          <a:p>
            <a:r>
              <a:rPr lang="en-US" altLang="zh-CN" baseline="0" dirty="0" smtClean="0"/>
              <a:t>[click]RFID devices have following features. Tiny-size, low-cost, battery-free and flexible.</a:t>
            </a:r>
          </a:p>
          <a:p>
            <a:r>
              <a:rPr lang="en-US" altLang="zh-CN" baseline="0" dirty="0" smtClean="0"/>
              <a:t>[click] Instead of equipped with battery, the RFID tags gain energy from the signal of reader. Induced by the signal, a voltage on the tag's antenna </a:t>
            </a:r>
            <a:r>
              <a:rPr lang="en-US" altLang="zh-CN" sz="1200" b="0" i="0" kern="1200" dirty="0" smtClean="0">
                <a:solidFill>
                  <a:schemeClr val="tx1"/>
                </a:solidFill>
                <a:effectLst/>
                <a:latin typeface="+mn-lt"/>
                <a:ea typeface="+mn-ea"/>
                <a:cs typeface="+mn-cs"/>
              </a:rPr>
              <a:t>produces</a:t>
            </a:r>
            <a:r>
              <a:rPr lang="en-US" altLang="zh-CN" baseline="0" dirty="0" smtClean="0"/>
              <a:t> radiation. And the radiated wave carried with special information is finally captured by reader antenna. </a:t>
            </a:r>
          </a:p>
          <a:p>
            <a:r>
              <a:rPr lang="en-US" altLang="zh-CN" dirty="0" smtClean="0"/>
              <a:t>[click]RFID reader could report RSSI, phase</a:t>
            </a:r>
            <a:r>
              <a:rPr lang="en-US" altLang="zh-CN" baseline="0" dirty="0" smtClean="0"/>
              <a:t> at the same time. RSSI measures the power of received radio signal. </a:t>
            </a:r>
          </a:p>
          <a:p>
            <a:r>
              <a:rPr lang="en-US" altLang="zh-CN" baseline="0" dirty="0" smtClean="0"/>
              <a:t>[click]Meanwhile, the relationship between the reported phase $\theta$ and the distance </a:t>
            </a:r>
            <a:r>
              <a:rPr lang="en-US" altLang="zh-CN" baseline="0" dirty="0" smtClean="0"/>
              <a:t>from </a:t>
            </a:r>
            <a:r>
              <a:rPr lang="en-US" altLang="zh-CN" baseline="0" dirty="0" smtClean="0"/>
              <a:t>antenna </a:t>
            </a:r>
            <a:r>
              <a:rPr lang="en-US" altLang="zh-CN" baseline="0" dirty="0" smtClean="0"/>
              <a:t>to </a:t>
            </a:r>
            <a:r>
              <a:rPr lang="en-US" altLang="zh-CN" baseline="0" dirty="0" smtClean="0"/>
              <a:t>RFID tag d could be expressed as this equation. Phi is a offset.  It is obvious that phase ranges from 0 to 2pi, so it cannot be utilized for distance estimation directly.</a:t>
            </a:r>
          </a:p>
        </p:txBody>
      </p:sp>
      <p:sp>
        <p:nvSpPr>
          <p:cNvPr id="4" name="灯片编号占位符 3"/>
          <p:cNvSpPr>
            <a:spLocks noGrp="1"/>
          </p:cNvSpPr>
          <p:nvPr>
            <p:ph type="sldNum" sz="quarter" idx="10"/>
          </p:nvPr>
        </p:nvSpPr>
        <p:spPr/>
        <p:txBody>
          <a:bodyPr/>
          <a:lstStyle/>
          <a:p>
            <a:fld id="{F09ECF60-7542-4031-B70C-C65077D630D4}" type="slidenum">
              <a:rPr lang="zh-CN" altLang="en-US" smtClean="0"/>
              <a:t>5</a:t>
            </a:fld>
            <a:endParaRPr lang="zh-CN" altLang="en-US"/>
          </a:p>
        </p:txBody>
      </p:sp>
    </p:spTree>
    <p:extLst>
      <p:ext uri="{BB962C8B-B14F-4D97-AF65-F5344CB8AC3E}">
        <p14:creationId xmlns:p14="http://schemas.microsoft.com/office/powerpoint/2010/main" val="153312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propose PRMS, a phase and RSSI</a:t>
            </a:r>
            <a:r>
              <a:rPr lang="en-US" altLang="zh-CN" baseline="0" dirty="0" smtClean="0"/>
              <a:t> based localization system on multilayer with a single antenna.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[click] Here is our application scene, tagged objects are placed on multilayer and an antenna moves along a specific line in front of the shelf to interrogate the RFID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Our system could report both order and the layer of tagged objects even though there exist two layers owning similar or even same radial distance to the antenna.</a:t>
            </a:r>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6</a:t>
            </a:fld>
            <a:endParaRPr lang="zh-CN" altLang="en-US"/>
          </a:p>
        </p:txBody>
      </p:sp>
    </p:spTree>
    <p:extLst>
      <p:ext uri="{BB962C8B-B14F-4D97-AF65-F5344CB8AC3E}">
        <p14:creationId xmlns:p14="http://schemas.microsoft.com/office/powerpoint/2010/main" val="31298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7</a:t>
            </a:fld>
            <a:endParaRPr lang="zh-CN" altLang="en-US"/>
          </a:p>
        </p:txBody>
      </p:sp>
    </p:spTree>
    <p:extLst>
      <p:ext uri="{BB962C8B-B14F-4D97-AF65-F5344CB8AC3E}">
        <p14:creationId xmlns:p14="http://schemas.microsoft.com/office/powerpoint/2010/main" val="356013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8</a:t>
            </a:fld>
            <a:endParaRPr lang="zh-CN" altLang="en-US"/>
          </a:p>
        </p:txBody>
      </p:sp>
    </p:spTree>
    <p:extLst>
      <p:ext uri="{BB962C8B-B14F-4D97-AF65-F5344CB8AC3E}">
        <p14:creationId xmlns:p14="http://schemas.microsoft.com/office/powerpoint/2010/main" val="319709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F09ECF60-7542-4031-B70C-C65077D630D4}" type="slidenum">
              <a:rPr lang="zh-CN" altLang="en-US" smtClean="0"/>
              <a:t>9</a:t>
            </a:fld>
            <a:endParaRPr lang="zh-CN" altLang="en-US"/>
          </a:p>
        </p:txBody>
      </p:sp>
    </p:spTree>
    <p:extLst>
      <p:ext uri="{BB962C8B-B14F-4D97-AF65-F5344CB8AC3E}">
        <p14:creationId xmlns:p14="http://schemas.microsoft.com/office/powerpoint/2010/main" val="297155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5"/>
          <p:cNvSpPr txBox="1">
            <a:spLocks noChangeArrowheads="1"/>
          </p:cNvSpPr>
          <p:nvPr/>
        </p:nvSpPr>
        <p:spPr bwMode="auto">
          <a:xfrm>
            <a:off x="6116640" y="682625"/>
            <a:ext cx="755650" cy="107950"/>
          </a:xfrm>
          <a:prstGeom prst="rect">
            <a:avLst/>
          </a:prstGeom>
          <a:solidFill>
            <a:srgbClr val="8F112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r>
              <a:rPr lang="en-US" altLang="zh-CN" sz="900">
                <a:solidFill>
                  <a:srgbClr val="FFFFFF"/>
                </a:solidFill>
                <a:ea typeface="黑体" pitchFamily="2" charset="-122"/>
              </a:rPr>
              <a:t>1896</a:t>
            </a:r>
          </a:p>
        </p:txBody>
      </p:sp>
      <p:sp>
        <p:nvSpPr>
          <p:cNvPr id="6" name="Text Box 16"/>
          <p:cNvSpPr txBox="1">
            <a:spLocks noChangeArrowheads="1"/>
          </p:cNvSpPr>
          <p:nvPr/>
        </p:nvSpPr>
        <p:spPr bwMode="auto">
          <a:xfrm>
            <a:off x="6880227" y="682625"/>
            <a:ext cx="755650" cy="107950"/>
          </a:xfrm>
          <a:prstGeom prst="rect">
            <a:avLst/>
          </a:prstGeom>
          <a:solidFill>
            <a:srgbClr val="8F112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r>
              <a:rPr lang="en-US" altLang="zh-CN" sz="900">
                <a:solidFill>
                  <a:srgbClr val="FFFFFF"/>
                </a:solidFill>
                <a:ea typeface="黑体" pitchFamily="2" charset="-122"/>
              </a:rPr>
              <a:t>1935</a:t>
            </a:r>
          </a:p>
        </p:txBody>
      </p:sp>
      <p:sp>
        <p:nvSpPr>
          <p:cNvPr id="7" name="Text Box 17"/>
          <p:cNvSpPr txBox="1">
            <a:spLocks noChangeArrowheads="1"/>
          </p:cNvSpPr>
          <p:nvPr/>
        </p:nvSpPr>
        <p:spPr bwMode="auto">
          <a:xfrm>
            <a:off x="7635876" y="682625"/>
            <a:ext cx="755650" cy="107950"/>
          </a:xfrm>
          <a:prstGeom prst="rect">
            <a:avLst/>
          </a:prstGeom>
          <a:solidFill>
            <a:srgbClr val="8F112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r>
              <a:rPr lang="en-US" altLang="zh-CN" sz="900">
                <a:solidFill>
                  <a:srgbClr val="FFFFFF"/>
                </a:solidFill>
                <a:ea typeface="黑体" pitchFamily="2" charset="-122"/>
              </a:rPr>
              <a:t>1987</a:t>
            </a:r>
          </a:p>
        </p:txBody>
      </p:sp>
      <p:sp>
        <p:nvSpPr>
          <p:cNvPr id="8" name="Text Box 18"/>
          <p:cNvSpPr txBox="1">
            <a:spLocks noChangeArrowheads="1"/>
          </p:cNvSpPr>
          <p:nvPr/>
        </p:nvSpPr>
        <p:spPr bwMode="auto">
          <a:xfrm>
            <a:off x="8391525" y="682625"/>
            <a:ext cx="755650" cy="107950"/>
          </a:xfrm>
          <a:prstGeom prst="rect">
            <a:avLst/>
          </a:prstGeom>
          <a:solidFill>
            <a:srgbClr val="8F112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defRPr/>
            </a:pPr>
            <a:r>
              <a:rPr lang="en-US" altLang="zh-CN" sz="900">
                <a:solidFill>
                  <a:srgbClr val="FFFFFF"/>
                </a:solidFill>
                <a:ea typeface="黑体" pitchFamily="2" charset="-122"/>
              </a:rPr>
              <a:t>2006</a:t>
            </a:r>
          </a:p>
        </p:txBody>
      </p:sp>
      <p:sp>
        <p:nvSpPr>
          <p:cNvPr id="9" name="Line 40"/>
          <p:cNvSpPr>
            <a:spLocks noChangeShapeType="1"/>
          </p:cNvSpPr>
          <p:nvPr/>
        </p:nvSpPr>
        <p:spPr bwMode="auto">
          <a:xfrm flipV="1">
            <a:off x="6116638" y="225425"/>
            <a:ext cx="0" cy="5762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 name="Line 41"/>
          <p:cNvSpPr>
            <a:spLocks noChangeShapeType="1"/>
          </p:cNvSpPr>
          <p:nvPr/>
        </p:nvSpPr>
        <p:spPr bwMode="auto">
          <a:xfrm flipV="1">
            <a:off x="6872288" y="225425"/>
            <a:ext cx="0" cy="5762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1" name="Line 42"/>
          <p:cNvSpPr>
            <a:spLocks noChangeShapeType="1"/>
          </p:cNvSpPr>
          <p:nvPr/>
        </p:nvSpPr>
        <p:spPr bwMode="auto">
          <a:xfrm flipV="1">
            <a:off x="7631113" y="225425"/>
            <a:ext cx="0" cy="5762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2" name="Line 43"/>
          <p:cNvSpPr>
            <a:spLocks noChangeShapeType="1"/>
          </p:cNvSpPr>
          <p:nvPr/>
        </p:nvSpPr>
        <p:spPr bwMode="auto">
          <a:xfrm flipV="1">
            <a:off x="8385175" y="225425"/>
            <a:ext cx="0" cy="57626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29" name="Rectangle 4"/>
          <p:cNvSpPr>
            <a:spLocks noGrp="1" noChangeArrowheads="1"/>
          </p:cNvSpPr>
          <p:nvPr>
            <p:ph type="ctrTitle"/>
          </p:nvPr>
        </p:nvSpPr>
        <p:spPr>
          <a:xfrm>
            <a:off x="685800" y="2130431"/>
            <a:ext cx="7772400" cy="1470025"/>
          </a:xfrm>
        </p:spPr>
        <p:txBody>
          <a:bodyPr anchor="ctr" anchorCtr="0"/>
          <a:lstStyle>
            <a:lvl1pPr>
              <a:defRPr sz="4000" smtClean="0">
                <a:ea typeface="华文新魏" pitchFamily="2" charset="-122"/>
              </a:defRPr>
            </a:lvl1pPr>
          </a:lstStyle>
          <a:p>
            <a:r>
              <a:rPr lang="en-US" altLang="zh-CN"/>
              <a:t>Click to edit Master title style</a:t>
            </a:r>
            <a:endParaRPr lang="zh-CN" altLang="en-US"/>
          </a:p>
        </p:txBody>
      </p:sp>
      <p:sp>
        <p:nvSpPr>
          <p:cNvPr id="28676" name="Rectangle 5"/>
          <p:cNvSpPr>
            <a:spLocks noGrp="1" noChangeArrowheads="1"/>
          </p:cNvSpPr>
          <p:nvPr>
            <p:ph type="subTitle" idx="1"/>
          </p:nvPr>
        </p:nvSpPr>
        <p:spPr>
          <a:xfrm>
            <a:off x="1371600" y="3886200"/>
            <a:ext cx="6400800" cy="1752600"/>
          </a:xfrm>
        </p:spPr>
        <p:txBody>
          <a:bodyPr anchor="ctr"/>
          <a:lstStyle>
            <a:lvl1pPr marL="0" indent="0" algn="ctr">
              <a:buFontTx/>
              <a:buNone/>
              <a:defRPr smtClean="0">
                <a:solidFill>
                  <a:srgbClr val="333333"/>
                </a:solidFill>
              </a:defRPr>
            </a:lvl1pPr>
          </a:lstStyle>
          <a:p>
            <a:r>
              <a:rPr lang="en-US" altLang="zh-CN"/>
              <a:t>Click to edit Master subtitle style</a:t>
            </a:r>
            <a:endParaRPr lang="zh-CN" altLang="en-US"/>
          </a:p>
        </p:txBody>
      </p:sp>
    </p:spTree>
    <p:extLst>
      <p:ext uri="{BB962C8B-B14F-4D97-AF65-F5344CB8AC3E}">
        <p14:creationId xmlns:p14="http://schemas.microsoft.com/office/powerpoint/2010/main" val="1045046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30285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15420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04867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10881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497249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086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67041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4224575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348237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94"/>
            <a:ext cx="2286000" cy="6154737"/>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0" y="179394"/>
            <a:ext cx="6705600" cy="615473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569638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en-US" altLang="zh-CN"/>
              <a:t>Click to edit Master title style</a:t>
            </a:r>
            <a:endParaRPr lang="zh-CN" altLang="en-US"/>
          </a:p>
        </p:txBody>
      </p:sp>
      <p:sp>
        <p:nvSpPr>
          <p:cNvPr id="3" name="文本占位符 2"/>
          <p:cNvSpPr>
            <a:spLocks noGrp="1"/>
          </p:cNvSpPr>
          <p:nvPr>
            <p:ph type="body" sz="half" idx="1"/>
          </p:nvPr>
        </p:nvSpPr>
        <p:spPr>
          <a:xfrm>
            <a:off x="431800" y="1268413"/>
            <a:ext cx="4038600" cy="50657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22800" y="1268413"/>
            <a:ext cx="4038600" cy="506571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52416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en-US" altLang="zh-CN"/>
              <a:t>Click to edit Master title style</a:t>
            </a:r>
            <a:endParaRPr lang="zh-CN" altLang="en-US"/>
          </a:p>
        </p:txBody>
      </p:sp>
      <p:sp>
        <p:nvSpPr>
          <p:cNvPr id="3" name="表格占位符 2"/>
          <p:cNvSpPr>
            <a:spLocks noGrp="1"/>
          </p:cNvSpPr>
          <p:nvPr>
            <p:ph type="tbl" idx="1"/>
          </p:nvPr>
        </p:nvSpPr>
        <p:spPr>
          <a:xfrm>
            <a:off x="431800" y="1268413"/>
            <a:ext cx="8229600" cy="5065712"/>
          </a:xfrm>
        </p:spPr>
        <p:txBody>
          <a:bodyPr/>
          <a:lstStyle/>
          <a:p>
            <a:pPr lvl="0"/>
            <a:r>
              <a:rPr lang="en-US" altLang="zh-CN" noProof="0"/>
              <a:t>Click icon to add table</a:t>
            </a:r>
            <a:endParaRPr lang="zh-CN" altLang="en-US" noProof="0"/>
          </a:p>
        </p:txBody>
      </p:sp>
    </p:spTree>
    <p:extLst>
      <p:ext uri="{BB962C8B-B14F-4D97-AF65-F5344CB8AC3E}">
        <p14:creationId xmlns:p14="http://schemas.microsoft.com/office/powerpoint/2010/main" val="3548231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8975"/>
          </a:xfrm>
        </p:spPr>
        <p:txBody>
          <a:bodyPr/>
          <a:lstStyle/>
          <a:p>
            <a:r>
              <a:rPr lang="en-US" altLang="zh-CN"/>
              <a:t>Click to edit Master title style</a:t>
            </a:r>
            <a:endParaRPr lang="zh-CN" altLang="en-US"/>
          </a:p>
        </p:txBody>
      </p:sp>
      <p:sp>
        <p:nvSpPr>
          <p:cNvPr id="3" name="SmartArt 占位符 2"/>
          <p:cNvSpPr>
            <a:spLocks noGrp="1"/>
          </p:cNvSpPr>
          <p:nvPr>
            <p:ph type="dgm" idx="1"/>
          </p:nvPr>
        </p:nvSpPr>
        <p:spPr>
          <a:xfrm>
            <a:off x="431800" y="1268413"/>
            <a:ext cx="8229600" cy="5065712"/>
          </a:xfrm>
        </p:spPr>
        <p:txBody>
          <a:bodyPr/>
          <a:lstStyle/>
          <a:p>
            <a:pPr lvl="0"/>
            <a:r>
              <a:rPr lang="en-US" altLang="zh-CN" noProof="0"/>
              <a:t>Click icon to add SmartArt graphic</a:t>
            </a:r>
            <a:endParaRPr lang="zh-CN" altLang="en-US" noProof="0"/>
          </a:p>
        </p:txBody>
      </p:sp>
    </p:spTree>
    <p:extLst>
      <p:ext uri="{BB962C8B-B14F-4D97-AF65-F5344CB8AC3E}">
        <p14:creationId xmlns:p14="http://schemas.microsoft.com/office/powerpoint/2010/main" val="258158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2018-11-1</a:t>
            </a:fld>
            <a:endParaRPr lang="zh-CN" altLang="en-US"/>
          </a:p>
        </p:txBody>
      </p:sp>
      <p:sp>
        <p:nvSpPr>
          <p:cNvPr id="5" name="页脚占位符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descr="图片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0"/>
            <a:ext cx="88947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0" y="179388"/>
            <a:ext cx="9144000" cy="688975"/>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36000" rIns="91440" bIns="45720" numCol="1" anchor="b" anchorCtr="1" compatLnSpc="1">
            <a:prstTxWarp prst="textNoShape">
              <a:avLst/>
            </a:prstTxWarp>
          </a:bodyPr>
          <a:lstStyle/>
          <a:p>
            <a:pPr lvl="0"/>
            <a:r>
              <a:rPr lang="zh-CN" altLang="en-US"/>
              <a:t>单击此处编辑母版标题样式</a:t>
            </a:r>
          </a:p>
        </p:txBody>
      </p:sp>
      <p:sp>
        <p:nvSpPr>
          <p:cNvPr id="1028" name="Rectangle 5"/>
          <p:cNvSpPr>
            <a:spLocks noGrp="1" noChangeArrowheads="1"/>
          </p:cNvSpPr>
          <p:nvPr>
            <p:ph type="body" idx="1"/>
          </p:nvPr>
        </p:nvSpPr>
        <p:spPr bwMode="auto">
          <a:xfrm>
            <a:off x="468313" y="1125538"/>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zh-CN" altLang="en-US"/>
          </a:p>
        </p:txBody>
      </p:sp>
      <p:sp>
        <p:nvSpPr>
          <p:cNvPr id="1029" name="Line 10"/>
          <p:cNvSpPr>
            <a:spLocks noChangeShapeType="1"/>
          </p:cNvSpPr>
          <p:nvPr/>
        </p:nvSpPr>
        <p:spPr bwMode="auto">
          <a:xfrm>
            <a:off x="573089" y="941388"/>
            <a:ext cx="6478587" cy="0"/>
          </a:xfrm>
          <a:prstGeom prst="line">
            <a:avLst/>
          </a:prstGeom>
          <a:noFill/>
          <a:ln w="15875" cmpd="thinThick">
            <a:solidFill>
              <a:srgbClr val="8F1120"/>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30" name="Line 11"/>
          <p:cNvSpPr>
            <a:spLocks noChangeShapeType="1"/>
          </p:cNvSpPr>
          <p:nvPr/>
        </p:nvSpPr>
        <p:spPr bwMode="auto">
          <a:xfrm>
            <a:off x="5580063" y="6381750"/>
            <a:ext cx="3238500" cy="0"/>
          </a:xfrm>
          <a:prstGeom prst="line">
            <a:avLst/>
          </a:prstGeom>
          <a:noFill/>
          <a:ln w="15875" cmpd="thinThick">
            <a:solidFill>
              <a:srgbClr val="8F1120"/>
            </a:solidFill>
            <a:round/>
            <a:headEnd/>
            <a:tailEnd/>
          </a:ln>
          <a:extLst>
            <a:ext uri="{909E8E84-426E-40DD-AFC4-6F175D3DCCD1}">
              <a14:hiddenFill xmlns:a14="http://schemas.microsoft.com/office/drawing/2010/main">
                <a:noFill/>
              </a14:hiddenFill>
            </a:ext>
          </a:extLst>
        </p:spPr>
        <p:txBody>
          <a:bodyPr tIns="54000" anchorCtr="1"/>
          <a:lstStyle/>
          <a:p>
            <a:pPr fontAlgn="base">
              <a:spcBef>
                <a:spcPct val="0"/>
              </a:spcBef>
              <a:spcAft>
                <a:spcPct val="0"/>
              </a:spcAft>
            </a:pPr>
            <a:endParaRPr lang="zh-CN" altLang="en-US" sz="1800">
              <a:solidFill>
                <a:srgbClr val="000000"/>
              </a:solidFill>
              <a:ea typeface="宋体" panose="02010600030101010101" pitchFamily="2" charset="-122"/>
            </a:endParaRPr>
          </a:p>
        </p:txBody>
      </p:sp>
      <p:sp>
        <p:nvSpPr>
          <p:cNvPr id="1031" name="Text Box 13"/>
          <p:cNvSpPr txBox="1">
            <a:spLocks noChangeArrowheads="1"/>
          </p:cNvSpPr>
          <p:nvPr userDrawn="1"/>
        </p:nvSpPr>
        <p:spPr bwMode="auto">
          <a:xfrm>
            <a:off x="5940428" y="6451829"/>
            <a:ext cx="2843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b="1" dirty="0">
                <a:solidFill>
                  <a:srgbClr val="000000"/>
                </a:solidFill>
                <a:latin typeface="Book Antiqua" panose="02040602050305030304" pitchFamily="18" charset="0"/>
                <a:ea typeface="华文中宋" panose="02010600040101010101" pitchFamily="2" charset="-122"/>
              </a:rPr>
              <a:t>上海交通大学软件学院</a:t>
            </a:r>
          </a:p>
        </p:txBody>
      </p:sp>
    </p:spTree>
    <p:extLst>
      <p:ext uri="{BB962C8B-B14F-4D97-AF65-F5344CB8AC3E}">
        <p14:creationId xmlns:p14="http://schemas.microsoft.com/office/powerpoint/2010/main" val="1567135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2800" b="1">
          <a:solidFill>
            <a:srgbClr val="133984"/>
          </a:solidFill>
          <a:latin typeface="+mj-lt"/>
          <a:ea typeface="黑体" pitchFamily="2" charset="-122"/>
          <a:cs typeface="+mj-cs"/>
        </a:defRPr>
      </a:lvl1pPr>
      <a:lvl2pPr algn="ctr" rtl="0" eaLnBrk="0" fontAlgn="base" hangingPunct="0">
        <a:spcBef>
          <a:spcPct val="0"/>
        </a:spcBef>
        <a:spcAft>
          <a:spcPct val="0"/>
        </a:spcAft>
        <a:defRPr sz="2800" b="1">
          <a:solidFill>
            <a:srgbClr val="133984"/>
          </a:solidFill>
          <a:latin typeface="Arial" charset="0"/>
          <a:ea typeface="黑体" pitchFamily="2" charset="-122"/>
        </a:defRPr>
      </a:lvl2pPr>
      <a:lvl3pPr algn="ctr" rtl="0" eaLnBrk="0" fontAlgn="base" hangingPunct="0">
        <a:spcBef>
          <a:spcPct val="0"/>
        </a:spcBef>
        <a:spcAft>
          <a:spcPct val="0"/>
        </a:spcAft>
        <a:defRPr sz="2800" b="1">
          <a:solidFill>
            <a:srgbClr val="133984"/>
          </a:solidFill>
          <a:latin typeface="Arial" charset="0"/>
          <a:ea typeface="黑体" pitchFamily="2" charset="-122"/>
        </a:defRPr>
      </a:lvl3pPr>
      <a:lvl4pPr algn="ctr" rtl="0" eaLnBrk="0" fontAlgn="base" hangingPunct="0">
        <a:spcBef>
          <a:spcPct val="0"/>
        </a:spcBef>
        <a:spcAft>
          <a:spcPct val="0"/>
        </a:spcAft>
        <a:defRPr sz="2800" b="1">
          <a:solidFill>
            <a:srgbClr val="133984"/>
          </a:solidFill>
          <a:latin typeface="Arial" charset="0"/>
          <a:ea typeface="黑体" pitchFamily="2" charset="-122"/>
        </a:defRPr>
      </a:lvl4pPr>
      <a:lvl5pPr algn="ctr" rtl="0" eaLnBrk="0" fontAlgn="base" hangingPunct="0">
        <a:spcBef>
          <a:spcPct val="0"/>
        </a:spcBef>
        <a:spcAft>
          <a:spcPct val="0"/>
        </a:spcAft>
        <a:defRPr sz="2800" b="1">
          <a:solidFill>
            <a:srgbClr val="133984"/>
          </a:solidFill>
          <a:latin typeface="Arial" charset="0"/>
          <a:ea typeface="黑体" pitchFamily="2" charset="-122"/>
        </a:defRPr>
      </a:lvl5pPr>
      <a:lvl6pPr marL="457200" algn="ctr" rtl="0" eaLnBrk="1" fontAlgn="base" hangingPunct="1">
        <a:spcBef>
          <a:spcPct val="0"/>
        </a:spcBef>
        <a:spcAft>
          <a:spcPct val="0"/>
        </a:spcAft>
        <a:defRPr sz="3000" b="1">
          <a:solidFill>
            <a:srgbClr val="133984"/>
          </a:solidFill>
          <a:latin typeface="Arial" charset="0"/>
          <a:ea typeface="华文新魏" pitchFamily="2" charset="-122"/>
        </a:defRPr>
      </a:lvl6pPr>
      <a:lvl7pPr marL="914400" algn="ctr" rtl="0" eaLnBrk="1" fontAlgn="base" hangingPunct="1">
        <a:spcBef>
          <a:spcPct val="0"/>
        </a:spcBef>
        <a:spcAft>
          <a:spcPct val="0"/>
        </a:spcAft>
        <a:defRPr sz="3000" b="1">
          <a:solidFill>
            <a:srgbClr val="133984"/>
          </a:solidFill>
          <a:latin typeface="Arial" charset="0"/>
          <a:ea typeface="华文新魏" pitchFamily="2" charset="-122"/>
        </a:defRPr>
      </a:lvl7pPr>
      <a:lvl8pPr marL="1371600" algn="ctr" rtl="0" eaLnBrk="1" fontAlgn="base" hangingPunct="1">
        <a:spcBef>
          <a:spcPct val="0"/>
        </a:spcBef>
        <a:spcAft>
          <a:spcPct val="0"/>
        </a:spcAft>
        <a:defRPr sz="3000" b="1">
          <a:solidFill>
            <a:srgbClr val="133984"/>
          </a:solidFill>
          <a:latin typeface="Arial" charset="0"/>
          <a:ea typeface="华文新魏" pitchFamily="2" charset="-122"/>
        </a:defRPr>
      </a:lvl8pPr>
      <a:lvl9pPr marL="1828800" algn="ctr" rtl="0" eaLnBrk="1" fontAlgn="base" hangingPunct="1">
        <a:spcBef>
          <a:spcPct val="0"/>
        </a:spcBef>
        <a:spcAft>
          <a:spcPct val="0"/>
        </a:spcAft>
        <a:defRPr sz="30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7"/>
        </a:buBlip>
        <a:defRPr sz="2400" b="1">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A50021"/>
        </a:buClr>
        <a:buFont typeface="Arial" panose="020B0604020202020204" pitchFamily="34" charset="0"/>
        <a:buChar char="—"/>
        <a:defRPr sz="2000" b="1">
          <a:solidFill>
            <a:srgbClr val="133984"/>
          </a:solidFill>
          <a:latin typeface="+mn-lt"/>
          <a:ea typeface="+mn-ea"/>
        </a:defRPr>
      </a:lvl2pPr>
      <a:lvl3pPr marL="1322388" indent="-228600" algn="l" rtl="0" eaLnBrk="0" fontAlgn="base" hangingPunct="0">
        <a:spcBef>
          <a:spcPct val="20000"/>
        </a:spcBef>
        <a:spcAft>
          <a:spcPct val="0"/>
        </a:spcAft>
        <a:buChar char="•"/>
        <a:defRPr sz="2400" b="1">
          <a:solidFill>
            <a:srgbClr val="133984"/>
          </a:solidFill>
          <a:latin typeface="+mn-lt"/>
          <a:ea typeface="黑体" pitchFamily="2" charset="-122"/>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0" y="3212976"/>
            <a:ext cx="9144000" cy="1414462"/>
          </a:xfrm>
        </p:spPr>
        <p:txBody>
          <a:bodyPr/>
          <a:lstStyle/>
          <a:p>
            <a:pPr eaLnBrk="1" hangingPunct="1"/>
            <a:r>
              <a:rPr lang="en-US" altLang="zh-CN" b="0" dirty="0" err="1" smtClean="0">
                <a:latin typeface="Times New Roman" panose="02020603050405020304" pitchFamily="18" charset="0"/>
                <a:cs typeface="Times New Roman" panose="02020603050405020304" pitchFamily="18" charset="0"/>
              </a:rPr>
              <a:t>Huatao</a:t>
            </a:r>
            <a:r>
              <a:rPr lang="en-US" altLang="zh-CN" b="0" dirty="0" smtClean="0">
                <a:latin typeface="Times New Roman" panose="02020603050405020304" pitchFamily="18" charset="0"/>
                <a:cs typeface="Times New Roman" panose="02020603050405020304" pitchFamily="18" charset="0"/>
              </a:rPr>
              <a:t> Xu, </a:t>
            </a:r>
            <a:r>
              <a:rPr lang="en-US" altLang="zh-CN" b="0" dirty="0">
                <a:latin typeface="Times New Roman" panose="02020603050405020304" pitchFamily="18" charset="0"/>
                <a:cs typeface="Times New Roman" panose="02020603050405020304" pitchFamily="18" charset="0"/>
              </a:rPr>
              <a:t>Run Zhao , Qian Zhang, Dong </a:t>
            </a:r>
            <a:r>
              <a:rPr lang="en-US" altLang="zh-CN" b="0" dirty="0" smtClean="0">
                <a:latin typeface="Times New Roman" panose="02020603050405020304" pitchFamily="18" charset="0"/>
                <a:cs typeface="Times New Roman" panose="02020603050405020304" pitchFamily="18" charset="0"/>
              </a:rPr>
              <a:t>Wang</a:t>
            </a:r>
            <a:endParaRPr lang="zh-CN" altLang="en-US" b="0" dirty="0">
              <a:latin typeface="Times New Roman" panose="02020603050405020304" pitchFamily="18" charset="0"/>
              <a:cs typeface="Times New Roman" panose="02020603050405020304" pitchFamily="18" charset="0"/>
            </a:endParaRPr>
          </a:p>
        </p:txBody>
      </p:sp>
      <p:sp>
        <p:nvSpPr>
          <p:cNvPr id="3077" name="Title 1"/>
          <p:cNvSpPr>
            <a:spLocks/>
          </p:cNvSpPr>
          <p:nvPr/>
        </p:nvSpPr>
        <p:spPr bwMode="auto">
          <a:xfrm>
            <a:off x="-1016" y="1682271"/>
            <a:ext cx="9145016" cy="1414462"/>
          </a:xfrm>
          <a:prstGeom prst="rect">
            <a:avLst/>
          </a:prstGeom>
          <a:noFill/>
          <a:ln w="9525" algn="ctr">
            <a:noFill/>
            <a:miter lim="800000"/>
            <a:headEnd/>
            <a:tailEnd/>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tIns="36000" anchor="ctr"/>
          <a:lstStyle>
            <a:lvl1pPr algn="ctr" eaLnBrk="0" hangingPunct="0">
              <a:defRPr sz="2800" b="1">
                <a:solidFill>
                  <a:srgbClr val="133984"/>
                </a:solidFill>
                <a:latin typeface="Arial" panose="020B0604020202020204" pitchFamily="34" charset="0"/>
                <a:ea typeface="黑体" panose="02010609060101010101" pitchFamily="49" charset="-122"/>
              </a:defRPr>
            </a:lvl1pPr>
            <a:lvl2pPr algn="ctr" eaLnBrk="0" hangingPunct="0">
              <a:defRPr sz="2800" b="1">
                <a:solidFill>
                  <a:srgbClr val="133984"/>
                </a:solidFill>
                <a:latin typeface="Arial" panose="020B0604020202020204" pitchFamily="34" charset="0"/>
                <a:ea typeface="黑体" panose="02010609060101010101" pitchFamily="49" charset="-122"/>
              </a:defRPr>
            </a:lvl2pPr>
            <a:lvl3pPr algn="ctr" eaLnBrk="0" hangingPunct="0">
              <a:defRPr sz="2800" b="1">
                <a:solidFill>
                  <a:srgbClr val="133984"/>
                </a:solidFill>
                <a:latin typeface="Arial" panose="020B0604020202020204" pitchFamily="34" charset="0"/>
                <a:ea typeface="黑体" panose="02010609060101010101" pitchFamily="49" charset="-122"/>
              </a:defRPr>
            </a:lvl3pPr>
            <a:lvl4pPr algn="ctr" eaLnBrk="0" hangingPunct="0">
              <a:defRPr sz="2800" b="1">
                <a:solidFill>
                  <a:srgbClr val="133984"/>
                </a:solidFill>
                <a:latin typeface="Arial" panose="020B0604020202020204" pitchFamily="34" charset="0"/>
                <a:ea typeface="黑体" panose="02010609060101010101" pitchFamily="49" charset="-122"/>
              </a:defRPr>
            </a:lvl4pPr>
            <a:lvl5pPr algn="ctr" eaLnBrk="0" hangingPunct="0">
              <a:defRPr sz="2800" b="1">
                <a:solidFill>
                  <a:srgbClr val="133984"/>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9pPr>
          </a:lstStyle>
          <a:p>
            <a:pPr eaLnBrk="1" fontAlgn="base" hangingPunct="1">
              <a:spcBef>
                <a:spcPct val="0"/>
              </a:spcBef>
              <a:spcAft>
                <a:spcPct val="0"/>
              </a:spcAft>
            </a:pPr>
            <a:r>
              <a:rPr lang="en-US" altLang="zh-CN" dirty="0">
                <a:solidFill>
                  <a:srgbClr val="C00000"/>
                </a:solidFill>
                <a:latin typeface="Times New Roman" panose="02020603050405020304" pitchFamily="18" charset="0"/>
                <a:cs typeface="Times New Roman" panose="02020603050405020304" pitchFamily="18" charset="0"/>
              </a:rPr>
              <a:t>PRMS: Phase and RSSI based Localization System for Tagged Objects on Multilayer with a Single Antenna</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6" name="Text Box 9">
            <a:extLst>
              <a:ext uri="{FF2B5EF4-FFF2-40B4-BE49-F238E27FC236}">
                <a16:creationId xmlns:a16="http://schemas.microsoft.com/office/drawing/2014/main" id="{E0EB4AC3-873C-446E-ABB8-A691C71F5550}"/>
              </a:ext>
            </a:extLst>
          </p:cNvPr>
          <p:cNvSpPr txBox="1">
            <a:spLocks noChangeArrowheads="1"/>
          </p:cNvSpPr>
          <p:nvPr/>
        </p:nvSpPr>
        <p:spPr bwMode="auto">
          <a:xfrm>
            <a:off x="7" y="4941168"/>
            <a:ext cx="9143999" cy="861774"/>
          </a:xfrm>
          <a:prstGeom prst="rect">
            <a:avLst/>
          </a:prstGeom>
          <a:noFill/>
          <a:ln w="9525">
            <a:noFill/>
            <a:miter lim="800000"/>
            <a:headEnd/>
            <a:tailEnd/>
          </a:ln>
          <a:effectLst/>
        </p:spPr>
        <p:txBody>
          <a:bodyPr wrap="square">
            <a:spAutoFit/>
          </a:bodyPr>
          <a:lstStyle/>
          <a:p>
            <a:pPr algn="ctr" defTabSz="457200">
              <a:spcBef>
                <a:spcPct val="50000"/>
              </a:spcBef>
              <a:defRPr/>
            </a:pPr>
            <a:r>
              <a:rPr lang="en-US" altLang="zh-CN" sz="2000" b="1" dirty="0">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Shanghai Jiao Tong University</a:t>
            </a:r>
          </a:p>
          <a:p>
            <a:pPr algn="ctr" defTabSz="457200">
              <a:spcBef>
                <a:spcPct val="50000"/>
              </a:spcBef>
              <a:defRPr/>
            </a:pPr>
            <a:r>
              <a:rPr lang="en-US" altLang="zh-CN" sz="2000" b="1" dirty="0" err="1">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MSWiM</a:t>
            </a:r>
            <a:r>
              <a:rPr lang="en-US" altLang="zh-CN" sz="2000" b="1" dirty="0">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2018</a:t>
            </a:r>
          </a:p>
        </p:txBody>
      </p:sp>
      <p:sp>
        <p:nvSpPr>
          <p:cNvPr id="5" name="Text Box 9">
            <a:extLst>
              <a:ext uri="{FF2B5EF4-FFF2-40B4-BE49-F238E27FC236}">
                <a16:creationId xmlns:a16="http://schemas.microsoft.com/office/drawing/2014/main" id="{01163103-8D60-47ED-B81E-8F9D8ED014EB}"/>
              </a:ext>
            </a:extLst>
          </p:cNvPr>
          <p:cNvSpPr txBox="1">
            <a:spLocks noChangeArrowheads="1"/>
          </p:cNvSpPr>
          <p:nvPr/>
        </p:nvSpPr>
        <p:spPr bwMode="auto">
          <a:xfrm>
            <a:off x="3" y="4207150"/>
            <a:ext cx="9143999" cy="369332"/>
          </a:xfrm>
          <a:prstGeom prst="rect">
            <a:avLst/>
          </a:prstGeom>
          <a:noFill/>
          <a:ln w="9525">
            <a:noFill/>
            <a:miter lim="800000"/>
            <a:headEnd/>
            <a:tailEnd/>
          </a:ln>
          <a:effectLst/>
        </p:spPr>
        <p:txBody>
          <a:bodyPr wrap="square">
            <a:spAutoFit/>
          </a:bodyPr>
          <a:lstStyle/>
          <a:p>
            <a:pPr algn="ctr" defTabSz="457200">
              <a:spcBef>
                <a:spcPct val="50000"/>
              </a:spcBef>
              <a:defRPr/>
            </a:pPr>
            <a:r>
              <a:rPr lang="en-US" altLang="zh-CN" dirty="0">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Presenter: </a:t>
            </a:r>
            <a:r>
              <a:rPr lang="en-US" altLang="zh-CN" dirty="0" err="1">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Huatao</a:t>
            </a:r>
            <a:r>
              <a:rPr lang="en-US" altLang="zh-CN" dirty="0">
                <a:solidFill>
                  <a:prstClr val="blac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Xu</a:t>
            </a:r>
          </a:p>
        </p:txBody>
      </p:sp>
    </p:spTree>
    <p:extLst>
      <p:ext uri="{BB962C8B-B14F-4D97-AF65-F5344CB8AC3E}">
        <p14:creationId xmlns:p14="http://schemas.microsoft.com/office/powerpoint/2010/main" val="4109346447"/>
      </p:ext>
    </p:extLst>
  </p:cSld>
  <p:clrMapOvr>
    <a:masterClrMapping/>
  </p:clrMapOvr>
  <mc:AlternateContent xmlns:mc="http://schemas.openxmlformats.org/markup-compatibility/2006" xmlns:p14="http://schemas.microsoft.com/office/powerpoint/2010/main">
    <mc:Choice Requires="p14">
      <p:transition spd="slow" p14:dur="2000" advTm="1561"/>
    </mc:Choice>
    <mc:Fallback xmlns="">
      <p:transition spd="slow" advTm="156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3068960"/>
            <a:ext cx="9144000" cy="1080000"/>
          </a:xfrm>
          <a:prstGeom prst="rect">
            <a:avLst/>
          </a:prstGeom>
          <a:solidFill>
            <a:srgbClr val="AD142D">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lumMod val="65000"/>
                    <a:lumOff val="35000"/>
                  </a:schemeClr>
                </a:solidFill>
                <a:latin typeface="Times New Roman" panose="02020603050405020304" pitchFamily="18" charset="0"/>
                <a:cs typeface="Times New Roman" panose="02020603050405020304" pitchFamily="18" charset="0"/>
              </a:rPr>
              <a:t>System Design</a:t>
            </a:r>
          </a:p>
        </p:txBody>
      </p:sp>
      <p:pic>
        <p:nvPicPr>
          <p:cNvPr id="5" name="图片 4"/>
          <p:cNvPicPr>
            <a:picLocks noChangeAspect="1"/>
          </p:cNvPicPr>
          <p:nvPr/>
        </p:nvPicPr>
        <p:blipFill>
          <a:blip r:embed="rId3"/>
          <a:stretch>
            <a:fillRect/>
          </a:stretch>
        </p:blipFill>
        <p:spPr>
          <a:xfrm>
            <a:off x="0" y="116632"/>
            <a:ext cx="2819048" cy="780952"/>
          </a:xfrm>
          <a:prstGeom prst="rect">
            <a:avLst/>
          </a:prstGeom>
        </p:spPr>
      </p:pic>
      <p:grpSp>
        <p:nvGrpSpPr>
          <p:cNvPr id="2" name="组合 1">
            <a:extLst>
              <a:ext uri="{FF2B5EF4-FFF2-40B4-BE49-F238E27FC236}">
                <a16:creationId xmlns:a16="http://schemas.microsoft.com/office/drawing/2014/main" id="{041AE77D-C5D0-4FA2-B131-F9F04109B0BA}"/>
              </a:ext>
            </a:extLst>
          </p:cNvPr>
          <p:cNvGrpSpPr/>
          <p:nvPr/>
        </p:nvGrpSpPr>
        <p:grpSpPr>
          <a:xfrm>
            <a:off x="3048937" y="-1107504"/>
            <a:ext cx="3046127" cy="3458633"/>
            <a:chOff x="3048937" y="-1107504"/>
            <a:chExt cx="3046127" cy="3458633"/>
          </a:xfrm>
        </p:grpSpPr>
        <p:sp>
          <p:nvSpPr>
            <p:cNvPr id="6" name="Freeform 5">
              <a:extLst>
                <a:ext uri="{FF2B5EF4-FFF2-40B4-BE49-F238E27FC236}">
                  <a16:creationId xmlns:a16="http://schemas.microsoft.com/office/drawing/2014/main" id="{526FB65E-485B-46BF-A014-C56157FFD1BA}"/>
                </a:ext>
              </a:extLst>
            </p:cNvPr>
            <p:cNvSpPr>
              <a:spLocks/>
            </p:cNvSpPr>
            <p:nvPr/>
          </p:nvSpPr>
          <p:spPr bwMode="auto">
            <a:xfrm>
              <a:off x="3340823" y="-776091"/>
              <a:ext cx="2462355" cy="2795807"/>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AD142D"/>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7" name="Freeform 5">
              <a:extLst>
                <a:ext uri="{FF2B5EF4-FFF2-40B4-BE49-F238E27FC236}">
                  <a16:creationId xmlns:a16="http://schemas.microsoft.com/office/drawing/2014/main" id="{16F06A1E-3046-4034-BA2D-A09666CE0A41}"/>
                </a:ext>
              </a:extLst>
            </p:cNvPr>
            <p:cNvSpPr>
              <a:spLocks/>
            </p:cNvSpPr>
            <p:nvPr/>
          </p:nvSpPr>
          <p:spPr bwMode="auto">
            <a:xfrm>
              <a:off x="3048937" y="-1107504"/>
              <a:ext cx="3046127" cy="34586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12">
              <a:extLst>
                <a:ext uri="{FF2B5EF4-FFF2-40B4-BE49-F238E27FC236}">
                  <a16:creationId xmlns:a16="http://schemas.microsoft.com/office/drawing/2014/main" id="{87391301-54C0-4F2C-99CC-3D877DF0E3B6}"/>
                </a:ext>
              </a:extLst>
            </p:cNvPr>
            <p:cNvSpPr txBox="1">
              <a:spLocks noChangeArrowheads="1"/>
            </p:cNvSpPr>
            <p:nvPr/>
          </p:nvSpPr>
          <p:spPr bwMode="auto">
            <a:xfrm>
              <a:off x="4068354" y="230235"/>
              <a:ext cx="10072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b="1" dirty="0">
                  <a:solidFill>
                    <a:schemeClr val="bg1"/>
                  </a:solidFill>
                  <a:latin typeface="AgencyFB" panose="02000806040000020003" pitchFamily="2" charset="0"/>
                  <a:ea typeface="微软雅黑" pitchFamily="34" charset="-122"/>
                </a:rPr>
                <a:t>3</a:t>
              </a:r>
              <a:endParaRPr lang="zh-CN" altLang="en-US" sz="9000" b="1" dirty="0">
                <a:solidFill>
                  <a:schemeClr val="bg1"/>
                </a:solidFill>
                <a:latin typeface="AgencyFB" panose="02000806040000020003" pitchFamily="2" charset="0"/>
                <a:ea typeface="微软雅黑" pitchFamily="34" charset="-122"/>
              </a:endParaRPr>
            </a:p>
          </p:txBody>
        </p:sp>
        <p:sp>
          <p:nvSpPr>
            <p:cNvPr id="9" name="文本框 14">
              <a:extLst>
                <a:ext uri="{FF2B5EF4-FFF2-40B4-BE49-F238E27FC236}">
                  <a16:creationId xmlns:a16="http://schemas.microsoft.com/office/drawing/2014/main" id="{3415E954-405D-4082-BD13-69E52C1101E2}"/>
                </a:ext>
              </a:extLst>
            </p:cNvPr>
            <p:cNvSpPr txBox="1">
              <a:spLocks noChangeArrowheads="1"/>
            </p:cNvSpPr>
            <p:nvPr/>
          </p:nvSpPr>
          <p:spPr bwMode="auto">
            <a:xfrm>
              <a:off x="3882576" y="1439200"/>
              <a:ext cx="13788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350" dirty="0">
                  <a:solidFill>
                    <a:schemeClr val="bg1"/>
                  </a:solidFill>
                  <a:latin typeface="微软雅黑" pitchFamily="34" charset="-122"/>
                  <a:ea typeface="微软雅黑" pitchFamily="34" charset="-122"/>
                </a:rPr>
                <a:t>PART THREE</a:t>
              </a:r>
              <a:endParaRPr lang="zh-CN" altLang="en-US" sz="135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01443611"/>
      </p:ext>
    </p:extLst>
  </p:cSld>
  <p:clrMapOvr>
    <a:masterClrMapping/>
  </p:clrMapOvr>
  <mc:AlternateContent xmlns:mc="http://schemas.openxmlformats.org/markup-compatibility/2006" xmlns:p14="http://schemas.microsoft.com/office/powerpoint/2010/main">
    <mc:Choice Requires="p14">
      <p:transition spd="slow" p14:dur="2000" advTm="6922"/>
    </mc:Choice>
    <mc:Fallback xmlns="">
      <p:transition spd="slow" advTm="69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47"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System Overview</a:t>
            </a:r>
            <a:r>
              <a:rPr lang="en-US" altLang="zh-CN" sz="2800" b="1" dirty="0">
                <a:solidFill>
                  <a:srgbClr val="404040"/>
                </a:solidFill>
                <a:latin typeface="Rockwell" panose="02060603020205020403" pitchFamily="18" charset="0"/>
              </a:rPr>
              <a:t> </a:t>
            </a:r>
            <a:endParaRPr lang="zh-CN" altLang="en-US" sz="2800" b="1" dirty="0">
              <a:solidFill>
                <a:srgbClr val="404040"/>
              </a:solidFill>
              <a:latin typeface="Rockwell" panose="02060603020205020403" pitchFamily="18" charset="0"/>
            </a:endParaRPr>
          </a:p>
        </p:txBody>
      </p:sp>
      <p:pic>
        <p:nvPicPr>
          <p:cNvPr id="2" name="图片 1"/>
          <p:cNvPicPr>
            <a:picLocks noChangeAspect="1"/>
          </p:cNvPicPr>
          <p:nvPr/>
        </p:nvPicPr>
        <p:blipFill>
          <a:blip r:embed="rId4"/>
          <a:stretch>
            <a:fillRect/>
          </a:stretch>
        </p:blipFill>
        <p:spPr>
          <a:xfrm>
            <a:off x="0" y="1844823"/>
            <a:ext cx="8964488" cy="3480331"/>
          </a:xfrm>
          <a:prstGeom prst="rect">
            <a:avLst/>
          </a:prstGeom>
        </p:spPr>
      </p:pic>
      <p:sp>
        <p:nvSpPr>
          <p:cNvPr id="3" name="椭圆 2"/>
          <p:cNvSpPr/>
          <p:nvPr/>
        </p:nvSpPr>
        <p:spPr>
          <a:xfrm>
            <a:off x="4772899" y="2564904"/>
            <a:ext cx="1743317" cy="176787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椭圆 5"/>
          <p:cNvSpPr/>
          <p:nvPr/>
        </p:nvSpPr>
        <p:spPr>
          <a:xfrm>
            <a:off x="1187624" y="4332774"/>
            <a:ext cx="1196510" cy="60839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椭圆 6"/>
          <p:cNvSpPr/>
          <p:nvPr/>
        </p:nvSpPr>
        <p:spPr>
          <a:xfrm>
            <a:off x="1187624" y="2914200"/>
            <a:ext cx="1196510" cy="1306887"/>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2627784" y="3284984"/>
            <a:ext cx="1008112" cy="936104"/>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7181301" y="3448839"/>
            <a:ext cx="1863104" cy="1348313"/>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5645003"/>
      </p:ext>
    </p:extLst>
  </p:cSld>
  <p:clrMapOvr>
    <a:masterClrMapping/>
  </p:clrMapOvr>
  <mc:AlternateContent xmlns:mc="http://schemas.openxmlformats.org/markup-compatibility/2006" xmlns:p14="http://schemas.microsoft.com/office/powerpoint/2010/main">
    <mc:Choice Requires="p14">
      <p:transition spd="slow" p14:dur="2000" advTm="21426"/>
    </mc:Choice>
    <mc:Fallback xmlns="">
      <p:transition spd="slow" advTm="214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646331"/>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Basic Model</a:t>
            </a:r>
            <a:r>
              <a:rPr lang="en-US" altLang="zh-CN" sz="3600" b="1" dirty="0" smtClean="0">
                <a:solidFill>
                  <a:srgbClr val="404040"/>
                </a:solidFill>
                <a:latin typeface="Rockwell" panose="02060603020205020403" pitchFamily="18" charset="0"/>
              </a:rPr>
              <a:t> </a:t>
            </a:r>
            <a:endParaRPr lang="zh-CN" altLang="en-US" sz="3600" b="1" dirty="0">
              <a:solidFill>
                <a:srgbClr val="404040"/>
              </a:solidFill>
              <a:latin typeface="Rockwell" panose="02060603020205020403" pitchFamily="18" charset="0"/>
            </a:endParaRPr>
          </a:p>
        </p:txBody>
      </p:sp>
      <p:pic>
        <p:nvPicPr>
          <p:cNvPr id="3" name="图片 2"/>
          <p:cNvPicPr>
            <a:picLocks noChangeAspect="1"/>
          </p:cNvPicPr>
          <p:nvPr/>
        </p:nvPicPr>
        <p:blipFill>
          <a:blip r:embed="rId4"/>
          <a:stretch>
            <a:fillRect/>
          </a:stretch>
        </p:blipFill>
        <p:spPr>
          <a:xfrm>
            <a:off x="179512" y="2058393"/>
            <a:ext cx="4940959" cy="3549866"/>
          </a:xfrm>
          <a:prstGeom prst="rect">
            <a:avLst/>
          </a:prstGeom>
        </p:spPr>
      </p:pic>
      <p:pic>
        <p:nvPicPr>
          <p:cNvPr id="5" name="图片 4"/>
          <p:cNvPicPr>
            <a:picLocks noChangeAspect="1"/>
          </p:cNvPicPr>
          <p:nvPr/>
        </p:nvPicPr>
        <p:blipFill>
          <a:blip r:embed="rId5"/>
          <a:stretch>
            <a:fillRect/>
          </a:stretch>
        </p:blipFill>
        <p:spPr>
          <a:xfrm>
            <a:off x="5148064" y="1484784"/>
            <a:ext cx="3765219" cy="672148"/>
          </a:xfrm>
          <a:prstGeom prst="rect">
            <a:avLst/>
          </a:prstGeom>
        </p:spPr>
      </p:pic>
      <p:pic>
        <p:nvPicPr>
          <p:cNvPr id="6" name="图片 5"/>
          <p:cNvPicPr>
            <a:picLocks noChangeAspect="1"/>
          </p:cNvPicPr>
          <p:nvPr/>
        </p:nvPicPr>
        <p:blipFill>
          <a:blip r:embed="rId6"/>
          <a:stretch>
            <a:fillRect/>
          </a:stretch>
        </p:blipFill>
        <p:spPr>
          <a:xfrm>
            <a:off x="5264487" y="2348880"/>
            <a:ext cx="2900372" cy="685229"/>
          </a:xfrm>
          <a:prstGeom prst="rect">
            <a:avLst/>
          </a:prstGeom>
        </p:spPr>
      </p:pic>
      <p:pic>
        <p:nvPicPr>
          <p:cNvPr id="7" name="图片 6"/>
          <p:cNvPicPr>
            <a:picLocks noChangeAspect="1"/>
          </p:cNvPicPr>
          <p:nvPr/>
        </p:nvPicPr>
        <p:blipFill>
          <a:blip r:embed="rId7"/>
          <a:stretch>
            <a:fillRect/>
          </a:stretch>
        </p:blipFill>
        <p:spPr>
          <a:xfrm>
            <a:off x="5264487" y="4149080"/>
            <a:ext cx="3218110" cy="753643"/>
          </a:xfrm>
          <a:prstGeom prst="rect">
            <a:avLst/>
          </a:prstGeom>
        </p:spPr>
      </p:pic>
      <p:pic>
        <p:nvPicPr>
          <p:cNvPr id="8" name="图片 7"/>
          <p:cNvPicPr>
            <a:picLocks noChangeAspect="1"/>
          </p:cNvPicPr>
          <p:nvPr/>
        </p:nvPicPr>
        <p:blipFill>
          <a:blip r:embed="rId8"/>
          <a:stretch>
            <a:fillRect/>
          </a:stretch>
        </p:blipFill>
        <p:spPr>
          <a:xfrm>
            <a:off x="5236087" y="3284984"/>
            <a:ext cx="3535858" cy="548342"/>
          </a:xfrm>
          <a:prstGeom prst="rect">
            <a:avLst/>
          </a:prstGeom>
        </p:spPr>
      </p:pic>
      <p:pic>
        <p:nvPicPr>
          <p:cNvPr id="15" name="图片 14"/>
          <p:cNvPicPr>
            <a:picLocks noChangeAspect="1"/>
          </p:cNvPicPr>
          <p:nvPr/>
        </p:nvPicPr>
        <p:blipFill>
          <a:blip r:embed="rId9"/>
          <a:stretch>
            <a:fillRect/>
          </a:stretch>
        </p:blipFill>
        <p:spPr>
          <a:xfrm>
            <a:off x="5232797" y="5186019"/>
            <a:ext cx="3515667" cy="844479"/>
          </a:xfrm>
          <a:prstGeom prst="rect">
            <a:avLst/>
          </a:prstGeom>
        </p:spPr>
      </p:pic>
    </p:spTree>
    <p:extLst>
      <p:ext uri="{BB962C8B-B14F-4D97-AF65-F5344CB8AC3E}">
        <p14:creationId xmlns:p14="http://schemas.microsoft.com/office/powerpoint/2010/main" val="1749876062"/>
      </p:ext>
    </p:extLst>
  </p:cSld>
  <p:clrMapOvr>
    <a:masterClrMapping/>
  </p:clrMapOvr>
  <mc:AlternateContent xmlns:mc="http://schemas.openxmlformats.org/markup-compatibility/2006" xmlns:p14="http://schemas.microsoft.com/office/powerpoint/2010/main">
    <mc:Choice Requires="p14">
      <p:transition spd="slow" p14:dur="2000" advTm="18096"/>
    </mc:Choice>
    <mc:Fallback xmlns="">
      <p:transition spd="slow" advTm="180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pic>
        <p:nvPicPr>
          <p:cNvPr id="11" name="图片 10">
            <a:extLst>
              <a:ext uri="{FF2B5EF4-FFF2-40B4-BE49-F238E27FC236}">
                <a16:creationId xmlns:a16="http://schemas.microsoft.com/office/drawing/2014/main" id="{E23911AE-2EA3-499F-A530-02D44D07A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066" y="2047613"/>
            <a:ext cx="7020272" cy="3685643"/>
          </a:xfrm>
          <a:prstGeom prst="rect">
            <a:avLst/>
          </a:prstGeom>
        </p:spPr>
      </p:pic>
      <p:sp>
        <p:nvSpPr>
          <p:cNvPr id="12" name="矩形: 圆角 12">
            <a:extLst>
              <a:ext uri="{FF2B5EF4-FFF2-40B4-BE49-F238E27FC236}">
                <a16:creationId xmlns:a16="http://schemas.microsoft.com/office/drawing/2014/main" id="{81DC67D0-30FF-47E2-B22D-5C40DF1D4848}"/>
              </a:ext>
            </a:extLst>
          </p:cNvPr>
          <p:cNvSpPr/>
          <p:nvPr/>
        </p:nvSpPr>
        <p:spPr>
          <a:xfrm>
            <a:off x="2627784" y="5589240"/>
            <a:ext cx="3312368" cy="505497"/>
          </a:xfrm>
          <a:prstGeom prst="roundRect">
            <a:avLst/>
          </a:prstGeom>
          <a:solidFill>
            <a:srgbClr val="7CAD4A"/>
          </a:solidFill>
          <a:ln>
            <a:noFill/>
          </a:ln>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Smoothing (unwrapping)</a:t>
            </a:r>
            <a:endParaRPr lang="zh-CN" altLang="en-US" sz="2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Preprocess</a:t>
            </a:r>
            <a:endParaRPr lang="zh-CN" altLang="en-US" sz="3600" b="1" dirty="0">
              <a:solidFill>
                <a:srgbClr val="404040"/>
              </a:solidFill>
              <a:latin typeface="Rockwell" panose="02060603020205020403" pitchFamily="18" charset="0"/>
            </a:endParaRPr>
          </a:p>
        </p:txBody>
      </p:sp>
    </p:spTree>
    <p:extLst>
      <p:ext uri="{BB962C8B-B14F-4D97-AF65-F5344CB8AC3E}">
        <p14:creationId xmlns:p14="http://schemas.microsoft.com/office/powerpoint/2010/main" val="2538253382"/>
      </p:ext>
    </p:extLst>
  </p:cSld>
  <p:clrMapOvr>
    <a:masterClrMapping/>
  </p:clrMapOvr>
  <mc:AlternateContent xmlns:mc="http://schemas.openxmlformats.org/markup-compatibility/2006" xmlns:p14="http://schemas.microsoft.com/office/powerpoint/2010/main">
    <mc:Choice Requires="p14">
      <p:transition spd="slow" p14:dur="2000" advTm="18096"/>
    </mc:Choice>
    <mc:Fallback xmlns="">
      <p:transition spd="slow" advTm="180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Advanced Model</a:t>
            </a:r>
            <a:endParaRPr lang="zh-CN" altLang="en-US" sz="3600" b="1" dirty="0">
              <a:solidFill>
                <a:srgbClr val="404040"/>
              </a:solidFill>
              <a:latin typeface="Rockwell" panose="02060603020205020403"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58309039"/>
              </p:ext>
            </p:extLst>
          </p:nvPr>
        </p:nvGraphicFramePr>
        <p:xfrm>
          <a:off x="891268" y="2197275"/>
          <a:ext cx="3172140" cy="2663008"/>
        </p:xfrm>
        <a:graphic>
          <a:graphicData uri="http://schemas.openxmlformats.org/drawingml/2006/table">
            <a:tbl>
              <a:tblPr firstRow="1" bandRow="1">
                <a:tableStyleId>{5940675A-B579-460E-94D1-54222C63F5DA}</a:tableStyleId>
              </a:tblPr>
              <a:tblGrid>
                <a:gridCol w="317214">
                  <a:extLst>
                    <a:ext uri="{9D8B030D-6E8A-4147-A177-3AD203B41FA5}">
                      <a16:colId xmlns:a16="http://schemas.microsoft.com/office/drawing/2014/main" val="20000"/>
                    </a:ext>
                  </a:extLst>
                </a:gridCol>
                <a:gridCol w="317214">
                  <a:extLst>
                    <a:ext uri="{9D8B030D-6E8A-4147-A177-3AD203B41FA5}">
                      <a16:colId xmlns:a16="http://schemas.microsoft.com/office/drawing/2014/main" val="20001"/>
                    </a:ext>
                  </a:extLst>
                </a:gridCol>
                <a:gridCol w="317214">
                  <a:extLst>
                    <a:ext uri="{9D8B030D-6E8A-4147-A177-3AD203B41FA5}">
                      <a16:colId xmlns:a16="http://schemas.microsoft.com/office/drawing/2014/main" val="20002"/>
                    </a:ext>
                  </a:extLst>
                </a:gridCol>
                <a:gridCol w="317214">
                  <a:extLst>
                    <a:ext uri="{9D8B030D-6E8A-4147-A177-3AD203B41FA5}">
                      <a16:colId xmlns:a16="http://schemas.microsoft.com/office/drawing/2014/main" val="20003"/>
                    </a:ext>
                  </a:extLst>
                </a:gridCol>
                <a:gridCol w="317214">
                  <a:extLst>
                    <a:ext uri="{9D8B030D-6E8A-4147-A177-3AD203B41FA5}">
                      <a16:colId xmlns:a16="http://schemas.microsoft.com/office/drawing/2014/main" val="20004"/>
                    </a:ext>
                  </a:extLst>
                </a:gridCol>
                <a:gridCol w="317214">
                  <a:extLst>
                    <a:ext uri="{9D8B030D-6E8A-4147-A177-3AD203B41FA5}">
                      <a16:colId xmlns:a16="http://schemas.microsoft.com/office/drawing/2014/main" val="20005"/>
                    </a:ext>
                  </a:extLst>
                </a:gridCol>
                <a:gridCol w="317214">
                  <a:extLst>
                    <a:ext uri="{9D8B030D-6E8A-4147-A177-3AD203B41FA5}">
                      <a16:colId xmlns:a16="http://schemas.microsoft.com/office/drawing/2014/main" val="20006"/>
                    </a:ext>
                  </a:extLst>
                </a:gridCol>
                <a:gridCol w="317214">
                  <a:extLst>
                    <a:ext uri="{9D8B030D-6E8A-4147-A177-3AD203B41FA5}">
                      <a16:colId xmlns:a16="http://schemas.microsoft.com/office/drawing/2014/main" val="20007"/>
                    </a:ext>
                  </a:extLst>
                </a:gridCol>
                <a:gridCol w="317214">
                  <a:extLst>
                    <a:ext uri="{9D8B030D-6E8A-4147-A177-3AD203B41FA5}">
                      <a16:colId xmlns:a16="http://schemas.microsoft.com/office/drawing/2014/main" val="20008"/>
                    </a:ext>
                  </a:extLst>
                </a:gridCol>
                <a:gridCol w="317214">
                  <a:extLst>
                    <a:ext uri="{9D8B030D-6E8A-4147-A177-3AD203B41FA5}">
                      <a16:colId xmlns:a16="http://schemas.microsoft.com/office/drawing/2014/main" val="20009"/>
                    </a:ext>
                  </a:extLst>
                </a:gridCol>
              </a:tblGrid>
              <a:tr h="332876">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solidFill>
                      <a:schemeClr val="bg1"/>
                    </a:solidFill>
                  </a:tcPr>
                </a:tc>
                <a:extLst>
                  <a:ext uri="{0D108BD9-81ED-4DB2-BD59-A6C34878D82A}">
                    <a16:rowId xmlns:a16="http://schemas.microsoft.com/office/drawing/2014/main" val="10000"/>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extLst>
                  <a:ext uri="{0D108BD9-81ED-4DB2-BD59-A6C34878D82A}">
                    <a16:rowId xmlns:a16="http://schemas.microsoft.com/office/drawing/2014/main" val="10001"/>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extLst>
                  <a:ext uri="{0D108BD9-81ED-4DB2-BD59-A6C34878D82A}">
                    <a16:rowId xmlns:a16="http://schemas.microsoft.com/office/drawing/2014/main" val="10002"/>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solidFill>
                      <a:srgbClr val="3865A2"/>
                    </a:solidFill>
                  </a:tcPr>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extLst>
                  <a:ext uri="{0D108BD9-81ED-4DB2-BD59-A6C34878D82A}">
                    <a16:rowId xmlns:a16="http://schemas.microsoft.com/office/drawing/2014/main" val="10003"/>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extLst>
                  <a:ext uri="{0D108BD9-81ED-4DB2-BD59-A6C34878D82A}">
                    <a16:rowId xmlns:a16="http://schemas.microsoft.com/office/drawing/2014/main" val="10004"/>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extLst>
                  <a:ext uri="{0D108BD9-81ED-4DB2-BD59-A6C34878D82A}">
                    <a16:rowId xmlns:a16="http://schemas.microsoft.com/office/drawing/2014/main" val="10005"/>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extLst>
                  <a:ext uri="{0D108BD9-81ED-4DB2-BD59-A6C34878D82A}">
                    <a16:rowId xmlns:a16="http://schemas.microsoft.com/office/drawing/2014/main" val="10006"/>
                  </a:ext>
                </a:extLst>
              </a:tr>
              <a:tr h="332876">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tc>
                  <a:txBody>
                    <a:bodyPr/>
                    <a:lstStyle/>
                    <a:p>
                      <a:endParaRPr lang="zh-CN" altLang="en-US" sz="1500" dirty="0">
                        <a:ln w="38100">
                          <a:solidFill>
                            <a:schemeClr val="tx1"/>
                          </a:solidFill>
                        </a:ln>
                      </a:endParaRPr>
                    </a:p>
                  </a:txBody>
                  <a:tcPr marL="102423" marR="102423" marT="51212" marB="51212"/>
                </a:tc>
                <a:extLst>
                  <a:ext uri="{0D108BD9-81ED-4DB2-BD59-A6C34878D82A}">
                    <a16:rowId xmlns:a16="http://schemas.microsoft.com/office/drawing/2014/main" val="10007"/>
                  </a:ext>
                </a:extLst>
              </a:tr>
            </a:tbl>
          </a:graphicData>
        </a:graphic>
      </p:graphicFrame>
      <p:grpSp>
        <p:nvGrpSpPr>
          <p:cNvPr id="5" name="组合 4"/>
          <p:cNvGrpSpPr/>
          <p:nvPr/>
        </p:nvGrpSpPr>
        <p:grpSpPr>
          <a:xfrm>
            <a:off x="80861" y="1372937"/>
            <a:ext cx="3996926" cy="3467946"/>
            <a:chOff x="80861" y="1372937"/>
            <a:chExt cx="3996926" cy="3467946"/>
          </a:xfrm>
        </p:grpSpPr>
        <p:sp>
          <p:nvSpPr>
            <p:cNvPr id="8" name="左大括号 7"/>
            <p:cNvSpPr/>
            <p:nvPr/>
          </p:nvSpPr>
          <p:spPr>
            <a:xfrm>
              <a:off x="508865" y="2212782"/>
              <a:ext cx="364481" cy="2628101"/>
            </a:xfrm>
            <a:prstGeom prst="leftBrace">
              <a:avLst>
                <a:gd name="adj1" fmla="val 49712"/>
                <a:gd name="adj2" fmla="val 50000"/>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3" name="组合 2"/>
            <p:cNvGrpSpPr/>
            <p:nvPr/>
          </p:nvGrpSpPr>
          <p:grpSpPr>
            <a:xfrm>
              <a:off x="80861" y="1372937"/>
              <a:ext cx="2644298" cy="2446282"/>
              <a:chOff x="80861" y="1372937"/>
              <a:chExt cx="2644298" cy="2446282"/>
            </a:xfrm>
          </p:grpSpPr>
          <mc:AlternateContent xmlns:mc="http://schemas.openxmlformats.org/markup-compatibility/2006" xmlns:a14="http://schemas.microsoft.com/office/drawing/2010/main">
            <mc:Choice Requires="a14">
              <p:sp>
                <p:nvSpPr>
                  <p:cNvPr id="9" name="文本框 8"/>
                  <p:cNvSpPr txBox="1"/>
                  <p:nvPr/>
                </p:nvSpPr>
                <p:spPr>
                  <a:xfrm>
                    <a:off x="80861" y="3295999"/>
                    <a:ext cx="4731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𝒒</m:t>
                          </m:r>
                        </m:oMath>
                      </m:oMathPara>
                    </a14:m>
                    <a:endParaRPr lang="zh-CN" altLang="en-US"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80861" y="3295999"/>
                    <a:ext cx="47318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251973" y="1372937"/>
                    <a:ext cx="4731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𝒑</m:t>
                          </m:r>
                        </m:oMath>
                      </m:oMathPara>
                    </a14:m>
                    <a:endParaRPr lang="zh-CN" altLang="en-US"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251973" y="1372937"/>
                    <a:ext cx="473186" cy="461665"/>
                  </a:xfrm>
                  <a:prstGeom prst="rect">
                    <a:avLst/>
                  </a:prstGeom>
                  <a:blipFill>
                    <a:blip r:embed="rId5"/>
                    <a:stretch>
                      <a:fillRect b="-10526"/>
                    </a:stretch>
                  </a:blipFill>
                </p:spPr>
                <p:txBody>
                  <a:bodyPr/>
                  <a:lstStyle/>
                  <a:p>
                    <a:r>
                      <a:rPr lang="zh-CN" altLang="en-US">
                        <a:noFill/>
                      </a:rPr>
                      <a:t> </a:t>
                    </a:r>
                  </a:p>
                </p:txBody>
              </p:sp>
            </mc:Fallback>
          </mc:AlternateContent>
        </p:grpSp>
        <p:sp>
          <p:nvSpPr>
            <p:cNvPr id="12" name="左大括号 11"/>
            <p:cNvSpPr/>
            <p:nvPr/>
          </p:nvSpPr>
          <p:spPr>
            <a:xfrm rot="5400000">
              <a:off x="2305547" y="440543"/>
              <a:ext cx="366039" cy="3178440"/>
            </a:xfrm>
            <a:prstGeom prst="leftBrace">
              <a:avLst>
                <a:gd name="adj1" fmla="val 49712"/>
                <a:gd name="adj2" fmla="val 50000"/>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5" name="圆角矩形 14"/>
              <p:cNvSpPr/>
              <p:nvPr/>
            </p:nvSpPr>
            <p:spPr>
              <a:xfrm>
                <a:off x="584128" y="5068491"/>
                <a:ext cx="3568922" cy="89780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b="1" dirty="0" smtClean="0">
                    <a:solidFill>
                      <a:schemeClr val="bg1"/>
                    </a:solidFill>
                    <a:latin typeface="Calibri" panose="020F0502020204030204" pitchFamily="34" charset="0"/>
                  </a:rPr>
                  <a:t>Surveillance region</a:t>
                </a:r>
              </a:p>
              <a:p>
                <a:pPr algn="ctr"/>
                <a:r>
                  <a:rPr lang="en-US" altLang="zh-CN" sz="2800" b="1" dirty="0">
                    <a:solidFill>
                      <a:schemeClr val="bg1"/>
                    </a:solidFill>
                    <a:latin typeface="Calibri" panose="020F0502020204030204" pitchFamily="34" charset="0"/>
                  </a:rPr>
                  <a:t> </a:t>
                </a:r>
                <a:r>
                  <a:rPr lang="en-US" altLang="zh-CN" sz="2800" b="1" dirty="0" smtClean="0">
                    <a:solidFill>
                      <a:schemeClr val="bg1"/>
                    </a:solidFill>
                    <a:latin typeface="Calibri" panose="020F0502020204030204" pitchFamily="34" charset="0"/>
                  </a:rPr>
                  <a:t>P</a:t>
                </a:r>
                <a14:m>
                  <m:oMath xmlns:m="http://schemas.openxmlformats.org/officeDocument/2006/math">
                    <m:r>
                      <a:rPr lang="en-US" altLang="zh-CN" sz="2800" b="1" i="1">
                        <a:solidFill>
                          <a:schemeClr val="bg1"/>
                        </a:solidFill>
                        <a:latin typeface="Cambria Math" panose="02040503050406030204" pitchFamily="18" charset="0"/>
                      </a:rPr>
                      <m:t>×</m:t>
                    </m:r>
                    <m:r>
                      <a:rPr lang="en-US" altLang="zh-CN" sz="2800" b="1" i="1" smtClean="0">
                        <a:solidFill>
                          <a:schemeClr val="bg1"/>
                        </a:solidFill>
                        <a:latin typeface="Cambria Math" panose="02040503050406030204" pitchFamily="18" charset="0"/>
                      </a:rPr>
                      <m:t>𝑸</m:t>
                    </m:r>
                  </m:oMath>
                </a14:m>
                <a:r>
                  <a:rPr lang="zh-CN" altLang="en-US" sz="2800" b="1" dirty="0">
                    <a:solidFill>
                      <a:schemeClr val="bg1"/>
                    </a:solidFill>
                    <a:latin typeface="Calibri" panose="020F0502020204030204" pitchFamily="34" charset="0"/>
                  </a:rPr>
                  <a:t> </a:t>
                </a:r>
                <a:r>
                  <a:rPr lang="en-US" altLang="zh-CN" sz="2800" b="1" dirty="0" smtClean="0">
                    <a:solidFill>
                      <a:schemeClr val="bg1"/>
                    </a:solidFill>
                    <a:latin typeface="Calibri" panose="020F0502020204030204" pitchFamily="34" charset="0"/>
                  </a:rPr>
                  <a:t>grids</a:t>
                </a:r>
                <a:endParaRPr lang="zh-CN" altLang="en-US" sz="2800" b="1" dirty="0">
                  <a:solidFill>
                    <a:schemeClr val="bg1"/>
                  </a:solidFill>
                  <a:latin typeface="Calibri" panose="020F0502020204030204" pitchFamily="34" charset="0"/>
                </a:endParaRPr>
              </a:p>
            </p:txBody>
          </p:sp>
        </mc:Choice>
        <mc:Fallback xmlns="">
          <p:sp>
            <p:nvSpPr>
              <p:cNvPr id="15" name="圆角矩形 14"/>
              <p:cNvSpPr>
                <a:spLocks noRot="1" noChangeAspect="1" noMove="1" noResize="1" noEditPoints="1" noAdjustHandles="1" noChangeArrowheads="1" noChangeShapeType="1" noTextEdit="1"/>
              </p:cNvSpPr>
              <p:nvPr/>
            </p:nvSpPr>
            <p:spPr>
              <a:xfrm>
                <a:off x="584128" y="5068491"/>
                <a:ext cx="3568922" cy="897806"/>
              </a:xfrm>
              <a:prstGeom prst="roundRect">
                <a:avLst/>
              </a:prstGeom>
              <a:blipFill>
                <a:blip r:embed="rId6"/>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7"/>
          <a:stretch>
            <a:fillRect/>
          </a:stretch>
        </p:blipFill>
        <p:spPr>
          <a:xfrm>
            <a:off x="5289646" y="3262364"/>
            <a:ext cx="3497585" cy="872237"/>
          </a:xfrm>
          <a:prstGeom prst="rect">
            <a:avLst/>
          </a:prstGeom>
        </p:spPr>
      </p:pic>
      <p:cxnSp>
        <p:nvCxnSpPr>
          <p:cNvPr id="16" name="直接箭头连接符 15"/>
          <p:cNvCxnSpPr/>
          <p:nvPr/>
        </p:nvCxnSpPr>
        <p:spPr>
          <a:xfrm>
            <a:off x="2627784" y="3356470"/>
            <a:ext cx="2448272" cy="360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矩形: 圆角 12">
            <a:extLst>
              <a:ext uri="{FF2B5EF4-FFF2-40B4-BE49-F238E27FC236}">
                <a16:creationId xmlns:a16="http://schemas.microsoft.com/office/drawing/2014/main" id="{81DC67D0-30FF-47E2-B22D-5C40DF1D4848}"/>
              </a:ext>
            </a:extLst>
          </p:cNvPr>
          <p:cNvSpPr/>
          <p:nvPr/>
        </p:nvSpPr>
        <p:spPr>
          <a:xfrm>
            <a:off x="5267342" y="2097772"/>
            <a:ext cx="3312368" cy="505497"/>
          </a:xfrm>
          <a:prstGeom prst="roundRect">
            <a:avLst/>
          </a:prstGeom>
          <a:solidFill>
            <a:srgbClr val="7CAD4A"/>
          </a:solidFill>
          <a:ln>
            <a:noFill/>
          </a:ln>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b="1" dirty="0" smtClean="0">
                <a:latin typeface="Times New Roman" panose="02020603050405020304" pitchFamily="18" charset="0"/>
                <a:cs typeface="Times New Roman" panose="02020603050405020304" pitchFamily="18" charset="0"/>
              </a:rPr>
              <a:t>Actual phase differences</a:t>
            </a:r>
            <a:endParaRPr lang="zh-CN" altLang="en-US" sz="2000" b="1" dirty="0">
              <a:latin typeface="Times New Roman" panose="02020603050405020304" pitchFamily="18" charset="0"/>
              <a:cs typeface="Times New Roman" panose="02020603050405020304" pitchFamily="18" charset="0"/>
            </a:endParaRPr>
          </a:p>
        </p:txBody>
      </p:sp>
      <p:sp>
        <p:nvSpPr>
          <p:cNvPr id="19" name="矩形: 圆角 12">
            <a:extLst>
              <a:ext uri="{FF2B5EF4-FFF2-40B4-BE49-F238E27FC236}">
                <a16:creationId xmlns:a16="http://schemas.microsoft.com/office/drawing/2014/main" id="{81DC67D0-30FF-47E2-B22D-5C40DF1D4848}"/>
              </a:ext>
            </a:extLst>
          </p:cNvPr>
          <p:cNvSpPr/>
          <p:nvPr/>
        </p:nvSpPr>
        <p:spPr>
          <a:xfrm>
            <a:off x="5174733" y="4787150"/>
            <a:ext cx="3497585" cy="50549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b="1" dirty="0" smtClean="0">
                <a:latin typeface="Times New Roman" panose="02020603050405020304" pitchFamily="18" charset="0"/>
                <a:cs typeface="Times New Roman" panose="02020603050405020304" pitchFamily="18" charset="0"/>
              </a:rPr>
              <a:t>Theoretical phase differences</a:t>
            </a:r>
            <a:endParaRPr lang="zh-CN" altLang="en-US" sz="2000" b="1" dirty="0">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a:off x="6815054" y="2619427"/>
            <a:ext cx="744819" cy="824318"/>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23" name="直接箭头连接符 22"/>
          <p:cNvCxnSpPr/>
          <p:nvPr/>
        </p:nvCxnSpPr>
        <p:spPr>
          <a:xfrm flipV="1">
            <a:off x="6923525" y="3926703"/>
            <a:ext cx="1248875" cy="778132"/>
          </a:xfrm>
          <a:prstGeom prst="straightConnector1">
            <a:avLst/>
          </a:prstGeom>
          <a:ln w="57150">
            <a:tailEnd type="triangle"/>
          </a:ln>
        </p:spPr>
        <p:style>
          <a:lnRef idx="2">
            <a:schemeClr val="accent4">
              <a:shade val="50000"/>
            </a:schemeClr>
          </a:lnRef>
          <a:fillRef idx="1">
            <a:schemeClr val="accent4"/>
          </a:fillRef>
          <a:effectRef idx="0">
            <a:schemeClr val="accent4"/>
          </a:effectRef>
          <a:fontRef idx="minor">
            <a:schemeClr val="lt1"/>
          </a:fontRef>
        </p:style>
      </p:cxnSp>
    </p:spTree>
    <p:extLst>
      <p:ext uri="{BB962C8B-B14F-4D97-AF65-F5344CB8AC3E}">
        <p14:creationId xmlns:p14="http://schemas.microsoft.com/office/powerpoint/2010/main" val="1342157381"/>
      </p:ext>
    </p:extLst>
  </p:cSld>
  <p:clrMapOvr>
    <a:masterClrMapping/>
  </p:clrMapOvr>
  <mc:AlternateContent xmlns:mc="http://schemas.openxmlformats.org/markup-compatibility/2006" xmlns:p14="http://schemas.microsoft.com/office/powerpoint/2010/main">
    <mc:Choice Requires="p14">
      <p:transition spd="slow" p14:dur="2000" advTm="18096"/>
    </mc:Choice>
    <mc:Fallback xmlns="">
      <p:transition spd="slow" advTm="180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Advanced Model</a:t>
            </a:r>
            <a:endParaRPr lang="zh-CN" altLang="en-US" sz="3600" b="1" dirty="0">
              <a:solidFill>
                <a:srgbClr val="404040"/>
              </a:solidFill>
              <a:latin typeface="Rockwell" panose="02060603020205020403" pitchFamily="18" charset="0"/>
            </a:endParaRPr>
          </a:p>
        </p:txBody>
      </p:sp>
      <p:grpSp>
        <p:nvGrpSpPr>
          <p:cNvPr id="3" name="组合 2"/>
          <p:cNvGrpSpPr/>
          <p:nvPr/>
        </p:nvGrpSpPr>
        <p:grpSpPr>
          <a:xfrm>
            <a:off x="2113422" y="1556792"/>
            <a:ext cx="6419018" cy="4392488"/>
            <a:chOff x="2051720" y="1747812"/>
            <a:chExt cx="6408712" cy="4170180"/>
          </a:xfrm>
        </p:grpSpPr>
        <p:pic>
          <p:nvPicPr>
            <p:cNvPr id="5" name="图片 4"/>
            <p:cNvPicPr>
              <a:picLocks noChangeAspect="1"/>
            </p:cNvPicPr>
            <p:nvPr/>
          </p:nvPicPr>
          <p:blipFill>
            <a:blip r:embed="rId4"/>
            <a:stretch>
              <a:fillRect/>
            </a:stretch>
          </p:blipFill>
          <p:spPr>
            <a:xfrm>
              <a:off x="2051720" y="1772101"/>
              <a:ext cx="6290184" cy="4145891"/>
            </a:xfrm>
            <a:prstGeom prst="rect">
              <a:avLst/>
            </a:prstGeom>
          </p:spPr>
        </p:pic>
        <p:sp>
          <p:nvSpPr>
            <p:cNvPr id="2" name="矩形 1"/>
            <p:cNvSpPr/>
            <p:nvPr/>
          </p:nvSpPr>
          <p:spPr>
            <a:xfrm>
              <a:off x="6948264" y="1747812"/>
              <a:ext cx="1512168" cy="132114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668349231"/>
              </p:ext>
            </p:extLst>
          </p:nvPr>
        </p:nvGraphicFramePr>
        <p:xfrm>
          <a:off x="2555776" y="1090003"/>
          <a:ext cx="5328585" cy="4355221"/>
        </p:xfrm>
        <a:graphic>
          <a:graphicData uri="http://schemas.openxmlformats.org/drawingml/2006/table">
            <a:tbl>
              <a:tblPr firstRow="1" bandRow="1">
                <a:tableStyleId>{5940675A-B579-460E-94D1-54222C63F5DA}</a:tableStyleId>
              </a:tblPr>
              <a:tblGrid>
                <a:gridCol w="355239">
                  <a:extLst>
                    <a:ext uri="{9D8B030D-6E8A-4147-A177-3AD203B41FA5}">
                      <a16:colId xmlns:a16="http://schemas.microsoft.com/office/drawing/2014/main" val="1510605361"/>
                    </a:ext>
                  </a:extLst>
                </a:gridCol>
                <a:gridCol w="355239">
                  <a:extLst>
                    <a:ext uri="{9D8B030D-6E8A-4147-A177-3AD203B41FA5}">
                      <a16:colId xmlns:a16="http://schemas.microsoft.com/office/drawing/2014/main" val="3385944995"/>
                    </a:ext>
                  </a:extLst>
                </a:gridCol>
                <a:gridCol w="355239">
                  <a:extLst>
                    <a:ext uri="{9D8B030D-6E8A-4147-A177-3AD203B41FA5}">
                      <a16:colId xmlns:a16="http://schemas.microsoft.com/office/drawing/2014/main" val="3304165755"/>
                    </a:ext>
                  </a:extLst>
                </a:gridCol>
                <a:gridCol w="355239">
                  <a:extLst>
                    <a:ext uri="{9D8B030D-6E8A-4147-A177-3AD203B41FA5}">
                      <a16:colId xmlns:a16="http://schemas.microsoft.com/office/drawing/2014/main" val="3807983967"/>
                    </a:ext>
                  </a:extLst>
                </a:gridCol>
                <a:gridCol w="355239">
                  <a:extLst>
                    <a:ext uri="{9D8B030D-6E8A-4147-A177-3AD203B41FA5}">
                      <a16:colId xmlns:a16="http://schemas.microsoft.com/office/drawing/2014/main" val="3281472505"/>
                    </a:ext>
                  </a:extLst>
                </a:gridCol>
                <a:gridCol w="355239">
                  <a:extLst>
                    <a:ext uri="{9D8B030D-6E8A-4147-A177-3AD203B41FA5}">
                      <a16:colId xmlns:a16="http://schemas.microsoft.com/office/drawing/2014/main" val="854329497"/>
                    </a:ext>
                  </a:extLst>
                </a:gridCol>
                <a:gridCol w="355239">
                  <a:extLst>
                    <a:ext uri="{9D8B030D-6E8A-4147-A177-3AD203B41FA5}">
                      <a16:colId xmlns:a16="http://schemas.microsoft.com/office/drawing/2014/main" val="20000"/>
                    </a:ext>
                  </a:extLst>
                </a:gridCol>
                <a:gridCol w="355239">
                  <a:extLst>
                    <a:ext uri="{9D8B030D-6E8A-4147-A177-3AD203B41FA5}">
                      <a16:colId xmlns:a16="http://schemas.microsoft.com/office/drawing/2014/main" val="20001"/>
                    </a:ext>
                  </a:extLst>
                </a:gridCol>
                <a:gridCol w="355239">
                  <a:extLst>
                    <a:ext uri="{9D8B030D-6E8A-4147-A177-3AD203B41FA5}">
                      <a16:colId xmlns:a16="http://schemas.microsoft.com/office/drawing/2014/main" val="20002"/>
                    </a:ext>
                  </a:extLst>
                </a:gridCol>
                <a:gridCol w="355239">
                  <a:extLst>
                    <a:ext uri="{9D8B030D-6E8A-4147-A177-3AD203B41FA5}">
                      <a16:colId xmlns:a16="http://schemas.microsoft.com/office/drawing/2014/main" val="20003"/>
                    </a:ext>
                  </a:extLst>
                </a:gridCol>
                <a:gridCol w="355239">
                  <a:extLst>
                    <a:ext uri="{9D8B030D-6E8A-4147-A177-3AD203B41FA5}">
                      <a16:colId xmlns:a16="http://schemas.microsoft.com/office/drawing/2014/main" val="20004"/>
                    </a:ext>
                  </a:extLst>
                </a:gridCol>
                <a:gridCol w="355239">
                  <a:extLst>
                    <a:ext uri="{9D8B030D-6E8A-4147-A177-3AD203B41FA5}">
                      <a16:colId xmlns:a16="http://schemas.microsoft.com/office/drawing/2014/main" val="20006"/>
                    </a:ext>
                  </a:extLst>
                </a:gridCol>
                <a:gridCol w="355239">
                  <a:extLst>
                    <a:ext uri="{9D8B030D-6E8A-4147-A177-3AD203B41FA5}">
                      <a16:colId xmlns:a16="http://schemas.microsoft.com/office/drawing/2014/main" val="20007"/>
                    </a:ext>
                  </a:extLst>
                </a:gridCol>
                <a:gridCol w="355239">
                  <a:extLst>
                    <a:ext uri="{9D8B030D-6E8A-4147-A177-3AD203B41FA5}">
                      <a16:colId xmlns:a16="http://schemas.microsoft.com/office/drawing/2014/main" val="20008"/>
                    </a:ext>
                  </a:extLst>
                </a:gridCol>
                <a:gridCol w="355239">
                  <a:extLst>
                    <a:ext uri="{9D8B030D-6E8A-4147-A177-3AD203B41FA5}">
                      <a16:colId xmlns:a16="http://schemas.microsoft.com/office/drawing/2014/main" val="20009"/>
                    </a:ext>
                  </a:extLst>
                </a:gridCol>
              </a:tblGrid>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175339427"/>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2929323543"/>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666056795"/>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1493806893"/>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1700239751"/>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solidFill>
                      <a:schemeClr val="bg1"/>
                    </a:solidFill>
                  </a:tcPr>
                </a:tc>
                <a:extLst>
                  <a:ext uri="{0D108BD9-81ED-4DB2-BD59-A6C34878D82A}">
                    <a16:rowId xmlns:a16="http://schemas.microsoft.com/office/drawing/2014/main" val="10000"/>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extLst>
                  <a:ext uri="{0D108BD9-81ED-4DB2-BD59-A6C34878D82A}">
                    <a16:rowId xmlns:a16="http://schemas.microsoft.com/office/drawing/2014/main" val="10001"/>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extLst>
                  <a:ext uri="{0D108BD9-81ED-4DB2-BD59-A6C34878D82A}">
                    <a16:rowId xmlns:a16="http://schemas.microsoft.com/office/drawing/2014/main" val="10002"/>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extLst>
                  <a:ext uri="{0D108BD9-81ED-4DB2-BD59-A6C34878D82A}">
                    <a16:rowId xmlns:a16="http://schemas.microsoft.com/office/drawing/2014/main" val="10003"/>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extLst>
                  <a:ext uri="{0D108BD9-81ED-4DB2-BD59-A6C34878D82A}">
                    <a16:rowId xmlns:a16="http://schemas.microsoft.com/office/drawing/2014/main" val="10004"/>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extLst>
                  <a:ext uri="{0D108BD9-81ED-4DB2-BD59-A6C34878D82A}">
                    <a16:rowId xmlns:a16="http://schemas.microsoft.com/office/drawing/2014/main" val="10005"/>
                  </a:ext>
                </a:extLst>
              </a:tr>
              <a:tr h="335017">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extLst>
                  <a:ext uri="{0D108BD9-81ED-4DB2-BD59-A6C34878D82A}">
                    <a16:rowId xmlns:a16="http://schemas.microsoft.com/office/drawing/2014/main" val="10006"/>
                  </a:ext>
                </a:extLst>
              </a:tr>
              <a:tr h="335017">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tc>
                  <a:txBody>
                    <a:bodyPr/>
                    <a:lstStyle/>
                    <a:p>
                      <a:endParaRPr lang="zh-CN" altLang="en-US" sz="1500" dirty="0">
                        <a:ln w="38100">
                          <a:solidFill>
                            <a:schemeClr val="tx1"/>
                          </a:solidFill>
                        </a:ln>
                        <a:noFill/>
                      </a:endParaRPr>
                    </a:p>
                  </a:txBody>
                  <a:tcPr marL="102423" marR="102423" marT="51212" marB="51212"/>
                </a:tc>
                <a:extLst>
                  <a:ext uri="{0D108BD9-81ED-4DB2-BD59-A6C34878D82A}">
                    <a16:rowId xmlns:a16="http://schemas.microsoft.com/office/drawing/2014/main" val="10007"/>
                  </a:ext>
                </a:extLst>
              </a:tr>
            </a:tbl>
          </a:graphicData>
        </a:graphic>
      </p:graphicFrame>
      <p:cxnSp>
        <p:nvCxnSpPr>
          <p:cNvPr id="52" name="直接箭头连接符 51"/>
          <p:cNvCxnSpPr/>
          <p:nvPr/>
        </p:nvCxnSpPr>
        <p:spPr>
          <a:xfrm flipV="1">
            <a:off x="2195736" y="3429001"/>
            <a:ext cx="2088232" cy="7200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1" name="圆角矩形 50"/>
          <p:cNvSpPr/>
          <p:nvPr/>
        </p:nvSpPr>
        <p:spPr>
          <a:xfrm>
            <a:off x="107504" y="2511926"/>
            <a:ext cx="2232248" cy="197816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b="1" dirty="0" smtClean="0">
                <a:solidFill>
                  <a:schemeClr val="bg1"/>
                </a:solidFill>
                <a:latin typeface="Calibri" panose="020F0502020204030204" pitchFamily="34" charset="0"/>
              </a:rPr>
              <a:t>dynamical Surveillance region</a:t>
            </a:r>
          </a:p>
        </p:txBody>
      </p:sp>
    </p:spTree>
    <p:extLst>
      <p:ext uri="{BB962C8B-B14F-4D97-AF65-F5344CB8AC3E}">
        <p14:creationId xmlns:p14="http://schemas.microsoft.com/office/powerpoint/2010/main" val="1952145"/>
      </p:ext>
    </p:extLst>
  </p:cSld>
  <p:clrMapOvr>
    <a:masterClrMapping/>
  </p:clrMapOvr>
  <mc:AlternateContent xmlns:mc="http://schemas.openxmlformats.org/markup-compatibility/2006" xmlns:p14="http://schemas.microsoft.com/office/powerpoint/2010/main">
    <mc:Choice Requires="p14">
      <p:transition spd="slow" p14:dur="2000" advTm="40036"/>
    </mc:Choice>
    <mc:Fallback xmlns="">
      <p:transition spd="slow" advTm="400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4"/>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Layer Determination</a:t>
            </a:r>
            <a:endParaRPr lang="zh-CN" altLang="en-US" sz="3600" b="1" dirty="0">
              <a:solidFill>
                <a:srgbClr val="404040"/>
              </a:solidFill>
              <a:latin typeface="Rockwell" panose="02060603020205020403" pitchFamily="18" charset="0"/>
            </a:endParaRPr>
          </a:p>
        </p:txBody>
      </p:sp>
      <p:grpSp>
        <p:nvGrpSpPr>
          <p:cNvPr id="14" name="Group 6">
            <a:extLst>
              <a:ext uri="{FF2B5EF4-FFF2-40B4-BE49-F238E27FC236}">
                <a16:creationId xmlns:a16="http://schemas.microsoft.com/office/drawing/2014/main" id="{4E94241B-E684-4B54-BECC-BE5402EC763B}"/>
              </a:ext>
            </a:extLst>
          </p:cNvPr>
          <p:cNvGrpSpPr/>
          <p:nvPr/>
        </p:nvGrpSpPr>
        <p:grpSpPr>
          <a:xfrm>
            <a:off x="361740" y="1028909"/>
            <a:ext cx="8530740" cy="400110"/>
            <a:chOff x="2034120" y="1313308"/>
            <a:chExt cx="8149753" cy="400111"/>
          </a:xfrm>
        </p:grpSpPr>
        <p:sp>
          <p:nvSpPr>
            <p:cNvPr id="15" name="Oval 13">
              <a:extLst>
                <a:ext uri="{FF2B5EF4-FFF2-40B4-BE49-F238E27FC236}">
                  <a16:creationId xmlns:a16="http://schemas.microsoft.com/office/drawing/2014/main" id="{70E59607-9B08-4436-925B-9FA5E5FB5BE8}"/>
                </a:ext>
              </a:extLst>
            </p:cNvPr>
            <p:cNvSpPr/>
            <p:nvPr/>
          </p:nvSpPr>
          <p:spPr>
            <a:xfrm>
              <a:off x="2034120" y="1488835"/>
              <a:ext cx="92075"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sp>
          <p:nvSpPr>
            <p:cNvPr id="16" name="Text Box 9">
              <a:extLst>
                <a:ext uri="{FF2B5EF4-FFF2-40B4-BE49-F238E27FC236}">
                  <a16:creationId xmlns:a16="http://schemas.microsoft.com/office/drawing/2014/main" id="{1E721B8D-D9B5-4402-860F-CB4A27965A1F}"/>
                </a:ext>
              </a:extLst>
            </p:cNvPr>
            <p:cNvSpPr txBox="1">
              <a:spLocks noChangeArrowheads="1"/>
            </p:cNvSpPr>
            <p:nvPr/>
          </p:nvSpPr>
          <p:spPr bwMode="auto">
            <a:xfrm>
              <a:off x="2272051" y="1313308"/>
              <a:ext cx="7911822" cy="400111"/>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000" b="1" dirty="0" smtClean="0">
                  <a:solidFill>
                    <a:prstClr val="black"/>
                  </a:solidFill>
                  <a:latin typeface="Times New Roman" panose="02020603050405020304" pitchFamily="18" charset="0"/>
                  <a:cs typeface="Times New Roman" panose="02020603050405020304" pitchFamily="18" charset="0"/>
                </a:rPr>
                <a:t>Empirical Study</a:t>
              </a:r>
              <a:endParaRPr lang="en-US" altLang="zh-CN" sz="2000" b="1" dirty="0">
                <a:solidFill>
                  <a:prstClr val="black"/>
                </a:solidFill>
                <a:latin typeface="Times New Roman" panose="02020603050405020304" pitchFamily="18" charset="0"/>
                <a:cs typeface="Times New Roman" panose="02020603050405020304" pitchFamily="18" charset="0"/>
              </a:endParaRPr>
            </a:p>
          </p:txBody>
        </p:sp>
      </p:grpSp>
      <p:pic>
        <p:nvPicPr>
          <p:cNvPr id="3" name="图片 2"/>
          <p:cNvPicPr>
            <a:picLocks noChangeAspect="1"/>
          </p:cNvPicPr>
          <p:nvPr/>
        </p:nvPicPr>
        <p:blipFill>
          <a:blip r:embed="rId5"/>
          <a:stretch>
            <a:fillRect/>
          </a:stretch>
        </p:blipFill>
        <p:spPr>
          <a:xfrm>
            <a:off x="251520" y="1772643"/>
            <a:ext cx="8668379" cy="3899896"/>
          </a:xfrm>
          <a:prstGeom prst="rect">
            <a:avLst/>
          </a:prstGeom>
        </p:spPr>
      </p:pic>
    </p:spTree>
    <p:custDataLst>
      <p:tags r:id="rId1"/>
    </p:custDataLst>
    <p:extLst>
      <p:ext uri="{BB962C8B-B14F-4D97-AF65-F5344CB8AC3E}">
        <p14:creationId xmlns:p14="http://schemas.microsoft.com/office/powerpoint/2010/main" val="4188750613"/>
      </p:ext>
    </p:extLst>
  </p:cSld>
  <p:clrMapOvr>
    <a:masterClrMapping/>
  </p:clrMapOvr>
  <mc:AlternateContent xmlns:mc="http://schemas.openxmlformats.org/markup-compatibility/2006" xmlns:p14="http://schemas.microsoft.com/office/powerpoint/2010/main">
    <mc:Choice Requires="p14">
      <p:transition spd="slow" p14:dur="2000" advTm="52080"/>
    </mc:Choice>
    <mc:Fallback xmlns="">
      <p:transition spd="slow" advTm="52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 Layer Determination</a:t>
            </a:r>
            <a:endParaRPr lang="zh-CN" altLang="en-US" sz="3600" b="1" dirty="0">
              <a:solidFill>
                <a:srgbClr val="404040"/>
              </a:solidFill>
              <a:latin typeface="Rockwell" panose="02060603020205020403" pitchFamily="18" charset="0"/>
            </a:endParaRPr>
          </a:p>
        </p:txBody>
      </p:sp>
      <p:grpSp>
        <p:nvGrpSpPr>
          <p:cNvPr id="5" name="Group 6">
            <a:extLst>
              <a:ext uri="{FF2B5EF4-FFF2-40B4-BE49-F238E27FC236}">
                <a16:creationId xmlns:a16="http://schemas.microsoft.com/office/drawing/2014/main" id="{EA900371-DF68-48B6-92D8-D1BFF7180C5E}"/>
              </a:ext>
            </a:extLst>
          </p:cNvPr>
          <p:cNvGrpSpPr/>
          <p:nvPr/>
        </p:nvGrpSpPr>
        <p:grpSpPr>
          <a:xfrm>
            <a:off x="361740" y="1268760"/>
            <a:ext cx="8530740" cy="400110"/>
            <a:chOff x="2034120" y="1313308"/>
            <a:chExt cx="8149753" cy="400111"/>
          </a:xfrm>
        </p:grpSpPr>
        <p:sp>
          <p:nvSpPr>
            <p:cNvPr id="6" name="Oval 13">
              <a:extLst>
                <a:ext uri="{FF2B5EF4-FFF2-40B4-BE49-F238E27FC236}">
                  <a16:creationId xmlns:a16="http://schemas.microsoft.com/office/drawing/2014/main" id="{0F7FE272-4363-4683-B912-C43CAD17BA52}"/>
                </a:ext>
              </a:extLst>
            </p:cNvPr>
            <p:cNvSpPr/>
            <p:nvPr/>
          </p:nvSpPr>
          <p:spPr>
            <a:xfrm>
              <a:off x="2034120" y="1488835"/>
              <a:ext cx="92075"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sp>
          <p:nvSpPr>
            <p:cNvPr id="7" name="Text Box 9">
              <a:extLst>
                <a:ext uri="{FF2B5EF4-FFF2-40B4-BE49-F238E27FC236}">
                  <a16:creationId xmlns:a16="http://schemas.microsoft.com/office/drawing/2014/main" id="{4A3DF237-68D3-41AB-9088-BDF70F678AAA}"/>
                </a:ext>
              </a:extLst>
            </p:cNvPr>
            <p:cNvSpPr txBox="1">
              <a:spLocks noChangeArrowheads="1"/>
            </p:cNvSpPr>
            <p:nvPr/>
          </p:nvSpPr>
          <p:spPr bwMode="auto">
            <a:xfrm>
              <a:off x="2272051" y="1313308"/>
              <a:ext cx="7911822" cy="400111"/>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000" b="1" dirty="0" smtClean="0">
                  <a:solidFill>
                    <a:prstClr val="black"/>
                  </a:solidFill>
                  <a:latin typeface="Times New Roman" panose="02020603050405020304" pitchFamily="18" charset="0"/>
                  <a:cs typeface="Times New Roman" panose="02020603050405020304" pitchFamily="18" charset="0"/>
                </a:rPr>
                <a:t>Deployment of antenna</a:t>
              </a:r>
              <a:endParaRPr lang="en-US" altLang="zh-CN" sz="2000" b="1" dirty="0">
                <a:solidFill>
                  <a:prstClr val="black"/>
                </a:solidFill>
                <a:latin typeface="Times New Roman" panose="02020603050405020304" pitchFamily="18" charset="0"/>
                <a:cs typeface="Times New Roman" panose="02020603050405020304" pitchFamily="18" charset="0"/>
              </a:endParaRPr>
            </a:p>
          </p:txBody>
        </p:sp>
      </p:grpSp>
      <p:pic>
        <p:nvPicPr>
          <p:cNvPr id="12" name="图片 11"/>
          <p:cNvPicPr>
            <a:picLocks noChangeAspect="1"/>
          </p:cNvPicPr>
          <p:nvPr/>
        </p:nvPicPr>
        <p:blipFill>
          <a:blip r:embed="rId4"/>
          <a:stretch>
            <a:fillRect/>
          </a:stretch>
        </p:blipFill>
        <p:spPr>
          <a:xfrm>
            <a:off x="4499992" y="2193356"/>
            <a:ext cx="4777495" cy="2299010"/>
          </a:xfrm>
          <a:prstGeom prst="rect">
            <a:avLst/>
          </a:prstGeom>
        </p:spPr>
      </p:pic>
      <p:grpSp>
        <p:nvGrpSpPr>
          <p:cNvPr id="10" name="组合 9"/>
          <p:cNvGrpSpPr/>
          <p:nvPr/>
        </p:nvGrpSpPr>
        <p:grpSpPr>
          <a:xfrm>
            <a:off x="178530" y="1980392"/>
            <a:ext cx="4321462" cy="3964935"/>
            <a:chOff x="178530" y="1980392"/>
            <a:chExt cx="4321462" cy="3964935"/>
          </a:xfrm>
        </p:grpSpPr>
        <p:pic>
          <p:nvPicPr>
            <p:cNvPr id="2" name="图片 1"/>
            <p:cNvPicPr>
              <a:picLocks noChangeAspect="1"/>
            </p:cNvPicPr>
            <p:nvPr/>
          </p:nvPicPr>
          <p:blipFill>
            <a:blip r:embed="rId5"/>
            <a:stretch>
              <a:fillRect/>
            </a:stretch>
          </p:blipFill>
          <p:spPr>
            <a:xfrm>
              <a:off x="178530" y="1980392"/>
              <a:ext cx="4321462" cy="3932470"/>
            </a:xfrm>
            <a:prstGeom prst="rect">
              <a:avLst/>
            </a:prstGeom>
          </p:spPr>
        </p:pic>
        <p:sp>
          <p:nvSpPr>
            <p:cNvPr id="9" name="矩形 8"/>
            <p:cNvSpPr/>
            <p:nvPr/>
          </p:nvSpPr>
          <p:spPr>
            <a:xfrm>
              <a:off x="1259632" y="5548869"/>
              <a:ext cx="406255" cy="396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1058192"/>
      </p:ext>
    </p:extLst>
  </p:cSld>
  <p:clrMapOvr>
    <a:masterClrMapping/>
  </p:clrMapOvr>
  <mc:AlternateContent xmlns:mc="http://schemas.openxmlformats.org/markup-compatibility/2006" xmlns:p14="http://schemas.microsoft.com/office/powerpoint/2010/main">
    <mc:Choice Requires="p14">
      <p:transition spd="slow" p14:dur="2000" advTm="55646"/>
    </mc:Choice>
    <mc:Fallback xmlns="">
      <p:transition spd="slow" advTm="556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3068960"/>
            <a:ext cx="9144000" cy="1080000"/>
          </a:xfrm>
          <a:prstGeom prst="rect">
            <a:avLst/>
          </a:prstGeom>
          <a:solidFill>
            <a:srgbClr val="AD142D">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lumMod val="65000"/>
                    <a:lumOff val="35000"/>
                  </a:schemeClr>
                </a:solidFill>
                <a:latin typeface="Times New Roman" panose="02020603050405020304" pitchFamily="18" charset="0"/>
                <a:cs typeface="Times New Roman" panose="02020603050405020304" pitchFamily="18" charset="0"/>
              </a:rPr>
              <a:t>Implementation and Evaluation</a:t>
            </a:r>
            <a:endParaRPr lang="zh-CN" altLang="en-US" sz="4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116632"/>
            <a:ext cx="2819048" cy="780952"/>
          </a:xfrm>
          <a:prstGeom prst="rect">
            <a:avLst/>
          </a:prstGeom>
        </p:spPr>
      </p:pic>
      <p:grpSp>
        <p:nvGrpSpPr>
          <p:cNvPr id="2" name="组合 1">
            <a:extLst>
              <a:ext uri="{FF2B5EF4-FFF2-40B4-BE49-F238E27FC236}">
                <a16:creationId xmlns:a16="http://schemas.microsoft.com/office/drawing/2014/main" id="{041AE77D-C5D0-4FA2-B131-F9F04109B0BA}"/>
              </a:ext>
            </a:extLst>
          </p:cNvPr>
          <p:cNvGrpSpPr/>
          <p:nvPr/>
        </p:nvGrpSpPr>
        <p:grpSpPr>
          <a:xfrm>
            <a:off x="3048937" y="-1107504"/>
            <a:ext cx="3046127" cy="3458633"/>
            <a:chOff x="3048937" y="-1107504"/>
            <a:chExt cx="3046127" cy="3458633"/>
          </a:xfrm>
        </p:grpSpPr>
        <p:sp>
          <p:nvSpPr>
            <p:cNvPr id="6" name="Freeform 5">
              <a:extLst>
                <a:ext uri="{FF2B5EF4-FFF2-40B4-BE49-F238E27FC236}">
                  <a16:creationId xmlns:a16="http://schemas.microsoft.com/office/drawing/2014/main" id="{526FB65E-485B-46BF-A014-C56157FFD1BA}"/>
                </a:ext>
              </a:extLst>
            </p:cNvPr>
            <p:cNvSpPr>
              <a:spLocks/>
            </p:cNvSpPr>
            <p:nvPr/>
          </p:nvSpPr>
          <p:spPr bwMode="auto">
            <a:xfrm>
              <a:off x="3340823" y="-776091"/>
              <a:ext cx="2462355" cy="2795807"/>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AD142D"/>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7" name="Freeform 5">
              <a:extLst>
                <a:ext uri="{FF2B5EF4-FFF2-40B4-BE49-F238E27FC236}">
                  <a16:creationId xmlns:a16="http://schemas.microsoft.com/office/drawing/2014/main" id="{16F06A1E-3046-4034-BA2D-A09666CE0A41}"/>
                </a:ext>
              </a:extLst>
            </p:cNvPr>
            <p:cNvSpPr>
              <a:spLocks/>
            </p:cNvSpPr>
            <p:nvPr/>
          </p:nvSpPr>
          <p:spPr bwMode="auto">
            <a:xfrm>
              <a:off x="3048937" y="-1107504"/>
              <a:ext cx="3046127" cy="34586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12">
              <a:extLst>
                <a:ext uri="{FF2B5EF4-FFF2-40B4-BE49-F238E27FC236}">
                  <a16:creationId xmlns:a16="http://schemas.microsoft.com/office/drawing/2014/main" id="{87391301-54C0-4F2C-99CC-3D877DF0E3B6}"/>
                </a:ext>
              </a:extLst>
            </p:cNvPr>
            <p:cNvSpPr txBox="1">
              <a:spLocks noChangeArrowheads="1"/>
            </p:cNvSpPr>
            <p:nvPr/>
          </p:nvSpPr>
          <p:spPr bwMode="auto">
            <a:xfrm>
              <a:off x="4068354" y="230235"/>
              <a:ext cx="10072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b="1" dirty="0">
                  <a:solidFill>
                    <a:schemeClr val="bg1"/>
                  </a:solidFill>
                  <a:latin typeface="AgencyFB" panose="02000806040000020003" pitchFamily="2" charset="0"/>
                  <a:ea typeface="微软雅黑" pitchFamily="34" charset="-122"/>
                </a:rPr>
                <a:t>4</a:t>
              </a:r>
              <a:endParaRPr lang="zh-CN" altLang="en-US" sz="9000" b="1" dirty="0">
                <a:solidFill>
                  <a:schemeClr val="bg1"/>
                </a:solidFill>
                <a:latin typeface="AgencyFB" panose="02000806040000020003" pitchFamily="2" charset="0"/>
                <a:ea typeface="微软雅黑" pitchFamily="34" charset="-122"/>
              </a:endParaRPr>
            </a:p>
          </p:txBody>
        </p:sp>
        <p:sp>
          <p:nvSpPr>
            <p:cNvPr id="9" name="文本框 14">
              <a:extLst>
                <a:ext uri="{FF2B5EF4-FFF2-40B4-BE49-F238E27FC236}">
                  <a16:creationId xmlns:a16="http://schemas.microsoft.com/office/drawing/2014/main" id="{3415E954-405D-4082-BD13-69E52C1101E2}"/>
                </a:ext>
              </a:extLst>
            </p:cNvPr>
            <p:cNvSpPr txBox="1">
              <a:spLocks noChangeArrowheads="1"/>
            </p:cNvSpPr>
            <p:nvPr/>
          </p:nvSpPr>
          <p:spPr bwMode="auto">
            <a:xfrm>
              <a:off x="3882576" y="1439200"/>
              <a:ext cx="13788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350" dirty="0">
                  <a:solidFill>
                    <a:schemeClr val="bg1"/>
                  </a:solidFill>
                  <a:latin typeface="微软雅黑" pitchFamily="34" charset="-122"/>
                  <a:ea typeface="微软雅黑" pitchFamily="34" charset="-122"/>
                </a:rPr>
                <a:t>PART FOUR</a:t>
              </a:r>
              <a:endParaRPr lang="zh-CN" altLang="en-US" sz="135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14807664"/>
      </p:ext>
    </p:extLst>
  </p:cSld>
  <p:clrMapOvr>
    <a:masterClrMapping/>
  </p:clrMapOvr>
  <mc:AlternateContent xmlns:mc="http://schemas.openxmlformats.org/markup-compatibility/2006" xmlns:p14="http://schemas.microsoft.com/office/powerpoint/2010/main">
    <mc:Choice Requires="p14">
      <p:transition spd="slow" p14:dur="2000" advTm="17187"/>
    </mc:Choice>
    <mc:Fallback xmlns="">
      <p:transition spd="slow" advTm="171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47"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33" name="文本框 32">
            <a:extLst>
              <a:ext uri="{FF2B5EF4-FFF2-40B4-BE49-F238E27FC236}">
                <a16:creationId xmlns:a16="http://schemas.microsoft.com/office/drawing/2014/main" id="{CD33B566-6BFE-42F7-A0F4-326D33E7BF1E}"/>
              </a:ext>
            </a:extLst>
          </p:cNvPr>
          <p:cNvSpPr txBox="1"/>
          <p:nvPr/>
        </p:nvSpPr>
        <p:spPr>
          <a:xfrm>
            <a:off x="853377" y="179933"/>
            <a:ext cx="7848567" cy="523220"/>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Implementation</a:t>
            </a:r>
            <a:endParaRPr lang="zh-CN" altLang="en-US" sz="3600" b="1" dirty="0">
              <a:solidFill>
                <a:srgbClr val="404040"/>
              </a:solidFill>
              <a:latin typeface="Rockwell" panose="02060603020205020403" pitchFamily="18" charset="0"/>
            </a:endParaRPr>
          </a:p>
        </p:txBody>
      </p:sp>
      <p:pic>
        <p:nvPicPr>
          <p:cNvPr id="2" name="图片 1"/>
          <p:cNvPicPr>
            <a:picLocks noChangeAspect="1"/>
          </p:cNvPicPr>
          <p:nvPr/>
        </p:nvPicPr>
        <p:blipFill>
          <a:blip r:embed="rId4"/>
          <a:stretch>
            <a:fillRect/>
          </a:stretch>
        </p:blipFill>
        <p:spPr>
          <a:xfrm>
            <a:off x="1187624" y="1154514"/>
            <a:ext cx="6230600" cy="4826521"/>
          </a:xfrm>
          <a:prstGeom prst="rect">
            <a:avLst/>
          </a:prstGeom>
        </p:spPr>
      </p:pic>
    </p:spTree>
    <p:extLst>
      <p:ext uri="{BB962C8B-B14F-4D97-AF65-F5344CB8AC3E}">
        <p14:creationId xmlns:p14="http://schemas.microsoft.com/office/powerpoint/2010/main" val="535928830"/>
      </p:ext>
    </p:extLst>
  </p:cSld>
  <p:clrMapOvr>
    <a:masterClrMapping/>
  </p:clrMapOvr>
  <mc:AlternateContent xmlns:mc="http://schemas.openxmlformats.org/markup-compatibility/2006" xmlns:p14="http://schemas.microsoft.com/office/powerpoint/2010/main">
    <mc:Choice Requires="p14">
      <p:transition spd="slow" p14:dur="2000" advTm="51680"/>
    </mc:Choice>
    <mc:Fallback xmlns="">
      <p:transition spd="slow" advTm="5168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原创设计师QQ598969553            _2"/>
          <p:cNvSpPr/>
          <p:nvPr/>
        </p:nvSpPr>
        <p:spPr>
          <a:xfrm>
            <a:off x="1325054" y="1099354"/>
            <a:ext cx="66131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800" b="1" dirty="0">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800"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35" name="圆角矩形 34"/>
          <p:cNvSpPr/>
          <p:nvPr/>
        </p:nvSpPr>
        <p:spPr>
          <a:xfrm>
            <a:off x="2140045" y="1099354"/>
            <a:ext cx="5550595"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defRPr/>
            </a:pPr>
            <a:endParaRPr lang="zh-CN" altLang="en-US" sz="2699"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33" name="文本框 32"/>
          <p:cNvSpPr txBox="1"/>
          <p:nvPr/>
        </p:nvSpPr>
        <p:spPr>
          <a:xfrm>
            <a:off x="2123728" y="1161212"/>
            <a:ext cx="5566908"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Motivation</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40" name="圆角矩形 39"/>
          <p:cNvSpPr/>
          <p:nvPr/>
        </p:nvSpPr>
        <p:spPr>
          <a:xfrm>
            <a:off x="2123728" y="1970189"/>
            <a:ext cx="5566908"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endParaRPr lang="zh-CN" altLang="en-US" sz="2699"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38" name="文本框 37"/>
          <p:cNvSpPr txBox="1"/>
          <p:nvPr/>
        </p:nvSpPr>
        <p:spPr>
          <a:xfrm>
            <a:off x="2123728" y="2052132"/>
            <a:ext cx="5566908" cy="523220"/>
          </a:xfrm>
          <a:prstGeom prst="rect">
            <a:avLst/>
          </a:prstGeom>
          <a:noFill/>
        </p:spPr>
        <p:txBody>
          <a:bodyPr wrap="square" rtlCol="0">
            <a:spAutoFit/>
          </a:bodyPr>
          <a:lstStyle>
            <a:defPPr>
              <a:defRPr lang="zh-CN"/>
            </a:defPPr>
            <a:lvl1pPr>
              <a:defRPr sz="2800" b="1">
                <a:solidFill>
                  <a:schemeClr val="bg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altLang="zh-CN" dirty="0"/>
              <a:t>Challenges</a:t>
            </a:r>
            <a:endParaRPr lang="zh-CN" altLang="en-US" dirty="0"/>
          </a:p>
        </p:txBody>
      </p:sp>
      <p:sp>
        <p:nvSpPr>
          <p:cNvPr id="45" name="圆角矩形 44"/>
          <p:cNvSpPr/>
          <p:nvPr/>
        </p:nvSpPr>
        <p:spPr>
          <a:xfrm>
            <a:off x="2125306" y="2839686"/>
            <a:ext cx="5564469"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endParaRPr lang="zh-CN" altLang="en-US" sz="2699"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43" name="文本框 42"/>
          <p:cNvSpPr txBox="1"/>
          <p:nvPr/>
        </p:nvSpPr>
        <p:spPr>
          <a:xfrm>
            <a:off x="2125307" y="2902112"/>
            <a:ext cx="5564468" cy="523220"/>
          </a:xfrm>
          <a:prstGeom prst="rect">
            <a:avLst/>
          </a:prstGeom>
          <a:noFill/>
        </p:spPr>
        <p:txBody>
          <a:bodyPr wrap="square" rtlCol="0">
            <a:spAutoFit/>
          </a:bodyPr>
          <a:lstStyle>
            <a:defPPr>
              <a:defRPr lang="zh-CN"/>
            </a:defPPr>
            <a:lvl1pPr algn="ctr">
              <a:defRPr sz="2800" b="1">
                <a:solidFill>
                  <a:schemeClr val="bg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System Design</a:t>
            </a:r>
          </a:p>
        </p:txBody>
      </p:sp>
      <p:sp>
        <p:nvSpPr>
          <p:cNvPr id="50" name="圆角矩形 49"/>
          <p:cNvSpPr/>
          <p:nvPr/>
        </p:nvSpPr>
        <p:spPr>
          <a:xfrm>
            <a:off x="2151745" y="4580331"/>
            <a:ext cx="5524644"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Conclusion</a:t>
            </a:r>
            <a:endParaRPr lang="zh-CN" altLang="en-US" sz="2699" b="1" dirty="0">
              <a:latin typeface="Times New Roman" panose="02020603050405020304" pitchFamily="18" charset="0"/>
              <a:ea typeface="Arial Unicode MS" panose="020B0604020202020204" pitchFamily="34" charset="-122"/>
              <a:cs typeface="Times New Roman" panose="02020603050405020304" pitchFamily="18" charset="0"/>
            </a:endParaRPr>
          </a:p>
        </p:txBody>
      </p:sp>
      <p:pic>
        <p:nvPicPr>
          <p:cNvPr id="56" name="图片 55"/>
          <p:cNvPicPr>
            <a:picLocks noChangeAspect="1"/>
          </p:cNvPicPr>
          <p:nvPr/>
        </p:nvPicPr>
        <p:blipFill>
          <a:blip r:embed="rId3"/>
          <a:stretch>
            <a:fillRect/>
          </a:stretch>
        </p:blipFill>
        <p:spPr>
          <a:xfrm>
            <a:off x="0" y="116632"/>
            <a:ext cx="2819048" cy="780952"/>
          </a:xfrm>
          <a:prstGeom prst="rect">
            <a:avLst/>
          </a:prstGeom>
        </p:spPr>
      </p:pic>
      <p:sp>
        <p:nvSpPr>
          <p:cNvPr id="20" name="圆角矩形 44">
            <a:extLst>
              <a:ext uri="{FF2B5EF4-FFF2-40B4-BE49-F238E27FC236}">
                <a16:creationId xmlns:a16="http://schemas.microsoft.com/office/drawing/2014/main" id="{FFD25E97-9078-4943-97FC-A386C37C0D17}"/>
              </a:ext>
            </a:extLst>
          </p:cNvPr>
          <p:cNvSpPr/>
          <p:nvPr/>
        </p:nvSpPr>
        <p:spPr>
          <a:xfrm>
            <a:off x="2123726" y="3711859"/>
            <a:ext cx="553803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a:endParaRPr lang="zh-CN" altLang="en-US" sz="2699"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6E774BA-60AA-491E-BE6B-E80CCB713B5D}"/>
              </a:ext>
            </a:extLst>
          </p:cNvPr>
          <p:cNvSpPr txBox="1"/>
          <p:nvPr/>
        </p:nvSpPr>
        <p:spPr>
          <a:xfrm>
            <a:off x="2123728" y="3774287"/>
            <a:ext cx="5566562" cy="954107"/>
          </a:xfrm>
          <a:prstGeom prst="rect">
            <a:avLst/>
          </a:prstGeom>
          <a:noFill/>
        </p:spPr>
        <p:txBody>
          <a:bodyPr wrap="square" rtlCol="0">
            <a:spAutoFit/>
          </a:bodyPr>
          <a:lstStyle>
            <a:defPPr>
              <a:defRPr lang="zh-CN"/>
            </a:defPPr>
            <a:lvl1pPr algn="ctr">
              <a:defRPr sz="2800" b="1">
                <a:solidFill>
                  <a:schemeClr val="bg1"/>
                </a:solidFill>
                <a:latin typeface="Times New Roman" panose="02020603050405020304" pitchFamily="18" charset="0"/>
                <a:cs typeface="Times New Roman" panose="02020603050405020304" pitchFamily="18"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dirty="0"/>
              <a:t>Implementation and Evaluation</a:t>
            </a:r>
            <a:endParaRPr lang="zh-CN" altLang="en-US" dirty="0"/>
          </a:p>
          <a:p>
            <a:endParaRPr lang="en-US" altLang="zh-CN" dirty="0"/>
          </a:p>
        </p:txBody>
      </p:sp>
      <p:sp>
        <p:nvSpPr>
          <p:cNvPr id="22" name="文本框 21">
            <a:extLst>
              <a:ext uri="{FF2B5EF4-FFF2-40B4-BE49-F238E27FC236}">
                <a16:creationId xmlns:a16="http://schemas.microsoft.com/office/drawing/2014/main" id="{6D8E2F55-CF6A-4BE8-AFA3-5167D46E1395}"/>
              </a:ext>
            </a:extLst>
          </p:cNvPr>
          <p:cNvSpPr txBox="1"/>
          <p:nvPr/>
        </p:nvSpPr>
        <p:spPr>
          <a:xfrm>
            <a:off x="853377" y="179933"/>
            <a:ext cx="7848567"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rPr>
              <a:t>Outline</a:t>
            </a:r>
            <a:endParaRPr lang="zh-CN" altLang="en-US" sz="3600" b="1" dirty="0">
              <a:solidFill>
                <a:srgbClr val="404040"/>
              </a:solidFill>
              <a:latin typeface="Rockwell" panose="02060603020205020403" pitchFamily="18" charset="0"/>
            </a:endParaRPr>
          </a:p>
        </p:txBody>
      </p:sp>
      <p:sp>
        <p:nvSpPr>
          <p:cNvPr id="23" name="原创设计师QQ598969553            _2">
            <a:extLst>
              <a:ext uri="{FF2B5EF4-FFF2-40B4-BE49-F238E27FC236}">
                <a16:creationId xmlns:a16="http://schemas.microsoft.com/office/drawing/2014/main" id="{71A0A5B8-7105-44DD-988A-C8E0FB5792CE}"/>
              </a:ext>
            </a:extLst>
          </p:cNvPr>
          <p:cNvSpPr/>
          <p:nvPr/>
        </p:nvSpPr>
        <p:spPr>
          <a:xfrm>
            <a:off x="1325054" y="1972124"/>
            <a:ext cx="66131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800" b="1" dirty="0">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800"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4" name="原创设计师QQ598969553            _2">
            <a:extLst>
              <a:ext uri="{FF2B5EF4-FFF2-40B4-BE49-F238E27FC236}">
                <a16:creationId xmlns:a16="http://schemas.microsoft.com/office/drawing/2014/main" id="{33AED1E7-82F5-4542-94FC-617210CADF46}"/>
              </a:ext>
            </a:extLst>
          </p:cNvPr>
          <p:cNvSpPr/>
          <p:nvPr/>
        </p:nvSpPr>
        <p:spPr>
          <a:xfrm>
            <a:off x="1325054" y="2844894"/>
            <a:ext cx="66131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800" b="1" dirty="0">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800"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5" name="原创设计师QQ598969553            _2">
            <a:extLst>
              <a:ext uri="{FF2B5EF4-FFF2-40B4-BE49-F238E27FC236}">
                <a16:creationId xmlns:a16="http://schemas.microsoft.com/office/drawing/2014/main" id="{4F93902B-CE98-4716-8A9A-0662E272962A}"/>
              </a:ext>
            </a:extLst>
          </p:cNvPr>
          <p:cNvSpPr/>
          <p:nvPr/>
        </p:nvSpPr>
        <p:spPr>
          <a:xfrm>
            <a:off x="1325054" y="3711859"/>
            <a:ext cx="66131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800" b="1" dirty="0">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800"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6" name="原创设计师QQ598969553            _2">
            <a:extLst>
              <a:ext uri="{FF2B5EF4-FFF2-40B4-BE49-F238E27FC236}">
                <a16:creationId xmlns:a16="http://schemas.microsoft.com/office/drawing/2014/main" id="{19017C6E-D5F2-4957-8F07-536AD1D6CD9D}"/>
              </a:ext>
            </a:extLst>
          </p:cNvPr>
          <p:cNvSpPr/>
          <p:nvPr/>
        </p:nvSpPr>
        <p:spPr>
          <a:xfrm>
            <a:off x="1325054" y="4578824"/>
            <a:ext cx="661310" cy="648072"/>
          </a:xfrm>
          <a:prstGeom prst="roundRect">
            <a:avLst/>
          </a:prstGeom>
          <a:solidFill>
            <a:srgbClr val="AD142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71" tIns="45686" rIns="91371" bIns="45686" anchor="ctr"/>
          <a:lstStyle/>
          <a:p>
            <a:pPr algn="ctr">
              <a:defRPr/>
            </a:pPr>
            <a:r>
              <a:rPr lang="en-US" altLang="zh-CN" sz="2800" b="1" dirty="0">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800" b="1" dirty="0">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2858024443"/>
      </p:ext>
    </p:extLst>
  </p:cSld>
  <p:clrMapOvr>
    <a:masterClrMapping/>
  </p:clrMapOvr>
  <mc:AlternateContent xmlns:mc="http://schemas.openxmlformats.org/markup-compatibility/2006" xmlns:p14="http://schemas.microsoft.com/office/powerpoint/2010/main">
    <mc:Choice Requires="p14">
      <p:transition spd="slow" p14:dur="2000" advTm="14"/>
    </mc:Choice>
    <mc:Fallback xmlns="">
      <p:transition spd="slow" advTm="1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4"/>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Evaluation</a:t>
            </a:r>
            <a:endParaRPr lang="zh-CN" altLang="en-US" sz="3600" b="1" dirty="0">
              <a:solidFill>
                <a:srgbClr val="404040"/>
              </a:solidFill>
              <a:latin typeface="Rockwell" panose="02060603020205020403" pitchFamily="18" charset="0"/>
            </a:endParaRPr>
          </a:p>
        </p:txBody>
      </p:sp>
      <p:sp>
        <p:nvSpPr>
          <p:cNvPr id="6" name="圆角矩形 19">
            <a:extLst>
              <a:ext uri="{FF2B5EF4-FFF2-40B4-BE49-F238E27FC236}">
                <a16:creationId xmlns:a16="http://schemas.microsoft.com/office/drawing/2014/main" id="{14E60250-7A55-44B6-B63C-F421E42D286A}"/>
              </a:ext>
            </a:extLst>
          </p:cNvPr>
          <p:cNvSpPr/>
          <p:nvPr/>
        </p:nvSpPr>
        <p:spPr>
          <a:xfrm>
            <a:off x="750965" y="1471359"/>
            <a:ext cx="3412155" cy="445473"/>
          </a:xfrm>
          <a:prstGeom prst="roundRect">
            <a:avLst/>
          </a:prstGeom>
          <a:solidFill>
            <a:srgbClr val="B62E43"/>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Different Antenna Height</a:t>
            </a:r>
            <a:endParaRPr lang="zh-CN" altLang="en-US" b="1" dirty="0">
              <a:latin typeface="Times New Roman" panose="02020603050405020304" pitchFamily="18" charset="0"/>
              <a:cs typeface="Times New Roman" panose="02020603050405020304" pitchFamily="18" charset="0"/>
            </a:endParaRPr>
          </a:p>
        </p:txBody>
      </p:sp>
      <p:sp>
        <p:nvSpPr>
          <p:cNvPr id="18" name="圆角矩形 19">
            <a:extLst>
              <a:ext uri="{FF2B5EF4-FFF2-40B4-BE49-F238E27FC236}">
                <a16:creationId xmlns:a16="http://schemas.microsoft.com/office/drawing/2014/main" id="{A5A71168-BDEB-499E-86FF-D0827FB48D0D}"/>
              </a:ext>
            </a:extLst>
          </p:cNvPr>
          <p:cNvSpPr/>
          <p:nvPr/>
        </p:nvSpPr>
        <p:spPr>
          <a:xfrm>
            <a:off x="5076056" y="1471359"/>
            <a:ext cx="3412155" cy="445473"/>
          </a:xfrm>
          <a:prstGeom prst="roundRect">
            <a:avLst/>
          </a:prstGeom>
          <a:solidFill>
            <a:srgbClr val="B62E43"/>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Different Tag Spacing</a:t>
            </a:r>
            <a:endParaRPr lang="zh-CN" altLang="en-US"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202432" y="2636912"/>
            <a:ext cx="4267678" cy="2901311"/>
          </a:xfrm>
          <a:prstGeom prst="rect">
            <a:avLst/>
          </a:prstGeom>
        </p:spPr>
      </p:pic>
      <p:pic>
        <p:nvPicPr>
          <p:cNvPr id="5" name="图片 4"/>
          <p:cNvPicPr>
            <a:picLocks noChangeAspect="1"/>
          </p:cNvPicPr>
          <p:nvPr/>
        </p:nvPicPr>
        <p:blipFill>
          <a:blip r:embed="rId6"/>
          <a:stretch>
            <a:fillRect/>
          </a:stretch>
        </p:blipFill>
        <p:spPr>
          <a:xfrm>
            <a:off x="4545602" y="2636912"/>
            <a:ext cx="4346878" cy="2984073"/>
          </a:xfrm>
          <a:prstGeom prst="rect">
            <a:avLst/>
          </a:prstGeom>
        </p:spPr>
      </p:pic>
    </p:spTree>
    <p:custDataLst>
      <p:tags r:id="rId1"/>
    </p:custDataLst>
    <p:extLst>
      <p:ext uri="{BB962C8B-B14F-4D97-AF65-F5344CB8AC3E}">
        <p14:creationId xmlns:p14="http://schemas.microsoft.com/office/powerpoint/2010/main" val="1765843639"/>
      </p:ext>
    </p:extLst>
  </p:cSld>
  <p:clrMapOvr>
    <a:masterClrMapping/>
  </p:clrMapOvr>
  <mc:AlternateContent xmlns:mc="http://schemas.openxmlformats.org/markup-compatibility/2006" xmlns:p14="http://schemas.microsoft.com/office/powerpoint/2010/main">
    <mc:Choice Requires="p14">
      <p:transition spd="slow" p14:dur="2000" advTm="58767"/>
    </mc:Choice>
    <mc:Fallback xmlns="">
      <p:transition spd="slow" advTm="58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4"/>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523220"/>
          </a:xfrm>
          <a:prstGeom prst="rect">
            <a:avLst/>
          </a:prstGeom>
          <a:noFill/>
        </p:spPr>
        <p:txBody>
          <a:bodyPr wrap="square" rtlCol="0">
            <a:spAutoFit/>
          </a:bodyPr>
          <a:lstStyle/>
          <a:p>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Evaluation</a:t>
            </a:r>
            <a:endParaRPr lang="zh-CN" altLang="en-US" sz="3600" b="1" dirty="0">
              <a:solidFill>
                <a:srgbClr val="404040"/>
              </a:solidFill>
              <a:latin typeface="Rockwell" panose="02060603020205020403" pitchFamily="18" charset="0"/>
            </a:endParaRPr>
          </a:p>
        </p:txBody>
      </p:sp>
      <p:sp>
        <p:nvSpPr>
          <p:cNvPr id="6" name="圆角矩形 19">
            <a:extLst>
              <a:ext uri="{FF2B5EF4-FFF2-40B4-BE49-F238E27FC236}">
                <a16:creationId xmlns:a16="http://schemas.microsoft.com/office/drawing/2014/main" id="{14E60250-7A55-44B6-B63C-F421E42D286A}"/>
              </a:ext>
            </a:extLst>
          </p:cNvPr>
          <p:cNvSpPr/>
          <p:nvPr/>
        </p:nvSpPr>
        <p:spPr>
          <a:xfrm>
            <a:off x="750965" y="1327343"/>
            <a:ext cx="3412155" cy="445473"/>
          </a:xfrm>
          <a:prstGeom prst="roundRect">
            <a:avLst/>
          </a:prstGeom>
          <a:solidFill>
            <a:srgbClr val="B62E43"/>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Relative Error</a:t>
            </a:r>
            <a:endParaRPr lang="zh-CN" altLang="en-US" b="1" dirty="0">
              <a:latin typeface="Times New Roman" panose="02020603050405020304" pitchFamily="18" charset="0"/>
              <a:cs typeface="Times New Roman" panose="02020603050405020304" pitchFamily="18" charset="0"/>
            </a:endParaRPr>
          </a:p>
        </p:txBody>
      </p:sp>
      <p:sp>
        <p:nvSpPr>
          <p:cNvPr id="18" name="圆角矩形 19">
            <a:extLst>
              <a:ext uri="{FF2B5EF4-FFF2-40B4-BE49-F238E27FC236}">
                <a16:creationId xmlns:a16="http://schemas.microsoft.com/office/drawing/2014/main" id="{A5A71168-BDEB-499E-86FF-D0827FB48D0D}"/>
              </a:ext>
            </a:extLst>
          </p:cNvPr>
          <p:cNvSpPr/>
          <p:nvPr/>
        </p:nvSpPr>
        <p:spPr>
          <a:xfrm>
            <a:off x="5004048" y="1327342"/>
            <a:ext cx="3412155" cy="445473"/>
          </a:xfrm>
          <a:prstGeom prst="roundRect">
            <a:avLst/>
          </a:prstGeom>
          <a:solidFill>
            <a:srgbClr val="B62E43"/>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b="1" dirty="0" smtClean="0">
                <a:latin typeface="Times New Roman" panose="02020603050405020304" pitchFamily="18" charset="0"/>
                <a:cs typeface="Times New Roman" panose="02020603050405020304" pitchFamily="18" charset="0"/>
              </a:rPr>
              <a:t>Execution Time</a:t>
            </a:r>
            <a:endParaRPr lang="zh-CN" altLang="en-US"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14991" y="2276872"/>
            <a:ext cx="4586991" cy="3096344"/>
          </a:xfrm>
          <a:prstGeom prst="rect">
            <a:avLst/>
          </a:prstGeom>
        </p:spPr>
      </p:pic>
      <p:pic>
        <p:nvPicPr>
          <p:cNvPr id="9" name="图片 8"/>
          <p:cNvPicPr>
            <a:picLocks noChangeAspect="1"/>
          </p:cNvPicPr>
          <p:nvPr/>
        </p:nvPicPr>
        <p:blipFill>
          <a:blip r:embed="rId6"/>
          <a:stretch>
            <a:fillRect/>
          </a:stretch>
        </p:blipFill>
        <p:spPr>
          <a:xfrm>
            <a:off x="4572000" y="2924944"/>
            <a:ext cx="4532163" cy="1222732"/>
          </a:xfrm>
          <a:prstGeom prst="rect">
            <a:avLst/>
          </a:prstGeom>
        </p:spPr>
      </p:pic>
    </p:spTree>
    <p:custDataLst>
      <p:tags r:id="rId1"/>
    </p:custDataLst>
    <p:extLst>
      <p:ext uri="{BB962C8B-B14F-4D97-AF65-F5344CB8AC3E}">
        <p14:creationId xmlns:p14="http://schemas.microsoft.com/office/powerpoint/2010/main" val="1772838803"/>
      </p:ext>
    </p:extLst>
  </p:cSld>
  <p:clrMapOvr>
    <a:masterClrMapping/>
  </p:clrMapOvr>
  <mc:AlternateContent xmlns:mc="http://schemas.openxmlformats.org/markup-compatibility/2006" xmlns:p14="http://schemas.microsoft.com/office/powerpoint/2010/main">
    <mc:Choice Requires="p14">
      <p:transition spd="slow" p14:dur="2000" advTm="87145"/>
    </mc:Choice>
    <mc:Fallback xmlns="">
      <p:transition spd="slow" advTm="87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3068960"/>
            <a:ext cx="9144000" cy="1080000"/>
          </a:xfrm>
          <a:prstGeom prst="rect">
            <a:avLst/>
          </a:prstGeom>
          <a:solidFill>
            <a:srgbClr val="AD142D">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lumMod val="65000"/>
                    <a:lumOff val="35000"/>
                  </a:schemeClr>
                </a:solidFill>
                <a:latin typeface="Times New Roman" panose="02020603050405020304" pitchFamily="18" charset="0"/>
                <a:cs typeface="Times New Roman" panose="02020603050405020304" pitchFamily="18" charset="0"/>
              </a:rPr>
              <a:t>Conclusion</a:t>
            </a:r>
            <a:endParaRPr lang="zh-CN" altLang="en-US" sz="4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116632"/>
            <a:ext cx="2819048" cy="780952"/>
          </a:xfrm>
          <a:prstGeom prst="rect">
            <a:avLst/>
          </a:prstGeom>
        </p:spPr>
      </p:pic>
      <p:grpSp>
        <p:nvGrpSpPr>
          <p:cNvPr id="2" name="组合 1">
            <a:extLst>
              <a:ext uri="{FF2B5EF4-FFF2-40B4-BE49-F238E27FC236}">
                <a16:creationId xmlns:a16="http://schemas.microsoft.com/office/drawing/2014/main" id="{041AE77D-C5D0-4FA2-B131-F9F04109B0BA}"/>
              </a:ext>
            </a:extLst>
          </p:cNvPr>
          <p:cNvGrpSpPr/>
          <p:nvPr/>
        </p:nvGrpSpPr>
        <p:grpSpPr>
          <a:xfrm>
            <a:off x="3048937" y="-1107504"/>
            <a:ext cx="3046127" cy="3458633"/>
            <a:chOff x="3048937" y="-1107504"/>
            <a:chExt cx="3046127" cy="3458633"/>
          </a:xfrm>
        </p:grpSpPr>
        <p:sp>
          <p:nvSpPr>
            <p:cNvPr id="6" name="Freeform 5">
              <a:extLst>
                <a:ext uri="{FF2B5EF4-FFF2-40B4-BE49-F238E27FC236}">
                  <a16:creationId xmlns:a16="http://schemas.microsoft.com/office/drawing/2014/main" id="{526FB65E-485B-46BF-A014-C56157FFD1BA}"/>
                </a:ext>
              </a:extLst>
            </p:cNvPr>
            <p:cNvSpPr>
              <a:spLocks/>
            </p:cNvSpPr>
            <p:nvPr/>
          </p:nvSpPr>
          <p:spPr bwMode="auto">
            <a:xfrm>
              <a:off x="3340823" y="-776091"/>
              <a:ext cx="2462355" cy="2795807"/>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AD142D"/>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7" name="Freeform 5">
              <a:extLst>
                <a:ext uri="{FF2B5EF4-FFF2-40B4-BE49-F238E27FC236}">
                  <a16:creationId xmlns:a16="http://schemas.microsoft.com/office/drawing/2014/main" id="{16F06A1E-3046-4034-BA2D-A09666CE0A41}"/>
                </a:ext>
              </a:extLst>
            </p:cNvPr>
            <p:cNvSpPr>
              <a:spLocks/>
            </p:cNvSpPr>
            <p:nvPr/>
          </p:nvSpPr>
          <p:spPr bwMode="auto">
            <a:xfrm>
              <a:off x="3048937" y="-1107504"/>
              <a:ext cx="3046127" cy="34586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12">
              <a:extLst>
                <a:ext uri="{FF2B5EF4-FFF2-40B4-BE49-F238E27FC236}">
                  <a16:creationId xmlns:a16="http://schemas.microsoft.com/office/drawing/2014/main" id="{87391301-54C0-4F2C-99CC-3D877DF0E3B6}"/>
                </a:ext>
              </a:extLst>
            </p:cNvPr>
            <p:cNvSpPr txBox="1">
              <a:spLocks noChangeArrowheads="1"/>
            </p:cNvSpPr>
            <p:nvPr/>
          </p:nvSpPr>
          <p:spPr bwMode="auto">
            <a:xfrm>
              <a:off x="4068354" y="230235"/>
              <a:ext cx="10072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b="1" dirty="0">
                  <a:solidFill>
                    <a:schemeClr val="bg1"/>
                  </a:solidFill>
                  <a:latin typeface="AgencyFB" panose="02000806040000020003" pitchFamily="2" charset="0"/>
                  <a:ea typeface="微软雅黑" pitchFamily="34" charset="-122"/>
                </a:rPr>
                <a:t>5</a:t>
              </a:r>
              <a:endParaRPr lang="zh-CN" altLang="en-US" sz="9000" b="1" dirty="0">
                <a:solidFill>
                  <a:schemeClr val="bg1"/>
                </a:solidFill>
                <a:latin typeface="AgencyFB" panose="02000806040000020003" pitchFamily="2" charset="0"/>
                <a:ea typeface="微软雅黑" pitchFamily="34" charset="-122"/>
              </a:endParaRPr>
            </a:p>
          </p:txBody>
        </p:sp>
        <p:sp>
          <p:nvSpPr>
            <p:cNvPr id="9" name="文本框 14">
              <a:extLst>
                <a:ext uri="{FF2B5EF4-FFF2-40B4-BE49-F238E27FC236}">
                  <a16:creationId xmlns:a16="http://schemas.microsoft.com/office/drawing/2014/main" id="{3415E954-405D-4082-BD13-69E52C1101E2}"/>
                </a:ext>
              </a:extLst>
            </p:cNvPr>
            <p:cNvSpPr txBox="1">
              <a:spLocks noChangeArrowheads="1"/>
            </p:cNvSpPr>
            <p:nvPr/>
          </p:nvSpPr>
          <p:spPr bwMode="auto">
            <a:xfrm>
              <a:off x="3882576" y="1439200"/>
              <a:ext cx="13788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350" dirty="0">
                  <a:solidFill>
                    <a:schemeClr val="bg1"/>
                  </a:solidFill>
                  <a:latin typeface="微软雅黑" pitchFamily="34" charset="-122"/>
                  <a:ea typeface="微软雅黑" pitchFamily="34" charset="-122"/>
                </a:rPr>
                <a:t>PART FIVE</a:t>
              </a:r>
              <a:endParaRPr lang="zh-CN" altLang="en-US" sz="135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62136906"/>
      </p:ext>
    </p:extLst>
  </p:cSld>
  <p:clrMapOvr>
    <a:masterClrMapping/>
  </p:clrMapOvr>
  <mc:AlternateContent xmlns:mc="http://schemas.openxmlformats.org/markup-compatibility/2006" xmlns:p14="http://schemas.microsoft.com/office/powerpoint/2010/main">
    <mc:Choice Requires="p14">
      <p:transition spd="slow" p14:dur="2000" advTm="1771"/>
    </mc:Choice>
    <mc:Fallback xmlns="">
      <p:transition spd="slow" advTm="17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47"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2" name="文本框 1"/>
          <p:cNvSpPr txBox="1"/>
          <p:nvPr/>
        </p:nvSpPr>
        <p:spPr>
          <a:xfrm>
            <a:off x="853374" y="179933"/>
            <a:ext cx="4582722" cy="584775"/>
          </a:xfrm>
          <a:prstGeom prst="rect">
            <a:avLst/>
          </a:prstGeom>
          <a:noFill/>
        </p:spPr>
        <p:txBody>
          <a:bodyPr wrap="square" rtlCol="0">
            <a:spAutoFit/>
          </a:bodyPr>
          <a:lstStyle/>
          <a:p>
            <a:r>
              <a:rPr lang="en-US" altLang="zh-CN" sz="3200" b="1" dirty="0">
                <a:solidFill>
                  <a:schemeClr val="tx1">
                    <a:lumMod val="65000"/>
                    <a:lumOff val="35000"/>
                  </a:schemeClr>
                </a:solidFill>
                <a:latin typeface="Times New Roman" panose="02020603050405020304" pitchFamily="18" charset="0"/>
                <a:cs typeface="Times New Roman" panose="02020603050405020304" pitchFamily="18" charset="0"/>
              </a:rPr>
              <a:t>Conclusion</a:t>
            </a:r>
            <a:endParaRPr lang="zh-CN" alt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67544" y="1212524"/>
            <a:ext cx="8208912" cy="3036729"/>
          </a:xfrm>
          <a:prstGeom prst="rect">
            <a:avLst/>
          </a:prstGeom>
          <a:noFill/>
        </p:spPr>
        <p:txBody>
          <a:bodyPr wrap="square" rtlCol="0">
            <a:spAutoFit/>
          </a:bodyPr>
          <a:lstStyle/>
          <a:p>
            <a:pPr marL="285750" indent="-285750" algn="just">
              <a:spcBef>
                <a:spcPts val="600"/>
              </a:spcBef>
              <a:spcAft>
                <a:spcPts val="800"/>
              </a:spcAft>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we present PRMS, an RFID-based localization </a:t>
            </a:r>
            <a:r>
              <a:rPr lang="en-US" altLang="zh-CN" sz="2400" b="1" dirty="0" smtClean="0">
                <a:latin typeface="Times New Roman" panose="02020603050405020304" pitchFamily="18" charset="0"/>
                <a:cs typeface="Times New Roman" panose="02020603050405020304" pitchFamily="18" charset="0"/>
              </a:rPr>
              <a:t>system which gives both order and layer for RFID tags </a:t>
            </a:r>
            <a:r>
              <a:rPr lang="en-US" altLang="zh-CN" sz="2400" b="1" dirty="0">
                <a:latin typeface="Times New Roman" panose="02020603050405020304" pitchFamily="18" charset="0"/>
                <a:cs typeface="Times New Roman" panose="02020603050405020304" pitchFamily="18" charset="0"/>
              </a:rPr>
              <a:t>with a single </a:t>
            </a:r>
            <a:r>
              <a:rPr lang="en-US" altLang="zh-CN" sz="2400" b="1" dirty="0" smtClean="0">
                <a:latin typeface="Times New Roman" panose="02020603050405020304" pitchFamily="18" charset="0"/>
                <a:cs typeface="Times New Roman" panose="02020603050405020304" pitchFamily="18" charset="0"/>
              </a:rPr>
              <a:t>antenna</a:t>
            </a:r>
          </a:p>
          <a:p>
            <a:pPr marL="285750" indent="-285750" algn="just">
              <a:spcBef>
                <a:spcPts val="600"/>
              </a:spcBef>
              <a:spcAft>
                <a:spcPts val="800"/>
              </a:spcAft>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Extensive experiments </a:t>
            </a:r>
            <a:r>
              <a:rPr lang="en-US" altLang="zh-CN" sz="2400" b="1" dirty="0">
                <a:latin typeface="Times New Roman" panose="02020603050405020304" pitchFamily="18" charset="0"/>
                <a:cs typeface="Times New Roman" panose="02020603050405020304" pitchFamily="18" charset="0"/>
              </a:rPr>
              <a:t>demonstrate that PRMS could achieve 93% layer </a:t>
            </a:r>
            <a:r>
              <a:rPr lang="en-US" altLang="zh-CN" sz="2400" b="1" dirty="0" smtClean="0">
                <a:latin typeface="Times New Roman" panose="02020603050405020304" pitchFamily="18" charset="0"/>
                <a:cs typeface="Times New Roman" panose="02020603050405020304" pitchFamily="18" charset="0"/>
              </a:rPr>
              <a:t>determination accuracy </a:t>
            </a:r>
            <a:r>
              <a:rPr lang="en-US" altLang="zh-CN" sz="2400" b="1" dirty="0">
                <a:latin typeface="Times New Roman" panose="02020603050405020304" pitchFamily="18" charset="0"/>
                <a:cs typeface="Times New Roman" panose="02020603050405020304" pitchFamily="18" charset="0"/>
              </a:rPr>
              <a:t>and 84% ordering accuracy at low (2 ∼ 8cm) </a:t>
            </a:r>
            <a:r>
              <a:rPr lang="en-US" altLang="zh-CN" sz="2400" b="1" dirty="0" smtClean="0">
                <a:latin typeface="Times New Roman" panose="02020603050405020304" pitchFamily="18" charset="0"/>
                <a:cs typeface="Times New Roman" panose="02020603050405020304" pitchFamily="18" charset="0"/>
              </a:rPr>
              <a:t>tag spacing</a:t>
            </a:r>
            <a:endParaRPr lang="en-US" altLang="zh-CN" sz="2400" b="1" dirty="0">
              <a:latin typeface="Times New Roman" panose="02020603050405020304" pitchFamily="18" charset="0"/>
              <a:cs typeface="Times New Roman" panose="02020603050405020304" pitchFamily="18" charset="0"/>
            </a:endParaRPr>
          </a:p>
          <a:p>
            <a:pPr marL="285750" indent="-285750" algn="just">
              <a:spcBef>
                <a:spcPts val="600"/>
              </a:spcBef>
              <a:spcAft>
                <a:spcPts val="800"/>
              </a:spcAft>
              <a:buFont typeface="Arial" panose="020B0604020202020204" pitchFamily="34" charset="0"/>
              <a:buChar char="•"/>
            </a:pP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594652"/>
      </p:ext>
    </p:extLst>
  </p:cSld>
  <p:clrMapOvr>
    <a:masterClrMapping/>
  </p:clrMapOvr>
  <mc:AlternateContent xmlns:mc="http://schemas.openxmlformats.org/markup-compatibility/2006" xmlns:p14="http://schemas.microsoft.com/office/powerpoint/2010/main">
    <mc:Choice Requires="p14">
      <p:transition spd="slow" p14:dur="2000" advTm="46591"/>
    </mc:Choice>
    <mc:Fallback xmlns="">
      <p:transition spd="slow" advTm="4659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le 1"/>
          <p:cNvSpPr>
            <a:spLocks/>
          </p:cNvSpPr>
          <p:nvPr/>
        </p:nvSpPr>
        <p:spPr bwMode="auto">
          <a:xfrm>
            <a:off x="0" y="3427578"/>
            <a:ext cx="9145016" cy="2089654"/>
          </a:xfrm>
          <a:prstGeom prst="rect">
            <a:avLst/>
          </a:prstGeom>
          <a:noFill/>
          <a:ln w="9525" algn="ctr">
            <a:noFill/>
            <a:miter lim="800000"/>
            <a:headEnd/>
            <a:tailEnd/>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Lst>
        </p:spPr>
        <p:txBody>
          <a:bodyPr tIns="36000" anchor="ctr"/>
          <a:lstStyle>
            <a:lvl1pPr algn="ctr" eaLnBrk="0" hangingPunct="0">
              <a:defRPr sz="2800" b="1">
                <a:solidFill>
                  <a:srgbClr val="133984"/>
                </a:solidFill>
                <a:latin typeface="Arial" panose="020B0604020202020204" pitchFamily="34" charset="0"/>
                <a:ea typeface="黑体" panose="02010609060101010101" pitchFamily="49" charset="-122"/>
              </a:defRPr>
            </a:lvl1pPr>
            <a:lvl2pPr algn="ctr" eaLnBrk="0" hangingPunct="0">
              <a:defRPr sz="2800" b="1">
                <a:solidFill>
                  <a:srgbClr val="133984"/>
                </a:solidFill>
                <a:latin typeface="Arial" panose="020B0604020202020204" pitchFamily="34" charset="0"/>
                <a:ea typeface="黑体" panose="02010609060101010101" pitchFamily="49" charset="-122"/>
              </a:defRPr>
            </a:lvl2pPr>
            <a:lvl3pPr algn="ctr" eaLnBrk="0" hangingPunct="0">
              <a:defRPr sz="2800" b="1">
                <a:solidFill>
                  <a:srgbClr val="133984"/>
                </a:solidFill>
                <a:latin typeface="Arial" panose="020B0604020202020204" pitchFamily="34" charset="0"/>
                <a:ea typeface="黑体" panose="02010609060101010101" pitchFamily="49" charset="-122"/>
              </a:defRPr>
            </a:lvl3pPr>
            <a:lvl4pPr algn="ctr" eaLnBrk="0" hangingPunct="0">
              <a:defRPr sz="2800" b="1">
                <a:solidFill>
                  <a:srgbClr val="133984"/>
                </a:solidFill>
                <a:latin typeface="Arial" panose="020B0604020202020204" pitchFamily="34" charset="0"/>
                <a:ea typeface="黑体" panose="02010609060101010101" pitchFamily="49" charset="-122"/>
              </a:defRPr>
            </a:lvl4pPr>
            <a:lvl5pPr algn="ctr" eaLnBrk="0" hangingPunct="0">
              <a:defRPr sz="2800" b="1">
                <a:solidFill>
                  <a:srgbClr val="133984"/>
                </a:solidFill>
                <a:latin typeface="Arial" panose="020B0604020202020204" pitchFamily="34" charset="0"/>
                <a:ea typeface="黑体" panose="02010609060101010101" pitchFamily="49" charset="-122"/>
              </a:defRPr>
            </a:lvl5pPr>
            <a:lvl6pPr marL="4572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6pPr>
            <a:lvl7pPr marL="9144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7pPr>
            <a:lvl8pPr marL="13716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8pPr>
            <a:lvl9pPr marL="1828800" algn="ctr" eaLnBrk="0" fontAlgn="base" hangingPunct="0">
              <a:spcBef>
                <a:spcPct val="0"/>
              </a:spcBef>
              <a:spcAft>
                <a:spcPct val="0"/>
              </a:spcAft>
              <a:defRPr sz="2800" b="1">
                <a:solidFill>
                  <a:srgbClr val="133984"/>
                </a:solidFill>
                <a:latin typeface="Arial" panose="020B0604020202020204" pitchFamily="34" charset="0"/>
                <a:ea typeface="黑体" panose="02010609060101010101" pitchFamily="49" charset="-122"/>
              </a:defRPr>
            </a:lvl9pPr>
          </a:lstStyle>
          <a:p>
            <a:pPr eaLnBrk="1" fontAlgn="base" hangingPunct="1">
              <a:spcBef>
                <a:spcPct val="0"/>
              </a:spcBef>
              <a:spcAft>
                <a:spcPct val="0"/>
              </a:spcAft>
            </a:pPr>
            <a:r>
              <a:rPr lang="en-US" altLang="zh-CN" sz="4400" b="0" dirty="0" smtClean="0">
                <a:solidFill>
                  <a:srgbClr val="C00000"/>
                </a:solidFill>
                <a:latin typeface="Times New Roman" panose="02020603050405020304" pitchFamily="18" charset="0"/>
                <a:cs typeface="Times New Roman" panose="02020603050405020304" pitchFamily="18" charset="0"/>
              </a:rPr>
              <a:t>Thanks!</a:t>
            </a:r>
            <a:endParaRPr lang="en-US" altLang="zh-CN" sz="4400" b="0" dirty="0">
              <a:solidFill>
                <a:srgbClr val="C00000"/>
              </a:solidFill>
              <a:latin typeface="Times New Roman" panose="02020603050405020304" pitchFamily="18" charset="0"/>
              <a:cs typeface="Times New Roman" panose="02020603050405020304" pitchFamily="18" charset="0"/>
            </a:endParaRPr>
          </a:p>
        </p:txBody>
      </p:sp>
      <p:sp>
        <p:nvSpPr>
          <p:cNvPr id="9" name="矩形 8"/>
          <p:cNvSpPr/>
          <p:nvPr/>
        </p:nvSpPr>
        <p:spPr>
          <a:xfrm>
            <a:off x="0" y="1632088"/>
            <a:ext cx="9144000" cy="208965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4800" b="1" dirty="0">
                <a:solidFill>
                  <a:schemeClr val="tx1">
                    <a:lumMod val="75000"/>
                    <a:lumOff val="25000"/>
                  </a:schemeClr>
                </a:solidFill>
                <a:latin typeface="Times New Roman" panose="02020603050405020304" pitchFamily="18" charset="0"/>
                <a:cs typeface="Times New Roman" panose="02020603050405020304" pitchFamily="18" charset="0"/>
              </a:rPr>
              <a:t>Q &amp; A</a:t>
            </a:r>
          </a:p>
          <a:p>
            <a:pPr algn="ctr"/>
            <a:endParaRPr lang="zh-CN" altLang="en-US" sz="4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DAB8D60-0903-48EA-AEF0-5528AF38B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0037" y="2852938"/>
            <a:ext cx="723929" cy="723929"/>
          </a:xfrm>
          <a:prstGeom prst="rect">
            <a:avLst/>
          </a:prstGeom>
        </p:spPr>
      </p:pic>
    </p:spTree>
    <p:extLst>
      <p:ext uri="{BB962C8B-B14F-4D97-AF65-F5344CB8AC3E}">
        <p14:creationId xmlns:p14="http://schemas.microsoft.com/office/powerpoint/2010/main" val="2460400582"/>
      </p:ext>
    </p:extLst>
  </p:cSld>
  <p:clrMapOvr>
    <a:masterClrMapping/>
  </p:clrMapOvr>
  <mc:AlternateContent xmlns:mc="http://schemas.openxmlformats.org/markup-compatibility/2006" xmlns:p14="http://schemas.microsoft.com/office/powerpoint/2010/main">
    <mc:Choice Requires="p14">
      <p:transition spd="slow" p14:dur="2000" advTm="21183"/>
    </mc:Choice>
    <mc:Fallback xmlns="">
      <p:transition spd="slow" advTm="211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3068960"/>
            <a:ext cx="9144000" cy="1080000"/>
          </a:xfrm>
          <a:prstGeom prst="rect">
            <a:avLst/>
          </a:prstGeom>
          <a:solidFill>
            <a:srgbClr val="AD142D">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ts val="5763"/>
              </a:lnSpc>
              <a:spcBef>
                <a:spcPct val="0"/>
              </a:spcBef>
              <a:spcAft>
                <a:spcPct val="0"/>
              </a:spcAft>
              <a:buFont typeface="Arial" panose="020B0604020202020204" pitchFamily="34" charset="0"/>
            </a:pPr>
            <a:r>
              <a:rPr lang="en-US" altLang="zh-CN" sz="4800" b="1" dirty="0">
                <a:solidFill>
                  <a:schemeClr val="tx1">
                    <a:lumMod val="65000"/>
                    <a:lumOff val="35000"/>
                  </a:schemeClr>
                </a:solidFill>
                <a:latin typeface="Times New Roman" panose="02020603050405020304" pitchFamily="18" charset="0"/>
                <a:cs typeface="Times New Roman" panose="02020603050405020304" pitchFamily="18" charset="0"/>
              </a:rPr>
              <a:t>Motivation</a:t>
            </a:r>
            <a:endParaRPr lang="zh-CN" altLang="en-US" sz="4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116632"/>
            <a:ext cx="2819048" cy="780952"/>
          </a:xfrm>
          <a:prstGeom prst="rect">
            <a:avLst/>
          </a:prstGeom>
        </p:spPr>
      </p:pic>
      <p:grpSp>
        <p:nvGrpSpPr>
          <p:cNvPr id="2" name="组合 1">
            <a:extLst>
              <a:ext uri="{FF2B5EF4-FFF2-40B4-BE49-F238E27FC236}">
                <a16:creationId xmlns:a16="http://schemas.microsoft.com/office/drawing/2014/main" id="{041AE77D-C5D0-4FA2-B131-F9F04109B0BA}"/>
              </a:ext>
            </a:extLst>
          </p:cNvPr>
          <p:cNvGrpSpPr/>
          <p:nvPr/>
        </p:nvGrpSpPr>
        <p:grpSpPr>
          <a:xfrm>
            <a:off x="3048937" y="-1107504"/>
            <a:ext cx="3046127" cy="3458633"/>
            <a:chOff x="3048937" y="-1107504"/>
            <a:chExt cx="3046127" cy="3458633"/>
          </a:xfrm>
        </p:grpSpPr>
        <p:sp>
          <p:nvSpPr>
            <p:cNvPr id="6" name="Freeform 5">
              <a:extLst>
                <a:ext uri="{FF2B5EF4-FFF2-40B4-BE49-F238E27FC236}">
                  <a16:creationId xmlns:a16="http://schemas.microsoft.com/office/drawing/2014/main" id="{526FB65E-485B-46BF-A014-C56157FFD1BA}"/>
                </a:ext>
              </a:extLst>
            </p:cNvPr>
            <p:cNvSpPr>
              <a:spLocks/>
            </p:cNvSpPr>
            <p:nvPr/>
          </p:nvSpPr>
          <p:spPr bwMode="auto">
            <a:xfrm>
              <a:off x="3340823" y="-776091"/>
              <a:ext cx="2462355" cy="2795807"/>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AD142D"/>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7" name="Freeform 5">
              <a:extLst>
                <a:ext uri="{FF2B5EF4-FFF2-40B4-BE49-F238E27FC236}">
                  <a16:creationId xmlns:a16="http://schemas.microsoft.com/office/drawing/2014/main" id="{16F06A1E-3046-4034-BA2D-A09666CE0A41}"/>
                </a:ext>
              </a:extLst>
            </p:cNvPr>
            <p:cNvSpPr>
              <a:spLocks/>
            </p:cNvSpPr>
            <p:nvPr/>
          </p:nvSpPr>
          <p:spPr bwMode="auto">
            <a:xfrm>
              <a:off x="3048937" y="-1107504"/>
              <a:ext cx="3046127" cy="34586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12">
              <a:extLst>
                <a:ext uri="{FF2B5EF4-FFF2-40B4-BE49-F238E27FC236}">
                  <a16:creationId xmlns:a16="http://schemas.microsoft.com/office/drawing/2014/main" id="{87391301-54C0-4F2C-99CC-3D877DF0E3B6}"/>
                </a:ext>
              </a:extLst>
            </p:cNvPr>
            <p:cNvSpPr txBox="1">
              <a:spLocks noChangeArrowheads="1"/>
            </p:cNvSpPr>
            <p:nvPr/>
          </p:nvSpPr>
          <p:spPr bwMode="auto">
            <a:xfrm>
              <a:off x="4068354" y="230235"/>
              <a:ext cx="10072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b="1" dirty="0">
                  <a:solidFill>
                    <a:schemeClr val="bg1"/>
                  </a:solidFill>
                  <a:latin typeface="AgencyFB" panose="02000806040000020003" pitchFamily="2" charset="0"/>
                  <a:ea typeface="微软雅黑" pitchFamily="34" charset="-122"/>
                </a:rPr>
                <a:t>1</a:t>
              </a:r>
              <a:endParaRPr lang="zh-CN" altLang="en-US" sz="9000" b="1" dirty="0">
                <a:solidFill>
                  <a:schemeClr val="bg1"/>
                </a:solidFill>
                <a:latin typeface="AgencyFB" panose="02000806040000020003" pitchFamily="2" charset="0"/>
                <a:ea typeface="微软雅黑" pitchFamily="34" charset="-122"/>
              </a:endParaRPr>
            </a:p>
          </p:txBody>
        </p:sp>
        <p:sp>
          <p:nvSpPr>
            <p:cNvPr id="9" name="文本框 14">
              <a:extLst>
                <a:ext uri="{FF2B5EF4-FFF2-40B4-BE49-F238E27FC236}">
                  <a16:creationId xmlns:a16="http://schemas.microsoft.com/office/drawing/2014/main" id="{3415E954-405D-4082-BD13-69E52C1101E2}"/>
                </a:ext>
              </a:extLst>
            </p:cNvPr>
            <p:cNvSpPr txBox="1">
              <a:spLocks noChangeArrowheads="1"/>
            </p:cNvSpPr>
            <p:nvPr/>
          </p:nvSpPr>
          <p:spPr bwMode="auto">
            <a:xfrm>
              <a:off x="3882576" y="1439200"/>
              <a:ext cx="13788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350" dirty="0">
                  <a:solidFill>
                    <a:schemeClr val="bg1"/>
                  </a:solidFill>
                  <a:latin typeface="微软雅黑" pitchFamily="34" charset="-122"/>
                  <a:ea typeface="微软雅黑" pitchFamily="34" charset="-122"/>
                </a:rPr>
                <a:t>PART ONE</a:t>
              </a:r>
              <a:endParaRPr lang="zh-CN" altLang="en-US" sz="135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32257190"/>
      </p:ext>
    </p:extLst>
  </p:cSld>
  <p:clrMapOvr>
    <a:masterClrMapping/>
  </p:clrMapOvr>
  <mc:AlternateContent xmlns:mc="http://schemas.openxmlformats.org/markup-compatibility/2006" xmlns:p14="http://schemas.microsoft.com/office/powerpoint/2010/main">
    <mc:Choice Requires="p14">
      <p:transition spd="slow" p14:dur="2000" advTm="5"/>
    </mc:Choice>
    <mc:Fallback xmlns="">
      <p:transition spd="slow" advTm="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47"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2" name="文本框 1"/>
          <p:cNvSpPr txBox="1"/>
          <p:nvPr/>
        </p:nvSpPr>
        <p:spPr>
          <a:xfrm>
            <a:off x="853377" y="179931"/>
            <a:ext cx="8290625"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Wireless Localization</a:t>
            </a:r>
            <a:endParaRPr lang="zh-CN" altLang="en-US" sz="3600" b="1" dirty="0">
              <a:solidFill>
                <a:srgbClr val="404040"/>
              </a:solidFill>
              <a:latin typeface="Rockwell" panose="02060603020205020403" pitchFamily="18" charset="0"/>
            </a:endParaRPr>
          </a:p>
        </p:txBody>
      </p:sp>
      <p:sp>
        <p:nvSpPr>
          <p:cNvPr id="14" name="圆角矩形 92">
            <a:extLst>
              <a:ext uri="{FF2B5EF4-FFF2-40B4-BE49-F238E27FC236}">
                <a16:creationId xmlns:a16="http://schemas.microsoft.com/office/drawing/2014/main" id="{C48B6E1E-382B-4CFA-BC31-7E91175EA5E6}"/>
              </a:ext>
            </a:extLst>
          </p:cNvPr>
          <p:cNvSpPr/>
          <p:nvPr/>
        </p:nvSpPr>
        <p:spPr>
          <a:xfrm>
            <a:off x="1259632" y="3372313"/>
            <a:ext cx="2504825" cy="488735"/>
          </a:xfrm>
          <a:prstGeom prst="roundRect">
            <a:avLst/>
          </a:prstGeom>
          <a:solidFill>
            <a:srgbClr val="7CAD4A"/>
          </a:solidFill>
          <a:ln>
            <a:solidFill>
              <a:srgbClr val="7CAD4A"/>
            </a:solidFill>
          </a:ln>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Book </a:t>
            </a:r>
            <a:r>
              <a:rPr lang="en-US" altLang="zh-CN" sz="2000" b="1" dirty="0" smtClean="0">
                <a:latin typeface="Times New Roman" panose="02020603050405020304" pitchFamily="18" charset="0"/>
                <a:cs typeface="Times New Roman" panose="02020603050405020304" pitchFamily="18" charset="0"/>
              </a:rPr>
              <a:t>managing</a:t>
            </a:r>
            <a:endParaRPr lang="zh-CN" altLang="en-US" sz="2000" b="1"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4"/>
          <a:stretch>
            <a:fillRect/>
          </a:stretch>
        </p:blipFill>
        <p:spPr>
          <a:xfrm>
            <a:off x="1105278" y="1256611"/>
            <a:ext cx="2746642" cy="1928142"/>
          </a:xfrm>
          <a:prstGeom prst="rect">
            <a:avLst/>
          </a:prstGeom>
        </p:spPr>
      </p:pic>
      <p:sp>
        <p:nvSpPr>
          <p:cNvPr id="9" name="圆角矩形 92">
            <a:extLst>
              <a:ext uri="{FF2B5EF4-FFF2-40B4-BE49-F238E27FC236}">
                <a16:creationId xmlns:a16="http://schemas.microsoft.com/office/drawing/2014/main" id="{C48B6E1E-382B-4CFA-BC31-7E91175EA5E6}"/>
              </a:ext>
            </a:extLst>
          </p:cNvPr>
          <p:cNvSpPr/>
          <p:nvPr/>
        </p:nvSpPr>
        <p:spPr>
          <a:xfrm>
            <a:off x="1537295" y="5886579"/>
            <a:ext cx="2026593" cy="507934"/>
          </a:xfrm>
          <a:prstGeom prst="roundRect">
            <a:avLst/>
          </a:prstGeom>
          <a:solidFill>
            <a:srgbClr val="7CAD4A"/>
          </a:solidFill>
          <a:ln>
            <a:solidFill>
              <a:srgbClr val="7CAD4A"/>
            </a:solidFill>
          </a:ln>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b="1" dirty="0" smtClean="0">
                <a:latin typeface="Times New Roman" panose="02020603050405020304" pitchFamily="18" charset="0"/>
                <a:cs typeface="Times New Roman" panose="02020603050405020304" pitchFamily="18" charset="0"/>
              </a:rPr>
              <a:t>Goods Locating</a:t>
            </a:r>
            <a:endParaRPr lang="zh-CN" altLang="en-US" sz="2000" b="1"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635" y="4057047"/>
            <a:ext cx="3512333" cy="1676209"/>
          </a:xfrm>
          <a:prstGeom prst="rect">
            <a:avLst/>
          </a:prstGeom>
        </p:spPr>
      </p:pic>
      <p:sp>
        <p:nvSpPr>
          <p:cNvPr id="11" name="圆角矩形 92">
            <a:extLst>
              <a:ext uri="{FF2B5EF4-FFF2-40B4-BE49-F238E27FC236}">
                <a16:creationId xmlns:a16="http://schemas.microsoft.com/office/drawing/2014/main" id="{082A0810-BAC4-433C-A226-B7118276BC13}"/>
              </a:ext>
            </a:extLst>
          </p:cNvPr>
          <p:cNvSpPr/>
          <p:nvPr/>
        </p:nvSpPr>
        <p:spPr>
          <a:xfrm>
            <a:off x="5239580" y="5439801"/>
            <a:ext cx="2644788" cy="488735"/>
          </a:xfrm>
          <a:prstGeom prst="roundRect">
            <a:avLst/>
          </a:prstGeom>
          <a:solidFill>
            <a:srgbClr val="7CAD4A"/>
          </a:solidFill>
          <a:ln>
            <a:solidFill>
              <a:srgbClr val="7CAD4A"/>
            </a:solidFill>
          </a:ln>
          <a:effectLst>
            <a:outerShdw blurRad="50800" dist="38100" algn="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b="1" dirty="0" smtClean="0">
                <a:latin typeface="Times New Roman" panose="02020603050405020304" pitchFamily="18" charset="0"/>
                <a:cs typeface="Times New Roman" panose="02020603050405020304" pitchFamily="18" charset="0"/>
              </a:rPr>
              <a:t>Product </a:t>
            </a:r>
            <a:r>
              <a:rPr lang="en-US" altLang="zh-CN" sz="2000" b="1" dirty="0">
                <a:latin typeface="Times New Roman" panose="02020603050405020304" pitchFamily="18" charset="0"/>
                <a:cs typeface="Times New Roman" panose="02020603050405020304" pitchFamily="18" charset="0"/>
              </a:rPr>
              <a:t>ordering</a:t>
            </a:r>
            <a:endParaRPr lang="zh-CN" altLang="en-US" sz="2000" b="1"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6"/>
          <a:stretch>
            <a:fillRect/>
          </a:stretch>
        </p:blipFill>
        <p:spPr>
          <a:xfrm>
            <a:off x="5220072" y="1412775"/>
            <a:ext cx="2664296" cy="3806137"/>
          </a:xfrm>
          <a:prstGeom prst="rect">
            <a:avLst/>
          </a:prstGeom>
        </p:spPr>
      </p:pic>
    </p:spTree>
    <p:extLst>
      <p:ext uri="{BB962C8B-B14F-4D97-AF65-F5344CB8AC3E}">
        <p14:creationId xmlns:p14="http://schemas.microsoft.com/office/powerpoint/2010/main" val="1857303935"/>
      </p:ext>
    </p:extLst>
  </p:cSld>
  <p:clrMapOvr>
    <a:masterClrMapping/>
  </p:clrMapOvr>
  <mc:AlternateContent xmlns:mc="http://schemas.openxmlformats.org/markup-compatibility/2006" xmlns:p14="http://schemas.microsoft.com/office/powerpoint/2010/main">
    <mc:Choice Requires="p14">
      <p:transition spd="slow" p14:dur="2000" advTm="2"/>
    </mc:Choice>
    <mc:Fallback xmlns="">
      <p:transition spd="slow" advTm="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1"/>
            <a:ext cx="7848567"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Radio Frequency </a:t>
            </a:r>
            <a:r>
              <a:rPr lang="en-US" altLang="zh-CN" sz="2800" b="1" dirty="0" smtClean="0">
                <a:solidFill>
                  <a:schemeClr val="tx1">
                    <a:lumMod val="65000"/>
                    <a:lumOff val="35000"/>
                  </a:schemeClr>
                </a:solidFill>
                <a:latin typeface="Times New Roman" panose="02020603050405020304" pitchFamily="18" charset="0"/>
                <a:cs typeface="Times New Roman" panose="02020603050405020304" pitchFamily="18" charset="0"/>
              </a:rPr>
              <a:t>Identification(RFID)</a:t>
            </a:r>
            <a:endPar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3891635" y="3571292"/>
            <a:ext cx="4995123" cy="2336065"/>
          </a:xfrm>
          <a:prstGeom prst="rect">
            <a:avLst/>
          </a:prstGeom>
        </p:spPr>
      </p:pic>
      <p:pic>
        <p:nvPicPr>
          <p:cNvPr id="20" name="图片 19"/>
          <p:cNvPicPr>
            <a:picLocks noChangeAspect="1"/>
          </p:cNvPicPr>
          <p:nvPr/>
        </p:nvPicPr>
        <p:blipFill>
          <a:blip r:embed="rId5"/>
          <a:stretch>
            <a:fillRect/>
          </a:stretch>
        </p:blipFill>
        <p:spPr>
          <a:xfrm>
            <a:off x="3463285" y="1742616"/>
            <a:ext cx="1563483" cy="1212227"/>
          </a:xfrm>
          <a:prstGeom prst="rect">
            <a:avLst/>
          </a:prstGeom>
        </p:spPr>
      </p:pic>
      <p:pic>
        <p:nvPicPr>
          <p:cNvPr id="21" name="图片 20"/>
          <p:cNvPicPr>
            <a:picLocks noChangeAspect="1"/>
          </p:cNvPicPr>
          <p:nvPr/>
        </p:nvPicPr>
        <p:blipFill>
          <a:blip r:embed="rId6"/>
          <a:stretch>
            <a:fillRect/>
          </a:stretch>
        </p:blipFill>
        <p:spPr>
          <a:xfrm>
            <a:off x="7308304" y="1568038"/>
            <a:ext cx="1578454" cy="1505280"/>
          </a:xfrm>
          <a:prstGeom prst="rect">
            <a:avLst/>
          </a:prstGeom>
        </p:spPr>
      </p:pic>
      <p:grpSp>
        <p:nvGrpSpPr>
          <p:cNvPr id="23" name="Group 6">
            <a:extLst>
              <a:ext uri="{FF2B5EF4-FFF2-40B4-BE49-F238E27FC236}">
                <a16:creationId xmlns:a16="http://schemas.microsoft.com/office/drawing/2014/main" id="{E9A66B5F-4040-468B-B530-419CDF8B1D42}"/>
              </a:ext>
            </a:extLst>
          </p:cNvPr>
          <p:cNvGrpSpPr/>
          <p:nvPr/>
        </p:nvGrpSpPr>
        <p:grpSpPr>
          <a:xfrm>
            <a:off x="361740" y="1052740"/>
            <a:ext cx="8390040" cy="430887"/>
            <a:chOff x="2034120" y="1313309"/>
            <a:chExt cx="8602748" cy="430888"/>
          </a:xfrm>
        </p:grpSpPr>
        <p:sp>
          <p:nvSpPr>
            <p:cNvPr id="24" name="Oval 13">
              <a:extLst>
                <a:ext uri="{FF2B5EF4-FFF2-40B4-BE49-F238E27FC236}">
                  <a16:creationId xmlns:a16="http://schemas.microsoft.com/office/drawing/2014/main" id="{BDE0C679-3979-43D3-A1AD-F07F5F293AC9}"/>
                </a:ext>
              </a:extLst>
            </p:cNvPr>
            <p:cNvSpPr/>
            <p:nvPr/>
          </p:nvSpPr>
          <p:spPr>
            <a:xfrm>
              <a:off x="2034120" y="1488835"/>
              <a:ext cx="92075"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panose="020F0502020204030204"/>
              </a:endParaRPr>
            </a:p>
          </p:txBody>
        </p:sp>
        <p:sp>
          <p:nvSpPr>
            <p:cNvPr id="25" name="Text Box 9">
              <a:extLst>
                <a:ext uri="{FF2B5EF4-FFF2-40B4-BE49-F238E27FC236}">
                  <a16:creationId xmlns:a16="http://schemas.microsoft.com/office/drawing/2014/main" id="{41C5F1B6-8851-4121-8075-C50A3C00E6AD}"/>
                </a:ext>
              </a:extLst>
            </p:cNvPr>
            <p:cNvSpPr txBox="1">
              <a:spLocks noChangeArrowheads="1"/>
            </p:cNvSpPr>
            <p:nvPr/>
          </p:nvSpPr>
          <p:spPr bwMode="auto">
            <a:xfrm>
              <a:off x="2272051" y="1313309"/>
              <a:ext cx="8364817" cy="430888"/>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200" b="1" dirty="0">
                  <a:solidFill>
                    <a:prstClr val="black"/>
                  </a:solidFill>
                  <a:latin typeface="Times New Roman" panose="02020603050405020304" pitchFamily="18" charset="0"/>
                  <a:cs typeface="Times New Roman" panose="02020603050405020304" pitchFamily="18" charset="0"/>
                </a:rPr>
                <a:t>Features of RFID devices</a:t>
              </a:r>
            </a:p>
          </p:txBody>
        </p:sp>
      </p:grpSp>
      <p:sp>
        <p:nvSpPr>
          <p:cNvPr id="26" name="矩形 25">
            <a:extLst>
              <a:ext uri="{FF2B5EF4-FFF2-40B4-BE49-F238E27FC236}">
                <a16:creationId xmlns:a16="http://schemas.microsoft.com/office/drawing/2014/main" id="{F34938B3-6C72-44D0-A509-EAE8D41E716C}"/>
              </a:ext>
            </a:extLst>
          </p:cNvPr>
          <p:cNvSpPr/>
          <p:nvPr/>
        </p:nvSpPr>
        <p:spPr>
          <a:xfrm>
            <a:off x="706251" y="1683165"/>
            <a:ext cx="286723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Tiny-size</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Low-cost</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Battery-free</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Flexible</a:t>
            </a:r>
            <a:endParaRPr lang="zh-CN" altLang="en-US" sz="2000" dirty="0">
              <a:latin typeface="Times New Roman" panose="02020603050405020304" pitchFamily="18" charset="0"/>
              <a:cs typeface="Times New Roman" panose="02020603050405020304" pitchFamily="18" charset="0"/>
            </a:endParaRPr>
          </a:p>
        </p:txBody>
      </p:sp>
      <p:grpSp>
        <p:nvGrpSpPr>
          <p:cNvPr id="27" name="Group 6">
            <a:extLst>
              <a:ext uri="{FF2B5EF4-FFF2-40B4-BE49-F238E27FC236}">
                <a16:creationId xmlns:a16="http://schemas.microsoft.com/office/drawing/2014/main" id="{E9A66B5F-4040-468B-B530-419CDF8B1D42}"/>
              </a:ext>
            </a:extLst>
          </p:cNvPr>
          <p:cNvGrpSpPr/>
          <p:nvPr/>
        </p:nvGrpSpPr>
        <p:grpSpPr>
          <a:xfrm>
            <a:off x="406639" y="3214139"/>
            <a:ext cx="8390040" cy="430887"/>
            <a:chOff x="2034120" y="1313309"/>
            <a:chExt cx="8602748" cy="430888"/>
          </a:xfrm>
        </p:grpSpPr>
        <p:sp>
          <p:nvSpPr>
            <p:cNvPr id="28" name="Oval 13">
              <a:extLst>
                <a:ext uri="{FF2B5EF4-FFF2-40B4-BE49-F238E27FC236}">
                  <a16:creationId xmlns:a16="http://schemas.microsoft.com/office/drawing/2014/main" id="{BDE0C679-3979-43D3-A1AD-F07F5F293AC9}"/>
                </a:ext>
              </a:extLst>
            </p:cNvPr>
            <p:cNvSpPr/>
            <p:nvPr/>
          </p:nvSpPr>
          <p:spPr>
            <a:xfrm>
              <a:off x="2034120" y="1488835"/>
              <a:ext cx="92075"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panose="020F0502020204030204"/>
              </a:endParaRPr>
            </a:p>
          </p:txBody>
        </p:sp>
        <p:sp>
          <p:nvSpPr>
            <p:cNvPr id="29" name="Text Box 9">
              <a:extLst>
                <a:ext uri="{FF2B5EF4-FFF2-40B4-BE49-F238E27FC236}">
                  <a16:creationId xmlns:a16="http://schemas.microsoft.com/office/drawing/2014/main" id="{41C5F1B6-8851-4121-8075-C50A3C00E6AD}"/>
                </a:ext>
              </a:extLst>
            </p:cNvPr>
            <p:cNvSpPr txBox="1">
              <a:spLocks noChangeArrowheads="1"/>
            </p:cNvSpPr>
            <p:nvPr/>
          </p:nvSpPr>
          <p:spPr bwMode="auto">
            <a:xfrm>
              <a:off x="2272051" y="1313309"/>
              <a:ext cx="8364817" cy="430888"/>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200" b="1" dirty="0">
                  <a:solidFill>
                    <a:prstClr val="black"/>
                  </a:solidFill>
                  <a:latin typeface="Times New Roman" panose="02020603050405020304" pitchFamily="18" charset="0"/>
                  <a:cs typeface="Times New Roman" panose="02020603050405020304" pitchFamily="18" charset="0"/>
                </a:rPr>
                <a:t>Communication mode</a:t>
              </a:r>
            </a:p>
          </p:txBody>
        </p:sp>
      </p:grpSp>
      <p:sp>
        <p:nvSpPr>
          <p:cNvPr id="30" name="矩形 29">
            <a:extLst>
              <a:ext uri="{FF2B5EF4-FFF2-40B4-BE49-F238E27FC236}">
                <a16:creationId xmlns:a16="http://schemas.microsoft.com/office/drawing/2014/main" id="{F34938B3-6C72-44D0-A509-EAE8D41E716C}"/>
              </a:ext>
            </a:extLst>
          </p:cNvPr>
          <p:cNvSpPr/>
          <p:nvPr/>
        </p:nvSpPr>
        <p:spPr>
          <a:xfrm>
            <a:off x="706251" y="3852559"/>
            <a:ext cx="2867230" cy="707886"/>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RSSI</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Phase</a:t>
            </a:r>
            <a:endParaRPr lang="zh-CN" altLang="en-US" sz="20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7"/>
          <a:stretch>
            <a:fillRect/>
          </a:stretch>
        </p:blipFill>
        <p:spPr>
          <a:xfrm>
            <a:off x="638687" y="4840019"/>
            <a:ext cx="3205250" cy="813695"/>
          </a:xfrm>
          <a:prstGeom prst="rect">
            <a:avLst/>
          </a:prstGeom>
        </p:spPr>
      </p:pic>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30485" y="1520974"/>
            <a:ext cx="1674102" cy="1674102"/>
          </a:xfrm>
          <a:prstGeom prst="rect">
            <a:avLst/>
          </a:prstGeom>
        </p:spPr>
      </p:pic>
    </p:spTree>
    <p:extLst>
      <p:ext uri="{BB962C8B-B14F-4D97-AF65-F5344CB8AC3E}">
        <p14:creationId xmlns:p14="http://schemas.microsoft.com/office/powerpoint/2010/main" val="4095776373"/>
      </p:ext>
    </p:extLst>
  </p:cSld>
  <p:clrMapOvr>
    <a:masterClrMapping/>
  </p:clrMapOvr>
  <mc:AlternateContent xmlns:mc="http://schemas.openxmlformats.org/markup-compatibility/2006" xmlns:p14="http://schemas.microsoft.com/office/powerpoint/2010/main">
    <mc:Choice Requires="p14">
      <p:transition spd="slow" p14:dur="2000" advTm="1"/>
    </mc:Choice>
    <mc:Fallback xmlns="">
      <p:transition spd="slow" advTm="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4"/>
          <a:stretch>
            <a:fillRect/>
          </a:stretch>
        </p:blipFill>
        <p:spPr>
          <a:xfrm>
            <a:off x="-7471" y="-4667"/>
            <a:ext cx="7161905" cy="961905"/>
          </a:xfrm>
          <a:prstGeom prst="rect">
            <a:avLst/>
          </a:prstGeom>
        </p:spPr>
      </p:pic>
      <p:sp>
        <p:nvSpPr>
          <p:cNvPr id="4" name="文本框 3">
            <a:extLst>
              <a:ext uri="{FF2B5EF4-FFF2-40B4-BE49-F238E27FC236}">
                <a16:creationId xmlns:a16="http://schemas.microsoft.com/office/drawing/2014/main" id="{D64D639A-DB38-4767-8A5C-84F1D281EB63}"/>
              </a:ext>
            </a:extLst>
          </p:cNvPr>
          <p:cNvSpPr txBox="1"/>
          <p:nvPr/>
        </p:nvSpPr>
        <p:spPr>
          <a:xfrm>
            <a:off x="853377" y="179933"/>
            <a:ext cx="7848567" cy="646331"/>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Our Work</a:t>
            </a:r>
            <a:r>
              <a:rPr lang="en-US" altLang="zh-CN" sz="3600" b="1" dirty="0">
                <a:solidFill>
                  <a:srgbClr val="404040"/>
                </a:solidFill>
                <a:latin typeface="Rockwell" panose="02060603020205020403" pitchFamily="18" charset="0"/>
              </a:rPr>
              <a:t> </a:t>
            </a:r>
            <a:endParaRPr lang="zh-CN" altLang="en-US" sz="3600" b="1" dirty="0">
              <a:solidFill>
                <a:srgbClr val="404040"/>
              </a:solidFill>
              <a:latin typeface="Rockwell" panose="02060603020205020403" pitchFamily="18" charset="0"/>
            </a:endParaRPr>
          </a:p>
        </p:txBody>
      </p:sp>
      <p:grpSp>
        <p:nvGrpSpPr>
          <p:cNvPr id="66" name="Group 6">
            <a:extLst>
              <a:ext uri="{FF2B5EF4-FFF2-40B4-BE49-F238E27FC236}">
                <a16:creationId xmlns:a16="http://schemas.microsoft.com/office/drawing/2014/main" id="{20B60693-1712-4CC5-88CC-ABFC654BE436}"/>
              </a:ext>
            </a:extLst>
          </p:cNvPr>
          <p:cNvGrpSpPr/>
          <p:nvPr/>
        </p:nvGrpSpPr>
        <p:grpSpPr>
          <a:xfrm>
            <a:off x="361740" y="1028910"/>
            <a:ext cx="8390040" cy="707886"/>
            <a:chOff x="2034120" y="1313308"/>
            <a:chExt cx="8390040" cy="707888"/>
          </a:xfrm>
        </p:grpSpPr>
        <p:sp>
          <p:nvSpPr>
            <p:cNvPr id="67" name="Oval 13">
              <a:extLst>
                <a:ext uri="{FF2B5EF4-FFF2-40B4-BE49-F238E27FC236}">
                  <a16:creationId xmlns:a16="http://schemas.microsoft.com/office/drawing/2014/main" id="{4BC3ADC0-311C-46EC-9990-484B70E500F9}"/>
                </a:ext>
              </a:extLst>
            </p:cNvPr>
            <p:cNvSpPr/>
            <p:nvPr/>
          </p:nvSpPr>
          <p:spPr>
            <a:xfrm>
              <a:off x="2034120" y="1488835"/>
              <a:ext cx="92075"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sp>
          <p:nvSpPr>
            <p:cNvPr id="68" name="Text Box 9">
              <a:extLst>
                <a:ext uri="{FF2B5EF4-FFF2-40B4-BE49-F238E27FC236}">
                  <a16:creationId xmlns:a16="http://schemas.microsoft.com/office/drawing/2014/main" id="{639A549F-12BE-41B2-A903-FEB53BFCACF6}"/>
                </a:ext>
              </a:extLst>
            </p:cNvPr>
            <p:cNvSpPr txBox="1">
              <a:spLocks noChangeArrowheads="1"/>
            </p:cNvSpPr>
            <p:nvPr/>
          </p:nvSpPr>
          <p:spPr bwMode="auto">
            <a:xfrm>
              <a:off x="2272051" y="1313308"/>
              <a:ext cx="8152109" cy="707888"/>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000" b="1" dirty="0" smtClean="0">
                  <a:solidFill>
                    <a:prstClr val="black"/>
                  </a:solidFill>
                  <a:latin typeface="Times New Roman" panose="02020603050405020304" pitchFamily="18" charset="0"/>
                  <a:cs typeface="Times New Roman" panose="02020603050405020304" pitchFamily="18" charset="0"/>
                </a:rPr>
                <a:t>PRMS</a:t>
              </a:r>
              <a:r>
                <a:rPr lang="en-US" altLang="zh-CN" sz="2000" b="1" dirty="0" smtClean="0">
                  <a:solidFill>
                    <a:prstClr val="black"/>
                  </a:solidFill>
                  <a:latin typeface="Times New Roman" panose="02020603050405020304" pitchFamily="18" charset="0"/>
                  <a:cs typeface="Times New Roman" panose="02020603050405020304" pitchFamily="18" charset="0"/>
                </a:rPr>
                <a:t>: Phase </a:t>
              </a:r>
              <a:r>
                <a:rPr lang="en-US" altLang="zh-CN" sz="2000" b="1" dirty="0">
                  <a:solidFill>
                    <a:prstClr val="black"/>
                  </a:solidFill>
                  <a:latin typeface="Times New Roman" panose="02020603050405020304" pitchFamily="18" charset="0"/>
                  <a:cs typeface="Times New Roman" panose="02020603050405020304" pitchFamily="18" charset="0"/>
                </a:rPr>
                <a:t>and RSSI based Localization System on </a:t>
              </a:r>
              <a:r>
                <a:rPr lang="en-US" altLang="zh-CN" sz="2000" b="1" dirty="0">
                  <a:solidFill>
                    <a:srgbClr val="FF0000"/>
                  </a:solidFill>
                  <a:latin typeface="Times New Roman" panose="02020603050405020304" pitchFamily="18" charset="0"/>
                  <a:cs typeface="Times New Roman" panose="02020603050405020304" pitchFamily="18" charset="0"/>
                </a:rPr>
                <a:t>Multilayer</a:t>
              </a:r>
              <a:r>
                <a:rPr lang="en-US" altLang="zh-CN" sz="2000" b="1" dirty="0">
                  <a:solidFill>
                    <a:prstClr val="black"/>
                  </a:solidFill>
                  <a:latin typeface="Times New Roman" panose="02020603050405020304" pitchFamily="18" charset="0"/>
                  <a:cs typeface="Times New Roman" panose="02020603050405020304" pitchFamily="18" charset="0"/>
                </a:rPr>
                <a:t> with a </a:t>
              </a:r>
              <a:r>
                <a:rPr lang="en-US" altLang="zh-CN" sz="2000" b="1" dirty="0">
                  <a:solidFill>
                    <a:srgbClr val="FF0000"/>
                  </a:solidFill>
                  <a:latin typeface="Times New Roman" panose="02020603050405020304" pitchFamily="18" charset="0"/>
                  <a:cs typeface="Times New Roman" panose="02020603050405020304" pitchFamily="18" charset="0"/>
                </a:rPr>
                <a:t>Single</a:t>
              </a:r>
              <a:r>
                <a:rPr lang="en-US" altLang="zh-CN" sz="2000" b="1" dirty="0">
                  <a:solidFill>
                    <a:prstClr val="black"/>
                  </a:solidFill>
                  <a:latin typeface="Times New Roman" panose="02020603050405020304" pitchFamily="18" charset="0"/>
                  <a:cs typeface="Times New Roman" panose="02020603050405020304" pitchFamily="18" charset="0"/>
                </a:rPr>
                <a:t> Antenna</a:t>
              </a:r>
            </a:p>
          </p:txBody>
        </p:sp>
      </p:grpSp>
      <p:pic>
        <p:nvPicPr>
          <p:cNvPr id="3" name="图片 2"/>
          <p:cNvPicPr>
            <a:picLocks noChangeAspect="1"/>
          </p:cNvPicPr>
          <p:nvPr/>
        </p:nvPicPr>
        <p:blipFill>
          <a:blip r:embed="rId5"/>
          <a:stretch>
            <a:fillRect/>
          </a:stretch>
        </p:blipFill>
        <p:spPr>
          <a:xfrm>
            <a:off x="1548550" y="1772816"/>
            <a:ext cx="5975778" cy="4486775"/>
          </a:xfrm>
          <a:prstGeom prst="rect">
            <a:avLst/>
          </a:prstGeom>
        </p:spPr>
      </p:pic>
    </p:spTree>
    <p:custDataLst>
      <p:tags r:id="rId1"/>
    </p:custDataLst>
    <p:extLst>
      <p:ext uri="{BB962C8B-B14F-4D97-AF65-F5344CB8AC3E}">
        <p14:creationId xmlns:p14="http://schemas.microsoft.com/office/powerpoint/2010/main" val="490232957"/>
      </p:ext>
    </p:extLst>
  </p:cSld>
  <p:clrMapOvr>
    <a:masterClrMapping/>
  </p:clrMapOvr>
  <mc:AlternateContent xmlns:mc="http://schemas.openxmlformats.org/markup-compatibility/2006" xmlns:p14="http://schemas.microsoft.com/office/powerpoint/2010/main">
    <mc:Choice Requires="p14">
      <p:transition spd="slow" p14:dur="2000" advTm="207"/>
    </mc:Choice>
    <mc:Fallback xmlns="">
      <p:transition spd="slow" advTm="2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3068960"/>
            <a:ext cx="9144000" cy="1080000"/>
          </a:xfrm>
          <a:prstGeom prst="rect">
            <a:avLst/>
          </a:prstGeom>
          <a:solidFill>
            <a:srgbClr val="AD142D">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tx1">
                    <a:lumMod val="65000"/>
                    <a:lumOff val="35000"/>
                  </a:schemeClr>
                </a:solidFill>
                <a:latin typeface="Times New Roman" panose="02020603050405020304" pitchFamily="18" charset="0"/>
                <a:cs typeface="Times New Roman" panose="02020603050405020304" pitchFamily="18" charset="0"/>
              </a:rPr>
              <a:t>Challenges</a:t>
            </a:r>
            <a:endParaRPr lang="zh-CN" altLang="en-US" sz="4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0" y="116632"/>
            <a:ext cx="2819048" cy="780952"/>
          </a:xfrm>
          <a:prstGeom prst="rect">
            <a:avLst/>
          </a:prstGeom>
        </p:spPr>
      </p:pic>
      <p:grpSp>
        <p:nvGrpSpPr>
          <p:cNvPr id="2" name="组合 1">
            <a:extLst>
              <a:ext uri="{FF2B5EF4-FFF2-40B4-BE49-F238E27FC236}">
                <a16:creationId xmlns:a16="http://schemas.microsoft.com/office/drawing/2014/main" id="{041AE77D-C5D0-4FA2-B131-F9F04109B0BA}"/>
              </a:ext>
            </a:extLst>
          </p:cNvPr>
          <p:cNvGrpSpPr/>
          <p:nvPr/>
        </p:nvGrpSpPr>
        <p:grpSpPr>
          <a:xfrm>
            <a:off x="3048937" y="-1107504"/>
            <a:ext cx="3046127" cy="3458633"/>
            <a:chOff x="3048937" y="-1107504"/>
            <a:chExt cx="3046127" cy="3458633"/>
          </a:xfrm>
        </p:grpSpPr>
        <p:sp>
          <p:nvSpPr>
            <p:cNvPr id="6" name="Freeform 5">
              <a:extLst>
                <a:ext uri="{FF2B5EF4-FFF2-40B4-BE49-F238E27FC236}">
                  <a16:creationId xmlns:a16="http://schemas.microsoft.com/office/drawing/2014/main" id="{526FB65E-485B-46BF-A014-C56157FFD1BA}"/>
                </a:ext>
              </a:extLst>
            </p:cNvPr>
            <p:cNvSpPr>
              <a:spLocks/>
            </p:cNvSpPr>
            <p:nvPr/>
          </p:nvSpPr>
          <p:spPr bwMode="auto">
            <a:xfrm>
              <a:off x="3340823" y="-776091"/>
              <a:ext cx="2462355" cy="2795807"/>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rgbClr val="AD142D"/>
            </a:solidFill>
            <a:ln w="25400">
              <a:solidFill>
                <a:srgbClr val="08345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p>
          </p:txBody>
        </p:sp>
        <p:sp>
          <p:nvSpPr>
            <p:cNvPr id="7" name="Freeform 5">
              <a:extLst>
                <a:ext uri="{FF2B5EF4-FFF2-40B4-BE49-F238E27FC236}">
                  <a16:creationId xmlns:a16="http://schemas.microsoft.com/office/drawing/2014/main" id="{16F06A1E-3046-4034-BA2D-A09666CE0A41}"/>
                </a:ext>
              </a:extLst>
            </p:cNvPr>
            <p:cNvSpPr>
              <a:spLocks/>
            </p:cNvSpPr>
            <p:nvPr/>
          </p:nvSpPr>
          <p:spPr bwMode="auto">
            <a:xfrm>
              <a:off x="3048937" y="-1107504"/>
              <a:ext cx="3046127" cy="34586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12">
              <a:extLst>
                <a:ext uri="{FF2B5EF4-FFF2-40B4-BE49-F238E27FC236}">
                  <a16:creationId xmlns:a16="http://schemas.microsoft.com/office/drawing/2014/main" id="{87391301-54C0-4F2C-99CC-3D877DF0E3B6}"/>
                </a:ext>
              </a:extLst>
            </p:cNvPr>
            <p:cNvSpPr txBox="1">
              <a:spLocks noChangeArrowheads="1"/>
            </p:cNvSpPr>
            <p:nvPr/>
          </p:nvSpPr>
          <p:spPr bwMode="auto">
            <a:xfrm>
              <a:off x="4068354" y="230235"/>
              <a:ext cx="10072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b="1" dirty="0">
                  <a:solidFill>
                    <a:schemeClr val="bg1"/>
                  </a:solidFill>
                  <a:latin typeface="AgencyFB" panose="02000806040000020003" pitchFamily="2" charset="0"/>
                  <a:ea typeface="微软雅黑" pitchFamily="34" charset="-122"/>
                </a:rPr>
                <a:t>2</a:t>
              </a:r>
              <a:endParaRPr lang="zh-CN" altLang="en-US" sz="9000" b="1" dirty="0">
                <a:solidFill>
                  <a:schemeClr val="bg1"/>
                </a:solidFill>
                <a:latin typeface="AgencyFB" panose="02000806040000020003" pitchFamily="2" charset="0"/>
                <a:ea typeface="微软雅黑" pitchFamily="34" charset="-122"/>
              </a:endParaRPr>
            </a:p>
          </p:txBody>
        </p:sp>
        <p:sp>
          <p:nvSpPr>
            <p:cNvPr id="9" name="文本框 14">
              <a:extLst>
                <a:ext uri="{FF2B5EF4-FFF2-40B4-BE49-F238E27FC236}">
                  <a16:creationId xmlns:a16="http://schemas.microsoft.com/office/drawing/2014/main" id="{3415E954-405D-4082-BD13-69E52C1101E2}"/>
                </a:ext>
              </a:extLst>
            </p:cNvPr>
            <p:cNvSpPr txBox="1">
              <a:spLocks noChangeArrowheads="1"/>
            </p:cNvSpPr>
            <p:nvPr/>
          </p:nvSpPr>
          <p:spPr bwMode="auto">
            <a:xfrm>
              <a:off x="3882576" y="1439200"/>
              <a:ext cx="137884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350" dirty="0">
                  <a:solidFill>
                    <a:schemeClr val="bg1"/>
                  </a:solidFill>
                  <a:latin typeface="微软雅黑" pitchFamily="34" charset="-122"/>
                  <a:ea typeface="微软雅黑" pitchFamily="34" charset="-122"/>
                </a:rPr>
                <a:t>PART TWO</a:t>
              </a:r>
              <a:endParaRPr lang="zh-CN" altLang="en-US" sz="135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792864"/>
      </p:ext>
    </p:extLst>
  </p:cSld>
  <p:clrMapOvr>
    <a:masterClrMapping/>
  </p:clrMapOvr>
  <mc:AlternateContent xmlns:mc="http://schemas.openxmlformats.org/markup-compatibility/2006" xmlns:p14="http://schemas.microsoft.com/office/powerpoint/2010/main">
    <mc:Choice Requires="p14">
      <p:transition spd="slow" p14:dur="2000" advTm="21"/>
    </mc:Choice>
    <mc:Fallback xmlns="">
      <p:transition spd="slow" advTm="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47"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2" name="文本框 1"/>
          <p:cNvSpPr txBox="1"/>
          <p:nvPr/>
        </p:nvSpPr>
        <p:spPr>
          <a:xfrm>
            <a:off x="853374" y="179933"/>
            <a:ext cx="6526938"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Challenges and Solutions</a:t>
            </a:r>
            <a:endParaRPr lang="zh-CN" altLang="en-US" sz="2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7" name="矩形 66"/>
          <p:cNvSpPr/>
          <p:nvPr/>
        </p:nvSpPr>
        <p:spPr>
          <a:xfrm>
            <a:off x="1511412" y="1507525"/>
            <a:ext cx="6949023" cy="9725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8" name="椭圆 64"/>
          <p:cNvSpPr>
            <a:spLocks noChangeArrowheads="1"/>
          </p:cNvSpPr>
          <p:nvPr/>
        </p:nvSpPr>
        <p:spPr bwMode="auto">
          <a:xfrm>
            <a:off x="395540" y="1097497"/>
            <a:ext cx="1244209" cy="1243536"/>
          </a:xfrm>
          <a:prstGeom prst="ellipse">
            <a:avLst/>
          </a:prstGeom>
          <a:solidFill>
            <a:schemeClr val="bg1">
              <a:lumMod val="50000"/>
            </a:schemeClr>
          </a:solidFill>
          <a:ln w="190500" cap="sq" cmpd="sng">
            <a:solidFill>
              <a:schemeClr val="bg1">
                <a:lumMod val="65000"/>
              </a:schemeClr>
            </a:solidFill>
            <a:round/>
            <a:headEnd/>
            <a:tailEnd/>
          </a:ln>
        </p:spPr>
        <p:txBody>
          <a:bodyPr lIns="68595" tIns="34297" rIns="68595" bIns="34297" anchor="ctr"/>
          <a:lstStyle/>
          <a:p>
            <a:pPr algn="ct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rPr>
              <a:t>C1</a:t>
            </a:r>
            <a:endParaRPr lang="zh-CN"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endParaRPr>
          </a:p>
        </p:txBody>
      </p:sp>
      <p:grpSp>
        <p:nvGrpSpPr>
          <p:cNvPr id="4" name="组合 3"/>
          <p:cNvGrpSpPr/>
          <p:nvPr/>
        </p:nvGrpSpPr>
        <p:grpSpPr>
          <a:xfrm>
            <a:off x="1187626" y="2996952"/>
            <a:ext cx="7560843" cy="1243536"/>
            <a:chOff x="1187624" y="2761528"/>
            <a:chExt cx="7560843" cy="1243536"/>
          </a:xfrm>
        </p:grpSpPr>
        <p:sp>
          <p:nvSpPr>
            <p:cNvPr id="66" name="矩形 65"/>
            <p:cNvSpPr/>
            <p:nvPr/>
          </p:nvSpPr>
          <p:spPr>
            <a:xfrm>
              <a:off x="1187624" y="3221279"/>
              <a:ext cx="6408712" cy="11631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0" name="椭圆 64"/>
            <p:cNvSpPr>
              <a:spLocks noChangeArrowheads="1"/>
            </p:cNvSpPr>
            <p:nvPr/>
          </p:nvSpPr>
          <p:spPr bwMode="auto">
            <a:xfrm>
              <a:off x="7504258" y="2761528"/>
              <a:ext cx="1244209" cy="1243536"/>
            </a:xfrm>
            <a:prstGeom prst="ellipse">
              <a:avLst/>
            </a:prstGeom>
            <a:solidFill>
              <a:srgbClr val="AD142D"/>
            </a:solidFill>
            <a:ln w="190500" cap="sq" cmpd="sng">
              <a:solidFill>
                <a:schemeClr val="bg1">
                  <a:lumMod val="65000"/>
                </a:schemeClr>
              </a:solidFill>
              <a:round/>
              <a:headEnd/>
              <a:tailEnd/>
            </a:ln>
          </p:spPr>
          <p:txBody>
            <a:bodyPr lIns="68595" tIns="34297" rIns="68595" bIns="34297" anchor="ctr"/>
            <a:lstStyle/>
            <a:p>
              <a:pPr algn="ct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rPr>
                <a:t>S1</a:t>
              </a:r>
              <a:endParaRPr lang="zh-CN"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endParaRPr>
            </a:p>
          </p:txBody>
        </p:sp>
      </p:grpSp>
      <p:sp>
        <p:nvSpPr>
          <p:cNvPr id="15" name="Text Box 9">
            <a:extLst>
              <a:ext uri="{FF2B5EF4-FFF2-40B4-BE49-F238E27FC236}">
                <a16:creationId xmlns:a16="http://schemas.microsoft.com/office/drawing/2014/main" id="{639A549F-12BE-41B2-A903-FEB53BFCACF6}"/>
              </a:ext>
            </a:extLst>
          </p:cNvPr>
          <p:cNvSpPr txBox="1">
            <a:spLocks noChangeArrowheads="1"/>
          </p:cNvSpPr>
          <p:nvPr/>
        </p:nvSpPr>
        <p:spPr bwMode="auto">
          <a:xfrm>
            <a:off x="1829093" y="1803546"/>
            <a:ext cx="6487335" cy="830997"/>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40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How to acquire the relative locations of RFID tags </a:t>
            </a:r>
            <a:r>
              <a:rPr lang="en-US" altLang="zh-CN" sz="2400"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with </a:t>
            </a:r>
            <a:r>
              <a:rPr lang="en-US" altLang="zh-CN" sz="240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high precision?</a:t>
            </a:r>
          </a:p>
        </p:txBody>
      </p:sp>
      <p:grpSp>
        <p:nvGrpSpPr>
          <p:cNvPr id="5" name="组合 4"/>
          <p:cNvGrpSpPr/>
          <p:nvPr/>
        </p:nvGrpSpPr>
        <p:grpSpPr>
          <a:xfrm>
            <a:off x="776798" y="3927247"/>
            <a:ext cx="6583714" cy="1661993"/>
            <a:chOff x="776798" y="4316905"/>
            <a:chExt cx="6583714" cy="1661993"/>
          </a:xfrm>
        </p:grpSpPr>
        <p:sp>
          <p:nvSpPr>
            <p:cNvPr id="16" name="Text Box 9">
              <a:extLst>
                <a:ext uri="{FF2B5EF4-FFF2-40B4-BE49-F238E27FC236}">
                  <a16:creationId xmlns:a16="http://schemas.microsoft.com/office/drawing/2014/main" id="{639A549F-12BE-41B2-A903-FEB53BFCACF6}"/>
                </a:ext>
              </a:extLst>
            </p:cNvPr>
            <p:cNvSpPr txBox="1">
              <a:spLocks noChangeArrowheads="1"/>
            </p:cNvSpPr>
            <p:nvPr/>
          </p:nvSpPr>
          <p:spPr bwMode="auto">
            <a:xfrm>
              <a:off x="873177" y="4316905"/>
              <a:ext cx="6487335" cy="1661993"/>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400" b="1" dirty="0" smtClean="0">
                  <a:solidFill>
                    <a:prstClr val="black"/>
                  </a:solidFill>
                  <a:latin typeface="Times New Roman" panose="02020603050405020304" pitchFamily="18" charset="0"/>
                  <a:cs typeface="Times New Roman" panose="02020603050405020304" pitchFamily="18" charset="0"/>
                </a:rPr>
                <a:t>Propose a </a:t>
              </a:r>
              <a:r>
                <a:rPr lang="en-US" altLang="zh-CN" sz="2400" b="1" dirty="0">
                  <a:solidFill>
                    <a:prstClr val="black"/>
                  </a:solidFill>
                  <a:latin typeface="Times New Roman" panose="02020603050405020304" pitchFamily="18" charset="0"/>
                  <a:cs typeface="Times New Roman" panose="02020603050405020304" pitchFamily="18" charset="0"/>
                </a:rPr>
                <a:t>phase-based localization model </a:t>
              </a:r>
              <a:r>
                <a:rPr lang="en-US" altLang="zh-CN" sz="2400" b="1" dirty="0" smtClean="0">
                  <a:solidFill>
                    <a:prstClr val="black"/>
                  </a:solidFill>
                  <a:latin typeface="Times New Roman" panose="02020603050405020304" pitchFamily="18" charset="0"/>
                  <a:cs typeface="Times New Roman" panose="02020603050405020304" pitchFamily="18" charset="0"/>
                </a:rPr>
                <a:t>utilizing </a:t>
              </a:r>
              <a:r>
                <a:rPr lang="en-US" altLang="zh-CN" sz="2400" b="1" dirty="0">
                  <a:solidFill>
                    <a:prstClr val="black"/>
                  </a:solidFill>
                  <a:latin typeface="Times New Roman" panose="02020603050405020304" pitchFamily="18" charset="0"/>
                  <a:cs typeface="Times New Roman" panose="02020603050405020304" pitchFamily="18" charset="0"/>
                </a:rPr>
                <a:t>angle of arrival (</a:t>
              </a:r>
              <a:r>
                <a:rPr lang="en-US" altLang="zh-CN" sz="2400" b="1" dirty="0" err="1">
                  <a:solidFill>
                    <a:prstClr val="black"/>
                  </a:solidFill>
                  <a:latin typeface="Times New Roman" panose="02020603050405020304" pitchFamily="18" charset="0"/>
                  <a:cs typeface="Times New Roman" panose="02020603050405020304" pitchFamily="18" charset="0"/>
                </a:rPr>
                <a:t>AoA</a:t>
              </a:r>
              <a:r>
                <a:rPr lang="en-US" altLang="zh-CN" sz="2400" b="1" dirty="0">
                  <a:solidFill>
                    <a:prstClr val="black"/>
                  </a:solidFill>
                  <a:latin typeface="Times New Roman" panose="02020603050405020304" pitchFamily="18" charset="0"/>
                  <a:cs typeface="Times New Roman" panose="02020603050405020304" pitchFamily="18" charset="0"/>
                </a:rPr>
                <a:t>) </a:t>
              </a:r>
              <a:r>
                <a:rPr lang="en-US" altLang="zh-CN" sz="2400" b="1" dirty="0" smtClean="0">
                  <a:solidFill>
                    <a:prstClr val="black"/>
                  </a:solidFill>
                  <a:latin typeface="Times New Roman" panose="02020603050405020304" pitchFamily="18" charset="0"/>
                  <a:cs typeface="Times New Roman" panose="02020603050405020304" pitchFamily="18" charset="0"/>
                </a:rPr>
                <a:t>profiles</a:t>
              </a:r>
            </a:p>
            <a:p>
              <a:pPr lvl="0" algn="just">
                <a:spcBef>
                  <a:spcPct val="50000"/>
                </a:spcBef>
                <a:defRPr/>
              </a:pPr>
              <a:endParaRPr lang="en-US" altLang="zh-CN" sz="1100" b="1" dirty="0" smtClean="0">
                <a:solidFill>
                  <a:prstClr val="black"/>
                </a:solidFill>
                <a:latin typeface="Times New Roman" panose="02020603050405020304" pitchFamily="18" charset="0"/>
                <a:cs typeface="Times New Roman" panose="02020603050405020304" pitchFamily="18" charset="0"/>
              </a:endParaRPr>
            </a:p>
            <a:p>
              <a:pPr lvl="0" algn="just">
                <a:spcBef>
                  <a:spcPct val="50000"/>
                </a:spcBef>
                <a:defRPr/>
              </a:pPr>
              <a:r>
                <a:rPr lang="en-US" altLang="zh-CN" sz="2400" b="1" dirty="0" smtClean="0">
                  <a:solidFill>
                    <a:prstClr val="black"/>
                  </a:solidFill>
                  <a:latin typeface="Times New Roman" panose="02020603050405020304" pitchFamily="18" charset="0"/>
                  <a:cs typeface="Times New Roman" panose="02020603050405020304" pitchFamily="18" charset="0"/>
                </a:rPr>
                <a:t>Optimize </a:t>
              </a:r>
              <a:r>
                <a:rPr lang="en-US" altLang="zh-CN" sz="2400" b="1" dirty="0">
                  <a:solidFill>
                    <a:prstClr val="black"/>
                  </a:solidFill>
                  <a:latin typeface="Times New Roman" panose="02020603050405020304" pitchFamily="18" charset="0"/>
                  <a:cs typeface="Times New Roman" panose="02020603050405020304" pitchFamily="18" charset="0"/>
                </a:rPr>
                <a:t>it by holography imaging</a:t>
              </a:r>
            </a:p>
          </p:txBody>
        </p:sp>
        <p:sp>
          <p:nvSpPr>
            <p:cNvPr id="18" name="Oval 13">
              <a:extLst>
                <a:ext uri="{FF2B5EF4-FFF2-40B4-BE49-F238E27FC236}">
                  <a16:creationId xmlns:a16="http://schemas.microsoft.com/office/drawing/2014/main" id="{E7398ED2-E18E-4A52-8DF5-BD162056B094}"/>
                </a:ext>
              </a:extLst>
            </p:cNvPr>
            <p:cNvSpPr/>
            <p:nvPr/>
          </p:nvSpPr>
          <p:spPr>
            <a:xfrm>
              <a:off x="776798" y="4509120"/>
              <a:ext cx="96379"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sp>
          <p:nvSpPr>
            <p:cNvPr id="19" name="Oval 13">
              <a:extLst>
                <a:ext uri="{FF2B5EF4-FFF2-40B4-BE49-F238E27FC236}">
                  <a16:creationId xmlns:a16="http://schemas.microsoft.com/office/drawing/2014/main" id="{E7398ED2-E18E-4A52-8DF5-BD162056B094}"/>
                </a:ext>
              </a:extLst>
            </p:cNvPr>
            <p:cNvSpPr/>
            <p:nvPr/>
          </p:nvSpPr>
          <p:spPr>
            <a:xfrm>
              <a:off x="776798" y="5661248"/>
              <a:ext cx="96379"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grpSp>
    </p:spTree>
    <p:extLst>
      <p:ext uri="{BB962C8B-B14F-4D97-AF65-F5344CB8AC3E}">
        <p14:creationId xmlns:p14="http://schemas.microsoft.com/office/powerpoint/2010/main" val="1021193387"/>
      </p:ext>
    </p:extLst>
  </p:cSld>
  <p:clrMapOvr>
    <a:masterClrMapping/>
  </p:clrMapOvr>
  <mc:AlternateContent xmlns:mc="http://schemas.openxmlformats.org/markup-compatibility/2006" xmlns:p14="http://schemas.microsoft.com/office/powerpoint/2010/main">
    <mc:Choice Requires="p14">
      <p:transition spd="slow" p14:dur="2000" advTm="231"/>
    </mc:Choice>
    <mc:Fallback xmlns="">
      <p:transition spd="slow" advTm="2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图片 162"/>
          <p:cNvPicPr>
            <a:picLocks noChangeAspect="1"/>
          </p:cNvPicPr>
          <p:nvPr/>
        </p:nvPicPr>
        <p:blipFill>
          <a:blip r:embed="rId3"/>
          <a:stretch>
            <a:fillRect/>
          </a:stretch>
        </p:blipFill>
        <p:spPr>
          <a:xfrm>
            <a:off x="-7471" y="-4667"/>
            <a:ext cx="7161905" cy="961905"/>
          </a:xfrm>
          <a:prstGeom prst="rect">
            <a:avLst/>
          </a:prstGeom>
        </p:spPr>
      </p:pic>
      <p:sp>
        <p:nvSpPr>
          <p:cNvPr id="2" name="文本框 1"/>
          <p:cNvSpPr txBox="1"/>
          <p:nvPr/>
        </p:nvSpPr>
        <p:spPr>
          <a:xfrm>
            <a:off x="853374" y="179933"/>
            <a:ext cx="6526938" cy="523220"/>
          </a:xfrm>
          <a:prstGeom prst="rect">
            <a:avLst/>
          </a:prstGeom>
          <a:noFill/>
        </p:spPr>
        <p:txBody>
          <a:bodyPr wrap="square" rtlCol="0">
            <a:spAutoFit/>
          </a:bodyPr>
          <a:lstStyle/>
          <a:p>
            <a:r>
              <a:rPr lang="en-US" altLang="zh-CN" sz="2800" b="1" dirty="0">
                <a:solidFill>
                  <a:schemeClr val="tx1">
                    <a:lumMod val="65000"/>
                    <a:lumOff val="35000"/>
                  </a:schemeClr>
                </a:solidFill>
                <a:latin typeface="Times New Roman" panose="02020603050405020304" pitchFamily="18" charset="0"/>
                <a:cs typeface="Times New Roman" panose="02020603050405020304" pitchFamily="18" charset="0"/>
              </a:rPr>
              <a:t>Challenges and Solutions</a:t>
            </a:r>
            <a:endParaRPr lang="zh-CN" altLang="en-US" sz="28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7" name="矩形 66"/>
          <p:cNvSpPr/>
          <p:nvPr/>
        </p:nvSpPr>
        <p:spPr>
          <a:xfrm>
            <a:off x="1511412" y="1507525"/>
            <a:ext cx="6949023" cy="9725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8" name="椭圆 64"/>
          <p:cNvSpPr>
            <a:spLocks noChangeArrowheads="1"/>
          </p:cNvSpPr>
          <p:nvPr/>
        </p:nvSpPr>
        <p:spPr bwMode="auto">
          <a:xfrm>
            <a:off x="395540" y="1097497"/>
            <a:ext cx="1244209" cy="1243536"/>
          </a:xfrm>
          <a:prstGeom prst="ellipse">
            <a:avLst/>
          </a:prstGeom>
          <a:solidFill>
            <a:schemeClr val="bg1">
              <a:lumMod val="50000"/>
            </a:schemeClr>
          </a:solidFill>
          <a:ln w="190500" cap="sq" cmpd="sng">
            <a:solidFill>
              <a:schemeClr val="bg1">
                <a:lumMod val="65000"/>
              </a:schemeClr>
            </a:solidFill>
            <a:round/>
            <a:headEnd/>
            <a:tailEnd/>
          </a:ln>
        </p:spPr>
        <p:txBody>
          <a:bodyPr lIns="68595" tIns="34297" rIns="68595" bIns="34297" anchor="ctr"/>
          <a:lstStyle/>
          <a:p>
            <a:pPr algn="ct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rPr>
              <a:t>C2</a:t>
            </a:r>
            <a:endParaRPr lang="zh-CN"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endParaRPr>
          </a:p>
        </p:txBody>
      </p:sp>
      <p:grpSp>
        <p:nvGrpSpPr>
          <p:cNvPr id="3" name="组合 2"/>
          <p:cNvGrpSpPr/>
          <p:nvPr/>
        </p:nvGrpSpPr>
        <p:grpSpPr>
          <a:xfrm>
            <a:off x="1187623" y="2636912"/>
            <a:ext cx="7560843" cy="1243536"/>
            <a:chOff x="1187621" y="4546875"/>
            <a:chExt cx="7560843" cy="1243536"/>
          </a:xfrm>
        </p:grpSpPr>
        <p:sp>
          <p:nvSpPr>
            <p:cNvPr id="66" name="矩形 65"/>
            <p:cNvSpPr/>
            <p:nvPr/>
          </p:nvSpPr>
          <p:spPr>
            <a:xfrm>
              <a:off x="1187621" y="5006626"/>
              <a:ext cx="6408712" cy="11631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0" name="椭圆 64"/>
            <p:cNvSpPr>
              <a:spLocks noChangeArrowheads="1"/>
            </p:cNvSpPr>
            <p:nvPr/>
          </p:nvSpPr>
          <p:spPr bwMode="auto">
            <a:xfrm>
              <a:off x="7504255" y="4546875"/>
              <a:ext cx="1244209" cy="1243536"/>
            </a:xfrm>
            <a:prstGeom prst="ellipse">
              <a:avLst/>
            </a:prstGeom>
            <a:solidFill>
              <a:srgbClr val="AD142D"/>
            </a:solidFill>
            <a:ln w="190500" cap="sq" cmpd="sng">
              <a:solidFill>
                <a:schemeClr val="bg1">
                  <a:lumMod val="65000"/>
                </a:schemeClr>
              </a:solidFill>
              <a:round/>
              <a:headEnd/>
              <a:tailEnd/>
            </a:ln>
          </p:spPr>
          <p:txBody>
            <a:bodyPr lIns="68595" tIns="34297" rIns="68595" bIns="34297" anchor="ctr"/>
            <a:lstStyle/>
            <a:p>
              <a:pPr algn="ctr"/>
              <a:r>
                <a:rPr lang="en-US"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rPr>
                <a:t>S2</a:t>
              </a:r>
              <a:endParaRPr lang="zh-CN" altLang="zh-CN" sz="2800" b="1" dirty="0">
                <a:solidFill>
                  <a:schemeClr val="bg1"/>
                </a:solidFill>
                <a:latin typeface="Times New Roman" panose="02020603050405020304" pitchFamily="18" charset="0"/>
                <a:ea typeface="微软雅黑" pitchFamily="34" charset="-122"/>
                <a:cs typeface="Times New Roman" panose="02020603050405020304" pitchFamily="18" charset="0"/>
                <a:sym typeface="宋体" panose="02010600030101010101" pitchFamily="2" charset="-122"/>
              </a:endParaRPr>
            </a:p>
          </p:txBody>
        </p:sp>
      </p:grpSp>
      <p:grpSp>
        <p:nvGrpSpPr>
          <p:cNvPr id="4" name="组合 3"/>
          <p:cNvGrpSpPr/>
          <p:nvPr/>
        </p:nvGrpSpPr>
        <p:grpSpPr>
          <a:xfrm>
            <a:off x="921265" y="3675098"/>
            <a:ext cx="6459049" cy="2215991"/>
            <a:chOff x="921265" y="3675098"/>
            <a:chExt cx="6459049" cy="2215991"/>
          </a:xfrm>
        </p:grpSpPr>
        <p:sp>
          <p:nvSpPr>
            <p:cNvPr id="15" name="Text Box 9">
              <a:extLst>
                <a:ext uri="{FF2B5EF4-FFF2-40B4-BE49-F238E27FC236}">
                  <a16:creationId xmlns:a16="http://schemas.microsoft.com/office/drawing/2014/main" id="{639A549F-12BE-41B2-A903-FEB53BFCACF6}"/>
                </a:ext>
              </a:extLst>
            </p:cNvPr>
            <p:cNvSpPr txBox="1">
              <a:spLocks noChangeArrowheads="1"/>
            </p:cNvSpPr>
            <p:nvPr/>
          </p:nvSpPr>
          <p:spPr bwMode="auto">
            <a:xfrm>
              <a:off x="1148311" y="3675098"/>
              <a:ext cx="6232003" cy="2215991"/>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400" b="1" dirty="0">
                  <a:solidFill>
                    <a:prstClr val="black"/>
                  </a:solidFill>
                  <a:latin typeface="Times New Roman" panose="02020603050405020304" pitchFamily="18" charset="0"/>
                  <a:cs typeface="Times New Roman" panose="02020603050405020304" pitchFamily="18" charset="0"/>
                </a:rPr>
                <a:t>C</a:t>
              </a:r>
              <a:r>
                <a:rPr lang="en-US" altLang="zh-CN" sz="2400" b="1" dirty="0" smtClean="0">
                  <a:solidFill>
                    <a:prstClr val="black"/>
                  </a:solidFill>
                  <a:latin typeface="Times New Roman" panose="02020603050405020304" pitchFamily="18" charset="0"/>
                  <a:cs typeface="Times New Roman" panose="02020603050405020304" pitchFamily="18" charset="0"/>
                </a:rPr>
                <a:t>hange </a:t>
              </a:r>
              <a:r>
                <a:rPr lang="en-US" altLang="zh-CN" sz="2400" b="1" dirty="0">
                  <a:solidFill>
                    <a:prstClr val="black"/>
                  </a:solidFill>
                  <a:latin typeface="Times New Roman" panose="02020603050405020304" pitchFamily="18" charset="0"/>
                  <a:cs typeface="Times New Roman" panose="02020603050405020304" pitchFamily="18" charset="0"/>
                </a:rPr>
                <a:t>the traditional deployment of the unique antenna smartly </a:t>
              </a:r>
              <a:endParaRPr lang="en-US" altLang="zh-CN" sz="2400" b="1" dirty="0" smtClean="0">
                <a:solidFill>
                  <a:prstClr val="black"/>
                </a:solidFill>
                <a:latin typeface="Times New Roman" panose="02020603050405020304" pitchFamily="18" charset="0"/>
                <a:cs typeface="Times New Roman" panose="02020603050405020304" pitchFamily="18" charset="0"/>
              </a:endParaRPr>
            </a:p>
            <a:p>
              <a:pPr lvl="0" algn="just">
                <a:spcBef>
                  <a:spcPct val="50000"/>
                </a:spcBef>
                <a:defRPr/>
              </a:pPr>
              <a:endParaRPr lang="en-US" altLang="zh-CN" sz="2000" b="1" dirty="0" smtClean="0">
                <a:solidFill>
                  <a:prstClr val="black"/>
                </a:solidFill>
                <a:latin typeface="Times New Roman" panose="02020603050405020304" pitchFamily="18" charset="0"/>
                <a:cs typeface="Times New Roman" panose="02020603050405020304" pitchFamily="18" charset="0"/>
              </a:endParaRPr>
            </a:p>
            <a:p>
              <a:pPr lvl="0" algn="just">
                <a:spcBef>
                  <a:spcPct val="50000"/>
                </a:spcBef>
                <a:defRPr/>
              </a:pPr>
              <a:r>
                <a:rPr lang="en-US" altLang="zh-CN" sz="2400" b="1" dirty="0">
                  <a:solidFill>
                    <a:prstClr val="black"/>
                  </a:solidFill>
                  <a:latin typeface="Times New Roman" panose="02020603050405020304" pitchFamily="18" charset="0"/>
                  <a:cs typeface="Times New Roman" panose="02020603050405020304" pitchFamily="18" charset="0"/>
                </a:rPr>
                <a:t>U</a:t>
              </a:r>
              <a:r>
                <a:rPr lang="en-US" altLang="zh-CN" sz="2400" b="1" dirty="0" smtClean="0">
                  <a:solidFill>
                    <a:prstClr val="black"/>
                  </a:solidFill>
                  <a:latin typeface="Times New Roman" panose="02020603050405020304" pitchFamily="18" charset="0"/>
                  <a:cs typeface="Times New Roman" panose="02020603050405020304" pitchFamily="18" charset="0"/>
                </a:rPr>
                <a:t>tilize </a:t>
              </a:r>
              <a:r>
                <a:rPr lang="en-US" altLang="zh-CN" sz="2400" b="1" dirty="0">
                  <a:solidFill>
                    <a:prstClr val="black"/>
                  </a:solidFill>
                  <a:latin typeface="Times New Roman" panose="02020603050405020304" pitchFamily="18" charset="0"/>
                  <a:cs typeface="Times New Roman" panose="02020603050405020304" pitchFamily="18" charset="0"/>
                </a:rPr>
                <a:t>both phase and RSSI </a:t>
              </a:r>
              <a:r>
                <a:rPr lang="en-US" altLang="zh-CN" sz="2400" b="1" dirty="0" smtClean="0">
                  <a:solidFill>
                    <a:prstClr val="black"/>
                  </a:solidFill>
                  <a:latin typeface="Times New Roman" panose="02020603050405020304" pitchFamily="18" charset="0"/>
                  <a:cs typeface="Times New Roman" panose="02020603050405020304" pitchFamily="18" charset="0"/>
                </a:rPr>
                <a:t>values to </a:t>
              </a:r>
              <a:r>
                <a:rPr lang="en-US" altLang="zh-CN" sz="2400" b="1" dirty="0">
                  <a:solidFill>
                    <a:prstClr val="black"/>
                  </a:solidFill>
                  <a:latin typeface="Times New Roman" panose="02020603050405020304" pitchFamily="18" charset="0"/>
                  <a:cs typeface="Times New Roman" panose="02020603050405020304" pitchFamily="18" charset="0"/>
                </a:rPr>
                <a:t>distinguish </a:t>
              </a:r>
              <a:r>
                <a:rPr lang="en-US" altLang="zh-CN" sz="2400" b="1" dirty="0" smtClean="0">
                  <a:solidFill>
                    <a:prstClr val="black"/>
                  </a:solidFill>
                  <a:latin typeface="Times New Roman" panose="02020603050405020304" pitchFamily="18" charset="0"/>
                  <a:cs typeface="Times New Roman" panose="02020603050405020304" pitchFamily="18" charset="0"/>
                </a:rPr>
                <a:t>objects on the </a:t>
              </a:r>
              <a:r>
                <a:rPr lang="en-US" altLang="zh-CN" sz="2400" b="1" dirty="0">
                  <a:solidFill>
                    <a:prstClr val="black"/>
                  </a:solidFill>
                  <a:latin typeface="Times New Roman" panose="02020603050405020304" pitchFamily="18" charset="0"/>
                  <a:cs typeface="Times New Roman" panose="02020603050405020304" pitchFamily="18" charset="0"/>
                </a:rPr>
                <a:t>multilayer </a:t>
              </a:r>
            </a:p>
          </p:txBody>
        </p:sp>
        <p:sp>
          <p:nvSpPr>
            <p:cNvPr id="16" name="Oval 13">
              <a:extLst>
                <a:ext uri="{FF2B5EF4-FFF2-40B4-BE49-F238E27FC236}">
                  <a16:creationId xmlns:a16="http://schemas.microsoft.com/office/drawing/2014/main" id="{E7398ED2-E18E-4A52-8DF5-BD162056B094}"/>
                </a:ext>
              </a:extLst>
            </p:cNvPr>
            <p:cNvSpPr/>
            <p:nvPr/>
          </p:nvSpPr>
          <p:spPr>
            <a:xfrm>
              <a:off x="921265" y="3880448"/>
              <a:ext cx="96379"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sp>
          <p:nvSpPr>
            <p:cNvPr id="17" name="Oval 13">
              <a:extLst>
                <a:ext uri="{FF2B5EF4-FFF2-40B4-BE49-F238E27FC236}">
                  <a16:creationId xmlns:a16="http://schemas.microsoft.com/office/drawing/2014/main" id="{E7398ED2-E18E-4A52-8DF5-BD162056B094}"/>
                </a:ext>
              </a:extLst>
            </p:cNvPr>
            <p:cNvSpPr/>
            <p:nvPr/>
          </p:nvSpPr>
          <p:spPr>
            <a:xfrm>
              <a:off x="922310" y="5229200"/>
              <a:ext cx="96379" cy="92075"/>
            </a:xfrm>
            <a:prstGeom prst="ellipse">
              <a:avLst/>
            </a:prstGeom>
            <a:solidFill>
              <a:srgbClr val="C00000"/>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prstClr val="white"/>
                </a:solidFill>
                <a:latin typeface="Calibri" panose="020F0502020204030204"/>
              </a:endParaRPr>
            </a:p>
          </p:txBody>
        </p:sp>
      </p:grpSp>
      <p:sp>
        <p:nvSpPr>
          <p:cNvPr id="14" name="Text Box 9">
            <a:extLst>
              <a:ext uri="{FF2B5EF4-FFF2-40B4-BE49-F238E27FC236}">
                <a16:creationId xmlns:a16="http://schemas.microsoft.com/office/drawing/2014/main" id="{639A549F-12BE-41B2-A903-FEB53BFCACF6}"/>
              </a:ext>
            </a:extLst>
          </p:cNvPr>
          <p:cNvSpPr txBox="1">
            <a:spLocks noChangeArrowheads="1"/>
          </p:cNvSpPr>
          <p:nvPr/>
        </p:nvSpPr>
        <p:spPr bwMode="auto">
          <a:xfrm>
            <a:off x="1829093" y="1803546"/>
            <a:ext cx="6487335" cy="830997"/>
          </a:xfrm>
          <a:prstGeom prst="rect">
            <a:avLst/>
          </a:prstGeom>
          <a:noFill/>
          <a:ln w="9525">
            <a:noFill/>
            <a:miter lim="800000"/>
            <a:headEnd/>
            <a:tailEnd/>
          </a:ln>
          <a:effectLst/>
        </p:spPr>
        <p:txBody>
          <a:bodyPr wrap="square">
            <a:spAutoFit/>
          </a:bodyPr>
          <a:lstStyle/>
          <a:p>
            <a:pPr lvl="0" algn="just">
              <a:spcBef>
                <a:spcPct val="50000"/>
              </a:spcBef>
              <a:defRPr/>
            </a:pPr>
            <a:r>
              <a:rPr lang="en-US" altLang="zh-CN" sz="2400"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How to distinguish the tags on different layers with only one antenna?</a:t>
            </a:r>
          </a:p>
        </p:txBody>
      </p:sp>
    </p:spTree>
    <p:extLst>
      <p:ext uri="{BB962C8B-B14F-4D97-AF65-F5344CB8AC3E}">
        <p14:creationId xmlns:p14="http://schemas.microsoft.com/office/powerpoint/2010/main" val="2860109713"/>
      </p:ext>
    </p:extLst>
  </p:cSld>
  <p:clrMapOvr>
    <a:masterClrMapping/>
  </p:clrMapOvr>
  <mc:AlternateContent xmlns:mc="http://schemas.openxmlformats.org/markup-compatibility/2006" xmlns:p14="http://schemas.microsoft.com/office/powerpoint/2010/main">
    <mc:Choice Requires="p14">
      <p:transition spd="slow" p14:dur="2000" advTm="15"/>
    </mc:Choice>
    <mc:Fallback xmlns="">
      <p:transition spd="slow" advTm="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47.2"/>
</p:tagLst>
</file>

<file path=ppt/tags/tag3.xml><?xml version="1.0" encoding="utf-8"?>
<p:tagLst xmlns:a="http://schemas.openxmlformats.org/drawingml/2006/main" xmlns:r="http://schemas.openxmlformats.org/officeDocument/2006/relationships" xmlns:p="http://schemas.openxmlformats.org/presentationml/2006/main">
  <p:tag name="TIMING" val="|7|30.3"/>
</p:tagLst>
</file>

<file path=ppt/tags/tag4.xml><?xml version="1.0" encoding="utf-8"?>
<p:tagLst xmlns:a="http://schemas.openxmlformats.org/drawingml/2006/main" xmlns:r="http://schemas.openxmlformats.org/officeDocument/2006/relationships" xmlns:p="http://schemas.openxmlformats.org/presentationml/2006/main">
  <p:tag name="TIMING" val="|5.2|49.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中国发展论坛张杰校长报告070930">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25400" cap="flat" cmpd="sng" algn="ctr">
          <a:solidFill>
            <a:srgbClr val="133984"/>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25400" cap="flat" cmpd="sng" algn="ctr">
          <a:solidFill>
            <a:srgbClr val="133984"/>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FID与物联网研究所硕士论文答辩PPT模板.potx" id="{4B9EFC06-68DF-49E7-BA58-64D2768E84AB}" vid="{F815EC37-4BFC-418F-B259-A4B2EAEE8FF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26109</TotalTime>
  <Words>1619</Words>
  <Application>Microsoft Office PowerPoint</Application>
  <PresentationFormat>全屏显示(4:3)</PresentationFormat>
  <Paragraphs>170</Paragraphs>
  <Slides>24</Slides>
  <Notes>24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24</vt:i4>
      </vt:variant>
    </vt:vector>
  </HeadingPairs>
  <TitlesOfParts>
    <vt:vector size="40" baseType="lpstr">
      <vt:lpstr>AgencyFB</vt:lpstr>
      <vt:lpstr>Arial Unicode MS</vt:lpstr>
      <vt:lpstr>新細明體</vt:lpstr>
      <vt:lpstr>黑体</vt:lpstr>
      <vt:lpstr>华文新魏</vt:lpstr>
      <vt:lpstr>华文中宋</vt:lpstr>
      <vt:lpstr>宋体</vt:lpstr>
      <vt:lpstr>微软雅黑</vt:lpstr>
      <vt:lpstr>Arial</vt:lpstr>
      <vt:lpstr>Book Antiqua</vt:lpstr>
      <vt:lpstr>Calibri</vt:lpstr>
      <vt:lpstr>Cambria Math</vt:lpstr>
      <vt:lpstr>Rockwell</vt:lpstr>
      <vt:lpstr>Times New Roman</vt:lpstr>
      <vt:lpstr>Office 主题</vt:lpstr>
      <vt:lpstr>中国发展论坛张杰校长报告070930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上海交通大学硕士学位论文答辩</dc:title>
  <dc:creator>ZQ</dc:creator>
  <cp:lastModifiedBy>徐华韬</cp:lastModifiedBy>
  <cp:revision>1251</cp:revision>
  <dcterms:created xsi:type="dcterms:W3CDTF">2015-01-08T08:32:11Z</dcterms:created>
  <dcterms:modified xsi:type="dcterms:W3CDTF">2018-10-31T19:35:26Z</dcterms:modified>
</cp:coreProperties>
</file>