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7" r:id="rId5"/>
  </p:sldIdLst>
  <p:sldSz cx="9144000" cy="6858000" type="screen4x3"/>
  <p:notesSz cx="6858000" cy="9144000"/>
  <p:custDataLst>
    <p:tags r:id="rId9"/>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60"/>
        <p:guide pos="2884"/>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gs" Target="tags/tag1.xml"/><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文本框 12"/>
          <p:cNvSpPr txBox="1"/>
          <p:nvPr/>
        </p:nvSpPr>
        <p:spPr>
          <a:xfrm>
            <a:off x="789305" y="1196975"/>
            <a:ext cx="7565390" cy="3415030"/>
          </a:xfrm>
          <a:prstGeom prst="rect">
            <a:avLst/>
          </a:prstGeom>
          <a:noFill/>
        </p:spPr>
        <p:txBody>
          <a:bodyPr wrap="square" rtlCol="0">
            <a:spAutoFit/>
          </a:bodyPr>
          <a:p>
            <a:r>
              <a:rPr lang="en-US" altLang="zh-CN"/>
              <a:t>Discard Algorithm: </a:t>
            </a:r>
            <a:endParaRPr lang="en-US" altLang="zh-CN"/>
          </a:p>
          <a:p>
            <a:endParaRPr lang="en-US" altLang="zh-CN"/>
          </a:p>
          <a:p>
            <a:r>
              <a:rPr lang="en-US" altLang="zh-CN"/>
              <a:t>Method 1. double SD</a:t>
            </a:r>
            <a:endParaRPr lang="en-US" altLang="zh-CN"/>
          </a:p>
          <a:p>
            <a:r>
              <a:rPr lang="en-US" altLang="zh-CN"/>
              <a:t>repeat following step until no x is discarded</a:t>
            </a:r>
            <a:endParaRPr lang="en-US" altLang="zh-CN"/>
          </a:p>
          <a:p>
            <a:r>
              <a:rPr lang="en-US" altLang="zh-CN"/>
              <a:t>1. compute average</a:t>
            </a:r>
            <a:endParaRPr lang="en-US" altLang="zh-CN"/>
          </a:p>
          <a:p>
            <a:r>
              <a:rPr lang="en-US" altLang="zh-CN"/>
              <a:t>2. compute SD</a:t>
            </a:r>
            <a:endParaRPr lang="en-US" altLang="zh-CN"/>
          </a:p>
          <a:p>
            <a:r>
              <a:rPr lang="en-US" altLang="zh-CN"/>
              <a:t>3. discard x if abs(x-X.avg)&gt;2SD</a:t>
            </a:r>
            <a:endParaRPr lang="en-US" altLang="zh-CN"/>
          </a:p>
          <a:p>
            <a:endParaRPr lang="en-US" altLang="zh-CN"/>
          </a:p>
          <a:p>
            <a:r>
              <a:rPr lang="en-US" altLang="zh-CN"/>
              <a:t>Method 2. maximum degree</a:t>
            </a:r>
            <a:endParaRPr lang="en-US" altLang="zh-CN"/>
          </a:p>
          <a:p>
            <a:r>
              <a:rPr lang="en-US" altLang="zh-CN"/>
              <a:t>after 0.3s, the max angle of virtual gravity and velocity is</a:t>
            </a:r>
            <a:endParaRPr lang="en-US" altLang="zh-CN"/>
          </a:p>
          <a:p>
            <a:r>
              <a:rPr lang="en-US" altLang="zh-CN"/>
              <a:t>90-arctan11.3875 about 84.98(85) degree. </a:t>
            </a:r>
            <a:endParaRPr lang="en-US" altLang="zh-CN"/>
          </a:p>
          <a:p>
            <a:r>
              <a:rPr lang="en-US" altLang="zh-CN"/>
              <a:t>So we may discard all value with bigger difference to standard .</a:t>
            </a:r>
            <a:endParaRPr lang="en-US" altLang="zh-CN"/>
          </a:p>
        </p:txBody>
      </p:sp>
      <p:sp>
        <p:nvSpPr>
          <p:cNvPr id="14" name="文本框 13"/>
          <p:cNvSpPr txBox="1"/>
          <p:nvPr/>
        </p:nvSpPr>
        <p:spPr>
          <a:xfrm>
            <a:off x="228600" y="257175"/>
            <a:ext cx="2471420" cy="368300"/>
          </a:xfrm>
          <a:prstGeom prst="rect">
            <a:avLst/>
          </a:prstGeom>
          <a:noFill/>
        </p:spPr>
        <p:txBody>
          <a:bodyPr wrap="square" rtlCol="0">
            <a:spAutoFit/>
          </a:bodyPr>
          <a:p>
            <a:r>
              <a:rPr lang="en-US" altLang="zh-CN"/>
              <a:t>Data processing</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52450" y="361950"/>
            <a:ext cx="2147570" cy="368300"/>
          </a:xfrm>
          <a:prstGeom prst="rect">
            <a:avLst/>
          </a:prstGeom>
          <a:noFill/>
        </p:spPr>
        <p:txBody>
          <a:bodyPr wrap="square" rtlCol="0">
            <a:spAutoFit/>
          </a:bodyPr>
          <a:p>
            <a:r>
              <a:rPr lang="en-US" altLang="zh-CN"/>
              <a:t> </a:t>
            </a:r>
            <a:endParaRPr lang="en-US" altLang="zh-CN"/>
          </a:p>
        </p:txBody>
      </p:sp>
      <mc:AlternateContent xmlns:mc="http://schemas.openxmlformats.org/markup-compatibility/2006">
        <mc:Choice xmlns:a14="http://schemas.microsoft.com/office/drawing/2010/main" Requires="a14">
          <p:sp>
            <p:nvSpPr>
              <p:cNvPr id="6" name="文本框 5"/>
              <p:cNvSpPr txBox="1"/>
              <p:nvPr/>
            </p:nvSpPr>
            <p:spPr>
              <a:xfrm>
                <a:off x="552450" y="620395"/>
                <a:ext cx="8094980" cy="4993005"/>
              </a:xfrm>
              <a:prstGeom prst="rect">
                <a:avLst/>
              </a:prstGeom>
              <a:noFill/>
            </p:spPr>
            <p:txBody>
              <a:bodyPr wrap="square" rtlCol="0">
                <a:spAutoFit/>
              </a:bodyPr>
              <a:p>
                <a:r>
                  <a:rPr lang="en-US" altLang="zh-CN">
                    <a:sym typeface="+mn-ea"/>
                  </a:rPr>
                  <a:t>Important reference</a:t>
                </a:r>
                <a:endParaRPr lang="en-US" altLang="zh-CN">
                  <a:sym typeface="+mn-ea"/>
                </a:endParaRPr>
              </a:p>
              <a:p>
                <a:r>
                  <a:rPr lang="en-US" altLang="zh-CN">
                    <a:sym typeface="+mn-ea"/>
                  </a:rPr>
                  <a:t>1. relative error: difference between average value and STD, which can be negative or positive. But the value represents degree, thus negative means tilting to clock wise while positive is anti clock wise. It will be used to see the trend</a:t>
                </a:r>
                <a:endParaRPr lang="en-US" altLang="zh-CN">
                  <a:sym typeface="+mn-ea"/>
                </a:endParaRPr>
              </a:p>
              <a:p>
                <a:r>
                  <a:rPr lang="en-US" altLang="zh-CN">
                    <a:sym typeface="+mn-ea"/>
                  </a:rPr>
                  <a:t>2. abs of relative error: the absolute value of relative error, indicating how accurate subjects generally perceive. </a:t>
                </a:r>
                <a:endParaRPr lang="en-US" altLang="zh-CN">
                  <a:sym typeface="+mn-ea"/>
                </a:endParaRPr>
              </a:p>
              <a:p>
                <a:r>
                  <a:rPr lang="en-US" altLang="zh-CN">
                    <a:sym typeface="+mn-ea"/>
                  </a:rPr>
                  <a:t>3. absolute error: the average value of each error absolute value </a:t>
                </a:r>
                <a:r>
                  <a:rPr lang="en-US" altLang="zh-CN">
                    <a:sym typeface="+mn-ea"/>
                  </a:rPr>
                  <a:t>sum</a:t>
                </a:r>
                <a:r>
                  <a:rPr lang="en-US" altLang="zh-CN">
                    <a:sym typeface="+mn-ea"/>
                  </a:rPr>
                  <a:t>.</a:t>
                </a:r>
                <a:endParaRPr lang="en-US" altLang="zh-CN">
                  <a:sym typeface="+mn-ea"/>
                </a:endParaRPr>
              </a:p>
              <a:p>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altLang="zh-CN" i="1">
                              <a:latin typeface="Cambria Math" panose="02040503050406030204" charset="0"/>
                              <a:cs typeface="Cambria Math" panose="02040503050406030204" charset="0"/>
                              <a:sym typeface="+mn-ea"/>
                            </a:rPr>
                          </m:ctrlPr>
                        </m:naryPr>
                        <m:sub/>
                        <m:sup/>
                        <m:e>
                          <m:r>
                            <a:rPr lang="en-US" altLang="zh-CN" i="1">
                              <a:latin typeface="Cambria Math" panose="02040503050406030204" charset="0"/>
                              <a:cs typeface="Cambria Math" panose="02040503050406030204" charset="0"/>
                              <a:sym typeface="+mn-ea"/>
                            </a:rPr>
                            <m:t>𝑎𝑏𝑠</m:t>
                          </m:r>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𝑒𝑟𝑟𝑜𝑟</m:t>
                          </m:r>
                          <m:r>
                            <a:rPr lang="en-US" altLang="zh-CN" i="1">
                              <a:latin typeface="Cambria Math" panose="02040503050406030204" charset="0"/>
                              <a:cs typeface="Cambria Math" panose="02040503050406030204" charset="0"/>
                              <a:sym typeface="+mn-ea"/>
                            </a:rPr>
                            <m:t>)</m:t>
                          </m:r>
                        </m:e>
                      </m:nary>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𝑛</m:t>
                      </m:r>
                    </m:oMath>
                  </m:oMathPara>
                </a14:m>
                <a:endParaRPr lang="en-US" altLang="zh-CN" i="1">
                  <a:latin typeface="Cambria Math" panose="02040503050406030204" charset="0"/>
                  <a:cs typeface="Cambria Math" panose="02040503050406030204" charset="0"/>
                  <a:sym typeface="+mn-ea"/>
                </a:endParaRPr>
              </a:p>
              <a:p>
                <a:r>
                  <a:rPr lang="en-US" altLang="zh-CN">
                    <a:sym typeface="+mn-ea"/>
                  </a:rPr>
                  <a:t>common reference</a:t>
                </a:r>
                <a:endParaRPr lang="en-US" altLang="zh-CN">
                  <a:sym typeface="+mn-ea"/>
                </a:endParaRPr>
              </a:p>
              <a:p>
                <a:r>
                  <a:rPr lang="en-US" altLang="zh-CN">
                    <a:sym typeface="+mn-ea"/>
                  </a:rPr>
                  <a:t>1. mean value of the latter half of results: This can be used to see if subjects make progress. But real effect seems not so good since results don’t convergence.</a:t>
                </a:r>
                <a:endParaRPr lang="en-US" altLang="zh-CN">
                  <a:sym typeface="+mn-ea"/>
                </a:endParaRPr>
              </a:p>
              <a:p>
                <a:r>
                  <a:rPr lang="en-US" altLang="zh-CN">
                    <a:sym typeface="+mn-ea"/>
                  </a:rPr>
                  <a:t>2. condition order: it is hard to say condition order cause trend. But the results </a:t>
                </a:r>
                <a:endParaRPr lang="en-US" altLang="zh-CN">
                  <a:sym typeface="+mn-ea"/>
                </a:endParaRPr>
              </a:p>
              <a:p>
                <a:r>
                  <a:rPr lang="en-US" altLang="zh-CN">
                    <a:sym typeface="+mn-ea"/>
                  </a:rPr>
                  <a:t>do differ under different orders. More data will be needed to see if it is due to different subjects or just random.</a:t>
                </a:r>
                <a:endParaRPr lang="en-US" altLang="zh-CN">
                  <a:sym typeface="+mn-ea"/>
                </a:endParaRPr>
              </a:p>
              <a:p>
                <a:r>
                  <a:rPr lang="en-US" altLang="zh-CN"/>
                  <a:t> </a:t>
                </a:r>
                <a:endParaRPr lang="en-US" altLang="zh-CN"/>
              </a:p>
            </p:txBody>
          </p:sp>
        </mc:Choice>
        <mc:Fallback>
          <p:sp>
            <p:nvSpPr>
              <p:cNvPr id="6" name="文本框 5"/>
              <p:cNvSpPr txBox="1">
                <a:spLocks noRot="1" noChangeAspect="1" noMove="1" noResize="1" noEditPoints="1" noAdjustHandles="1" noChangeArrowheads="1" noChangeShapeType="1" noTextEdit="1"/>
              </p:cNvSpPr>
              <p:nvPr/>
            </p:nvSpPr>
            <p:spPr>
              <a:xfrm>
                <a:off x="552450" y="620395"/>
                <a:ext cx="8094980" cy="4993005"/>
              </a:xfrm>
              <a:prstGeom prst="rect">
                <a:avLst/>
              </a:prstGeom>
              <a:blipFill rotWithShape="1">
                <a:blip r:embed="rId1"/>
                <a:stretch>
                  <a:fillRect/>
                </a:stretch>
              </a:blipFill>
            </p:spPr>
            <p:txBody>
              <a:bodyPr/>
              <a:lstStyle/>
              <a:p>
                <a:r>
                  <a:rPr lang="zh-CN" alt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737235" y="620395"/>
            <a:ext cx="7668895" cy="3692525"/>
          </a:xfrm>
          <a:prstGeom prst="rect">
            <a:avLst/>
          </a:prstGeom>
          <a:noFill/>
        </p:spPr>
        <p:txBody>
          <a:bodyPr wrap="square" rtlCol="0">
            <a:spAutoFit/>
          </a:bodyPr>
          <a:p>
            <a:r>
              <a:rPr lang="en-US" altLang="zh-CN">
                <a:sym typeface="+mn-ea"/>
              </a:rPr>
              <a:t>result trend</a:t>
            </a:r>
            <a:endParaRPr lang="en-US" altLang="zh-CN">
              <a:sym typeface="+mn-ea"/>
            </a:endParaRPr>
          </a:p>
          <a:p>
            <a:r>
              <a:rPr lang="en-US" altLang="zh-CN">
                <a:sym typeface="+mn-ea"/>
              </a:rPr>
              <a:t>1. results show a slight trend of bigger error for upward than downward</a:t>
            </a:r>
            <a:endParaRPr lang="en-US" altLang="zh-CN"/>
          </a:p>
          <a:p>
            <a:r>
              <a:rPr lang="en-US" altLang="zh-CN">
                <a:sym typeface="+mn-ea"/>
              </a:rPr>
              <a:t>2. some special directions(0,90,180,-90) tend to have more accurate result</a:t>
            </a:r>
            <a:endParaRPr lang="en-US" altLang="zh-CN"/>
          </a:p>
          <a:p>
            <a:r>
              <a:rPr lang="en-US" altLang="zh-CN">
                <a:sym typeface="+mn-ea"/>
              </a:rPr>
              <a:t>3. some results seem to be symmetrical to the special directions</a:t>
            </a:r>
            <a:endParaRPr lang="en-US" altLang="zh-CN"/>
          </a:p>
          <a:p>
            <a:endParaRPr lang="en-US" altLang="zh-CN"/>
          </a:p>
          <a:p>
            <a:r>
              <a:rPr lang="en-US" altLang="zh-CN">
                <a:sym typeface="+mn-ea"/>
              </a:rPr>
              <a:t>further discussion:</a:t>
            </a:r>
            <a:endParaRPr lang="en-US" altLang="zh-CN"/>
          </a:p>
          <a:p>
            <a:r>
              <a:rPr lang="en-US" altLang="zh-CN"/>
              <a:t>1. trajectory width</a:t>
            </a:r>
            <a:endParaRPr lang="en-US" altLang="zh-CN"/>
          </a:p>
          <a:p>
            <a:r>
              <a:rPr lang="en-US" altLang="zh-CN"/>
              <a:t>wide and narrow types are considered to have huge difficulty difference when judging.</a:t>
            </a:r>
            <a:endParaRPr lang="en-US" altLang="zh-CN"/>
          </a:p>
          <a:p>
            <a:r>
              <a:rPr lang="en-US" altLang="zh-CN"/>
              <a:t>2. virtual gravity direction</a:t>
            </a:r>
            <a:endParaRPr lang="en-US" altLang="zh-CN"/>
          </a:p>
          <a:p>
            <a:r>
              <a:rPr lang="en-US" altLang="zh-CN"/>
              <a:t>some subjects said upward types are harder to judge than downward. </a:t>
            </a:r>
            <a:endParaRPr lang="en-US" altLang="zh-CN"/>
          </a:p>
          <a:p>
            <a:r>
              <a:rPr lang="en-US" altLang="zh-CN"/>
              <a:t>3.  </a:t>
            </a:r>
            <a:endParaRPr lang="en-US" altLang="zh-CN"/>
          </a:p>
        </p:txBody>
      </p:sp>
    </p:spTree>
  </p:cSld>
  <p:clrMapOvr>
    <a:masterClrMapping/>
  </p:clrMapOvr>
</p:sld>
</file>

<file path=ppt/tags/tag1.xml><?xml version="1.0" encoding="utf-8"?>
<p:tagLst xmlns:p="http://schemas.openxmlformats.org/presentationml/2006/main">
  <p:tag name="COMMONDATA" val="eyJoZGlkIjoiN2M0NGI0ZDFlMjJjZGNmMGQ3Nzc3MzE2ZGYxOWI0N2EifQ=="/>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1641</Words>
  <Application>WPS 演示</Application>
  <PresentationFormat/>
  <Paragraphs>40</Paragraphs>
  <Slides>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vt:i4>
      </vt:variant>
    </vt:vector>
  </HeadingPairs>
  <TitlesOfParts>
    <vt:vector size="11" baseType="lpstr">
      <vt:lpstr>Arial</vt:lpstr>
      <vt:lpstr>宋体</vt:lpstr>
      <vt:lpstr>Wingdings</vt:lpstr>
      <vt:lpstr>微软雅黑</vt:lpstr>
      <vt:lpstr>Arial Unicode MS</vt:lpstr>
      <vt:lpstr>Calibri</vt:lpstr>
      <vt:lpstr>Cambria Math</vt:lpstr>
      <vt:lpstr>默认设计模板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楚殃</dc:creator>
  <cp:lastModifiedBy>桂浣莲</cp:lastModifiedBy>
  <cp:revision>1</cp:revision>
  <dcterms:created xsi:type="dcterms:W3CDTF">2022-10-03T13:59:10Z</dcterms:created>
  <dcterms:modified xsi:type="dcterms:W3CDTF">2022-10-03T13:59:10Z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62413808E4F44B4FB9B7022866EC8C00</vt:lpwstr>
  </property>
</Properties>
</file>