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 rtl="0">
      <a:defRPr lang="sk-S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2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>
            <a:extLst>
              <a:ext uri="{FF2B5EF4-FFF2-40B4-BE49-F238E27FC236}">
                <a16:creationId xmlns:a16="http://schemas.microsoft.com/office/drawing/2014/main" id="{AD054D74-AF5F-40D0-9599-74056B1B73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FCBC888F-0EDA-49AE-85CC-ACB98F1CD3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3F4CF-F26C-4815-8D30-B39F38100CD2}" type="datetimeFigureOut">
              <a:rPr lang="sk-SK" smtClean="0"/>
              <a:t>8. 12. 2024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16B4606C-0149-456D-A2C3-E04B233DC8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7BECB9C4-B3C0-458F-A8B5-91EE825512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3E998-C464-4CCE-915B-52C8F8AC28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205770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noProof="0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7572B-4BCD-45B5-AC99-ED2C2F001329}" type="datetimeFigureOut">
              <a:rPr lang="sk-SK" noProof="0" smtClean="0"/>
              <a:t>8. 12. 2024</a:t>
            </a:fld>
            <a:endParaRPr lang="sk-SK" noProof="0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noProof="0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noProof="0"/>
              <a:t>Kliknutím upravíte štýly predlohy textu</a:t>
            </a:r>
          </a:p>
          <a:p>
            <a:pPr lvl="1"/>
            <a:r>
              <a:rPr lang="sk-SK" noProof="0"/>
              <a:t>Druhá úroveň</a:t>
            </a:r>
          </a:p>
          <a:p>
            <a:pPr lvl="2"/>
            <a:r>
              <a:rPr lang="sk-SK" noProof="0"/>
              <a:t>Tretia úroveň</a:t>
            </a:r>
          </a:p>
          <a:p>
            <a:pPr lvl="3"/>
            <a:r>
              <a:rPr lang="sk-SK" noProof="0"/>
              <a:t>Štvrtá úroveň</a:t>
            </a:r>
          </a:p>
          <a:p>
            <a:pPr lvl="4"/>
            <a:r>
              <a:rPr lang="sk-SK" noProof="0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noProof="0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57D51-C3B6-4407-A383-92C9B0AC3211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2638287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57D51-C3B6-4407-A383-92C9B0AC3211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747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Voľný tvar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 rtlCol="0"/>
          <a:lstStyle>
            <a:lvl1pPr>
              <a:defRPr sz="5400"/>
            </a:lvl1pPr>
          </a:lstStyle>
          <a:p>
            <a:pPr rtl="0"/>
            <a:r>
              <a:rPr lang="sk-SK" noProof="0"/>
              <a:t>Kliknutím upravte štýl predlohy nadpisu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k-SK" noProof="0"/>
              <a:t>Kliknutím upravte štýl predlohy podnadpisu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68E1D0-E71B-4E25-8298-077D9C3B5547}" type="datetime1">
              <a:rPr lang="sk-SK" noProof="0" smtClean="0"/>
              <a:t>8. 12. 2024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810000" y="4800600"/>
            <a:ext cx="10561418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15" name="Zástupný symbol obrázka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rtl="0"/>
            <a:r>
              <a:rPr lang="sk-SK" noProof="0"/>
              <a:t>Kliknutím na ikonu pridáte obrázok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810000" y="5367338"/>
            <a:ext cx="1056141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9BE1BE-5B5F-4307-B05C-8B3268F331F1}" type="datetime1">
              <a:rPr lang="sk-SK" noProof="0" smtClean="0"/>
              <a:t>8. 12. 2024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ácia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oľný tvar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850985" y="1238502"/>
            <a:ext cx="5893840" cy="2645912"/>
          </a:xfrm>
        </p:spPr>
        <p:txBody>
          <a:bodyPr rtlCol="0" anchor="b"/>
          <a:lstStyle>
            <a:lvl1pPr algn="l">
              <a:defRPr sz="4200" b="1" cap="none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853190" y="4443680"/>
            <a:ext cx="5891636" cy="713241"/>
          </a:xfrm>
        </p:spPr>
        <p:txBody>
          <a:bodyPr rtlCol="0"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9" name="Zástupný symbol textu 5"/>
          <p:cNvSpPr>
            <a:spLocks noGrp="1"/>
          </p:cNvSpPr>
          <p:nvPr>
            <p:ph type="body" sz="quarter" idx="16" hasCustomPrompt="1"/>
          </p:nvPr>
        </p:nvSpPr>
        <p:spPr>
          <a:xfrm>
            <a:off x="7574642" y="1081456"/>
            <a:ext cx="3810001" cy="407546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553379-90E5-4087-89FC-9058CD7B0761}" type="datetime1">
              <a:rPr lang="sk-SK" noProof="0" smtClean="0"/>
              <a:t>8. 12. 2024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 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Voľný tvar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Nadpis 1"/>
          <p:cNvSpPr>
            <a:spLocks noGrp="1"/>
          </p:cNvSpPr>
          <p:nvPr>
            <p:ph type="title" hasCustomPrompt="1"/>
          </p:nvPr>
        </p:nvSpPr>
        <p:spPr>
          <a:xfrm>
            <a:off x="1357089" y="2435957"/>
            <a:ext cx="4382521" cy="2007789"/>
          </a:xfrm>
        </p:spPr>
        <p:txBody>
          <a:bodyPr rtlCol="0"/>
          <a:lstStyle>
            <a:lvl1pPr>
              <a:defRPr sz="320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6" name="Zástupný symbol textu 5"/>
          <p:cNvSpPr>
            <a:spLocks noGrp="1"/>
          </p:cNvSpPr>
          <p:nvPr>
            <p:ph type="body" sz="quarter" idx="16" hasCustomPrompt="1"/>
          </p:nvPr>
        </p:nvSpPr>
        <p:spPr>
          <a:xfrm>
            <a:off x="6156000" y="2286000"/>
            <a:ext cx="4880300" cy="229552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4429E9-6A23-40BA-990D-9BE5A638DC96}" type="datetime1">
              <a:rPr lang="sk-SK" noProof="0" smtClean="0"/>
              <a:t>8. 12. 2024</a:t>
            </a:fld>
            <a:endParaRPr lang="sk-SK" noProof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ý tvar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3BFABD-D6E5-4923-AE4F-0729D08ED65B}" type="datetime1">
              <a:rPr lang="sk-SK" noProof="0" smtClean="0"/>
              <a:t>8. 12. 2024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ý tvar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Zvislý nadpis 1"/>
          <p:cNvSpPr>
            <a:spLocks noGrp="1"/>
          </p:cNvSpPr>
          <p:nvPr>
            <p:ph type="title" orient="vert" hasCustomPrompt="1"/>
          </p:nvPr>
        </p:nvSpPr>
        <p:spPr>
          <a:xfrm>
            <a:off x="8183540" y="586171"/>
            <a:ext cx="2494791" cy="5134798"/>
          </a:xfrm>
        </p:spPr>
        <p:txBody>
          <a:bodyPr vert="eaVert"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810001" y="446089"/>
            <a:ext cx="6611540" cy="5414962"/>
          </a:xfrm>
        </p:spPr>
        <p:txBody>
          <a:bodyPr vert="eaVert" rtlCol="0" anchor="t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70A447-D2C5-4D03-B023-B96B0D50B854}" type="datetime1">
              <a:rPr lang="sk-SK" noProof="0" smtClean="0"/>
              <a:t>8. 12. 2024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 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Voľný tvar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810000" y="447188"/>
            <a:ext cx="10571998" cy="970450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 hasCustomPrompt="1"/>
          </p:nvPr>
        </p:nvSpPr>
        <p:spPr>
          <a:xfrm>
            <a:off x="818712" y="2222287"/>
            <a:ext cx="10554574" cy="3636511"/>
          </a:xfrm>
        </p:spPr>
        <p:txBody>
          <a:bodyPr rtlCol="0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E20783-FEA7-487D-993C-B8B7052AFE76}" type="datetime1">
              <a:rPr lang="sk-SK" noProof="0" smtClean="0"/>
              <a:t>8. 12. 2024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Voľný tvar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810000" y="2951396"/>
            <a:ext cx="10561418" cy="1468800"/>
          </a:xfrm>
        </p:spPr>
        <p:txBody>
          <a:bodyPr rtlCol="0" anchor="b"/>
          <a:lstStyle>
            <a:lvl1pPr algn="r">
              <a:defRPr sz="4800" b="1" cap="none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810000" y="5281201"/>
            <a:ext cx="10561418" cy="433955"/>
          </a:xfrm>
        </p:spPr>
        <p:txBody>
          <a:bodyPr rtlCol="0"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ABCCE4-A30C-4153-A6B8-DF03744929C0}" type="datetime1">
              <a:rPr lang="sk-SK" noProof="0" smtClean="0"/>
              <a:t>8. 12. 2024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oľný tvar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 hasCustomPrompt="1"/>
          </p:nvPr>
        </p:nvSpPr>
        <p:spPr>
          <a:xfrm>
            <a:off x="818712" y="2222287"/>
            <a:ext cx="5185873" cy="3638763"/>
          </a:xfrm>
        </p:spPr>
        <p:txBody>
          <a:bodyPr rtlCol="0">
            <a:normAutofit/>
          </a:bodyPr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 hasCustomPrompt="1"/>
          </p:nvPr>
        </p:nvSpPr>
        <p:spPr>
          <a:xfrm>
            <a:off x="6187415" y="2222287"/>
            <a:ext cx="5194583" cy="3638764"/>
          </a:xfrm>
        </p:spPr>
        <p:txBody>
          <a:bodyPr rtlCol="0">
            <a:normAutofit/>
          </a:bodyPr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7AD934-23FC-463B-9499-2CACEB70B7E6}" type="datetime1">
              <a:rPr lang="sk-SK" noProof="0" smtClean="0"/>
              <a:t>8. 12. 2024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Voľný tvar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814728" y="2174875"/>
            <a:ext cx="5189857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 hasCustomPrompt="1"/>
          </p:nvPr>
        </p:nvSpPr>
        <p:spPr>
          <a:xfrm>
            <a:off x="814729" y="2751138"/>
            <a:ext cx="5189856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 hasCustomPrompt="1"/>
          </p:nvPr>
        </p:nvSpPr>
        <p:spPr>
          <a:xfrm>
            <a:off x="6187415" y="2174875"/>
            <a:ext cx="5194583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 hasCustomPrompt="1"/>
          </p:nvPr>
        </p:nvSpPr>
        <p:spPr>
          <a:xfrm>
            <a:off x="6187415" y="2751138"/>
            <a:ext cx="5194583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8852BD-8A09-4B18-BCDA-93C7077D5A70}" type="datetime1">
              <a:rPr lang="sk-SK" noProof="0" smtClean="0"/>
              <a:t>8. 12. 2024</a:t>
            </a:fld>
            <a:endParaRPr lang="sk-SK" noProof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oľný tvar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11B17D-8EB1-4A2F-86B3-052C138A46E5}" type="datetime1">
              <a:rPr lang="sk-SK" noProof="0" smtClean="0"/>
              <a:t>8. 12. 2024</a:t>
            </a:fld>
            <a:endParaRPr lang="sk-SK" noProof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58AA1F-7854-4135-B184-E12A3B3C5873}" type="datetime1">
              <a:rPr lang="sk-SK" noProof="0" smtClean="0"/>
              <a:t>8. 12. 2024</a:t>
            </a:fld>
            <a:endParaRPr lang="sk-SK" noProof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ý tvar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073151" y="446088"/>
            <a:ext cx="3547533" cy="1618396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 hasCustomPrompt="1"/>
          </p:nvPr>
        </p:nvSpPr>
        <p:spPr>
          <a:xfrm>
            <a:off x="4855633" y="446088"/>
            <a:ext cx="6252633" cy="5414963"/>
          </a:xfrm>
        </p:spPr>
        <p:txBody>
          <a:bodyPr rtlCol="0">
            <a:normAutofit/>
          </a:bodyPr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1073151" y="2260738"/>
            <a:ext cx="3547533" cy="3600311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77C98B-D8CC-4A53-A561-CD914FDA6709}" type="datetime1">
              <a:rPr lang="sk-SK" noProof="0" smtClean="0"/>
              <a:t>8. 12. 2024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814728" y="727522"/>
            <a:ext cx="4852988" cy="1617163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9" name="Zástupný symbol obrázka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pPr rtl="0"/>
            <a:r>
              <a:rPr lang="sk-SK" noProof="0"/>
              <a:t>Kliknutím na ikonu pridáte obrázok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814728" y="2344684"/>
            <a:ext cx="4852988" cy="3516365"/>
          </a:xfrm>
        </p:spPr>
        <p:txBody>
          <a:bodyPr rtlCol="0"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 rtlCol="0"/>
          <a:lstStyle/>
          <a:p>
            <a:pPr rtl="0"/>
            <a:fld id="{C4BB23FD-1592-4118-B308-0F726C5918A6}" type="datetime1">
              <a:rPr lang="sk-SK" noProof="0" smtClean="0"/>
              <a:t>8. 12. 2024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sk"/>
              <a:t>Kliknite sem a upravte štýl predlohy nadpisov</a:t>
            </a:r>
            <a:endParaRPr lang="en-US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sk" dirty="0"/>
              <a:t>Kliknutím upravíte štýly predlohy textu</a:t>
            </a:r>
          </a:p>
          <a:p>
            <a:pPr lvl="1" rtl="0"/>
            <a:r>
              <a:rPr lang="sk" dirty="0"/>
              <a:t>Druhá úroveň</a:t>
            </a:r>
          </a:p>
          <a:p>
            <a:pPr lvl="2" rtl="0"/>
            <a:r>
              <a:rPr lang="sk" dirty="0"/>
              <a:t>Tretia úroveň</a:t>
            </a:r>
          </a:p>
          <a:p>
            <a:pPr lvl="3" rtl="0"/>
            <a:r>
              <a:rPr lang="sk" dirty="0"/>
              <a:t>Štvrtá úroveň</a:t>
            </a:r>
          </a:p>
          <a:p>
            <a:pPr lvl="4" rtl="0"/>
            <a:r>
              <a:rPr lang="sk" dirty="0"/>
              <a:t>Piata úroveň</a:t>
            </a:r>
            <a:endParaRPr lang="en-US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rtl="0"/>
            <a:fld id="{A2AA2D2C-E007-4B43-A480-46D57C699C7F}" type="datetime1">
              <a:rPr lang="sk-SK" smtClean="0"/>
              <a:t>8. 12. 2024</a:t>
            </a:fld>
            <a:endParaRPr lang="en-US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nkooo/scratchml/tree/feature/sv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sk-SK"/>
              <a:t>SCRATCHML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427602"/>
          </a:xfrm>
        </p:spPr>
        <p:txBody>
          <a:bodyPr rtlCol="0">
            <a:normAutofit/>
          </a:bodyPr>
          <a:lstStyle/>
          <a:p>
            <a:r>
              <a:rPr lang="sk-SK"/>
              <a:t>René Ivančák</a:t>
            </a:r>
            <a:endParaRPr lang="en-US"/>
          </a:p>
          <a:p>
            <a:r>
              <a:rPr lang="en-US"/>
              <a:t>Evolúcia softvérových systémov</a:t>
            </a:r>
          </a:p>
          <a:p>
            <a:r>
              <a:rPr lang="en-US"/>
              <a:t>2024</a:t>
            </a:r>
            <a:endParaRPr lang="sk-SK" dirty="0" err="1"/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823F38-5EC6-64B6-E62B-0D8E00F12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 projekte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CBB325D-EBE6-965F-0538-26633A47D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222287"/>
            <a:ext cx="10563286" cy="3636511"/>
          </a:xfrm>
        </p:spPr>
        <p:txBody>
          <a:bodyPr/>
          <a:lstStyle/>
          <a:p>
            <a:r>
              <a:rPr lang="sk-SK" dirty="0" err="1">
                <a:latin typeface="gg sans"/>
              </a:rPr>
              <a:t>Python</a:t>
            </a:r>
            <a:r>
              <a:rPr lang="sk-SK" dirty="0">
                <a:latin typeface="gg sans"/>
              </a:rPr>
              <a:t> knižnica, ktorá pomáha pochopiť strojové učenie pomocou rôznych algoritmov</a:t>
            </a:r>
          </a:p>
          <a:p>
            <a:r>
              <a:rPr lang="sk-SK" dirty="0">
                <a:latin typeface="gg sans"/>
              </a:rPr>
              <a:t>Aktuálny počet </a:t>
            </a:r>
            <a:r>
              <a:rPr lang="sk-SK" dirty="0" err="1">
                <a:latin typeface="gg sans"/>
              </a:rPr>
              <a:t>commitov</a:t>
            </a:r>
            <a:r>
              <a:rPr lang="sk-SK" dirty="0">
                <a:latin typeface="gg sans"/>
              </a:rPr>
              <a:t> 129</a:t>
            </a:r>
            <a:r>
              <a:rPr lang="en-US" dirty="0">
                <a:latin typeface="gg sans"/>
              </a:rPr>
              <a:t> </a:t>
            </a:r>
          </a:p>
          <a:p>
            <a:pPr lvl="1"/>
            <a:r>
              <a:rPr lang="en-US" dirty="0">
                <a:latin typeface="gg sans"/>
              </a:rPr>
              <a:t>114 po</a:t>
            </a:r>
            <a:r>
              <a:rPr lang="sk-SK" dirty="0">
                <a:latin typeface="gg sans"/>
              </a:rPr>
              <a:t> MR</a:t>
            </a:r>
            <a:endParaRPr lang="en-US" dirty="0">
              <a:latin typeface="gg sans"/>
            </a:endParaRPr>
          </a:p>
          <a:p>
            <a:pPr lvl="1"/>
            <a:r>
              <a:rPr lang="en-US" dirty="0">
                <a:latin typeface="gg sans"/>
              </a:rPr>
              <a:t>105 </a:t>
            </a:r>
            <a:r>
              <a:rPr lang="en-US" dirty="0" err="1">
                <a:latin typeface="gg sans"/>
              </a:rPr>
              <a:t>pri</a:t>
            </a:r>
            <a:r>
              <a:rPr lang="en-US" dirty="0">
                <a:latin typeface="gg sans"/>
              </a:rPr>
              <a:t> </a:t>
            </a:r>
            <a:r>
              <a:rPr lang="en-US" dirty="0" err="1">
                <a:latin typeface="gg sans"/>
              </a:rPr>
              <a:t>vybran</a:t>
            </a:r>
            <a:r>
              <a:rPr lang="sk-SK" dirty="0">
                <a:latin typeface="gg sans"/>
              </a:rPr>
              <a:t>í projektu</a:t>
            </a:r>
          </a:p>
          <a:p>
            <a:r>
              <a:rPr lang="sk-SK" i="0" dirty="0">
                <a:effectLst/>
                <a:latin typeface="gg sans"/>
              </a:rPr>
              <a:t>Počet riadkov kódu na začiatku: </a:t>
            </a:r>
            <a:r>
              <a:rPr lang="en-US" i="0" dirty="0">
                <a:effectLst/>
                <a:latin typeface="gg sans"/>
              </a:rPr>
              <a:t>10274</a:t>
            </a:r>
          </a:p>
          <a:p>
            <a:r>
              <a:rPr lang="en-US" dirty="0">
                <a:latin typeface="gg sans"/>
              </a:rPr>
              <a:t>Fork &gt; </a:t>
            </a:r>
            <a:r>
              <a:rPr lang="en-US" dirty="0" err="1">
                <a:latin typeface="gg sans"/>
                <a:hlinkClick r:id="rId2"/>
              </a:rPr>
              <a:t>Renkooo</a:t>
            </a:r>
            <a:r>
              <a:rPr lang="en-US" dirty="0">
                <a:latin typeface="gg sans"/>
                <a:hlinkClick r:id="rId2"/>
              </a:rPr>
              <a:t>/</a:t>
            </a:r>
            <a:r>
              <a:rPr lang="en-US" dirty="0" err="1">
                <a:latin typeface="gg sans"/>
                <a:hlinkClick r:id="rId2"/>
              </a:rPr>
              <a:t>scratchml</a:t>
            </a:r>
            <a:r>
              <a:rPr lang="en-US" dirty="0">
                <a:latin typeface="gg sans"/>
                <a:hlinkClick r:id="rId2"/>
              </a:rPr>
              <a:t> at feature/</a:t>
            </a:r>
            <a:r>
              <a:rPr lang="en-US" dirty="0" err="1">
                <a:latin typeface="gg sans"/>
                <a:hlinkClick r:id="rId2"/>
              </a:rPr>
              <a:t>svm</a:t>
            </a:r>
            <a:endParaRPr lang="sk-SK" dirty="0">
              <a:latin typeface="gg sans"/>
            </a:endParaRPr>
          </a:p>
          <a:p>
            <a:endParaRPr lang="sk-SK" dirty="0">
              <a:latin typeface="gg sans"/>
            </a:endParaRPr>
          </a:p>
        </p:txBody>
      </p:sp>
    </p:spTree>
    <p:extLst>
      <p:ext uri="{BB962C8B-B14F-4D97-AF65-F5344CB8AC3E}">
        <p14:creationId xmlns:p14="http://schemas.microsoft.com/office/powerpoint/2010/main" val="1362773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6D312B-690A-FE34-7930-2B792E65D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61DAB4D-5D8B-5A1E-246A-B9EDF27C7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88" y="2600587"/>
            <a:ext cx="10571998" cy="4257413"/>
          </a:xfrm>
        </p:spPr>
        <p:txBody>
          <a:bodyPr>
            <a:normAutofit/>
          </a:bodyPr>
          <a:lstStyle/>
          <a:p>
            <a:r>
              <a:rPr lang="en-US" i="0" dirty="0">
                <a:solidFill>
                  <a:srgbClr val="F0F6FC"/>
                </a:solidFill>
                <a:effectLst/>
                <a:latin typeface="gg sans"/>
              </a:rPr>
              <a:t>Implement the SVC algorithm (SVM for classification task)</a:t>
            </a:r>
          </a:p>
          <a:p>
            <a:r>
              <a:rPr lang="en-US" dirty="0">
                <a:solidFill>
                  <a:srgbClr val="F0F6FC"/>
                </a:solidFill>
                <a:latin typeface="gg sans"/>
              </a:rPr>
              <a:t>Je </a:t>
            </a:r>
            <a:r>
              <a:rPr lang="sk-SK" dirty="0">
                <a:solidFill>
                  <a:srgbClr val="F0F6FC"/>
                </a:solidFill>
                <a:latin typeface="gg sans"/>
              </a:rPr>
              <a:t>úloha triviálna ?  </a:t>
            </a:r>
            <a:r>
              <a:rPr lang="en-US" dirty="0">
                <a:solidFill>
                  <a:srgbClr val="F0F6FC"/>
                </a:solidFill>
                <a:latin typeface="gg sans"/>
              </a:rPr>
              <a:t>-&gt; </a:t>
            </a:r>
            <a:r>
              <a:rPr lang="sk-SK" dirty="0">
                <a:solidFill>
                  <a:srgbClr val="F0F6FC"/>
                </a:solidFill>
                <a:latin typeface="gg sans"/>
              </a:rPr>
              <a:t>Nie</a:t>
            </a:r>
          </a:p>
          <a:p>
            <a:r>
              <a:rPr lang="sk-SK" i="0" dirty="0">
                <a:solidFill>
                  <a:srgbClr val="F0F6FC"/>
                </a:solidFill>
                <a:effectLst/>
                <a:latin typeface="gg sans"/>
              </a:rPr>
              <a:t>Nevysk</a:t>
            </a:r>
            <a:r>
              <a:rPr lang="sk-SK" dirty="0">
                <a:solidFill>
                  <a:srgbClr val="F0F6FC"/>
                </a:solidFill>
                <a:latin typeface="gg sans"/>
              </a:rPr>
              <a:t>ytli sa žiadne problémy</a:t>
            </a:r>
          </a:p>
          <a:p>
            <a:r>
              <a:rPr lang="sk-SK" dirty="0">
                <a:solidFill>
                  <a:srgbClr val="F0F6FC"/>
                </a:solidFill>
                <a:latin typeface="gg sans"/>
              </a:rPr>
              <a:t>15 hodín</a:t>
            </a:r>
          </a:p>
          <a:p>
            <a:pPr algn="l"/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  <a:latin typeface="gg sans"/>
              </a:rPr>
              <a:t>+595</a:t>
            </a:r>
            <a:r>
              <a:rPr lang="sk-SK" i="0" dirty="0">
                <a:effectLst/>
                <a:latin typeface="gg sans"/>
              </a:rPr>
              <a:t> </a:t>
            </a:r>
            <a:r>
              <a:rPr lang="en-US" i="0" dirty="0">
                <a:solidFill>
                  <a:schemeClr val="accent6">
                    <a:lumMod val="75000"/>
                  </a:schemeClr>
                </a:solidFill>
                <a:effectLst/>
                <a:latin typeface="gg sans"/>
              </a:rPr>
              <a:t>-2</a:t>
            </a:r>
            <a:endParaRPr lang="sk-SK" i="0" dirty="0">
              <a:solidFill>
                <a:schemeClr val="accent6">
                  <a:lumMod val="75000"/>
                </a:schemeClr>
              </a:solidFill>
              <a:effectLst/>
              <a:latin typeface="gg sans"/>
            </a:endParaRPr>
          </a:p>
          <a:p>
            <a:pPr algn="l"/>
            <a:r>
              <a:rPr lang="sk-SK" dirty="0">
                <a:latin typeface="gg sans"/>
              </a:rPr>
              <a:t>8.10.2024 </a:t>
            </a:r>
            <a:r>
              <a:rPr lang="en-US" dirty="0">
                <a:latin typeface="gg sans"/>
              </a:rPr>
              <a:t>(z</a:t>
            </a:r>
            <a:r>
              <a:rPr lang="sk-SK" dirty="0" err="1">
                <a:latin typeface="gg sans"/>
              </a:rPr>
              <a:t>ápis</a:t>
            </a:r>
            <a:r>
              <a:rPr lang="sk-SK" dirty="0">
                <a:latin typeface="gg sans"/>
              </a:rPr>
              <a:t> do </a:t>
            </a:r>
            <a:r>
              <a:rPr lang="sk-SK" dirty="0" err="1">
                <a:latin typeface="gg sans"/>
              </a:rPr>
              <a:t>Moodlu</a:t>
            </a:r>
            <a:r>
              <a:rPr lang="en-US" dirty="0">
                <a:latin typeface="gg sans"/>
              </a:rPr>
              <a:t>)</a:t>
            </a:r>
            <a:endParaRPr lang="sk-SK" dirty="0">
              <a:latin typeface="gg sans"/>
            </a:endParaRPr>
          </a:p>
          <a:p>
            <a:pPr algn="l"/>
            <a:r>
              <a:rPr lang="sk-SK" dirty="0">
                <a:solidFill>
                  <a:schemeClr val="accent5">
                    <a:lumMod val="75000"/>
                  </a:schemeClr>
                </a:solidFill>
                <a:latin typeface="gg sans"/>
              </a:rPr>
              <a:t>12.11.2024</a:t>
            </a:r>
            <a:r>
              <a:rPr lang="sk-SK" dirty="0">
                <a:latin typeface="gg sans"/>
              </a:rPr>
              <a:t> </a:t>
            </a:r>
            <a:r>
              <a:rPr lang="en-US" dirty="0" err="1">
                <a:latin typeface="gg sans"/>
              </a:rPr>
              <a:t>vytvorenie</a:t>
            </a:r>
            <a:r>
              <a:rPr lang="en-US" dirty="0">
                <a:latin typeface="gg sans"/>
              </a:rPr>
              <a:t> </a:t>
            </a:r>
            <a:r>
              <a:rPr lang="en-US" dirty="0" err="1">
                <a:latin typeface="gg sans"/>
              </a:rPr>
              <a:t>requestu</a:t>
            </a:r>
            <a:r>
              <a:rPr lang="en-US" dirty="0">
                <a:latin typeface="gg sans"/>
              </a:rPr>
              <a:t> </a:t>
            </a:r>
          </a:p>
          <a:p>
            <a:pPr lvl="1"/>
            <a:r>
              <a:rPr lang="en-US" dirty="0">
                <a:latin typeface="gg sans"/>
              </a:rPr>
              <a:t>7dn</a:t>
            </a:r>
            <a:r>
              <a:rPr lang="sk-SK" dirty="0">
                <a:latin typeface="gg sans"/>
              </a:rPr>
              <a:t>í oneskorenie</a:t>
            </a:r>
          </a:p>
          <a:p>
            <a:pPr algn="l"/>
            <a:r>
              <a:rPr lang="sk-SK" dirty="0">
                <a:latin typeface="gg sans"/>
              </a:rPr>
              <a:t>28.11.2024 (</a:t>
            </a:r>
            <a:r>
              <a:rPr lang="sk-SK" dirty="0" err="1">
                <a:latin typeface="gg sans"/>
              </a:rPr>
              <a:t>merged</a:t>
            </a:r>
            <a:r>
              <a:rPr lang="sk-SK" dirty="0">
                <a:latin typeface="gg sans"/>
              </a:rPr>
              <a:t>)</a:t>
            </a:r>
          </a:p>
          <a:p>
            <a:pPr algn="l"/>
            <a:endParaRPr lang="sk-SK" i="0" dirty="0">
              <a:effectLst/>
              <a:latin typeface="gg sans"/>
            </a:endParaRPr>
          </a:p>
          <a:p>
            <a:pPr algn="l"/>
            <a:endParaRPr lang="en-US" i="0" dirty="0">
              <a:effectLst/>
              <a:latin typeface="gg sans"/>
            </a:endParaRPr>
          </a:p>
        </p:txBody>
      </p:sp>
    </p:spTree>
    <p:extLst>
      <p:ext uri="{BB962C8B-B14F-4D97-AF65-F5344CB8AC3E}">
        <p14:creationId xmlns:p14="http://schemas.microsoft.com/office/powerpoint/2010/main" val="2403552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01C48B-16F7-4BC4-C26C-5FEC1EAE1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16C6D7C9-32A5-C483-63DA-F16201610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572" y="2222500"/>
            <a:ext cx="10438856" cy="3636963"/>
          </a:xfrm>
        </p:spPr>
      </p:pic>
    </p:spTree>
    <p:extLst>
      <p:ext uri="{BB962C8B-B14F-4D97-AF65-F5344CB8AC3E}">
        <p14:creationId xmlns:p14="http://schemas.microsoft.com/office/powerpoint/2010/main" val="4161478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DECA65-CF17-A3F7-0CB6-A4A9ED6C7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Jednotkov</a:t>
            </a:r>
            <a:r>
              <a:rPr lang="sk-SK" dirty="0"/>
              <a:t>é testy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40798B8-BCC3-EEF0-46F5-2D0214DAF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181138"/>
            <a:ext cx="10718110" cy="4504887"/>
          </a:xfrm>
        </p:spPr>
        <p:txBody>
          <a:bodyPr numCol="2">
            <a:noAutofit/>
          </a:bodyPr>
          <a:lstStyle/>
          <a:p>
            <a:pPr marL="347472" indent="-347472" algn="l" rtl="0" eaLnBrk="1" latinLnBrk="0" hangingPunct="1">
              <a:lnSpc>
                <a:spcPct val="120000"/>
              </a:lnSpc>
              <a:spcBef>
                <a:spcPts val="432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Wingdings 2" panose="05020102010507070707" pitchFamily="18" charset="2"/>
              <a:buChar char=""/>
            </a:pPr>
            <a:r>
              <a:rPr lang="en-US" sz="1800" kern="1200" dirty="0">
                <a:solidFill>
                  <a:schemeClr val="accent2">
                    <a:lumMod val="75000"/>
                  </a:schemeClr>
                </a:solidFill>
                <a:effectLst/>
                <a:latin typeface="gg sans"/>
              </a:rPr>
              <a:t>scratchml/activations.py</a:t>
            </a:r>
            <a:endParaRPr lang="en-US" sz="1800" dirty="0">
              <a:solidFill>
                <a:schemeClr val="accent2">
                  <a:lumMod val="75000"/>
                </a:schemeClr>
              </a:solidFill>
              <a:effectLst/>
              <a:latin typeface="gg sans"/>
            </a:endParaRPr>
          </a:p>
          <a:p>
            <a:pPr marL="347472" indent="-347472" algn="l" rtl="0" eaLnBrk="1" latinLnBrk="0" hangingPunct="1">
              <a:lnSpc>
                <a:spcPct val="120000"/>
              </a:lnSpc>
              <a:spcBef>
                <a:spcPts val="432"/>
              </a:spcBef>
              <a:spcAft>
                <a:spcPts val="600"/>
              </a:spcAft>
            </a:pPr>
            <a:r>
              <a:rPr lang="en-US" sz="1800" kern="1200" dirty="0">
                <a:solidFill>
                  <a:schemeClr val="accent2">
                    <a:lumMod val="75000"/>
                  </a:schemeClr>
                </a:solidFill>
                <a:effectLst/>
                <a:latin typeface="gg sans"/>
              </a:rPr>
              <a:t>scratchml/encoders.py</a:t>
            </a:r>
            <a:endParaRPr lang="en-US" dirty="0">
              <a:solidFill>
                <a:schemeClr val="accent2">
                  <a:lumMod val="75000"/>
                </a:schemeClr>
              </a:solidFill>
              <a:effectLst/>
              <a:latin typeface="gg sans"/>
            </a:endParaRPr>
          </a:p>
          <a:p>
            <a:pPr marL="347472" indent="-347472" algn="l" rtl="0" eaLnBrk="1" latinLnBrk="0" hangingPunct="1">
              <a:lnSpc>
                <a:spcPct val="120000"/>
              </a:lnSpc>
              <a:spcBef>
                <a:spcPts val="432"/>
              </a:spcBef>
              <a:spcAft>
                <a:spcPts val="600"/>
              </a:spcAft>
            </a:pPr>
            <a:r>
              <a:rPr lang="en-US" sz="1800" kern="1200" dirty="0">
                <a:solidFill>
                  <a:schemeClr val="accent2">
                    <a:lumMod val="75000"/>
                  </a:schemeClr>
                </a:solidFill>
                <a:effectLst/>
                <a:latin typeface="gg sans"/>
              </a:rPr>
              <a:t>scratchml/models/decision_tree.py</a:t>
            </a:r>
            <a:endParaRPr lang="en-US" sz="1800" kern="1200" dirty="0">
              <a:solidFill>
                <a:srgbClr val="CE9178"/>
              </a:solidFill>
              <a:effectLst/>
              <a:latin typeface="gg sans"/>
            </a:endParaRPr>
          </a:p>
          <a:p>
            <a:pPr marL="347472" indent="-347472">
              <a:lnSpc>
                <a:spcPct val="120000"/>
              </a:lnSpc>
              <a:spcBef>
                <a:spcPts val="432"/>
              </a:spcBef>
            </a:pPr>
            <a:r>
              <a:rPr lang="en-US" sz="1800" kern="1200" dirty="0">
                <a:solidFill>
                  <a:srgbClr val="CE9178"/>
                </a:solidFill>
                <a:effectLst/>
                <a:latin typeface="gg sans"/>
              </a:rPr>
              <a:t>tests/activations/test_elu.py</a:t>
            </a:r>
            <a:endParaRPr lang="en-US" dirty="0">
              <a:solidFill>
                <a:srgbClr val="CCCCCC"/>
              </a:solidFill>
              <a:latin typeface="gg sans"/>
            </a:endParaRPr>
          </a:p>
          <a:p>
            <a:pPr marL="347472" indent="-347472">
              <a:lnSpc>
                <a:spcPct val="120000"/>
              </a:lnSpc>
              <a:spcBef>
                <a:spcPts val="432"/>
              </a:spcBef>
            </a:pPr>
            <a:r>
              <a:rPr lang="en-US" sz="1800" kern="1200" dirty="0">
                <a:solidFill>
                  <a:srgbClr val="CE9178"/>
                </a:solidFill>
                <a:effectLst/>
                <a:latin typeface="gg sans"/>
              </a:rPr>
              <a:t>tests/activations/test_leaky_relu.py</a:t>
            </a:r>
            <a:endParaRPr lang="sk-SK" sz="1800" kern="1200" dirty="0">
              <a:solidFill>
                <a:srgbClr val="CE9178"/>
              </a:solidFill>
              <a:effectLst/>
              <a:latin typeface="gg sans"/>
            </a:endParaRPr>
          </a:p>
          <a:p>
            <a:pPr marL="347472" indent="-347472">
              <a:lnSpc>
                <a:spcPct val="120000"/>
              </a:lnSpc>
              <a:spcBef>
                <a:spcPts val="432"/>
              </a:spcBef>
            </a:pPr>
            <a:r>
              <a:rPr lang="en-US" sz="1800" kern="1200" dirty="0">
                <a:solidFill>
                  <a:srgbClr val="CE9178"/>
                </a:solidFill>
                <a:effectLst/>
                <a:latin typeface="gg sans"/>
              </a:rPr>
              <a:t>tests/activations/test_relu.py</a:t>
            </a:r>
          </a:p>
          <a:p>
            <a:pPr marL="347472" indent="-347472" algn="l" rtl="0" eaLnBrk="1" latinLnBrk="0" hangingPunct="1">
              <a:lnSpc>
                <a:spcPct val="120000"/>
              </a:lnSpc>
              <a:spcBef>
                <a:spcPts val="432"/>
              </a:spcBef>
              <a:spcAft>
                <a:spcPts val="600"/>
              </a:spcAft>
            </a:pPr>
            <a:r>
              <a:rPr lang="en-US" sz="1800" kern="1200" dirty="0">
                <a:solidFill>
                  <a:srgbClr val="CE9178"/>
                </a:solidFill>
                <a:effectLst/>
                <a:latin typeface="gg sans"/>
              </a:rPr>
              <a:t>tests/activations/test_selu.py</a:t>
            </a:r>
            <a:endParaRPr lang="en-US" dirty="0">
              <a:effectLst/>
              <a:latin typeface="gg sans"/>
            </a:endParaRPr>
          </a:p>
          <a:p>
            <a:pPr marL="347472" indent="-347472" algn="l" rtl="0" eaLnBrk="1" latinLnBrk="0" hangingPunct="1">
              <a:lnSpc>
                <a:spcPct val="120000"/>
              </a:lnSpc>
              <a:spcBef>
                <a:spcPts val="432"/>
              </a:spcBef>
              <a:spcAft>
                <a:spcPts val="600"/>
              </a:spcAft>
            </a:pPr>
            <a:r>
              <a:rPr lang="en-US" sz="1800" kern="1200" dirty="0">
                <a:solidFill>
                  <a:srgbClr val="CE9178"/>
                </a:solidFill>
                <a:effectLst/>
                <a:latin typeface="gg sans"/>
              </a:rPr>
              <a:t>tests/activations/test_sigmoid.py</a:t>
            </a:r>
            <a:endParaRPr lang="en-US" dirty="0">
              <a:effectLst/>
              <a:latin typeface="gg sans"/>
            </a:endParaRPr>
          </a:p>
          <a:p>
            <a:pPr marL="347472" indent="-347472" algn="l" rtl="0" eaLnBrk="1" latinLnBrk="0" hangingPunct="1">
              <a:lnSpc>
                <a:spcPct val="120000"/>
              </a:lnSpc>
              <a:spcBef>
                <a:spcPts val="432"/>
              </a:spcBef>
              <a:spcAft>
                <a:spcPts val="600"/>
              </a:spcAft>
            </a:pPr>
            <a:r>
              <a:rPr lang="en-US" sz="1800" kern="1200" dirty="0">
                <a:solidFill>
                  <a:srgbClr val="CE9178"/>
                </a:solidFill>
                <a:effectLst/>
                <a:latin typeface="gg sans"/>
              </a:rPr>
              <a:t>tests/activations/test_softmax.py</a:t>
            </a:r>
            <a:endParaRPr lang="en-US" dirty="0">
              <a:effectLst/>
              <a:latin typeface="gg sans"/>
            </a:endParaRPr>
          </a:p>
          <a:p>
            <a:pPr marL="347472" indent="-347472" algn="l" rtl="0" eaLnBrk="1" latinLnBrk="0" hangingPunct="1">
              <a:lnSpc>
                <a:spcPct val="120000"/>
              </a:lnSpc>
              <a:spcBef>
                <a:spcPts val="432"/>
              </a:spcBef>
              <a:spcAft>
                <a:spcPts val="600"/>
              </a:spcAft>
            </a:pPr>
            <a:r>
              <a:rPr lang="en-US" sz="1800" kern="1200" dirty="0">
                <a:solidFill>
                  <a:srgbClr val="CE9178"/>
                </a:solidFill>
                <a:effectLst/>
                <a:latin typeface="gg sans"/>
              </a:rPr>
              <a:t>tests/activations/test_softplus.py</a:t>
            </a:r>
            <a:endParaRPr lang="en-US" dirty="0">
              <a:effectLst/>
              <a:latin typeface="gg sans"/>
            </a:endParaRPr>
          </a:p>
          <a:p>
            <a:pPr marL="347472" indent="-347472" algn="l" rtl="0" eaLnBrk="1" latinLnBrk="0" hangingPunct="1">
              <a:lnSpc>
                <a:spcPct val="120000"/>
              </a:lnSpc>
              <a:spcBef>
                <a:spcPts val="432"/>
              </a:spcBef>
              <a:spcAft>
                <a:spcPts val="600"/>
              </a:spcAft>
            </a:pPr>
            <a:r>
              <a:rPr lang="en-US" sz="1800" kern="1200" dirty="0">
                <a:solidFill>
                  <a:srgbClr val="CE9178"/>
                </a:solidFill>
                <a:effectLst/>
                <a:latin typeface="gg sans"/>
              </a:rPr>
              <a:t>tests/activations/test_tanh.py</a:t>
            </a:r>
            <a:endParaRPr lang="en-US" dirty="0">
              <a:effectLst/>
              <a:latin typeface="gg sans"/>
            </a:endParaRPr>
          </a:p>
          <a:p>
            <a:pPr marL="347472" indent="-347472" algn="l" rtl="0" eaLnBrk="1" latinLnBrk="0" hangingPunct="1">
              <a:lnSpc>
                <a:spcPct val="120000"/>
              </a:lnSpc>
              <a:spcBef>
                <a:spcPts val="432"/>
              </a:spcBef>
              <a:spcAft>
                <a:spcPts val="600"/>
              </a:spcAft>
            </a:pPr>
            <a:r>
              <a:rPr lang="en-US" sz="1800" kern="1200" dirty="0">
                <a:solidFill>
                  <a:srgbClr val="CE9178"/>
                </a:solidFill>
                <a:effectLst/>
                <a:latin typeface="gg sans"/>
              </a:rPr>
              <a:t>tests/encoders/test_one_hot_encoder.py</a:t>
            </a:r>
            <a:endParaRPr lang="en-US" dirty="0">
              <a:effectLst/>
              <a:latin typeface="gg sans"/>
            </a:endParaRPr>
          </a:p>
          <a:p>
            <a:pPr marL="347472" indent="-347472" algn="l" rtl="0" eaLnBrk="1" latinLnBrk="0" hangingPunct="1">
              <a:lnSpc>
                <a:spcPct val="120000"/>
              </a:lnSpc>
              <a:spcBef>
                <a:spcPts val="432"/>
              </a:spcBef>
              <a:spcAft>
                <a:spcPts val="600"/>
              </a:spcAft>
            </a:pPr>
            <a:r>
              <a:rPr lang="en-US" sz="1800" kern="1200" dirty="0">
                <a:solidFill>
                  <a:srgbClr val="CE9178"/>
                </a:solidFill>
                <a:effectLst/>
                <a:latin typeface="gg sans"/>
              </a:rPr>
              <a:t>tests/models/test_decision_tree.py</a:t>
            </a:r>
            <a:endParaRPr lang="en-US" dirty="0">
              <a:effectLst/>
              <a:latin typeface="gg sans"/>
            </a:endParaRPr>
          </a:p>
          <a:p>
            <a:pPr marL="347472" indent="-347472" algn="l" rtl="0" eaLnBrk="1" latinLnBrk="0" hangingPunct="1">
              <a:lnSpc>
                <a:spcPct val="120000"/>
              </a:lnSpc>
              <a:spcBef>
                <a:spcPts val="432"/>
              </a:spcBef>
              <a:spcAft>
                <a:spcPts val="600"/>
              </a:spcAft>
            </a:pPr>
            <a:r>
              <a:rPr lang="en-US" sz="1800" kern="1200" dirty="0">
                <a:solidFill>
                  <a:srgbClr val="CE9178"/>
                </a:solidFill>
                <a:effectLst/>
                <a:latin typeface="gg sans"/>
              </a:rPr>
              <a:t>tests/models/test_svc.py</a:t>
            </a:r>
            <a:endParaRPr lang="en-US" dirty="0">
              <a:effectLst/>
              <a:latin typeface="gg sans"/>
            </a:endParaRPr>
          </a:p>
          <a:p>
            <a:pPr marL="347472" indent="-347472">
              <a:lnSpc>
                <a:spcPct val="120000"/>
              </a:lnSpc>
              <a:spcBef>
                <a:spcPts val="432"/>
              </a:spcBef>
            </a:pPr>
            <a:endParaRPr lang="en-US" dirty="0">
              <a:effectLst/>
              <a:latin typeface="gg sans"/>
            </a:endParaRPr>
          </a:p>
          <a:p>
            <a:pPr marL="347472" indent="-347472">
              <a:lnSpc>
                <a:spcPct val="120000"/>
              </a:lnSpc>
              <a:spcBef>
                <a:spcPts val="432"/>
              </a:spcBef>
            </a:pPr>
            <a:r>
              <a:rPr lang="en-US" dirty="0">
                <a:latin typeface="gg sans"/>
              </a:rPr>
              <a:t>83% &gt; 85%</a:t>
            </a:r>
          </a:p>
          <a:p>
            <a:pPr>
              <a:lnSpc>
                <a:spcPct val="120000"/>
              </a:lnSpc>
            </a:pPr>
            <a:r>
              <a:rPr lang="en-US" dirty="0">
                <a:effectLst/>
                <a:latin typeface="gg sans"/>
              </a:rPr>
              <a:t>44 </a:t>
            </a:r>
            <a:r>
              <a:rPr lang="en-US" dirty="0" err="1">
                <a:effectLst/>
                <a:latin typeface="gg sans"/>
              </a:rPr>
              <a:t>pridan</a:t>
            </a:r>
            <a:r>
              <a:rPr lang="sk-SK" dirty="0" err="1">
                <a:latin typeface="gg sans"/>
              </a:rPr>
              <a:t>ý</a:t>
            </a:r>
            <a:r>
              <a:rPr lang="sk-SK" dirty="0" err="1">
                <a:effectLst/>
                <a:latin typeface="gg sans"/>
              </a:rPr>
              <a:t>ch</a:t>
            </a:r>
            <a:r>
              <a:rPr lang="sk-SK" dirty="0">
                <a:effectLst/>
                <a:latin typeface="gg sans"/>
              </a:rPr>
              <a:t> testov, 3 upravené funkcie</a:t>
            </a:r>
          </a:p>
          <a:p>
            <a:pPr>
              <a:lnSpc>
                <a:spcPct val="120000"/>
              </a:lnSpc>
            </a:pPr>
            <a:endParaRPr lang="en-US" dirty="0">
              <a:effectLst/>
              <a:latin typeface="gg sans"/>
            </a:endParaRPr>
          </a:p>
        </p:txBody>
      </p:sp>
    </p:spTree>
    <p:extLst>
      <p:ext uri="{BB962C8B-B14F-4D97-AF65-F5344CB8AC3E}">
        <p14:creationId xmlns:p14="http://schemas.microsoft.com/office/powerpoint/2010/main" val="375128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3F654-3DA7-CFB5-9E24-14AC9AA37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096186-F67E-9378-EE30-F397B5A8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Jednotkov</a:t>
            </a:r>
            <a:r>
              <a:rPr lang="sk-SK" dirty="0"/>
              <a:t>é testy</a:t>
            </a:r>
            <a:r>
              <a:rPr lang="en-US" dirty="0"/>
              <a:t> - MOCK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5B60D82-B781-369B-440C-35F025DD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181138"/>
            <a:ext cx="11373288" cy="4504887"/>
          </a:xfrm>
        </p:spPr>
        <p:txBody>
          <a:bodyPr numCol="1">
            <a:noAutofit/>
          </a:bodyPr>
          <a:lstStyle/>
          <a:p>
            <a:pPr>
              <a:lnSpc>
                <a:spcPts val="1425"/>
              </a:lnSpc>
            </a:pPr>
            <a:r>
              <a:rPr lang="en-US" dirty="0">
                <a:solidFill>
                  <a:srgbClr val="569CD6"/>
                </a:solidFill>
                <a:effectLst/>
                <a:latin typeface="gg sans"/>
              </a:rPr>
              <a:t>def</a:t>
            </a:r>
            <a:r>
              <a:rPr lang="en-US" dirty="0">
                <a:solidFill>
                  <a:srgbClr val="CCCCCC"/>
                </a:solidFill>
                <a:effectLst/>
                <a:latin typeface="gg sans"/>
              </a:rPr>
              <a:t> </a:t>
            </a:r>
            <a:r>
              <a:rPr lang="en-US" dirty="0" err="1">
                <a:solidFill>
                  <a:srgbClr val="DCDCAA"/>
                </a:solidFill>
                <a:effectLst/>
                <a:latin typeface="gg sans"/>
              </a:rPr>
              <a:t>test_with_mock</a:t>
            </a:r>
            <a:r>
              <a:rPr lang="en-US" dirty="0">
                <a:solidFill>
                  <a:srgbClr val="CCCCCC"/>
                </a:solidFill>
                <a:effectLst/>
                <a:latin typeface="gg sans"/>
              </a:rPr>
              <a:t>(</a:t>
            </a:r>
            <a:r>
              <a:rPr lang="en-US" dirty="0">
                <a:solidFill>
                  <a:srgbClr val="9CDCFE"/>
                </a:solidFill>
                <a:effectLst/>
                <a:latin typeface="gg sans"/>
              </a:rPr>
              <a:t>self</a:t>
            </a:r>
            <a:r>
              <a:rPr lang="en-US" dirty="0">
                <a:solidFill>
                  <a:srgbClr val="CCCCCC"/>
                </a:solidFill>
                <a:effectLst/>
                <a:latin typeface="gg sans"/>
              </a:rPr>
              <a:t>):</a:t>
            </a:r>
          </a:p>
          <a:p>
            <a:pPr>
              <a:lnSpc>
                <a:spcPts val="1425"/>
              </a:lnSpc>
            </a:pPr>
            <a:r>
              <a:rPr lang="en-US" dirty="0">
                <a:solidFill>
                  <a:srgbClr val="CCCCCC"/>
                </a:solidFill>
                <a:effectLst/>
                <a:latin typeface="gg sans"/>
              </a:rPr>
              <a:t>    </a:t>
            </a:r>
            <a:r>
              <a:rPr lang="en-US" dirty="0">
                <a:solidFill>
                  <a:srgbClr val="C586C0"/>
                </a:solidFill>
                <a:effectLst/>
                <a:latin typeface="gg sans"/>
              </a:rPr>
              <a:t>from</a:t>
            </a:r>
            <a:r>
              <a:rPr lang="en-US" dirty="0">
                <a:solidFill>
                  <a:srgbClr val="CCCCCC"/>
                </a:solidFill>
                <a:effectLst/>
                <a:latin typeface="gg sans"/>
              </a:rPr>
              <a:t> </a:t>
            </a:r>
            <a:r>
              <a:rPr lang="en-US" dirty="0" err="1">
                <a:solidFill>
                  <a:srgbClr val="4EC9B0"/>
                </a:solidFill>
                <a:effectLst/>
                <a:latin typeface="gg sans"/>
              </a:rPr>
              <a:t>unittest</a:t>
            </a:r>
            <a:r>
              <a:rPr lang="en-US" dirty="0" err="1">
                <a:solidFill>
                  <a:srgbClr val="CCCCCC"/>
                </a:solidFill>
                <a:effectLst/>
                <a:latin typeface="gg sans"/>
              </a:rPr>
              <a:t>.</a:t>
            </a:r>
            <a:r>
              <a:rPr lang="en-US" dirty="0" err="1">
                <a:solidFill>
                  <a:srgbClr val="4EC9B0"/>
                </a:solidFill>
                <a:effectLst/>
                <a:latin typeface="gg sans"/>
              </a:rPr>
              <a:t>mock</a:t>
            </a:r>
            <a:r>
              <a:rPr lang="en-US" dirty="0">
                <a:solidFill>
                  <a:srgbClr val="CCCCCC"/>
                </a:solidFill>
                <a:effectLst/>
                <a:latin typeface="gg sans"/>
              </a:rPr>
              <a:t> </a:t>
            </a:r>
            <a:r>
              <a:rPr lang="en-US" dirty="0">
                <a:solidFill>
                  <a:srgbClr val="C586C0"/>
                </a:solidFill>
                <a:effectLst/>
                <a:latin typeface="gg sans"/>
              </a:rPr>
              <a:t>import</a:t>
            </a:r>
            <a:r>
              <a:rPr lang="en-US" dirty="0">
                <a:solidFill>
                  <a:srgbClr val="CCCCCC"/>
                </a:solidFill>
                <a:effectLst/>
                <a:latin typeface="gg sans"/>
              </a:rPr>
              <a:t> </a:t>
            </a:r>
            <a:r>
              <a:rPr lang="en-US" dirty="0">
                <a:solidFill>
                  <a:srgbClr val="9CDCFE"/>
                </a:solidFill>
                <a:effectLst/>
                <a:latin typeface="gg sans"/>
              </a:rPr>
              <a:t>patch</a:t>
            </a:r>
            <a:endParaRPr lang="en-US" dirty="0">
              <a:solidFill>
                <a:srgbClr val="CCCCCC"/>
              </a:solidFill>
              <a:effectLst/>
              <a:latin typeface="gg sans"/>
            </a:endParaRPr>
          </a:p>
          <a:p>
            <a:pPr>
              <a:lnSpc>
                <a:spcPts val="1425"/>
              </a:lnSpc>
            </a:pPr>
            <a:r>
              <a:rPr lang="en-US" dirty="0">
                <a:solidFill>
                  <a:srgbClr val="CCCCCC"/>
                </a:solidFill>
                <a:effectLst/>
                <a:latin typeface="gg sans"/>
              </a:rPr>
              <a:t>    </a:t>
            </a:r>
            <a:r>
              <a:rPr lang="en-US" dirty="0">
                <a:solidFill>
                  <a:srgbClr val="4FC1FF"/>
                </a:solidFill>
                <a:effectLst/>
                <a:latin typeface="gg sans"/>
              </a:rPr>
              <a:t>X</a:t>
            </a:r>
            <a:r>
              <a:rPr lang="en-US" dirty="0">
                <a:solidFill>
                  <a:srgbClr val="CCCCCC"/>
                </a:solidFill>
                <a:effectLst/>
                <a:latin typeface="gg sans"/>
              </a:rPr>
              <a:t> </a:t>
            </a:r>
            <a:r>
              <a:rPr lang="en-US" dirty="0">
                <a:solidFill>
                  <a:srgbClr val="D4D4D4"/>
                </a:solidFill>
                <a:effectLst/>
                <a:latin typeface="gg sans"/>
              </a:rPr>
              <a:t>=</a:t>
            </a:r>
            <a:r>
              <a:rPr lang="en-US" dirty="0">
                <a:solidFill>
                  <a:srgbClr val="CCCCCC"/>
                </a:solidFill>
                <a:effectLst/>
                <a:latin typeface="gg sans"/>
              </a:rPr>
              <a:t> </a:t>
            </a:r>
            <a:r>
              <a:rPr lang="en-US" dirty="0" err="1">
                <a:solidFill>
                  <a:srgbClr val="4EC9B0"/>
                </a:solidFill>
                <a:effectLst/>
                <a:latin typeface="gg sans"/>
              </a:rPr>
              <a:t>np</a:t>
            </a:r>
            <a:r>
              <a:rPr lang="en-US" dirty="0" err="1">
                <a:solidFill>
                  <a:srgbClr val="CCCCCC"/>
                </a:solidFill>
                <a:effectLst/>
                <a:latin typeface="gg sans"/>
              </a:rPr>
              <a:t>.</a:t>
            </a:r>
            <a:r>
              <a:rPr lang="en-US" dirty="0" err="1">
                <a:solidFill>
                  <a:srgbClr val="DCDCAA"/>
                </a:solidFill>
                <a:effectLst/>
                <a:latin typeface="gg sans"/>
              </a:rPr>
              <a:t>array</a:t>
            </a:r>
            <a:r>
              <a:rPr lang="en-US" dirty="0">
                <a:solidFill>
                  <a:srgbClr val="CCCCCC"/>
                </a:solidFill>
                <a:effectLst/>
                <a:latin typeface="gg sans"/>
              </a:rPr>
              <a:t>([[</a:t>
            </a:r>
            <a:r>
              <a:rPr lang="en-US" dirty="0">
                <a:solidFill>
                  <a:srgbClr val="B5CEA8"/>
                </a:solidFill>
                <a:effectLst/>
                <a:latin typeface="gg sans"/>
              </a:rPr>
              <a:t>1</a:t>
            </a:r>
            <a:r>
              <a:rPr lang="en-US" dirty="0">
                <a:solidFill>
                  <a:srgbClr val="CCCCCC"/>
                </a:solidFill>
                <a:effectLst/>
                <a:latin typeface="gg sans"/>
              </a:rPr>
              <a:t>]])</a:t>
            </a:r>
          </a:p>
          <a:p>
            <a:pPr>
              <a:lnSpc>
                <a:spcPts val="1425"/>
              </a:lnSpc>
            </a:pPr>
            <a:r>
              <a:rPr lang="en-US" dirty="0">
                <a:solidFill>
                  <a:srgbClr val="CCCCCC"/>
                </a:solidFill>
                <a:effectLst/>
                <a:latin typeface="gg sans"/>
              </a:rPr>
              <a:t>    </a:t>
            </a:r>
            <a:r>
              <a:rPr lang="en-US" dirty="0">
                <a:solidFill>
                  <a:srgbClr val="C586C0"/>
                </a:solidFill>
                <a:effectLst/>
                <a:latin typeface="gg sans"/>
              </a:rPr>
              <a:t>with</a:t>
            </a:r>
            <a:r>
              <a:rPr lang="en-US" dirty="0">
                <a:solidFill>
                  <a:srgbClr val="CCCCCC"/>
                </a:solidFill>
                <a:effectLst/>
                <a:latin typeface="gg sans"/>
              </a:rPr>
              <a:t> </a:t>
            </a:r>
            <a:r>
              <a:rPr lang="en-US" dirty="0">
                <a:solidFill>
                  <a:srgbClr val="9CDCFE"/>
                </a:solidFill>
                <a:effectLst/>
                <a:latin typeface="gg sans"/>
              </a:rPr>
              <a:t>patch</a:t>
            </a:r>
            <a:r>
              <a:rPr lang="en-US" dirty="0">
                <a:solidFill>
                  <a:srgbClr val="CCCCCC"/>
                </a:solidFill>
                <a:effectLst/>
                <a:latin typeface="gg sans"/>
              </a:rPr>
              <a:t>(</a:t>
            </a:r>
            <a:r>
              <a:rPr lang="en-US" dirty="0">
                <a:solidFill>
                  <a:srgbClr val="CE9178"/>
                </a:solidFill>
                <a:effectLst/>
                <a:latin typeface="gg sans"/>
              </a:rPr>
              <a:t>'</a:t>
            </a:r>
            <a:r>
              <a:rPr lang="en-US" dirty="0" err="1">
                <a:solidFill>
                  <a:srgbClr val="CE9178"/>
                </a:solidFill>
                <a:effectLst/>
                <a:latin typeface="gg sans"/>
              </a:rPr>
              <a:t>scratchml.models.perceptron.Perceptron.predict</a:t>
            </a:r>
            <a:r>
              <a:rPr lang="en-US" dirty="0">
                <a:solidFill>
                  <a:srgbClr val="CE9178"/>
                </a:solidFill>
                <a:effectLst/>
                <a:latin typeface="gg sans"/>
              </a:rPr>
              <a:t>'</a:t>
            </a:r>
            <a:r>
              <a:rPr lang="en-US" dirty="0">
                <a:solidFill>
                  <a:srgbClr val="CCCCCC"/>
                </a:solidFill>
                <a:effectLst/>
                <a:latin typeface="gg sans"/>
              </a:rPr>
              <a:t>) </a:t>
            </a:r>
            <a:r>
              <a:rPr lang="en-US" dirty="0">
                <a:solidFill>
                  <a:srgbClr val="C586C0"/>
                </a:solidFill>
                <a:effectLst/>
                <a:latin typeface="gg sans"/>
              </a:rPr>
              <a:t>as</a:t>
            </a:r>
            <a:r>
              <a:rPr lang="en-US" dirty="0">
                <a:solidFill>
                  <a:srgbClr val="CCCCCC"/>
                </a:solidFill>
                <a:effectLst/>
                <a:latin typeface="gg sans"/>
              </a:rPr>
              <a:t> </a:t>
            </a:r>
            <a:r>
              <a:rPr lang="en-US" dirty="0" err="1">
                <a:solidFill>
                  <a:srgbClr val="9CDCFE"/>
                </a:solidFill>
                <a:effectLst/>
                <a:latin typeface="gg sans"/>
              </a:rPr>
              <a:t>mock_predict</a:t>
            </a:r>
            <a:r>
              <a:rPr lang="en-US" dirty="0">
                <a:solidFill>
                  <a:srgbClr val="CCCCCC"/>
                </a:solidFill>
                <a:effectLst/>
                <a:latin typeface="gg sans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dirty="0">
                <a:solidFill>
                  <a:srgbClr val="CCCCCC"/>
                </a:solidFill>
                <a:effectLst/>
                <a:latin typeface="gg sans"/>
              </a:rPr>
              <a:t>        </a:t>
            </a:r>
            <a:r>
              <a:rPr lang="en-US" dirty="0" err="1">
                <a:solidFill>
                  <a:srgbClr val="9CDCFE"/>
                </a:solidFill>
                <a:effectLst/>
                <a:latin typeface="gg sans"/>
              </a:rPr>
              <a:t>mock_predict</a:t>
            </a:r>
            <a:r>
              <a:rPr lang="en-US" dirty="0" err="1">
                <a:solidFill>
                  <a:srgbClr val="CCCCCC"/>
                </a:solidFill>
                <a:effectLst/>
                <a:latin typeface="gg sans"/>
              </a:rPr>
              <a:t>.</a:t>
            </a:r>
            <a:r>
              <a:rPr lang="en-US" dirty="0" err="1">
                <a:solidFill>
                  <a:srgbClr val="9CDCFE"/>
                </a:solidFill>
                <a:effectLst/>
                <a:latin typeface="gg sans"/>
              </a:rPr>
              <a:t>return_value</a:t>
            </a:r>
            <a:r>
              <a:rPr lang="en-US" dirty="0">
                <a:solidFill>
                  <a:srgbClr val="CCCCCC"/>
                </a:solidFill>
                <a:effectLst/>
                <a:latin typeface="gg sans"/>
              </a:rPr>
              <a:t> </a:t>
            </a:r>
            <a:r>
              <a:rPr lang="en-US" dirty="0">
                <a:solidFill>
                  <a:srgbClr val="D4D4D4"/>
                </a:solidFill>
                <a:effectLst/>
                <a:latin typeface="gg sans"/>
              </a:rPr>
              <a:t>=</a:t>
            </a:r>
            <a:r>
              <a:rPr lang="en-US" dirty="0">
                <a:solidFill>
                  <a:srgbClr val="CCCCCC"/>
                </a:solidFill>
                <a:effectLst/>
                <a:latin typeface="gg sans"/>
              </a:rPr>
              <a:t> </a:t>
            </a:r>
            <a:r>
              <a:rPr lang="en-US" dirty="0" err="1">
                <a:solidFill>
                  <a:srgbClr val="4EC9B0"/>
                </a:solidFill>
                <a:effectLst/>
                <a:latin typeface="gg sans"/>
              </a:rPr>
              <a:t>np</a:t>
            </a:r>
            <a:r>
              <a:rPr lang="en-US" dirty="0" err="1">
                <a:solidFill>
                  <a:srgbClr val="CCCCCC"/>
                </a:solidFill>
                <a:effectLst/>
                <a:latin typeface="gg sans"/>
              </a:rPr>
              <a:t>.</a:t>
            </a:r>
            <a:r>
              <a:rPr lang="en-US" dirty="0" err="1">
                <a:solidFill>
                  <a:srgbClr val="DCDCAA"/>
                </a:solidFill>
                <a:effectLst/>
                <a:latin typeface="gg sans"/>
              </a:rPr>
              <a:t>array</a:t>
            </a:r>
            <a:r>
              <a:rPr lang="en-US" dirty="0">
                <a:solidFill>
                  <a:srgbClr val="CCCCCC"/>
                </a:solidFill>
                <a:effectLst/>
                <a:latin typeface="gg sans"/>
              </a:rPr>
              <a:t>([[</a:t>
            </a:r>
            <a:r>
              <a:rPr lang="en-US" dirty="0">
                <a:solidFill>
                  <a:srgbClr val="B5CEA8"/>
                </a:solidFill>
                <a:effectLst/>
                <a:latin typeface="gg sans"/>
              </a:rPr>
              <a:t>1</a:t>
            </a:r>
            <a:r>
              <a:rPr lang="en-US" dirty="0">
                <a:solidFill>
                  <a:srgbClr val="CCCCCC"/>
                </a:solidFill>
                <a:effectLst/>
                <a:latin typeface="gg sans"/>
              </a:rPr>
              <a:t>]])</a:t>
            </a:r>
          </a:p>
          <a:p>
            <a:pPr>
              <a:lnSpc>
                <a:spcPts val="1425"/>
              </a:lnSpc>
            </a:pPr>
            <a:r>
              <a:rPr lang="en-US" dirty="0">
                <a:solidFill>
                  <a:srgbClr val="CCCCCC"/>
                </a:solidFill>
                <a:effectLst/>
                <a:latin typeface="gg sans"/>
              </a:rPr>
              <a:t>        </a:t>
            </a:r>
            <a:r>
              <a:rPr lang="en-US" dirty="0">
                <a:solidFill>
                  <a:srgbClr val="9CDCFE"/>
                </a:solidFill>
                <a:effectLst/>
                <a:latin typeface="gg sans"/>
              </a:rPr>
              <a:t>model</a:t>
            </a:r>
            <a:r>
              <a:rPr lang="en-US" dirty="0">
                <a:solidFill>
                  <a:srgbClr val="CCCCCC"/>
                </a:solidFill>
                <a:effectLst/>
                <a:latin typeface="gg sans"/>
              </a:rPr>
              <a:t> </a:t>
            </a:r>
            <a:r>
              <a:rPr lang="en-US" dirty="0">
                <a:solidFill>
                  <a:srgbClr val="D4D4D4"/>
                </a:solidFill>
                <a:effectLst/>
                <a:latin typeface="gg sans"/>
              </a:rPr>
              <a:t>=</a:t>
            </a:r>
            <a:r>
              <a:rPr lang="en-US" dirty="0">
                <a:solidFill>
                  <a:srgbClr val="CCCCCC"/>
                </a:solidFill>
                <a:effectLst/>
                <a:latin typeface="gg sans"/>
              </a:rPr>
              <a:t> </a:t>
            </a:r>
            <a:r>
              <a:rPr lang="en-US" dirty="0">
                <a:solidFill>
                  <a:srgbClr val="4EC9B0"/>
                </a:solidFill>
                <a:effectLst/>
                <a:latin typeface="gg sans"/>
              </a:rPr>
              <a:t>Perceptron</a:t>
            </a:r>
            <a:r>
              <a:rPr lang="en-US" dirty="0">
                <a:solidFill>
                  <a:srgbClr val="CCCCCC"/>
                </a:solidFill>
                <a:effectLst/>
                <a:latin typeface="gg sans"/>
              </a:rPr>
              <a:t>()</a:t>
            </a:r>
          </a:p>
          <a:p>
            <a:pPr>
              <a:lnSpc>
                <a:spcPts val="1425"/>
              </a:lnSpc>
            </a:pPr>
            <a:r>
              <a:rPr lang="en-US" dirty="0">
                <a:solidFill>
                  <a:srgbClr val="CCCCCC"/>
                </a:solidFill>
                <a:effectLst/>
                <a:latin typeface="gg sans"/>
              </a:rPr>
              <a:t>        </a:t>
            </a:r>
            <a:r>
              <a:rPr lang="en-US" dirty="0">
                <a:solidFill>
                  <a:srgbClr val="9CDCFE"/>
                </a:solidFill>
                <a:effectLst/>
                <a:latin typeface="gg sans"/>
              </a:rPr>
              <a:t>pred</a:t>
            </a:r>
            <a:r>
              <a:rPr lang="en-US" dirty="0">
                <a:solidFill>
                  <a:srgbClr val="CCCCCC"/>
                </a:solidFill>
                <a:effectLst/>
                <a:latin typeface="gg sans"/>
              </a:rPr>
              <a:t> </a:t>
            </a:r>
            <a:r>
              <a:rPr lang="en-US" dirty="0">
                <a:solidFill>
                  <a:srgbClr val="D4D4D4"/>
                </a:solidFill>
                <a:effectLst/>
                <a:latin typeface="gg sans"/>
              </a:rPr>
              <a:t>=</a:t>
            </a:r>
            <a:r>
              <a:rPr lang="en-US" dirty="0">
                <a:solidFill>
                  <a:srgbClr val="CCCCCC"/>
                </a:solidFill>
                <a:effectLst/>
                <a:latin typeface="gg sans"/>
              </a:rPr>
              <a:t> </a:t>
            </a:r>
            <a:r>
              <a:rPr lang="en-US" dirty="0" err="1">
                <a:solidFill>
                  <a:srgbClr val="9CDCFE"/>
                </a:solidFill>
                <a:effectLst/>
                <a:latin typeface="gg sans"/>
              </a:rPr>
              <a:t>model</a:t>
            </a:r>
            <a:r>
              <a:rPr lang="en-US" dirty="0" err="1">
                <a:solidFill>
                  <a:srgbClr val="CCCCCC"/>
                </a:solidFill>
                <a:effectLst/>
                <a:latin typeface="gg sans"/>
              </a:rPr>
              <a:t>.</a:t>
            </a:r>
            <a:r>
              <a:rPr lang="en-US" dirty="0" err="1">
                <a:solidFill>
                  <a:srgbClr val="DCDCAA"/>
                </a:solidFill>
                <a:effectLst/>
                <a:latin typeface="gg sans"/>
              </a:rPr>
              <a:t>predict</a:t>
            </a:r>
            <a:r>
              <a:rPr lang="en-US" dirty="0">
                <a:solidFill>
                  <a:srgbClr val="CCCCCC"/>
                </a:solidFill>
                <a:effectLst/>
                <a:latin typeface="gg sans"/>
              </a:rPr>
              <a:t>(</a:t>
            </a:r>
            <a:r>
              <a:rPr lang="en-US" dirty="0">
                <a:solidFill>
                  <a:srgbClr val="4FC1FF"/>
                </a:solidFill>
                <a:effectLst/>
                <a:latin typeface="gg sans"/>
              </a:rPr>
              <a:t>X</a:t>
            </a:r>
            <a:r>
              <a:rPr lang="en-US" dirty="0">
                <a:solidFill>
                  <a:srgbClr val="CCCCCC"/>
                </a:solidFill>
                <a:effectLst/>
                <a:latin typeface="gg sans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dirty="0">
                <a:solidFill>
                  <a:srgbClr val="CCCCCC"/>
                </a:solidFill>
                <a:effectLst/>
                <a:latin typeface="gg sans"/>
              </a:rPr>
              <a:t>        </a:t>
            </a:r>
            <a:r>
              <a:rPr lang="en-US" dirty="0" err="1">
                <a:solidFill>
                  <a:srgbClr val="DCDCAA"/>
                </a:solidFill>
                <a:effectLst/>
                <a:latin typeface="gg sans"/>
              </a:rPr>
              <a:t>assert_equal</a:t>
            </a:r>
            <a:r>
              <a:rPr lang="en-US" dirty="0">
                <a:solidFill>
                  <a:srgbClr val="CCCCCC"/>
                </a:solidFill>
                <a:effectLst/>
                <a:latin typeface="gg sans"/>
              </a:rPr>
              <a:t>(</a:t>
            </a:r>
            <a:r>
              <a:rPr lang="en-US" dirty="0">
                <a:solidFill>
                  <a:srgbClr val="9CDCFE"/>
                </a:solidFill>
                <a:effectLst/>
                <a:latin typeface="gg sans"/>
              </a:rPr>
              <a:t>pred</a:t>
            </a:r>
            <a:r>
              <a:rPr lang="en-US" dirty="0">
                <a:solidFill>
                  <a:srgbClr val="CCCCCC"/>
                </a:solidFill>
                <a:effectLst/>
                <a:latin typeface="gg sans"/>
              </a:rPr>
              <a:t>, </a:t>
            </a:r>
            <a:r>
              <a:rPr lang="en-US" dirty="0" err="1">
                <a:solidFill>
                  <a:srgbClr val="4EC9B0"/>
                </a:solidFill>
                <a:effectLst/>
                <a:latin typeface="gg sans"/>
              </a:rPr>
              <a:t>np</a:t>
            </a:r>
            <a:r>
              <a:rPr lang="en-US" dirty="0" err="1">
                <a:solidFill>
                  <a:srgbClr val="CCCCCC"/>
                </a:solidFill>
                <a:effectLst/>
                <a:latin typeface="gg sans"/>
              </a:rPr>
              <a:t>.</a:t>
            </a:r>
            <a:r>
              <a:rPr lang="en-US" dirty="0" err="1">
                <a:solidFill>
                  <a:srgbClr val="DCDCAA"/>
                </a:solidFill>
                <a:effectLst/>
                <a:latin typeface="gg sans"/>
              </a:rPr>
              <a:t>array</a:t>
            </a:r>
            <a:r>
              <a:rPr lang="en-US" dirty="0">
                <a:solidFill>
                  <a:srgbClr val="CCCCCC"/>
                </a:solidFill>
                <a:effectLst/>
                <a:latin typeface="gg sans"/>
              </a:rPr>
              <a:t>([[</a:t>
            </a:r>
            <a:r>
              <a:rPr lang="en-US" dirty="0">
                <a:solidFill>
                  <a:srgbClr val="B5CEA8"/>
                </a:solidFill>
                <a:effectLst/>
                <a:latin typeface="gg sans"/>
              </a:rPr>
              <a:t>1</a:t>
            </a:r>
            <a:r>
              <a:rPr lang="en-US" dirty="0">
                <a:solidFill>
                  <a:srgbClr val="CCCCCC"/>
                </a:solidFill>
                <a:effectLst/>
                <a:latin typeface="gg sans"/>
              </a:rPr>
              <a:t>]]))</a:t>
            </a:r>
          </a:p>
        </p:txBody>
      </p:sp>
    </p:spTree>
    <p:extLst>
      <p:ext uri="{BB962C8B-B14F-4D97-AF65-F5344CB8AC3E}">
        <p14:creationId xmlns:p14="http://schemas.microsoft.com/office/powerpoint/2010/main" val="2741437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8F8031-ECB9-3985-82E4-176B58B09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Profil</a:t>
            </a:r>
            <a:r>
              <a:rPr lang="sk-SK" dirty="0" err="1"/>
              <a:t>ácia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CF2429A-4513-60A4-000F-CF28704E0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38998"/>
            <a:ext cx="10554574" cy="3619800"/>
          </a:xfrm>
        </p:spPr>
        <p:txBody>
          <a:bodyPr>
            <a:normAutofit/>
          </a:bodyPr>
          <a:lstStyle/>
          <a:p>
            <a:r>
              <a:rPr lang="sk-SK" dirty="0">
                <a:latin typeface="gg sans"/>
              </a:rPr>
              <a:t>Typ</a:t>
            </a:r>
            <a:r>
              <a:rPr lang="en-US" dirty="0">
                <a:latin typeface="gg sans"/>
              </a:rPr>
              <a:t>: </a:t>
            </a:r>
            <a:r>
              <a:rPr lang="sk-SK" dirty="0">
                <a:latin typeface="gg sans"/>
              </a:rPr>
              <a:t>časová profilácia</a:t>
            </a:r>
          </a:p>
          <a:p>
            <a:r>
              <a:rPr lang="sk-SK" dirty="0">
                <a:latin typeface="gg sans"/>
              </a:rPr>
              <a:t>Nástroj: </a:t>
            </a:r>
            <a:r>
              <a:rPr lang="sk-SK" dirty="0" err="1">
                <a:latin typeface="gg sans"/>
              </a:rPr>
              <a:t>cProfile</a:t>
            </a:r>
            <a:r>
              <a:rPr lang="en-US" dirty="0">
                <a:latin typeface="gg sans"/>
              </a:rPr>
              <a:t>, </a:t>
            </a:r>
            <a:r>
              <a:rPr lang="en-US" dirty="0" err="1">
                <a:latin typeface="gg sans"/>
              </a:rPr>
              <a:t>snakeviz</a:t>
            </a:r>
            <a:endParaRPr lang="sk-SK" dirty="0">
              <a:latin typeface="gg sans"/>
            </a:endParaRPr>
          </a:p>
          <a:p>
            <a:r>
              <a:rPr lang="en-US" dirty="0">
                <a:latin typeface="gg sans"/>
              </a:rPr>
              <a:t>Bottleneck model</a:t>
            </a:r>
            <a:r>
              <a:rPr lang="sk-SK" dirty="0">
                <a:latin typeface="gg sans"/>
              </a:rPr>
              <a:t>: </a:t>
            </a:r>
            <a:r>
              <a:rPr lang="sk-SK" dirty="0" err="1">
                <a:latin typeface="gg sans"/>
              </a:rPr>
              <a:t>Decision</a:t>
            </a:r>
            <a:r>
              <a:rPr lang="sk-SK" dirty="0">
                <a:latin typeface="gg sans"/>
              </a:rPr>
              <a:t> </a:t>
            </a:r>
            <a:r>
              <a:rPr lang="sk-SK" dirty="0" err="1">
                <a:latin typeface="gg sans"/>
              </a:rPr>
              <a:t>Tree</a:t>
            </a:r>
            <a:endParaRPr lang="en-US" dirty="0">
              <a:latin typeface="gg sans"/>
            </a:endParaRPr>
          </a:p>
          <a:p>
            <a:pPr lvl="1"/>
            <a:r>
              <a:rPr lang="en-US" dirty="0">
                <a:latin typeface="gg sans"/>
              </a:rPr>
              <a:t>Bottleneck </a:t>
            </a:r>
            <a:r>
              <a:rPr lang="en-US" dirty="0" err="1">
                <a:latin typeface="gg sans"/>
              </a:rPr>
              <a:t>funkcia</a:t>
            </a:r>
            <a:r>
              <a:rPr lang="en-US" dirty="0">
                <a:latin typeface="gg sans"/>
              </a:rPr>
              <a:t>: </a:t>
            </a:r>
            <a:r>
              <a:rPr lang="en-US" dirty="0">
                <a:solidFill>
                  <a:srgbClr val="DCDCAA"/>
                </a:solidFill>
                <a:effectLst/>
                <a:latin typeface="gg sans"/>
              </a:rPr>
              <a:t>_</a:t>
            </a:r>
            <a:r>
              <a:rPr lang="en-US" dirty="0" err="1">
                <a:solidFill>
                  <a:srgbClr val="DCDCAA"/>
                </a:solidFill>
                <a:effectLst/>
                <a:latin typeface="gg sans"/>
              </a:rPr>
              <a:t>calculate_information_gain</a:t>
            </a:r>
            <a:endParaRPr lang="en-US" dirty="0">
              <a:solidFill>
                <a:srgbClr val="DCDCAA"/>
              </a:solidFill>
              <a:effectLst/>
              <a:latin typeface="gg sans"/>
            </a:endParaRPr>
          </a:p>
          <a:p>
            <a:pPr lvl="2"/>
            <a:r>
              <a:rPr lang="en-US" dirty="0" err="1">
                <a:latin typeface="gg sans"/>
              </a:rPr>
              <a:t>Zmena</a:t>
            </a:r>
            <a:r>
              <a:rPr lang="en-US" dirty="0">
                <a:latin typeface="gg sans"/>
              </a:rPr>
              <a:t>: </a:t>
            </a:r>
            <a:r>
              <a:rPr lang="en-US" dirty="0" err="1">
                <a:latin typeface="gg sans"/>
              </a:rPr>
              <a:t>prepo</a:t>
            </a:r>
            <a:r>
              <a:rPr lang="sk-SK" dirty="0" err="1">
                <a:latin typeface="gg sans"/>
              </a:rPr>
              <a:t>čet</a:t>
            </a:r>
            <a:r>
              <a:rPr lang="sk-SK" dirty="0">
                <a:latin typeface="gg sans"/>
              </a:rPr>
              <a:t> rodičovského volania, ošetrenie nulových hodnôt</a:t>
            </a:r>
            <a:endParaRPr lang="en-US" dirty="0">
              <a:effectLst/>
              <a:latin typeface="gg sans"/>
            </a:endParaRPr>
          </a:p>
          <a:p>
            <a:r>
              <a:rPr lang="en-US" dirty="0">
                <a:latin typeface="gg sans"/>
              </a:rPr>
              <a:t>945s &gt; 845s</a:t>
            </a:r>
            <a:endParaRPr lang="en-US" i="0" dirty="0">
              <a:effectLst/>
              <a:latin typeface="gg sans"/>
            </a:endParaRPr>
          </a:p>
          <a:p>
            <a:r>
              <a:rPr lang="en-US" i="0" dirty="0">
                <a:effectLst/>
                <a:latin typeface="gg sans"/>
              </a:rPr>
              <a:t>~</a:t>
            </a:r>
            <a:r>
              <a:rPr lang="en-US" dirty="0">
                <a:latin typeface="gg sans"/>
              </a:rPr>
              <a:t>10.5% </a:t>
            </a:r>
            <a:r>
              <a:rPr lang="en-US" dirty="0" err="1">
                <a:latin typeface="gg sans"/>
              </a:rPr>
              <a:t>zlep</a:t>
            </a:r>
            <a:r>
              <a:rPr lang="sk-SK" dirty="0" err="1">
                <a:latin typeface="gg sans"/>
              </a:rPr>
              <a:t>šenie</a:t>
            </a:r>
            <a:endParaRPr lang="en-US" dirty="0">
              <a:latin typeface="gg sans"/>
            </a:endParaRPr>
          </a:p>
          <a:p>
            <a:endParaRPr lang="en-US" dirty="0">
              <a:latin typeface="gg sans"/>
            </a:endParaRPr>
          </a:p>
        </p:txBody>
      </p:sp>
    </p:spTree>
    <p:extLst>
      <p:ext uri="{BB962C8B-B14F-4D97-AF65-F5344CB8AC3E}">
        <p14:creationId xmlns:p14="http://schemas.microsoft.com/office/powerpoint/2010/main" val="3074910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C76760-33E4-4F81-C4B3-77A2BF7AD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DevOps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F3E3F34-9073-30E2-4FB2-7CD509988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880075"/>
            <a:ext cx="10554574" cy="4977925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gg sans"/>
              </a:rPr>
              <a:t>Pylint</a:t>
            </a:r>
            <a:endParaRPr lang="en-US" b="1" dirty="0">
              <a:latin typeface="gg san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gg sans"/>
              </a:rPr>
              <a:t>Automatizovaná</a:t>
            </a:r>
            <a:r>
              <a:rPr lang="en-US" dirty="0">
                <a:latin typeface="gg sans"/>
              </a:rPr>
              <a:t> </a:t>
            </a:r>
            <a:r>
              <a:rPr lang="en-US" dirty="0" err="1">
                <a:latin typeface="gg sans"/>
              </a:rPr>
              <a:t>statická</a:t>
            </a:r>
            <a:r>
              <a:rPr lang="en-US" dirty="0">
                <a:latin typeface="gg sans"/>
              </a:rPr>
              <a:t> </a:t>
            </a:r>
            <a:r>
              <a:rPr lang="en-US" dirty="0" err="1">
                <a:latin typeface="gg sans"/>
              </a:rPr>
              <a:t>analýza</a:t>
            </a:r>
            <a:r>
              <a:rPr lang="en-US" dirty="0">
                <a:latin typeface="gg sans"/>
              </a:rPr>
              <a:t> </a:t>
            </a:r>
            <a:r>
              <a:rPr lang="en-US" dirty="0" err="1">
                <a:latin typeface="gg sans"/>
              </a:rPr>
              <a:t>kódu</a:t>
            </a:r>
            <a:r>
              <a:rPr lang="en-US" dirty="0">
                <a:latin typeface="gg sans"/>
              </a:rPr>
              <a:t> </a:t>
            </a:r>
            <a:r>
              <a:rPr lang="en-US" dirty="0" err="1">
                <a:latin typeface="gg sans"/>
              </a:rPr>
              <a:t>vykonávaná</a:t>
            </a:r>
            <a:r>
              <a:rPr lang="en-US" dirty="0">
                <a:latin typeface="gg sans"/>
              </a:rPr>
              <a:t> po </a:t>
            </a:r>
            <a:r>
              <a:rPr lang="en-US" dirty="0" err="1">
                <a:latin typeface="gg sans"/>
              </a:rPr>
              <a:t>každej</a:t>
            </a:r>
            <a:r>
              <a:rPr lang="en-US" dirty="0">
                <a:latin typeface="gg sans"/>
              </a:rPr>
              <a:t> </a:t>
            </a:r>
            <a:r>
              <a:rPr lang="en-US" dirty="0" err="1">
                <a:latin typeface="gg sans"/>
              </a:rPr>
              <a:t>modifikácii</a:t>
            </a:r>
            <a:r>
              <a:rPr lang="en-US" dirty="0">
                <a:latin typeface="gg sans"/>
              </a:rPr>
              <a:t> </a:t>
            </a:r>
            <a:r>
              <a:rPr lang="en-US" dirty="0" err="1">
                <a:latin typeface="gg sans"/>
              </a:rPr>
              <a:t>zdrojového</a:t>
            </a:r>
            <a:r>
              <a:rPr lang="en-US" dirty="0">
                <a:latin typeface="gg sans"/>
              </a:rPr>
              <a:t> </a:t>
            </a:r>
            <a:r>
              <a:rPr lang="en-US" dirty="0" err="1">
                <a:latin typeface="gg sans"/>
              </a:rPr>
              <a:t>kódu</a:t>
            </a:r>
            <a:r>
              <a:rPr lang="en-US" dirty="0">
                <a:latin typeface="gg sans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gg sans"/>
              </a:rPr>
              <a:t>Identifikuje</a:t>
            </a:r>
            <a:r>
              <a:rPr lang="en-US" dirty="0">
                <a:latin typeface="gg sans"/>
              </a:rPr>
              <a:t> a </a:t>
            </a:r>
            <a:r>
              <a:rPr lang="en-US" dirty="0" err="1">
                <a:latin typeface="gg sans"/>
              </a:rPr>
              <a:t>umožňuje</a:t>
            </a:r>
            <a:r>
              <a:rPr lang="en-US" dirty="0">
                <a:latin typeface="gg sans"/>
              </a:rPr>
              <a:t> </a:t>
            </a:r>
            <a:r>
              <a:rPr lang="en-US" dirty="0" err="1">
                <a:latin typeface="gg sans"/>
              </a:rPr>
              <a:t>elimináciu</a:t>
            </a:r>
            <a:r>
              <a:rPr lang="en-US" dirty="0">
                <a:latin typeface="gg sans"/>
              </a:rPr>
              <a:t> </a:t>
            </a:r>
            <a:r>
              <a:rPr lang="en-US" dirty="0" err="1">
                <a:latin typeface="gg sans"/>
              </a:rPr>
              <a:t>potenciálnych</a:t>
            </a:r>
            <a:r>
              <a:rPr lang="en-US" dirty="0">
                <a:latin typeface="gg sans"/>
              </a:rPr>
              <a:t> </a:t>
            </a:r>
            <a:r>
              <a:rPr lang="en-US" dirty="0" err="1">
                <a:latin typeface="gg sans"/>
              </a:rPr>
              <a:t>chýb</a:t>
            </a:r>
            <a:r>
              <a:rPr lang="en-US" dirty="0">
                <a:latin typeface="gg sans"/>
              </a:rPr>
              <a:t> </a:t>
            </a:r>
            <a:r>
              <a:rPr lang="en-US" dirty="0" err="1">
                <a:latin typeface="gg sans"/>
              </a:rPr>
              <a:t>ešte</a:t>
            </a:r>
            <a:r>
              <a:rPr lang="en-US" dirty="0">
                <a:latin typeface="gg sans"/>
              </a:rPr>
              <a:t> pred </a:t>
            </a:r>
            <a:r>
              <a:rPr lang="en-US" dirty="0" err="1">
                <a:latin typeface="gg sans"/>
              </a:rPr>
              <a:t>nasadením</a:t>
            </a:r>
            <a:r>
              <a:rPr lang="en-US" dirty="0">
                <a:latin typeface="gg sans"/>
              </a:rPr>
              <a:t> do </a:t>
            </a:r>
            <a:r>
              <a:rPr lang="en-US" dirty="0" err="1">
                <a:latin typeface="gg sans"/>
              </a:rPr>
              <a:t>produkčného</a:t>
            </a:r>
            <a:r>
              <a:rPr lang="en-US" dirty="0">
                <a:latin typeface="gg sans"/>
              </a:rPr>
              <a:t> </a:t>
            </a:r>
            <a:r>
              <a:rPr lang="en-US" dirty="0" err="1">
                <a:latin typeface="gg sans"/>
              </a:rPr>
              <a:t>prostredia</a:t>
            </a:r>
            <a:r>
              <a:rPr lang="en-US" dirty="0">
                <a:latin typeface="gg sans"/>
              </a:rPr>
              <a:t>.</a:t>
            </a:r>
            <a:endParaRPr lang="sk-SK" dirty="0">
              <a:latin typeface="gg sans"/>
            </a:endParaRPr>
          </a:p>
          <a:p>
            <a:pPr marL="457200" lvl="1" indent="0">
              <a:buNone/>
            </a:pPr>
            <a:endParaRPr lang="en-US" dirty="0">
              <a:latin typeface="gg sans"/>
            </a:endParaRPr>
          </a:p>
          <a:p>
            <a:r>
              <a:rPr lang="en-US" b="1" dirty="0">
                <a:latin typeface="gg sans"/>
              </a:rPr>
              <a:t>ci-python-</a:t>
            </a:r>
            <a:r>
              <a:rPr lang="en-US" b="1" dirty="0" err="1">
                <a:latin typeface="gg sans"/>
              </a:rPr>
              <a:t>unittest</a:t>
            </a:r>
            <a:endParaRPr lang="en-US" b="1" dirty="0">
              <a:latin typeface="gg san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gg sans"/>
              </a:rPr>
              <a:t>Automatické</a:t>
            </a:r>
            <a:r>
              <a:rPr lang="en-US" dirty="0">
                <a:latin typeface="gg sans"/>
              </a:rPr>
              <a:t> </a:t>
            </a:r>
            <a:r>
              <a:rPr lang="en-US" dirty="0" err="1">
                <a:latin typeface="gg sans"/>
              </a:rPr>
              <a:t>spúšťanie</a:t>
            </a:r>
            <a:r>
              <a:rPr lang="en-US" dirty="0">
                <a:latin typeface="gg sans"/>
              </a:rPr>
              <a:t> unit </a:t>
            </a:r>
            <a:r>
              <a:rPr lang="en-US" dirty="0" err="1">
                <a:latin typeface="gg sans"/>
              </a:rPr>
              <a:t>testov</a:t>
            </a:r>
            <a:r>
              <a:rPr lang="en-US" dirty="0">
                <a:latin typeface="gg sans"/>
              </a:rPr>
              <a:t> </a:t>
            </a:r>
            <a:r>
              <a:rPr lang="en-US" dirty="0" err="1">
                <a:latin typeface="gg sans"/>
              </a:rPr>
              <a:t>pri</a:t>
            </a:r>
            <a:r>
              <a:rPr lang="en-US" dirty="0">
                <a:latin typeface="gg sans"/>
              </a:rPr>
              <a:t> </a:t>
            </a:r>
            <a:r>
              <a:rPr lang="en-US" dirty="0" err="1">
                <a:latin typeface="gg sans"/>
              </a:rPr>
              <a:t>každom</a:t>
            </a:r>
            <a:r>
              <a:rPr lang="en-US" dirty="0">
                <a:latin typeface="gg sans"/>
              </a:rPr>
              <a:t> </a:t>
            </a:r>
            <a:r>
              <a:rPr lang="en-US" dirty="0" err="1">
                <a:latin typeface="gg sans"/>
              </a:rPr>
              <a:t>pushnutí</a:t>
            </a:r>
            <a:r>
              <a:rPr lang="en-US" dirty="0">
                <a:latin typeface="gg sans"/>
              </a:rPr>
              <a:t> </a:t>
            </a:r>
            <a:r>
              <a:rPr lang="en-US" dirty="0" err="1">
                <a:latin typeface="gg sans"/>
              </a:rPr>
              <a:t>zmien</a:t>
            </a:r>
            <a:r>
              <a:rPr lang="en-US" dirty="0">
                <a:latin typeface="gg sans"/>
              </a:rPr>
              <a:t> do </a:t>
            </a:r>
            <a:r>
              <a:rPr lang="en-US" dirty="0" err="1">
                <a:latin typeface="gg sans"/>
              </a:rPr>
              <a:t>verzionovacieho</a:t>
            </a:r>
            <a:r>
              <a:rPr lang="en-US" dirty="0">
                <a:latin typeface="gg sans"/>
              </a:rPr>
              <a:t> </a:t>
            </a:r>
            <a:r>
              <a:rPr lang="en-US" dirty="0" err="1">
                <a:latin typeface="gg sans"/>
              </a:rPr>
              <a:t>systému</a:t>
            </a:r>
            <a:r>
              <a:rPr lang="en-US" dirty="0">
                <a:latin typeface="gg sans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gg sans"/>
              </a:rPr>
              <a:t>Zaisťuje</a:t>
            </a:r>
            <a:r>
              <a:rPr lang="en-US" dirty="0">
                <a:latin typeface="gg sans"/>
              </a:rPr>
              <a:t> </a:t>
            </a:r>
            <a:r>
              <a:rPr lang="en-US" dirty="0" err="1">
                <a:latin typeface="gg sans"/>
              </a:rPr>
              <a:t>integritu</a:t>
            </a:r>
            <a:r>
              <a:rPr lang="en-US" dirty="0">
                <a:latin typeface="gg sans"/>
              </a:rPr>
              <a:t> a </a:t>
            </a:r>
            <a:r>
              <a:rPr lang="en-US" dirty="0" err="1">
                <a:latin typeface="gg sans"/>
              </a:rPr>
              <a:t>zachovanie</a:t>
            </a:r>
            <a:r>
              <a:rPr lang="en-US" dirty="0">
                <a:latin typeface="gg sans"/>
              </a:rPr>
              <a:t> </a:t>
            </a:r>
            <a:r>
              <a:rPr lang="en-US" dirty="0" err="1">
                <a:latin typeface="gg sans"/>
              </a:rPr>
              <a:t>existujúcej</a:t>
            </a:r>
            <a:r>
              <a:rPr lang="en-US" dirty="0">
                <a:latin typeface="gg sans"/>
              </a:rPr>
              <a:t> </a:t>
            </a:r>
            <a:r>
              <a:rPr lang="en-US" dirty="0" err="1">
                <a:latin typeface="gg sans"/>
              </a:rPr>
              <a:t>funkcionality</a:t>
            </a:r>
            <a:r>
              <a:rPr lang="en-US" dirty="0">
                <a:latin typeface="gg sans"/>
              </a:rPr>
              <a:t> </a:t>
            </a:r>
            <a:r>
              <a:rPr lang="en-US" dirty="0" err="1">
                <a:latin typeface="gg sans"/>
              </a:rPr>
              <a:t>pri</a:t>
            </a:r>
            <a:r>
              <a:rPr lang="en-US" dirty="0">
                <a:latin typeface="gg sans"/>
              </a:rPr>
              <a:t> </a:t>
            </a:r>
            <a:r>
              <a:rPr lang="en-US" dirty="0" err="1">
                <a:latin typeface="gg sans"/>
              </a:rPr>
              <a:t>implementácii</a:t>
            </a:r>
            <a:r>
              <a:rPr lang="en-US" dirty="0">
                <a:latin typeface="gg sans"/>
              </a:rPr>
              <a:t> </a:t>
            </a:r>
            <a:r>
              <a:rPr lang="en-US" dirty="0" err="1">
                <a:latin typeface="gg sans"/>
              </a:rPr>
              <a:t>nových</a:t>
            </a:r>
            <a:r>
              <a:rPr lang="en-US" dirty="0">
                <a:latin typeface="gg sans"/>
              </a:rPr>
              <a:t> </a:t>
            </a:r>
            <a:r>
              <a:rPr lang="en-US" dirty="0" err="1">
                <a:latin typeface="gg sans"/>
              </a:rPr>
              <a:t>zmien</a:t>
            </a:r>
            <a:r>
              <a:rPr lang="en-US" dirty="0">
                <a:latin typeface="gg sans"/>
              </a:rPr>
              <a:t>.</a:t>
            </a:r>
            <a:endParaRPr lang="sk-SK" dirty="0">
              <a:latin typeface="gg sans"/>
            </a:endParaRPr>
          </a:p>
          <a:p>
            <a:pPr marL="457200" lvl="1" indent="0">
              <a:buNone/>
            </a:pPr>
            <a:endParaRPr lang="en-US" dirty="0">
              <a:latin typeface="gg sans"/>
            </a:endParaRPr>
          </a:p>
          <a:p>
            <a:r>
              <a:rPr lang="en-US" b="1" dirty="0">
                <a:latin typeface="gg sans"/>
              </a:rPr>
              <a:t>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gg sans"/>
              </a:rPr>
              <a:t>Generuje</a:t>
            </a:r>
            <a:r>
              <a:rPr lang="en-US" dirty="0">
                <a:latin typeface="gg sans"/>
              </a:rPr>
              <a:t> Docker image s </a:t>
            </a:r>
            <a:r>
              <a:rPr lang="en-US" dirty="0" err="1">
                <a:latin typeface="gg sans"/>
              </a:rPr>
              <a:t>integrovanými</a:t>
            </a:r>
            <a:r>
              <a:rPr lang="en-US" dirty="0">
                <a:latin typeface="gg sans"/>
              </a:rPr>
              <a:t> </a:t>
            </a:r>
            <a:r>
              <a:rPr lang="en-US" dirty="0" err="1">
                <a:latin typeface="gg sans"/>
              </a:rPr>
              <a:t>všetkými</a:t>
            </a:r>
            <a:r>
              <a:rPr lang="en-US" dirty="0">
                <a:latin typeface="gg sans"/>
              </a:rPr>
              <a:t> </a:t>
            </a:r>
            <a:r>
              <a:rPr lang="en-US" dirty="0" err="1">
                <a:latin typeface="gg sans"/>
              </a:rPr>
              <a:t>závislosťami</a:t>
            </a:r>
            <a:r>
              <a:rPr lang="en-US" dirty="0">
                <a:latin typeface="gg sans"/>
              </a:rPr>
              <a:t> </a:t>
            </a:r>
            <a:r>
              <a:rPr lang="en-US" dirty="0" err="1">
                <a:latin typeface="gg sans"/>
              </a:rPr>
              <a:t>projektu</a:t>
            </a:r>
            <a:r>
              <a:rPr lang="en-US" dirty="0">
                <a:latin typeface="gg sans"/>
              </a:rPr>
              <a:t> </a:t>
            </a:r>
            <a:r>
              <a:rPr lang="en-US" dirty="0" err="1">
                <a:latin typeface="gg sans"/>
              </a:rPr>
              <a:t>na</a:t>
            </a:r>
            <a:r>
              <a:rPr lang="en-US" dirty="0">
                <a:latin typeface="gg sans"/>
              </a:rPr>
              <a:t> </a:t>
            </a:r>
            <a:r>
              <a:rPr lang="en-US" dirty="0" err="1">
                <a:latin typeface="gg sans"/>
              </a:rPr>
              <a:t>základe</a:t>
            </a:r>
            <a:r>
              <a:rPr lang="en-US" dirty="0">
                <a:latin typeface="gg sans"/>
              </a:rPr>
              <a:t> </a:t>
            </a:r>
            <a:r>
              <a:rPr lang="en-US" dirty="0" err="1">
                <a:latin typeface="gg sans"/>
              </a:rPr>
              <a:t>definícií</a:t>
            </a:r>
            <a:r>
              <a:rPr lang="en-US" dirty="0">
                <a:latin typeface="gg sans"/>
              </a:rPr>
              <a:t> v </a:t>
            </a:r>
            <a:r>
              <a:rPr lang="en-US" dirty="0" err="1">
                <a:latin typeface="gg sans"/>
              </a:rPr>
              <a:t>súbore</a:t>
            </a:r>
            <a:r>
              <a:rPr lang="en-US" dirty="0">
                <a:latin typeface="gg sans"/>
              </a:rPr>
              <a:t> </a:t>
            </a:r>
            <a:r>
              <a:rPr lang="en-US" i="1" dirty="0" err="1">
                <a:latin typeface="gg sans"/>
              </a:rPr>
              <a:t>Dockerfile</a:t>
            </a:r>
            <a:r>
              <a:rPr lang="en-US" dirty="0">
                <a:latin typeface="gg sans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gg sans"/>
              </a:rPr>
              <a:t>Poskytuje</a:t>
            </a:r>
            <a:r>
              <a:rPr lang="en-US" dirty="0">
                <a:latin typeface="gg sans"/>
              </a:rPr>
              <a:t> </a:t>
            </a:r>
            <a:r>
              <a:rPr lang="en-US" dirty="0" err="1">
                <a:latin typeface="gg sans"/>
              </a:rPr>
              <a:t>konzistentné</a:t>
            </a:r>
            <a:r>
              <a:rPr lang="en-US" dirty="0">
                <a:latin typeface="gg sans"/>
              </a:rPr>
              <a:t> a </a:t>
            </a:r>
            <a:r>
              <a:rPr lang="en-US" dirty="0" err="1">
                <a:latin typeface="gg sans"/>
              </a:rPr>
              <a:t>izolované</a:t>
            </a:r>
            <a:r>
              <a:rPr lang="en-US" dirty="0">
                <a:latin typeface="gg sans"/>
              </a:rPr>
              <a:t> </a:t>
            </a:r>
            <a:r>
              <a:rPr lang="en-US" dirty="0" err="1">
                <a:latin typeface="gg sans"/>
              </a:rPr>
              <a:t>prostredie</a:t>
            </a:r>
            <a:r>
              <a:rPr lang="en-US" dirty="0">
                <a:latin typeface="gg sans"/>
              </a:rPr>
              <a:t> pre </a:t>
            </a:r>
            <a:r>
              <a:rPr lang="en-US" dirty="0" err="1">
                <a:latin typeface="gg sans"/>
              </a:rPr>
              <a:t>vývoj</a:t>
            </a:r>
            <a:r>
              <a:rPr lang="en-US" dirty="0">
                <a:latin typeface="gg sans"/>
              </a:rPr>
              <a:t> a </a:t>
            </a:r>
            <a:r>
              <a:rPr lang="en-US" dirty="0" err="1">
                <a:latin typeface="gg sans"/>
              </a:rPr>
              <a:t>testovanie</a:t>
            </a:r>
            <a:r>
              <a:rPr lang="en-US" dirty="0">
                <a:latin typeface="gg sans"/>
              </a:rPr>
              <a:t> </a:t>
            </a:r>
            <a:r>
              <a:rPr lang="en-US" dirty="0" err="1">
                <a:latin typeface="gg sans"/>
              </a:rPr>
              <a:t>spúšťaním</a:t>
            </a:r>
            <a:r>
              <a:rPr lang="en-US" dirty="0">
                <a:latin typeface="gg sans"/>
              </a:rPr>
              <a:t> </a:t>
            </a:r>
            <a:r>
              <a:rPr lang="en-US" dirty="0" err="1">
                <a:latin typeface="gg sans"/>
              </a:rPr>
              <a:t>aplikácie</a:t>
            </a:r>
            <a:r>
              <a:rPr lang="en-US" dirty="0">
                <a:latin typeface="gg sans"/>
              </a:rPr>
              <a:t> v Docker </a:t>
            </a:r>
            <a:r>
              <a:rPr lang="en-US" dirty="0" err="1">
                <a:latin typeface="gg sans"/>
              </a:rPr>
              <a:t>kontajneroch</a:t>
            </a:r>
            <a:r>
              <a:rPr lang="en-US" dirty="0">
                <a:latin typeface="gg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9282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E452A9-BB3A-BB9B-93D4-F48299096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BE353F3-B98C-C74D-4557-6F61E91C3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4400" dirty="0"/>
              <a:t>Ďakujem za pozornosť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92437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cia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1585</TotalTime>
  <Words>453</Words>
  <Application>Microsoft Office PowerPoint</Application>
  <PresentationFormat>Širokouhlá</PresentationFormat>
  <Paragraphs>70</Paragraphs>
  <Slides>9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gg sans</vt:lpstr>
      <vt:lpstr>Wingdings 2</vt:lpstr>
      <vt:lpstr>Citácia</vt:lpstr>
      <vt:lpstr>SCRATCHML</vt:lpstr>
      <vt:lpstr>O projekte</vt:lpstr>
      <vt:lpstr>Issue</vt:lpstr>
      <vt:lpstr>Prezentácia programu PowerPoint</vt:lpstr>
      <vt:lpstr>Jednotkové testy</vt:lpstr>
      <vt:lpstr>Jednotkové testy - MOCK</vt:lpstr>
      <vt:lpstr>Profilácia</vt:lpstr>
      <vt:lpstr>DevOps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René Ivančák</dc:creator>
  <cp:lastModifiedBy>René Ivančák</cp:lastModifiedBy>
  <cp:revision>11</cp:revision>
  <dcterms:created xsi:type="dcterms:W3CDTF">2024-11-19T14:34:43Z</dcterms:created>
  <dcterms:modified xsi:type="dcterms:W3CDTF">2024-12-09T20:42:21Z</dcterms:modified>
</cp:coreProperties>
</file>