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17B0-F139-54DD-FA2A-E7EA4B680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A0FCB-386D-5244-2357-A91ED1C37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2014-53B5-C6F1-5D6F-F6C9EF57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B744-40C1-4E48-8845-973CD3D058DB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4A650-80D2-62AA-2116-269CAE7A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4A9B3-B1F6-03B2-BE77-009FD5A6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58E2-EBDE-4A04-8B03-BE4304BC3FD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6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DB6C-6346-7927-3D70-FE864B5B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1932E-05C9-9E37-2669-99A482F57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E5754-78AC-9410-4E51-C72FF65B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B744-40C1-4E48-8845-973CD3D058DB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60F3A-1313-6192-221E-EF9E53EA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A909-2AE0-52E4-6C98-B1871DAA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58E2-EBDE-4A04-8B03-BE4304BC3FD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379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6AD86-F3EA-D18A-F6C0-CE24A547F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32031-E07D-397E-38AC-FC1089639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5E5EF-1971-2E23-78F8-4BF310C2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B744-40C1-4E48-8845-973CD3D058DB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AAF54-4D6F-6BCA-D178-9135D5EE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79664-4098-741F-5CDD-DE82D265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58E2-EBDE-4A04-8B03-BE4304BC3FD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550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E78E-D3B0-5745-9FAF-DE6C679C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5AE3B-4B8A-2D42-1D37-953F0C0AB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29734-74C5-D0CF-812B-132506B4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B744-40C1-4E48-8845-973CD3D058DB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39450-EFA0-2980-19ED-EB904049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A4FA-9AA4-D933-1A9D-EB44AFC5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58E2-EBDE-4A04-8B03-BE4304BC3FD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6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E9A8-75CF-E485-8238-AD3ED561D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F9300-CE03-8A4B-3AF2-912F22E18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B973-450A-0BDC-87D8-D7B2E086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B744-40C1-4E48-8845-973CD3D058DB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42C2B-BEEB-4BDF-95AB-CAB980B4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F656D-4502-3158-32C7-461EC774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58E2-EBDE-4A04-8B03-BE4304BC3FD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97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1129-D7F5-0B3C-85A2-A1670906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8D96-4A99-ACC1-4D96-2E440C20D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A85FC-6188-C618-B8DF-8A6C18458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80F81-8A7E-71D8-88FF-647C1725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B744-40C1-4E48-8845-973CD3D058DB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A841-B73B-6147-90D6-332EE9D7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5C4B4-6BC8-0E7D-94B8-2377FD4C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58E2-EBDE-4A04-8B03-BE4304BC3FD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88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C172-B193-9643-8F87-10210BD9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AA689-E1D1-428F-D067-56E3274D6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7C33B-BC09-CBA5-1C3A-977DCEBB0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AFAC6-D945-CCED-16A3-6803A46EF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DF244-15B8-648B-B501-ED5AFFEA6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8FCB0-EA7E-F695-7660-10BB31C2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B744-40C1-4E48-8845-973CD3D058DB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76E33-9682-6C3F-0318-6CBD6E55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44649-36A4-52E5-E261-5DEC9997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58E2-EBDE-4A04-8B03-BE4304BC3FD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86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FEB8-E1BE-9A65-E1C4-101F8BF8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F0469-BE7B-B1C4-3EF8-E6F680AA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B744-40C1-4E48-8845-973CD3D058DB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AA77E-54DA-6CE4-292E-3C9DA0B6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C9015-35CF-E262-EFC1-994361B8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58E2-EBDE-4A04-8B03-BE4304BC3FD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04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BE0C0-9BA8-6A86-238C-F5594561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B744-40C1-4E48-8845-973CD3D058DB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D566F-F014-AD4E-463C-A0DD24F8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08F99-5891-B7DE-81ED-0CE689ED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58E2-EBDE-4A04-8B03-BE4304BC3FD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30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4F7B-4933-8B69-ACDC-195FA014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403E-3B87-C59A-099C-BF6A21C68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42DF3-3CB4-D7A7-6DEA-0B5DC0627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EFF25-7EB4-0707-69E4-B46B6CE4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B744-40C1-4E48-8845-973CD3D058DB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2D00A-A641-4155-1F60-AC6F3044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33B83-F82A-9DEA-ED1A-FA8BDA0A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58E2-EBDE-4A04-8B03-BE4304BC3FD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41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971E-5BBE-CD5D-D844-8B8593D8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21646-C0F9-DADC-A1EE-DA70947D9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78E71-E505-7541-9467-2798EDBEA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A2553-8766-5FA5-ED96-6704E2F4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B744-40C1-4E48-8845-973CD3D058DB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59573-D85D-90D5-BE57-B16EE7E8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CD162-9D95-07D0-D31A-1F30FB81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58E2-EBDE-4A04-8B03-BE4304BC3FD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66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A52FF-A48F-A5D8-A79D-9BE982E8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C6CE0-F099-0088-55B0-D701ABDCE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1DAD4-25EE-C22B-BF1A-BD853BF2E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AB744-40C1-4E48-8845-973CD3D058DB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99A47-BBDF-241A-814B-588225B46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5CD5C-726F-0DD9-75DA-4E81428B0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D58E2-EBDE-4A04-8B03-BE4304BC3FD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83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usdot/flight-delays?select=airports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usdot/flight-delay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nnacker54/Databases_Group-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04C-2D46-A0BB-2894-07022A004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1873"/>
            <a:ext cx="9144000" cy="1019258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Are flights coming from the North delayed more?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4C1E6-FEDD-F9F1-361F-20D6A677F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1131"/>
            <a:ext cx="9144000" cy="311617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Databases Group Project WS 23/24</a:t>
            </a:r>
          </a:p>
          <a:p>
            <a:r>
              <a:rPr lang="en-US" dirty="0"/>
              <a:t>Group U: </a:t>
            </a:r>
            <a:r>
              <a:rPr lang="en-US" i="1" dirty="0"/>
              <a:t>Wilson Liu, Cajus Marvin Schneider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Objective 1: Wilson Liu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Objective 2: Cajus Schneider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Objective 3: Wilson Liu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Objective 4: Cajus Schneider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30257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D430-F6CC-5FD6-5AEC-13D541DE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3509"/>
          </a:xfrm>
        </p:spPr>
        <p:txBody>
          <a:bodyPr/>
          <a:lstStyle/>
          <a:p>
            <a:r>
              <a:rPr lang="en-US" b="1" dirty="0"/>
              <a:t>Concept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87D9-412C-D9AD-60E0-13E4D052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Dataset: 2015 Flight Delays and Cancellations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b="1" dirty="0"/>
              <a:t>Research problem: </a:t>
            </a:r>
            <a:r>
              <a:rPr lang="en-US" dirty="0"/>
              <a:t>We would like to investigate whether flights coming from/going to more northern airports typically have longer delays and to what extent? Our current plan to answer this is by ingesting the data from .csv files to a SQL-based database, making the relevant queries on airport latitude, delay time, etc., and graphing the relationship using libraries like Pandas or Seaborn.</a:t>
            </a:r>
          </a:p>
          <a:p>
            <a:r>
              <a:rPr lang="en-US" b="1" dirty="0"/>
              <a:t>Motivation:</a:t>
            </a:r>
            <a:r>
              <a:rPr lang="en-US" dirty="0"/>
              <a:t> In Canada there is a common rumor, concerning this research problem. We are curious to see whether this common rumor is based in fact and statistics.</a:t>
            </a:r>
          </a:p>
          <a:p>
            <a:r>
              <a:rPr lang="en-US" b="1" dirty="0"/>
              <a:t>Method:</a:t>
            </a:r>
            <a:r>
              <a:rPr lang="en-US" dirty="0"/>
              <a:t> A relational database is ideal for this project as we will need to search for and connect information about two different entities – airports and flights. Also, you have multiple entities with more complex relationships (e.g., 1:M), which would not naturally lend itself to being represented in a spreadsheet or just one .csv file. The airlines and airports can be saved as foreign keys in the </a:t>
            </a:r>
            <a:r>
              <a:rPr lang="en-US" i="1" dirty="0"/>
              <a:t>flights</a:t>
            </a:r>
            <a:r>
              <a:rPr lang="en-US" dirty="0"/>
              <a:t> relation, which naturally comes from the dataset.</a:t>
            </a:r>
          </a:p>
        </p:txBody>
      </p:sp>
    </p:spTree>
    <p:extLst>
      <p:ext uri="{BB962C8B-B14F-4D97-AF65-F5344CB8AC3E}">
        <p14:creationId xmlns:p14="http://schemas.microsoft.com/office/powerpoint/2010/main" val="11296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84E0A-372D-1CB0-B8B6-1511EDEF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2 – </a:t>
            </a:r>
            <a:br>
              <a:rPr lang="en-US" dirty="0"/>
            </a:br>
            <a:r>
              <a:rPr lang="en-US" dirty="0"/>
              <a:t>data modeling and data ingestion 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E48946-A728-019C-6BAF-38E72E890873}"/>
              </a:ext>
            </a:extLst>
          </p:cNvPr>
          <p:cNvSpPr txBox="1"/>
          <p:nvPr/>
        </p:nvSpPr>
        <p:spPr>
          <a:xfrm>
            <a:off x="4832128" y="1895787"/>
            <a:ext cx="6673979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</a:rPr>
              <a:t>(1) /*Downloaded Datasets*/</a:t>
            </a:r>
          </a:p>
          <a:p>
            <a:r>
              <a:rPr lang="en-US" sz="1000" b="1" dirty="0">
                <a:latin typeface="Courier New" panose="02070309020205020404" pitchFamily="49" charset="0"/>
              </a:rPr>
              <a:t>(2) /*Create Entities*/</a:t>
            </a:r>
          </a:p>
          <a:p>
            <a:r>
              <a:rPr lang="de-DE" sz="1050" dirty="0">
                <a:latin typeface="Courier New" panose="02070309020205020404" pitchFamily="49" charset="0"/>
              </a:rPr>
              <a:t>CREATE TABLE Airport(</a:t>
            </a:r>
          </a:p>
          <a:p>
            <a:r>
              <a:rPr lang="de-DE" sz="1050" dirty="0">
                <a:latin typeface="Courier New" panose="02070309020205020404" pitchFamily="49" charset="0"/>
              </a:rPr>
              <a:t>	IATA_CODE VARCHAR(8) PRIMARY KEY,</a:t>
            </a:r>
          </a:p>
          <a:p>
            <a:r>
              <a:rPr lang="de-DE" sz="1050" dirty="0">
                <a:latin typeface="Courier New" panose="02070309020205020404" pitchFamily="49" charset="0"/>
              </a:rPr>
              <a:t>	LATITUDE FLOAT);</a:t>
            </a:r>
          </a:p>
          <a:p>
            <a:r>
              <a:rPr lang="de-DE" sz="1050" dirty="0">
                <a:latin typeface="Courier New" panose="02070309020205020404" pitchFamily="49" charset="0"/>
              </a:rPr>
              <a:t>CREATE TABLE Flight(</a:t>
            </a:r>
          </a:p>
          <a:p>
            <a:r>
              <a:rPr lang="de-DE" sz="1050" dirty="0">
                <a:latin typeface="Courier New" panose="02070309020205020404" pitchFamily="49" charset="0"/>
              </a:rPr>
              <a:t>	ID SERIAL PRIMARY KEY,</a:t>
            </a:r>
          </a:p>
          <a:p>
            <a:r>
              <a:rPr lang="de-DE" sz="1050" dirty="0">
                <a:latin typeface="Courier New" panose="02070309020205020404" pitchFamily="49" charset="0"/>
              </a:rPr>
              <a:t>	DEPARTURE_DELAY FLOAT,</a:t>
            </a:r>
          </a:p>
          <a:p>
            <a:r>
              <a:rPr lang="de-DE" sz="1050" dirty="0">
                <a:latin typeface="Courier New" panose="02070309020205020404" pitchFamily="49" charset="0"/>
              </a:rPr>
              <a:t>	ARRIVAL_DELAY FLOAT,</a:t>
            </a:r>
          </a:p>
          <a:p>
            <a:r>
              <a:rPr lang="de-DE" sz="1050" dirty="0">
                <a:latin typeface="Courier New" panose="02070309020205020404" pitchFamily="49" charset="0"/>
              </a:rPr>
              <a:t>	ORIGIN_AIRPORT VARCHAR(8),</a:t>
            </a:r>
          </a:p>
          <a:p>
            <a:r>
              <a:rPr lang="de-DE" sz="1050" dirty="0">
                <a:latin typeface="Courier New" panose="02070309020205020404" pitchFamily="49" charset="0"/>
              </a:rPr>
              <a:t>	DESTINATION_AIRPORT VARCHAR(8),</a:t>
            </a:r>
          </a:p>
          <a:p>
            <a:r>
              <a:rPr lang="en-US" sz="1050" dirty="0">
                <a:latin typeface="Courier New" panose="02070309020205020404" pitchFamily="49" charset="0"/>
              </a:rPr>
              <a:t>	FOREIGN KEY (ORIGIN_AIRPORT) REFERENCES Airport(IATA_CODE) ON 	DELETE CASCADE,</a:t>
            </a:r>
          </a:p>
          <a:p>
            <a:r>
              <a:rPr lang="en-US" sz="1050" dirty="0">
                <a:latin typeface="Courier New" panose="02070309020205020404" pitchFamily="49" charset="0"/>
              </a:rPr>
              <a:t>	FOREIGN KEY (DESTINATION_AIRPORT) REFERENCES Airport(IATA_CODE) 	ON DELETE CASCADE);</a:t>
            </a:r>
            <a:endParaRPr lang="en-US" sz="900" dirty="0">
              <a:latin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</a:rPr>
              <a:t>(3) /*Ingest Airport Data</a:t>
            </a:r>
          </a:p>
          <a:p>
            <a:r>
              <a:rPr lang="en-US" sz="1000" b="1" dirty="0">
                <a:latin typeface="Courier New" panose="02070309020205020404" pitchFamily="49" charset="0"/>
              </a:rPr>
              <a:t>Using temporary table to load .csv file*/</a:t>
            </a:r>
          </a:p>
          <a:p>
            <a:r>
              <a:rPr lang="en-US" sz="1000" b="1" dirty="0">
                <a:latin typeface="Courier New" panose="02070309020205020404" pitchFamily="49" charset="0"/>
              </a:rPr>
              <a:t>(4) /*Create temporary table*/</a:t>
            </a:r>
          </a:p>
          <a:p>
            <a:r>
              <a:rPr lang="en-US" sz="1000" b="1" dirty="0">
                <a:latin typeface="Courier New" panose="02070309020205020404" pitchFamily="49" charset="0"/>
              </a:rPr>
              <a:t>(5) /*Load .csv file in Temporary Table*/</a:t>
            </a:r>
          </a:p>
          <a:p>
            <a:r>
              <a:rPr lang="en-US" sz="1000" b="1" dirty="0">
                <a:latin typeface="Courier New" panose="02070309020205020404" pitchFamily="49" charset="0"/>
              </a:rPr>
              <a:t>(6) /*ingest data from temporary table into Airport table*/</a:t>
            </a:r>
          </a:p>
          <a:p>
            <a:r>
              <a:rPr lang="en-US" sz="1000" b="1" dirty="0">
                <a:latin typeface="Courier New" panose="02070309020205020404" pitchFamily="49" charset="0"/>
              </a:rPr>
              <a:t>(7) /*Ingest Flight Data</a:t>
            </a:r>
          </a:p>
          <a:p>
            <a:r>
              <a:rPr lang="en-US" sz="1000" b="1" dirty="0">
                <a:latin typeface="Courier New" panose="02070309020205020404" pitchFamily="49" charset="0"/>
              </a:rPr>
              <a:t>Using temporary table to load .csv file*/</a:t>
            </a:r>
          </a:p>
          <a:p>
            <a:r>
              <a:rPr lang="en-US" sz="1000" b="1" dirty="0">
                <a:latin typeface="Courier New" panose="02070309020205020404" pitchFamily="49" charset="0"/>
              </a:rPr>
              <a:t>(8) /*Create temporary table*/</a:t>
            </a:r>
          </a:p>
          <a:p>
            <a:r>
              <a:rPr lang="en-US" sz="1000" b="1" dirty="0">
                <a:latin typeface="Courier New" panose="02070309020205020404" pitchFamily="49" charset="0"/>
              </a:rPr>
              <a:t>(9) /*Load data from temporary table*/</a:t>
            </a:r>
          </a:p>
          <a:p>
            <a:r>
              <a:rPr lang="en-US" sz="1000" b="1" dirty="0">
                <a:latin typeface="Courier New" panose="02070309020205020404" pitchFamily="49" charset="0"/>
              </a:rPr>
              <a:t>(10)/*ingest data from temporary table into Flight  table*/</a:t>
            </a:r>
          </a:p>
          <a:p>
            <a:r>
              <a:rPr lang="en-US" sz="1000" b="1" dirty="0">
                <a:latin typeface="Courier New" panose="02070309020205020404" pitchFamily="49" charset="0"/>
              </a:rPr>
              <a:t>(11)/*Not importing tuples where FK Values are missing (caused an error before)*/</a:t>
            </a:r>
          </a:p>
          <a:p>
            <a:r>
              <a:rPr lang="de-DE" sz="1000" b="1" dirty="0">
                <a:latin typeface="Courier New" panose="02070309020205020404" pitchFamily="49" charset="0"/>
              </a:rPr>
              <a:t>(12)/*Delete </a:t>
            </a:r>
            <a:r>
              <a:rPr lang="de-DE" sz="1000" b="1" dirty="0" err="1">
                <a:latin typeface="Courier New" panose="02070309020205020404" pitchFamily="49" charset="0"/>
              </a:rPr>
              <a:t>temporary</a:t>
            </a:r>
            <a:r>
              <a:rPr lang="de-DE" sz="1000" b="1" dirty="0"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latin typeface="Courier New" panose="02070309020205020404" pitchFamily="49" charset="0"/>
              </a:rPr>
              <a:t>tables</a:t>
            </a:r>
            <a:r>
              <a:rPr lang="de-DE" sz="1000" b="1" dirty="0">
                <a:latin typeface="Courier New" panose="02070309020205020404" pitchFamily="49" charset="0"/>
              </a:rPr>
              <a:t>*/</a:t>
            </a:r>
            <a:endParaRPr lang="de-DE" sz="1000" b="1" dirty="0">
              <a:latin typeface="Courier New" panose="020703090202050204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de-DE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de-DE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de-DE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de-DE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de-DE" dirty="0"/>
          </a:p>
        </p:txBody>
      </p:sp>
      <p:pic>
        <p:nvPicPr>
          <p:cNvPr id="11" name="Grafik 10" descr="Ein Bild, das Text, Screenshot, Schrift, Kreis enthält.&#10;&#10;Automatisch generierte Beschreibung">
            <a:extLst>
              <a:ext uri="{FF2B5EF4-FFF2-40B4-BE49-F238E27FC236}">
                <a16:creationId xmlns:a16="http://schemas.microsoft.com/office/drawing/2014/main" id="{319E7541-4C08-0442-26F3-7548A03B5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58" y="1895787"/>
            <a:ext cx="3421616" cy="403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8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C70A-ACA0-E5B7-116B-E30C4F96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3 – database queries</a:t>
            </a:r>
            <a:endParaRPr lang="en-CA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362D5-40EC-A388-A0D3-58A8637E83CE}"/>
              </a:ext>
            </a:extLst>
          </p:cNvPr>
          <p:cNvSpPr txBox="1"/>
          <p:nvPr/>
        </p:nvSpPr>
        <p:spPr>
          <a:xfrm>
            <a:off x="838200" y="1764665"/>
            <a:ext cx="4373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To quantify 'delay', for the purposes of this study we defined it as departure delay.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Early flight departures (with a negative value for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Departure_Delay</a:t>
            </a:r>
            <a:r>
              <a:rPr lang="en-US" sz="1800" dirty="0">
                <a:effectLst/>
                <a:latin typeface="Calibri" panose="020F0502020204030204" pitchFamily="34" charset="0"/>
              </a:rPr>
              <a:t>) were set to a value of 0, so as to not skew the average </a:t>
            </a:r>
            <a:r>
              <a:rPr lang="en-US" sz="1800" u="sng" dirty="0">
                <a:effectLst/>
                <a:latin typeface="Calibri" panose="020F0502020204030204" pitchFamily="34" charset="0"/>
              </a:rPr>
              <a:t>delay</a:t>
            </a:r>
            <a:r>
              <a:rPr lang="en-US" sz="1800" dirty="0">
                <a:effectLst/>
                <a:latin typeface="Calibri" panose="020F0502020204030204" pitchFamily="34" charset="0"/>
              </a:rPr>
              <a:t> time.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To get an accurate picture of whether latitude is correlated with flight delay, we will calculate the average delay in blocks of 5 degrees latitude. </a:t>
            </a:r>
          </a:p>
          <a:p>
            <a:endParaRPr lang="en-CA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E31594-E46F-F127-63D2-F2C954364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517" y="1990873"/>
            <a:ext cx="6443310" cy="287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3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24F43-AD77-7790-5083-5C32B66E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Objective</a:t>
            </a:r>
            <a:r>
              <a:rPr lang="de-DE" b="1" dirty="0"/>
              <a:t>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E42BD0-234B-A40A-6F8A-1AC23A70B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</a:rPr>
              <a:t>Using a mix of JDBC Prepared Statements (Statement 1,2) and JDBC Callable Statements (Statement 3) we processed the data using pandas, matplotlib and seaborn libraries. 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</a:rPr>
              <a:t>After executing the first Statement,  we plot all arrival delays vs. the latitudes of the Origin Airport. We cannot see any correlation (</a:t>
            </a:r>
            <a:r>
              <a:rPr lang="en-US" sz="1600" dirty="0" err="1">
                <a:latin typeface="Calibri" panose="020F0502020204030204" pitchFamily="34" charset="0"/>
              </a:rPr>
              <a:t>corr</a:t>
            </a:r>
            <a:r>
              <a:rPr lang="en-US" sz="1600" dirty="0">
                <a:latin typeface="Calibri" panose="020F0502020204030204" pitchFamily="34" charset="0"/>
              </a:rPr>
              <a:t> = 0.00). </a:t>
            </a:r>
          </a:p>
          <a:p>
            <a:pPr marL="0" indent="0">
              <a:buNone/>
            </a:pPr>
            <a:br>
              <a:rPr lang="en-US" sz="1600" dirty="0">
                <a:latin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</a:rPr>
              <a:t>We then call Statement 3 by passing a list of parameters for the „%s“ placeholder. These parameters group airports by latitude and calculate an average. Again, we cannot see any correlation (</a:t>
            </a:r>
            <a:r>
              <a:rPr lang="en-US" sz="1600" dirty="0" err="1">
                <a:latin typeface="Calibri" panose="020F0502020204030204" pitchFamily="34" charset="0"/>
              </a:rPr>
              <a:t>corr</a:t>
            </a:r>
            <a:r>
              <a:rPr lang="en-US" sz="1600" dirty="0">
                <a:latin typeface="Calibri" panose="020F0502020204030204" pitchFamily="34" charset="0"/>
              </a:rPr>
              <a:t> = -0.06). </a:t>
            </a: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</a:rPr>
              <a:t>We fail to reject the H0</a:t>
            </a:r>
            <a:r>
              <a:rPr lang="en-US" sz="1600" dirty="0">
                <a:latin typeface="Calibri" panose="020F0502020204030204" pitchFamily="34" charset="0"/>
              </a:rPr>
              <a:t>: there is no relationship between the latitude of the airport and the departure delay. </a:t>
            </a:r>
            <a:br>
              <a:rPr lang="en-US" sz="1600" dirty="0">
                <a:latin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</a:rPr>
              <a:t>Further investigation could focus on a) the relative number of flights coming from the North that have a general delay, b) control for the winter months only or c) test whether airplanes going to the North are delayed more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866A54-FE3F-72F1-B6E2-193DB55DB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104" y="934052"/>
            <a:ext cx="4709500" cy="300196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EB93300-2F0A-2ADA-020E-53CA04190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912" y="4062413"/>
            <a:ext cx="5471884" cy="24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9159F-2265-8B5C-3AEF-579BCCA4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Reproducibility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57AC10-835F-0915-A8C0-C0D392FA4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>
                <a:hlinkClick r:id="rId2"/>
              </a:rPr>
              <a:t>This </a:t>
            </a:r>
            <a:r>
              <a:rPr lang="de-DE" sz="1800" dirty="0" err="1">
                <a:hlinkClick r:id="rId2"/>
              </a:rPr>
              <a:t>project</a:t>
            </a:r>
            <a:r>
              <a:rPr lang="de-DE" sz="1800" dirty="0">
                <a:hlinkClick r:id="rId2"/>
              </a:rPr>
              <a:t> on </a:t>
            </a:r>
            <a:r>
              <a:rPr lang="de-DE" sz="1800" dirty="0" err="1">
                <a:hlinkClick r:id="rId2"/>
              </a:rPr>
              <a:t>Github</a:t>
            </a:r>
            <a:endParaRPr lang="de-DE" sz="1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68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Microsoft Office PowerPoint</Application>
  <PresentationFormat>Breitbild</PresentationFormat>
  <Paragraphs>56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Are flights coming from the North delayed more?</vt:lpstr>
      <vt:lpstr>Concept</vt:lpstr>
      <vt:lpstr>Objective 2 –  data modeling and data ingestion </vt:lpstr>
      <vt:lpstr>Objective 3 – database queries</vt:lpstr>
      <vt:lpstr>Objective 4</vt:lpstr>
      <vt:lpstr>Reproducibility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Group Project</dc:title>
  <dc:creator>Wilson Liu</dc:creator>
  <cp:lastModifiedBy>Mike Schneider</cp:lastModifiedBy>
  <cp:revision>10</cp:revision>
  <dcterms:created xsi:type="dcterms:W3CDTF">2023-11-09T04:11:47Z</dcterms:created>
  <dcterms:modified xsi:type="dcterms:W3CDTF">2024-01-04T19:31:29Z</dcterms:modified>
</cp:coreProperties>
</file>