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75" d="100"/>
          <a:sy n="75" d="100"/>
        </p:scale>
        <p:origin x="54" y="8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417B0-F139-54DD-FA2A-E7EA4B6802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E8A0FCB-386D-5244-2357-A91ED1C372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E802014-53B5-C6F1-5D6F-F6C9EF571464}"/>
              </a:ext>
            </a:extLst>
          </p:cNvPr>
          <p:cNvSpPr>
            <a:spLocks noGrp="1"/>
          </p:cNvSpPr>
          <p:nvPr>
            <p:ph type="dt" sz="half" idx="10"/>
          </p:nvPr>
        </p:nvSpPr>
        <p:spPr/>
        <p:txBody>
          <a:bodyPr/>
          <a:lstStyle/>
          <a:p>
            <a:fld id="{7ECAB744-40C1-4E48-8845-973CD3D058DB}" type="datetimeFigureOut">
              <a:rPr lang="en-CA" smtClean="0"/>
              <a:t>2023-12-31</a:t>
            </a:fld>
            <a:endParaRPr lang="en-CA"/>
          </a:p>
        </p:txBody>
      </p:sp>
      <p:sp>
        <p:nvSpPr>
          <p:cNvPr id="5" name="Footer Placeholder 4">
            <a:extLst>
              <a:ext uri="{FF2B5EF4-FFF2-40B4-BE49-F238E27FC236}">
                <a16:creationId xmlns:a16="http://schemas.microsoft.com/office/drawing/2014/main" id="{B6E4A650-80D2-62AA-2116-269CAE7AF49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F14A9B3-B1F6-03B2-BE77-009FD5A60FE8}"/>
              </a:ext>
            </a:extLst>
          </p:cNvPr>
          <p:cNvSpPr>
            <a:spLocks noGrp="1"/>
          </p:cNvSpPr>
          <p:nvPr>
            <p:ph type="sldNum" sz="quarter" idx="12"/>
          </p:nvPr>
        </p:nvSpPr>
        <p:spPr/>
        <p:txBody>
          <a:bodyPr/>
          <a:lstStyle/>
          <a:p>
            <a:fld id="{102D58E2-EBDE-4A04-8B03-BE4304BC3FD9}" type="slidenum">
              <a:rPr lang="en-CA" smtClean="0"/>
              <a:t>‹Nr.›</a:t>
            </a:fld>
            <a:endParaRPr lang="en-CA"/>
          </a:p>
        </p:txBody>
      </p:sp>
    </p:spTree>
    <p:extLst>
      <p:ext uri="{BB962C8B-B14F-4D97-AF65-F5344CB8AC3E}">
        <p14:creationId xmlns:p14="http://schemas.microsoft.com/office/powerpoint/2010/main" val="1381640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5DB6C-6346-7927-3D70-FE864B5B270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321932E-05C9-9E37-2669-99A482F575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D2E5754-78AC-9410-4E51-C72FF65B1CC6}"/>
              </a:ext>
            </a:extLst>
          </p:cNvPr>
          <p:cNvSpPr>
            <a:spLocks noGrp="1"/>
          </p:cNvSpPr>
          <p:nvPr>
            <p:ph type="dt" sz="half" idx="10"/>
          </p:nvPr>
        </p:nvSpPr>
        <p:spPr/>
        <p:txBody>
          <a:bodyPr/>
          <a:lstStyle/>
          <a:p>
            <a:fld id="{7ECAB744-40C1-4E48-8845-973CD3D058DB}" type="datetimeFigureOut">
              <a:rPr lang="en-CA" smtClean="0"/>
              <a:t>2023-12-31</a:t>
            </a:fld>
            <a:endParaRPr lang="en-CA"/>
          </a:p>
        </p:txBody>
      </p:sp>
      <p:sp>
        <p:nvSpPr>
          <p:cNvPr id="5" name="Footer Placeholder 4">
            <a:extLst>
              <a:ext uri="{FF2B5EF4-FFF2-40B4-BE49-F238E27FC236}">
                <a16:creationId xmlns:a16="http://schemas.microsoft.com/office/drawing/2014/main" id="{04C60F3A-1313-6192-221E-EF9E53EAB1E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E6CA909-2AE0-52E4-6C98-B1871DAAA6E7}"/>
              </a:ext>
            </a:extLst>
          </p:cNvPr>
          <p:cNvSpPr>
            <a:spLocks noGrp="1"/>
          </p:cNvSpPr>
          <p:nvPr>
            <p:ph type="sldNum" sz="quarter" idx="12"/>
          </p:nvPr>
        </p:nvSpPr>
        <p:spPr/>
        <p:txBody>
          <a:bodyPr/>
          <a:lstStyle/>
          <a:p>
            <a:fld id="{102D58E2-EBDE-4A04-8B03-BE4304BC3FD9}" type="slidenum">
              <a:rPr lang="en-CA" smtClean="0"/>
              <a:t>‹Nr.›</a:t>
            </a:fld>
            <a:endParaRPr lang="en-CA"/>
          </a:p>
        </p:txBody>
      </p:sp>
    </p:spTree>
    <p:extLst>
      <p:ext uri="{BB962C8B-B14F-4D97-AF65-F5344CB8AC3E}">
        <p14:creationId xmlns:p14="http://schemas.microsoft.com/office/powerpoint/2010/main" val="1573793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66AD86-F3EA-D18A-F6C0-CE24A547FC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B932031-E07D-397E-38AC-FC1089639D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695E5EF-1971-2E23-78F8-4BF310C2C105}"/>
              </a:ext>
            </a:extLst>
          </p:cNvPr>
          <p:cNvSpPr>
            <a:spLocks noGrp="1"/>
          </p:cNvSpPr>
          <p:nvPr>
            <p:ph type="dt" sz="half" idx="10"/>
          </p:nvPr>
        </p:nvSpPr>
        <p:spPr/>
        <p:txBody>
          <a:bodyPr/>
          <a:lstStyle/>
          <a:p>
            <a:fld id="{7ECAB744-40C1-4E48-8845-973CD3D058DB}" type="datetimeFigureOut">
              <a:rPr lang="en-CA" smtClean="0"/>
              <a:t>2023-12-31</a:t>
            </a:fld>
            <a:endParaRPr lang="en-CA"/>
          </a:p>
        </p:txBody>
      </p:sp>
      <p:sp>
        <p:nvSpPr>
          <p:cNvPr id="5" name="Footer Placeholder 4">
            <a:extLst>
              <a:ext uri="{FF2B5EF4-FFF2-40B4-BE49-F238E27FC236}">
                <a16:creationId xmlns:a16="http://schemas.microsoft.com/office/drawing/2014/main" id="{DB5AAF54-4D6F-6BCA-D178-9135D5EEBB0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C579664-4098-741F-5CDD-DE82D2659AB2}"/>
              </a:ext>
            </a:extLst>
          </p:cNvPr>
          <p:cNvSpPr>
            <a:spLocks noGrp="1"/>
          </p:cNvSpPr>
          <p:nvPr>
            <p:ph type="sldNum" sz="quarter" idx="12"/>
          </p:nvPr>
        </p:nvSpPr>
        <p:spPr/>
        <p:txBody>
          <a:bodyPr/>
          <a:lstStyle/>
          <a:p>
            <a:fld id="{102D58E2-EBDE-4A04-8B03-BE4304BC3FD9}" type="slidenum">
              <a:rPr lang="en-CA" smtClean="0"/>
              <a:t>‹Nr.›</a:t>
            </a:fld>
            <a:endParaRPr lang="en-CA"/>
          </a:p>
        </p:txBody>
      </p:sp>
    </p:spTree>
    <p:extLst>
      <p:ext uri="{BB962C8B-B14F-4D97-AF65-F5344CB8AC3E}">
        <p14:creationId xmlns:p14="http://schemas.microsoft.com/office/powerpoint/2010/main" val="3755506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3E78E-D3B0-5745-9FAF-DE6C679CA18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B05AE3B-4B8A-2D42-1D37-953F0C0AB3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3029734-74C5-D0CF-812B-132506B439F9}"/>
              </a:ext>
            </a:extLst>
          </p:cNvPr>
          <p:cNvSpPr>
            <a:spLocks noGrp="1"/>
          </p:cNvSpPr>
          <p:nvPr>
            <p:ph type="dt" sz="half" idx="10"/>
          </p:nvPr>
        </p:nvSpPr>
        <p:spPr/>
        <p:txBody>
          <a:bodyPr/>
          <a:lstStyle/>
          <a:p>
            <a:fld id="{7ECAB744-40C1-4E48-8845-973CD3D058DB}" type="datetimeFigureOut">
              <a:rPr lang="en-CA" smtClean="0"/>
              <a:t>2023-12-31</a:t>
            </a:fld>
            <a:endParaRPr lang="en-CA"/>
          </a:p>
        </p:txBody>
      </p:sp>
      <p:sp>
        <p:nvSpPr>
          <p:cNvPr id="5" name="Footer Placeholder 4">
            <a:extLst>
              <a:ext uri="{FF2B5EF4-FFF2-40B4-BE49-F238E27FC236}">
                <a16:creationId xmlns:a16="http://schemas.microsoft.com/office/drawing/2014/main" id="{C9239450-EFA0-2980-19ED-EB904049493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0E4A4FA-9AA4-D933-1A9D-EB44AFC5F697}"/>
              </a:ext>
            </a:extLst>
          </p:cNvPr>
          <p:cNvSpPr>
            <a:spLocks noGrp="1"/>
          </p:cNvSpPr>
          <p:nvPr>
            <p:ph type="sldNum" sz="quarter" idx="12"/>
          </p:nvPr>
        </p:nvSpPr>
        <p:spPr/>
        <p:txBody>
          <a:bodyPr/>
          <a:lstStyle/>
          <a:p>
            <a:fld id="{102D58E2-EBDE-4A04-8B03-BE4304BC3FD9}" type="slidenum">
              <a:rPr lang="en-CA" smtClean="0"/>
              <a:t>‹Nr.›</a:t>
            </a:fld>
            <a:endParaRPr lang="en-CA"/>
          </a:p>
        </p:txBody>
      </p:sp>
    </p:spTree>
    <p:extLst>
      <p:ext uri="{BB962C8B-B14F-4D97-AF65-F5344CB8AC3E}">
        <p14:creationId xmlns:p14="http://schemas.microsoft.com/office/powerpoint/2010/main" val="294461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2E9A8-75CF-E485-8238-AD3ED561D1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76F9300-CE03-8A4B-3AF2-912F22E18C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A9B973-450A-0BDC-87D8-D7B2E086A576}"/>
              </a:ext>
            </a:extLst>
          </p:cNvPr>
          <p:cNvSpPr>
            <a:spLocks noGrp="1"/>
          </p:cNvSpPr>
          <p:nvPr>
            <p:ph type="dt" sz="half" idx="10"/>
          </p:nvPr>
        </p:nvSpPr>
        <p:spPr/>
        <p:txBody>
          <a:bodyPr/>
          <a:lstStyle/>
          <a:p>
            <a:fld id="{7ECAB744-40C1-4E48-8845-973CD3D058DB}" type="datetimeFigureOut">
              <a:rPr lang="en-CA" smtClean="0"/>
              <a:t>2023-12-31</a:t>
            </a:fld>
            <a:endParaRPr lang="en-CA"/>
          </a:p>
        </p:txBody>
      </p:sp>
      <p:sp>
        <p:nvSpPr>
          <p:cNvPr id="5" name="Footer Placeholder 4">
            <a:extLst>
              <a:ext uri="{FF2B5EF4-FFF2-40B4-BE49-F238E27FC236}">
                <a16:creationId xmlns:a16="http://schemas.microsoft.com/office/drawing/2014/main" id="{86F42C2B-BEEB-4BDF-95AB-CAB980B4448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19F656D-4502-3158-32C7-461EC77467D9}"/>
              </a:ext>
            </a:extLst>
          </p:cNvPr>
          <p:cNvSpPr>
            <a:spLocks noGrp="1"/>
          </p:cNvSpPr>
          <p:nvPr>
            <p:ph type="sldNum" sz="quarter" idx="12"/>
          </p:nvPr>
        </p:nvSpPr>
        <p:spPr/>
        <p:txBody>
          <a:bodyPr/>
          <a:lstStyle/>
          <a:p>
            <a:fld id="{102D58E2-EBDE-4A04-8B03-BE4304BC3FD9}" type="slidenum">
              <a:rPr lang="en-CA" smtClean="0"/>
              <a:t>‹Nr.›</a:t>
            </a:fld>
            <a:endParaRPr lang="en-CA"/>
          </a:p>
        </p:txBody>
      </p:sp>
    </p:spTree>
    <p:extLst>
      <p:ext uri="{BB962C8B-B14F-4D97-AF65-F5344CB8AC3E}">
        <p14:creationId xmlns:p14="http://schemas.microsoft.com/office/powerpoint/2010/main" val="3806972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01129-D7F5-0B3C-85A2-A1670906D22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B668D96-4A99-ACC1-4D96-2E440C20D0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2AA85FC-6188-C618-B8DF-8A6C18458E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9480F81-8A7E-71D8-88FF-647C1725D620}"/>
              </a:ext>
            </a:extLst>
          </p:cNvPr>
          <p:cNvSpPr>
            <a:spLocks noGrp="1"/>
          </p:cNvSpPr>
          <p:nvPr>
            <p:ph type="dt" sz="half" idx="10"/>
          </p:nvPr>
        </p:nvSpPr>
        <p:spPr/>
        <p:txBody>
          <a:bodyPr/>
          <a:lstStyle/>
          <a:p>
            <a:fld id="{7ECAB744-40C1-4E48-8845-973CD3D058DB}" type="datetimeFigureOut">
              <a:rPr lang="en-CA" smtClean="0"/>
              <a:t>2023-12-31</a:t>
            </a:fld>
            <a:endParaRPr lang="en-CA"/>
          </a:p>
        </p:txBody>
      </p:sp>
      <p:sp>
        <p:nvSpPr>
          <p:cNvPr id="6" name="Footer Placeholder 5">
            <a:extLst>
              <a:ext uri="{FF2B5EF4-FFF2-40B4-BE49-F238E27FC236}">
                <a16:creationId xmlns:a16="http://schemas.microsoft.com/office/drawing/2014/main" id="{AB4FA841-B73B-6147-90D6-332EE9D78E8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335C4B4-6BC8-0E7D-94B8-2377FD4C28F7}"/>
              </a:ext>
            </a:extLst>
          </p:cNvPr>
          <p:cNvSpPr>
            <a:spLocks noGrp="1"/>
          </p:cNvSpPr>
          <p:nvPr>
            <p:ph type="sldNum" sz="quarter" idx="12"/>
          </p:nvPr>
        </p:nvSpPr>
        <p:spPr/>
        <p:txBody>
          <a:bodyPr/>
          <a:lstStyle/>
          <a:p>
            <a:fld id="{102D58E2-EBDE-4A04-8B03-BE4304BC3FD9}" type="slidenum">
              <a:rPr lang="en-CA" smtClean="0"/>
              <a:t>‹Nr.›</a:t>
            </a:fld>
            <a:endParaRPr lang="en-CA"/>
          </a:p>
        </p:txBody>
      </p:sp>
    </p:spTree>
    <p:extLst>
      <p:ext uri="{BB962C8B-B14F-4D97-AF65-F5344CB8AC3E}">
        <p14:creationId xmlns:p14="http://schemas.microsoft.com/office/powerpoint/2010/main" val="1313883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C172-B193-9643-8F87-10210BD95DF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90AA689-E1D1-428F-D067-56E3274D6C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F7C33B-BC09-CBA5-1C3A-977DCEBB08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AFAC6-D945-CCED-16A3-6803A46EF2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3DF244-15B8-648B-B501-ED5AFFEA6B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D98FCB0-EA7E-F695-7660-10BB31C23B16}"/>
              </a:ext>
            </a:extLst>
          </p:cNvPr>
          <p:cNvSpPr>
            <a:spLocks noGrp="1"/>
          </p:cNvSpPr>
          <p:nvPr>
            <p:ph type="dt" sz="half" idx="10"/>
          </p:nvPr>
        </p:nvSpPr>
        <p:spPr/>
        <p:txBody>
          <a:bodyPr/>
          <a:lstStyle/>
          <a:p>
            <a:fld id="{7ECAB744-40C1-4E48-8845-973CD3D058DB}" type="datetimeFigureOut">
              <a:rPr lang="en-CA" smtClean="0"/>
              <a:t>2023-12-31</a:t>
            </a:fld>
            <a:endParaRPr lang="en-CA"/>
          </a:p>
        </p:txBody>
      </p:sp>
      <p:sp>
        <p:nvSpPr>
          <p:cNvPr id="8" name="Footer Placeholder 7">
            <a:extLst>
              <a:ext uri="{FF2B5EF4-FFF2-40B4-BE49-F238E27FC236}">
                <a16:creationId xmlns:a16="http://schemas.microsoft.com/office/drawing/2014/main" id="{6D676E33-9682-6C3F-0318-6CBD6E55C3D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4C44649-36A4-52E5-E261-5DEC99970446}"/>
              </a:ext>
            </a:extLst>
          </p:cNvPr>
          <p:cNvSpPr>
            <a:spLocks noGrp="1"/>
          </p:cNvSpPr>
          <p:nvPr>
            <p:ph type="sldNum" sz="quarter" idx="12"/>
          </p:nvPr>
        </p:nvSpPr>
        <p:spPr/>
        <p:txBody>
          <a:bodyPr/>
          <a:lstStyle/>
          <a:p>
            <a:fld id="{102D58E2-EBDE-4A04-8B03-BE4304BC3FD9}" type="slidenum">
              <a:rPr lang="en-CA" smtClean="0"/>
              <a:t>‹Nr.›</a:t>
            </a:fld>
            <a:endParaRPr lang="en-CA"/>
          </a:p>
        </p:txBody>
      </p:sp>
    </p:spTree>
    <p:extLst>
      <p:ext uri="{BB962C8B-B14F-4D97-AF65-F5344CB8AC3E}">
        <p14:creationId xmlns:p14="http://schemas.microsoft.com/office/powerpoint/2010/main" val="3050861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FEB8-E1BE-9A65-E1C4-101F8BF8313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F1F0469-BE7B-B1C4-3EF8-E6F680AAC802}"/>
              </a:ext>
            </a:extLst>
          </p:cNvPr>
          <p:cNvSpPr>
            <a:spLocks noGrp="1"/>
          </p:cNvSpPr>
          <p:nvPr>
            <p:ph type="dt" sz="half" idx="10"/>
          </p:nvPr>
        </p:nvSpPr>
        <p:spPr/>
        <p:txBody>
          <a:bodyPr/>
          <a:lstStyle/>
          <a:p>
            <a:fld id="{7ECAB744-40C1-4E48-8845-973CD3D058DB}" type="datetimeFigureOut">
              <a:rPr lang="en-CA" smtClean="0"/>
              <a:t>2023-12-31</a:t>
            </a:fld>
            <a:endParaRPr lang="en-CA"/>
          </a:p>
        </p:txBody>
      </p:sp>
      <p:sp>
        <p:nvSpPr>
          <p:cNvPr id="4" name="Footer Placeholder 3">
            <a:extLst>
              <a:ext uri="{FF2B5EF4-FFF2-40B4-BE49-F238E27FC236}">
                <a16:creationId xmlns:a16="http://schemas.microsoft.com/office/drawing/2014/main" id="{D63AA77E-54DA-6CE4-292E-3C9DA0B68F12}"/>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3B5C9015-35CF-E262-EFC1-994361B85330}"/>
              </a:ext>
            </a:extLst>
          </p:cNvPr>
          <p:cNvSpPr>
            <a:spLocks noGrp="1"/>
          </p:cNvSpPr>
          <p:nvPr>
            <p:ph type="sldNum" sz="quarter" idx="12"/>
          </p:nvPr>
        </p:nvSpPr>
        <p:spPr/>
        <p:txBody>
          <a:bodyPr/>
          <a:lstStyle/>
          <a:p>
            <a:fld id="{102D58E2-EBDE-4A04-8B03-BE4304BC3FD9}" type="slidenum">
              <a:rPr lang="en-CA" smtClean="0"/>
              <a:t>‹Nr.›</a:t>
            </a:fld>
            <a:endParaRPr lang="en-CA"/>
          </a:p>
        </p:txBody>
      </p:sp>
    </p:spTree>
    <p:extLst>
      <p:ext uri="{BB962C8B-B14F-4D97-AF65-F5344CB8AC3E}">
        <p14:creationId xmlns:p14="http://schemas.microsoft.com/office/powerpoint/2010/main" val="3634047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4BE0C0-9BA8-6A86-238C-F5594561D7A5}"/>
              </a:ext>
            </a:extLst>
          </p:cNvPr>
          <p:cNvSpPr>
            <a:spLocks noGrp="1"/>
          </p:cNvSpPr>
          <p:nvPr>
            <p:ph type="dt" sz="half" idx="10"/>
          </p:nvPr>
        </p:nvSpPr>
        <p:spPr/>
        <p:txBody>
          <a:bodyPr/>
          <a:lstStyle/>
          <a:p>
            <a:fld id="{7ECAB744-40C1-4E48-8845-973CD3D058DB}" type="datetimeFigureOut">
              <a:rPr lang="en-CA" smtClean="0"/>
              <a:t>2023-12-31</a:t>
            </a:fld>
            <a:endParaRPr lang="en-CA"/>
          </a:p>
        </p:txBody>
      </p:sp>
      <p:sp>
        <p:nvSpPr>
          <p:cNvPr id="3" name="Footer Placeholder 2">
            <a:extLst>
              <a:ext uri="{FF2B5EF4-FFF2-40B4-BE49-F238E27FC236}">
                <a16:creationId xmlns:a16="http://schemas.microsoft.com/office/drawing/2014/main" id="{60CD566F-F014-AD4E-463C-A0DD24F8461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F6A08F99-5891-B7DE-81ED-0CE689ED187E}"/>
              </a:ext>
            </a:extLst>
          </p:cNvPr>
          <p:cNvSpPr>
            <a:spLocks noGrp="1"/>
          </p:cNvSpPr>
          <p:nvPr>
            <p:ph type="sldNum" sz="quarter" idx="12"/>
          </p:nvPr>
        </p:nvSpPr>
        <p:spPr/>
        <p:txBody>
          <a:bodyPr/>
          <a:lstStyle/>
          <a:p>
            <a:fld id="{102D58E2-EBDE-4A04-8B03-BE4304BC3FD9}" type="slidenum">
              <a:rPr lang="en-CA" smtClean="0"/>
              <a:t>‹Nr.›</a:t>
            </a:fld>
            <a:endParaRPr lang="en-CA"/>
          </a:p>
        </p:txBody>
      </p:sp>
    </p:spTree>
    <p:extLst>
      <p:ext uri="{BB962C8B-B14F-4D97-AF65-F5344CB8AC3E}">
        <p14:creationId xmlns:p14="http://schemas.microsoft.com/office/powerpoint/2010/main" val="3250302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64F7B-4933-8B69-ACDC-195FA01493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EB3403E-3B87-C59A-099C-BF6A21C681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6242DF3-3CB4-D7A7-6DEA-0B5DC0627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EEFF25-7EB4-0707-69E4-B46B6CE4E6D4}"/>
              </a:ext>
            </a:extLst>
          </p:cNvPr>
          <p:cNvSpPr>
            <a:spLocks noGrp="1"/>
          </p:cNvSpPr>
          <p:nvPr>
            <p:ph type="dt" sz="half" idx="10"/>
          </p:nvPr>
        </p:nvSpPr>
        <p:spPr/>
        <p:txBody>
          <a:bodyPr/>
          <a:lstStyle/>
          <a:p>
            <a:fld id="{7ECAB744-40C1-4E48-8845-973CD3D058DB}" type="datetimeFigureOut">
              <a:rPr lang="en-CA" smtClean="0"/>
              <a:t>2023-12-31</a:t>
            </a:fld>
            <a:endParaRPr lang="en-CA"/>
          </a:p>
        </p:txBody>
      </p:sp>
      <p:sp>
        <p:nvSpPr>
          <p:cNvPr id="6" name="Footer Placeholder 5">
            <a:extLst>
              <a:ext uri="{FF2B5EF4-FFF2-40B4-BE49-F238E27FC236}">
                <a16:creationId xmlns:a16="http://schemas.microsoft.com/office/drawing/2014/main" id="{34E2D00A-A641-4155-1F60-AC6F3044664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D633B83-F82A-9DEA-ED1A-FA8BDA0A4192}"/>
              </a:ext>
            </a:extLst>
          </p:cNvPr>
          <p:cNvSpPr>
            <a:spLocks noGrp="1"/>
          </p:cNvSpPr>
          <p:nvPr>
            <p:ph type="sldNum" sz="quarter" idx="12"/>
          </p:nvPr>
        </p:nvSpPr>
        <p:spPr/>
        <p:txBody>
          <a:bodyPr/>
          <a:lstStyle/>
          <a:p>
            <a:fld id="{102D58E2-EBDE-4A04-8B03-BE4304BC3FD9}" type="slidenum">
              <a:rPr lang="en-CA" smtClean="0"/>
              <a:t>‹Nr.›</a:t>
            </a:fld>
            <a:endParaRPr lang="en-CA"/>
          </a:p>
        </p:txBody>
      </p:sp>
    </p:spTree>
    <p:extLst>
      <p:ext uri="{BB962C8B-B14F-4D97-AF65-F5344CB8AC3E}">
        <p14:creationId xmlns:p14="http://schemas.microsoft.com/office/powerpoint/2010/main" val="1931415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971E-5BBE-CD5D-D844-8B8593D816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7821646-C0F9-DADC-A1EE-DA70947D9C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4478E71-E505-7541-9467-2798EDBEAC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2A2553-8766-5FA5-ED96-6704E2F4587F}"/>
              </a:ext>
            </a:extLst>
          </p:cNvPr>
          <p:cNvSpPr>
            <a:spLocks noGrp="1"/>
          </p:cNvSpPr>
          <p:nvPr>
            <p:ph type="dt" sz="half" idx="10"/>
          </p:nvPr>
        </p:nvSpPr>
        <p:spPr/>
        <p:txBody>
          <a:bodyPr/>
          <a:lstStyle/>
          <a:p>
            <a:fld id="{7ECAB744-40C1-4E48-8845-973CD3D058DB}" type="datetimeFigureOut">
              <a:rPr lang="en-CA" smtClean="0"/>
              <a:t>2023-12-31</a:t>
            </a:fld>
            <a:endParaRPr lang="en-CA"/>
          </a:p>
        </p:txBody>
      </p:sp>
      <p:sp>
        <p:nvSpPr>
          <p:cNvPr id="6" name="Footer Placeholder 5">
            <a:extLst>
              <a:ext uri="{FF2B5EF4-FFF2-40B4-BE49-F238E27FC236}">
                <a16:creationId xmlns:a16="http://schemas.microsoft.com/office/drawing/2014/main" id="{6BA59573-D85D-90D5-BE57-B16EE7E829A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06CD162-9D95-07D0-D31A-1F30FB8139E3}"/>
              </a:ext>
            </a:extLst>
          </p:cNvPr>
          <p:cNvSpPr>
            <a:spLocks noGrp="1"/>
          </p:cNvSpPr>
          <p:nvPr>
            <p:ph type="sldNum" sz="quarter" idx="12"/>
          </p:nvPr>
        </p:nvSpPr>
        <p:spPr/>
        <p:txBody>
          <a:bodyPr/>
          <a:lstStyle/>
          <a:p>
            <a:fld id="{102D58E2-EBDE-4A04-8B03-BE4304BC3FD9}" type="slidenum">
              <a:rPr lang="en-CA" smtClean="0"/>
              <a:t>‹Nr.›</a:t>
            </a:fld>
            <a:endParaRPr lang="en-CA"/>
          </a:p>
        </p:txBody>
      </p:sp>
    </p:spTree>
    <p:extLst>
      <p:ext uri="{BB962C8B-B14F-4D97-AF65-F5344CB8AC3E}">
        <p14:creationId xmlns:p14="http://schemas.microsoft.com/office/powerpoint/2010/main" val="3439667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3A52FF-A48F-A5D8-A79D-9BE982E84D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97C6CE0-F099-0088-55B0-D701ABDCE8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651DAD4-25EE-C22B-BF1A-BD853BF2E3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AB744-40C1-4E48-8845-973CD3D058DB}" type="datetimeFigureOut">
              <a:rPr lang="en-CA" smtClean="0"/>
              <a:t>2023-12-31</a:t>
            </a:fld>
            <a:endParaRPr lang="en-CA"/>
          </a:p>
        </p:txBody>
      </p:sp>
      <p:sp>
        <p:nvSpPr>
          <p:cNvPr id="5" name="Footer Placeholder 4">
            <a:extLst>
              <a:ext uri="{FF2B5EF4-FFF2-40B4-BE49-F238E27FC236}">
                <a16:creationId xmlns:a16="http://schemas.microsoft.com/office/drawing/2014/main" id="{50799A47-BBDF-241A-814B-588225B46F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B825CD5C-726F-0DD9-75DA-4E81428B05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D58E2-EBDE-4A04-8B03-BE4304BC3FD9}" type="slidenum">
              <a:rPr lang="en-CA" smtClean="0"/>
              <a:t>‹Nr.›</a:t>
            </a:fld>
            <a:endParaRPr lang="en-CA"/>
          </a:p>
        </p:txBody>
      </p:sp>
    </p:spTree>
    <p:extLst>
      <p:ext uri="{BB962C8B-B14F-4D97-AF65-F5344CB8AC3E}">
        <p14:creationId xmlns:p14="http://schemas.microsoft.com/office/powerpoint/2010/main" val="1945830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usdot/flight-delays?select=airports.csv"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kaggle.com/datasets/usdot/flight-delay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C804C-2D46-A0BB-2894-07022A004745}"/>
              </a:ext>
            </a:extLst>
          </p:cNvPr>
          <p:cNvSpPr>
            <a:spLocks noGrp="1"/>
          </p:cNvSpPr>
          <p:nvPr>
            <p:ph type="ctrTitle"/>
          </p:nvPr>
        </p:nvSpPr>
        <p:spPr>
          <a:xfrm>
            <a:off x="1524000" y="1941873"/>
            <a:ext cx="9144000" cy="1019258"/>
          </a:xfrm>
        </p:spPr>
        <p:txBody>
          <a:bodyPr>
            <a:normAutofit fontScale="90000"/>
          </a:bodyPr>
          <a:lstStyle/>
          <a:p>
            <a:r>
              <a:rPr lang="en-CA" b="1" dirty="0"/>
              <a:t>Are flights going to/coming from the North delayed more?</a:t>
            </a:r>
          </a:p>
        </p:txBody>
      </p:sp>
      <p:sp>
        <p:nvSpPr>
          <p:cNvPr id="3" name="Subtitle 2">
            <a:extLst>
              <a:ext uri="{FF2B5EF4-FFF2-40B4-BE49-F238E27FC236}">
                <a16:creationId xmlns:a16="http://schemas.microsoft.com/office/drawing/2014/main" id="{0F14C1E6-FEDD-F9F1-361F-20D6A677FC90}"/>
              </a:ext>
            </a:extLst>
          </p:cNvPr>
          <p:cNvSpPr>
            <a:spLocks noGrp="1"/>
          </p:cNvSpPr>
          <p:nvPr>
            <p:ph type="subTitle" idx="1"/>
          </p:nvPr>
        </p:nvSpPr>
        <p:spPr>
          <a:xfrm>
            <a:off x="1524000" y="2961131"/>
            <a:ext cx="9144000" cy="3116179"/>
          </a:xfrm>
        </p:spPr>
        <p:txBody>
          <a:bodyPr>
            <a:normAutofit lnSpcReduction="10000"/>
          </a:bodyPr>
          <a:lstStyle/>
          <a:p>
            <a:endParaRPr lang="en-US" dirty="0"/>
          </a:p>
          <a:p>
            <a:r>
              <a:rPr lang="en-US" dirty="0"/>
              <a:t>Databases Group Project WS 23/24</a:t>
            </a:r>
          </a:p>
          <a:p>
            <a:r>
              <a:rPr lang="en-US" dirty="0"/>
              <a:t>Group U: </a:t>
            </a:r>
            <a:r>
              <a:rPr lang="en-US" i="1" dirty="0"/>
              <a:t>Wilson Liu, Cajus Marvin Schneider</a:t>
            </a:r>
          </a:p>
          <a:p>
            <a:pPr>
              <a:lnSpc>
                <a:spcPct val="110000"/>
              </a:lnSpc>
            </a:pPr>
            <a:r>
              <a:rPr lang="en-US" sz="2200" dirty="0"/>
              <a:t>Objective 1: Wilson Liu</a:t>
            </a:r>
          </a:p>
          <a:p>
            <a:pPr>
              <a:lnSpc>
                <a:spcPct val="110000"/>
              </a:lnSpc>
            </a:pPr>
            <a:r>
              <a:rPr lang="en-US" sz="2200" dirty="0"/>
              <a:t>Objective 2: Cajus Schneider</a:t>
            </a:r>
          </a:p>
          <a:p>
            <a:pPr>
              <a:lnSpc>
                <a:spcPct val="110000"/>
              </a:lnSpc>
            </a:pPr>
            <a:r>
              <a:rPr lang="en-US" sz="2200" dirty="0"/>
              <a:t>Objective 3: Wilson Liu</a:t>
            </a:r>
          </a:p>
          <a:p>
            <a:pPr>
              <a:lnSpc>
                <a:spcPct val="110000"/>
              </a:lnSpc>
            </a:pPr>
            <a:r>
              <a:rPr lang="en-US" sz="2200" dirty="0"/>
              <a:t>Objective 4: Cajus Schneider</a:t>
            </a:r>
            <a:endParaRPr lang="en-CA" sz="2200" dirty="0"/>
          </a:p>
        </p:txBody>
      </p:sp>
    </p:spTree>
    <p:extLst>
      <p:ext uri="{BB962C8B-B14F-4D97-AF65-F5344CB8AC3E}">
        <p14:creationId xmlns:p14="http://schemas.microsoft.com/office/powerpoint/2010/main" val="2302579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6D430-F6CC-5FD6-5AEC-13D541DED9A3}"/>
              </a:ext>
            </a:extLst>
          </p:cNvPr>
          <p:cNvSpPr>
            <a:spLocks noGrp="1"/>
          </p:cNvSpPr>
          <p:nvPr>
            <p:ph type="title"/>
          </p:nvPr>
        </p:nvSpPr>
        <p:spPr>
          <a:xfrm>
            <a:off x="838200" y="365125"/>
            <a:ext cx="10515600" cy="1213509"/>
          </a:xfrm>
        </p:spPr>
        <p:txBody>
          <a:bodyPr/>
          <a:lstStyle/>
          <a:p>
            <a:r>
              <a:rPr lang="en-US" b="1" dirty="0"/>
              <a:t>Concept</a:t>
            </a:r>
            <a:endParaRPr lang="en-CA" b="1" dirty="0"/>
          </a:p>
        </p:txBody>
      </p:sp>
      <p:sp>
        <p:nvSpPr>
          <p:cNvPr id="3" name="Content Placeholder 2">
            <a:extLst>
              <a:ext uri="{FF2B5EF4-FFF2-40B4-BE49-F238E27FC236}">
                <a16:creationId xmlns:a16="http://schemas.microsoft.com/office/drawing/2014/main" id="{34B587D9-412C-D9AD-60E0-13E4D0521D3A}"/>
              </a:ext>
            </a:extLst>
          </p:cNvPr>
          <p:cNvSpPr>
            <a:spLocks noGrp="1"/>
          </p:cNvSpPr>
          <p:nvPr>
            <p:ph idx="1"/>
          </p:nvPr>
        </p:nvSpPr>
        <p:spPr/>
        <p:txBody>
          <a:bodyPr>
            <a:normAutofit fontScale="85000" lnSpcReduction="20000"/>
          </a:bodyPr>
          <a:lstStyle/>
          <a:p>
            <a:pPr marL="0" indent="0">
              <a:buNone/>
            </a:pPr>
            <a:r>
              <a:rPr lang="en-US" dirty="0"/>
              <a:t>Dataset: 2015 Flight Delays and Cancellations (</a:t>
            </a:r>
            <a:r>
              <a:rPr lang="en-US" dirty="0">
                <a:hlinkClick r:id="rId2"/>
              </a:rPr>
              <a:t>link</a:t>
            </a:r>
            <a:r>
              <a:rPr lang="en-US" dirty="0"/>
              <a:t>)</a:t>
            </a:r>
          </a:p>
          <a:p>
            <a:r>
              <a:rPr lang="en-US" b="1" dirty="0"/>
              <a:t>Research problem: </a:t>
            </a:r>
            <a:r>
              <a:rPr lang="en-US" dirty="0"/>
              <a:t>We would like to investigate whether flights coming from/going to more northern airports typically have longer delays and to what extent? Our current plan to answer this is by ingesting the data from .csv files to a SQL-based database, making the relevant queries on airport latitude, delay time, etc., and graphing the relationship using libraries like Pandas or Seaborn.</a:t>
            </a:r>
          </a:p>
          <a:p>
            <a:r>
              <a:rPr lang="en-US" b="1" dirty="0"/>
              <a:t>Motivation:</a:t>
            </a:r>
            <a:r>
              <a:rPr lang="en-US" dirty="0"/>
              <a:t> In Canada there is a common rumor, concerning this research problem. We are curious to see whether this common rumor is based in fact and statistics.</a:t>
            </a:r>
          </a:p>
          <a:p>
            <a:r>
              <a:rPr lang="en-US" b="1" dirty="0"/>
              <a:t>Method:</a:t>
            </a:r>
            <a:r>
              <a:rPr lang="en-US" dirty="0"/>
              <a:t> A relational database is ideal for this project as we will need to search for and connect information about two different entities – airports and flights. Also, you have multiple entities with more complex relationships (e.g., 1:M), which would not naturally lend itself to being represented in a spreadsheet or just one .csv file. The airlines and airports can be saved as foreign keys in the </a:t>
            </a:r>
            <a:r>
              <a:rPr lang="en-US" i="1" dirty="0"/>
              <a:t>flights</a:t>
            </a:r>
            <a:r>
              <a:rPr lang="en-US" dirty="0"/>
              <a:t> relation, which naturally comes from the dataset.</a:t>
            </a:r>
          </a:p>
        </p:txBody>
      </p:sp>
    </p:spTree>
    <p:extLst>
      <p:ext uri="{BB962C8B-B14F-4D97-AF65-F5344CB8AC3E}">
        <p14:creationId xmlns:p14="http://schemas.microsoft.com/office/powerpoint/2010/main" val="112964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E84E0A-372D-1CB0-B8B6-1511EDEF9F69}"/>
              </a:ext>
            </a:extLst>
          </p:cNvPr>
          <p:cNvSpPr>
            <a:spLocks noGrp="1"/>
          </p:cNvSpPr>
          <p:nvPr>
            <p:ph type="title"/>
          </p:nvPr>
        </p:nvSpPr>
        <p:spPr/>
        <p:txBody>
          <a:bodyPr/>
          <a:lstStyle/>
          <a:p>
            <a:r>
              <a:rPr lang="en-US" b="1" dirty="0"/>
              <a:t>Objective 2 – </a:t>
            </a:r>
            <a:br>
              <a:rPr lang="en-US" dirty="0"/>
            </a:br>
            <a:r>
              <a:rPr lang="en-US" dirty="0"/>
              <a:t>data modeling and data ingestion </a:t>
            </a:r>
            <a:endParaRPr lang="de-DE" dirty="0"/>
          </a:p>
        </p:txBody>
      </p:sp>
      <p:pic>
        <p:nvPicPr>
          <p:cNvPr id="13" name="Grafik 12">
            <a:extLst>
              <a:ext uri="{FF2B5EF4-FFF2-40B4-BE49-F238E27FC236}">
                <a16:creationId xmlns:a16="http://schemas.microsoft.com/office/drawing/2014/main" id="{331A5F51-24EA-D89B-9F22-005CF931BD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64436" y="2022764"/>
            <a:ext cx="2858448" cy="3955039"/>
          </a:xfrm>
          <a:prstGeom prst="rect">
            <a:avLst/>
          </a:prstGeom>
        </p:spPr>
      </p:pic>
      <p:sp>
        <p:nvSpPr>
          <p:cNvPr id="3" name="Textfeld 2">
            <a:extLst>
              <a:ext uri="{FF2B5EF4-FFF2-40B4-BE49-F238E27FC236}">
                <a16:creationId xmlns:a16="http://schemas.microsoft.com/office/drawing/2014/main" id="{6DE48946-A728-019C-6BAF-38E72E890873}"/>
              </a:ext>
            </a:extLst>
          </p:cNvPr>
          <p:cNvSpPr txBox="1"/>
          <p:nvPr/>
        </p:nvSpPr>
        <p:spPr>
          <a:xfrm>
            <a:off x="5324317" y="1929936"/>
            <a:ext cx="6194584" cy="6055504"/>
          </a:xfrm>
          <a:prstGeom prst="rect">
            <a:avLst/>
          </a:prstGeom>
          <a:noFill/>
        </p:spPr>
        <p:txBody>
          <a:bodyPr wrap="square" rtlCol="0">
            <a:spAutoFit/>
          </a:bodyPr>
          <a:lstStyle/>
          <a:p>
            <a:r>
              <a:rPr lang="en-US" sz="1000" b="1" dirty="0">
                <a:latin typeface="Courier New" panose="02070309020205020404" pitchFamily="49" charset="0"/>
              </a:rPr>
              <a:t>/*Downloaded Datasets*/</a:t>
            </a:r>
          </a:p>
          <a:p>
            <a:r>
              <a:rPr lang="en-US" sz="1000" b="1" dirty="0">
                <a:latin typeface="Courier New" panose="02070309020205020404" pitchFamily="49" charset="0"/>
              </a:rPr>
              <a:t>/*Create Entities*/</a:t>
            </a:r>
          </a:p>
          <a:p>
            <a:r>
              <a:rPr lang="de-DE" sz="1050" dirty="0">
                <a:latin typeface="Courier New" panose="02070309020205020404" pitchFamily="49" charset="0"/>
              </a:rPr>
              <a:t>CREATE TABLE Airport(</a:t>
            </a:r>
          </a:p>
          <a:p>
            <a:r>
              <a:rPr lang="de-DE" sz="1050" dirty="0">
                <a:latin typeface="Courier New" panose="02070309020205020404" pitchFamily="49" charset="0"/>
              </a:rPr>
              <a:t>	IATA_CODE VARCHAR(8) PRIMARY KEY,</a:t>
            </a:r>
          </a:p>
          <a:p>
            <a:r>
              <a:rPr lang="de-DE" sz="1050" dirty="0">
                <a:latin typeface="Courier New" panose="02070309020205020404" pitchFamily="49" charset="0"/>
              </a:rPr>
              <a:t>	LONGITUDE FLOAT, </a:t>
            </a:r>
          </a:p>
          <a:p>
            <a:r>
              <a:rPr lang="de-DE" sz="1050" dirty="0">
                <a:latin typeface="Courier New" panose="02070309020205020404" pitchFamily="49" charset="0"/>
              </a:rPr>
              <a:t>	LATITUDE FLOAT</a:t>
            </a:r>
          </a:p>
          <a:p>
            <a:r>
              <a:rPr lang="de-DE" sz="1050" dirty="0">
                <a:latin typeface="Courier New" panose="02070309020205020404" pitchFamily="49" charset="0"/>
              </a:rPr>
              <a:t>);</a:t>
            </a:r>
          </a:p>
          <a:p>
            <a:r>
              <a:rPr lang="de-DE" sz="1050" dirty="0">
                <a:latin typeface="Courier New" panose="02070309020205020404" pitchFamily="49" charset="0"/>
              </a:rPr>
              <a:t>CREATE TABLE Flight(</a:t>
            </a:r>
          </a:p>
          <a:p>
            <a:r>
              <a:rPr lang="de-DE" sz="1050" dirty="0">
                <a:latin typeface="Courier New" panose="02070309020205020404" pitchFamily="49" charset="0"/>
              </a:rPr>
              <a:t>	ID SERIAL PRIMARY KEY,</a:t>
            </a:r>
          </a:p>
          <a:p>
            <a:r>
              <a:rPr lang="de-DE" sz="1050" dirty="0">
                <a:latin typeface="Courier New" panose="02070309020205020404" pitchFamily="49" charset="0"/>
              </a:rPr>
              <a:t>	DEPARTURE_DELAY FLOAT,</a:t>
            </a:r>
          </a:p>
          <a:p>
            <a:r>
              <a:rPr lang="de-DE" sz="1050" dirty="0">
                <a:latin typeface="Courier New" panose="02070309020205020404" pitchFamily="49" charset="0"/>
              </a:rPr>
              <a:t>	ARRIVAL_DELAY FLOAT,</a:t>
            </a:r>
          </a:p>
          <a:p>
            <a:r>
              <a:rPr lang="de-DE" sz="1050" dirty="0">
                <a:latin typeface="Courier New" panose="02070309020205020404" pitchFamily="49" charset="0"/>
              </a:rPr>
              <a:t>	ORIGIN_AIRPORT VARCHAR(8),</a:t>
            </a:r>
          </a:p>
          <a:p>
            <a:r>
              <a:rPr lang="de-DE" sz="1050" dirty="0">
                <a:latin typeface="Courier New" panose="02070309020205020404" pitchFamily="49" charset="0"/>
              </a:rPr>
              <a:t>	DESTINATION_AIRPORT VARCHAR(8),</a:t>
            </a:r>
          </a:p>
          <a:p>
            <a:r>
              <a:rPr lang="en-US" sz="1050" dirty="0">
                <a:latin typeface="Courier New" panose="02070309020205020404" pitchFamily="49" charset="0"/>
              </a:rPr>
              <a:t>	FOREIGN KEY (ORIGIN_AIRPORT) REFERENCES Airport(IATA_CODE) ON 	DELETE CASCADE,</a:t>
            </a:r>
          </a:p>
          <a:p>
            <a:r>
              <a:rPr lang="en-US" sz="1050" dirty="0">
                <a:latin typeface="Courier New" panose="02070309020205020404" pitchFamily="49" charset="0"/>
              </a:rPr>
              <a:t>	FOREIGN KEY (DESTINATION_AIRPORT) REFERENCES Airport(IATA_CODE) 	ON DELETE CASCADE);</a:t>
            </a:r>
            <a:endParaRPr lang="en-US" sz="900" dirty="0">
              <a:latin typeface="Courier New" panose="02070309020205020404" pitchFamily="49" charset="0"/>
            </a:endParaRPr>
          </a:p>
          <a:p>
            <a:r>
              <a:rPr lang="en-US" sz="1000" b="1" dirty="0">
                <a:latin typeface="Courier New" panose="02070309020205020404" pitchFamily="49" charset="0"/>
              </a:rPr>
              <a:t>/*Ingest Airport Data</a:t>
            </a:r>
          </a:p>
          <a:p>
            <a:r>
              <a:rPr lang="en-US" sz="1000" b="1" dirty="0">
                <a:latin typeface="Courier New" panose="02070309020205020404" pitchFamily="49" charset="0"/>
              </a:rPr>
              <a:t>Using temporary table to load .csv file*/</a:t>
            </a:r>
          </a:p>
          <a:p>
            <a:r>
              <a:rPr lang="en-US" sz="1000" b="1" dirty="0">
                <a:latin typeface="Courier New" panose="02070309020205020404" pitchFamily="49" charset="0"/>
              </a:rPr>
              <a:t>/*Create temporary table*/</a:t>
            </a:r>
          </a:p>
          <a:p>
            <a:r>
              <a:rPr lang="en-US" sz="1000" b="1" dirty="0">
                <a:latin typeface="Courier New" panose="02070309020205020404" pitchFamily="49" charset="0"/>
              </a:rPr>
              <a:t>/*Load .csv file in Temporary Table*/</a:t>
            </a:r>
          </a:p>
          <a:p>
            <a:r>
              <a:rPr lang="en-US" sz="1000" b="1" dirty="0">
                <a:latin typeface="Courier New" panose="02070309020205020404" pitchFamily="49" charset="0"/>
              </a:rPr>
              <a:t>/*ingest data from temporary table into Airport table*/</a:t>
            </a:r>
          </a:p>
          <a:p>
            <a:r>
              <a:rPr lang="en-US" sz="1000" b="1" dirty="0">
                <a:latin typeface="Courier New" panose="02070309020205020404" pitchFamily="49" charset="0"/>
              </a:rPr>
              <a:t>/*Ingest Flight Data</a:t>
            </a:r>
          </a:p>
          <a:p>
            <a:r>
              <a:rPr lang="en-US" sz="1000" b="1" dirty="0">
                <a:latin typeface="Courier New" panose="02070309020205020404" pitchFamily="49" charset="0"/>
              </a:rPr>
              <a:t>Using temporary table to load .csv file*/</a:t>
            </a:r>
          </a:p>
          <a:p>
            <a:r>
              <a:rPr lang="en-US" sz="1000" b="1" dirty="0">
                <a:latin typeface="Courier New" panose="02070309020205020404" pitchFamily="49" charset="0"/>
              </a:rPr>
              <a:t>/*Create temporary table*/</a:t>
            </a:r>
          </a:p>
          <a:p>
            <a:r>
              <a:rPr lang="en-US" sz="1000" b="1" dirty="0">
                <a:latin typeface="Courier New" panose="02070309020205020404" pitchFamily="49" charset="0"/>
              </a:rPr>
              <a:t>/*Load data from temporary table*/</a:t>
            </a:r>
          </a:p>
          <a:p>
            <a:r>
              <a:rPr lang="en-US" sz="1000" b="1" dirty="0">
                <a:latin typeface="Courier New" panose="02070309020205020404" pitchFamily="49" charset="0"/>
              </a:rPr>
              <a:t>/*ingest data from temporary table into Flight  table*/</a:t>
            </a:r>
          </a:p>
          <a:p>
            <a:r>
              <a:rPr lang="en-US" sz="1000" b="1" dirty="0">
                <a:latin typeface="Courier New" panose="02070309020205020404" pitchFamily="49" charset="0"/>
              </a:rPr>
              <a:t>/*Not importing tuples where FK Values are missing (caused an error before)*/</a:t>
            </a:r>
          </a:p>
          <a:p>
            <a:r>
              <a:rPr lang="de-DE" sz="1000" b="1" dirty="0">
                <a:latin typeface="Courier New" panose="02070309020205020404" pitchFamily="49" charset="0"/>
              </a:rPr>
              <a:t>/*Delete </a:t>
            </a:r>
            <a:r>
              <a:rPr lang="de-DE" sz="1000" b="1" dirty="0" err="1">
                <a:latin typeface="Courier New" panose="02070309020205020404" pitchFamily="49" charset="0"/>
              </a:rPr>
              <a:t>temporary</a:t>
            </a:r>
            <a:r>
              <a:rPr lang="de-DE" sz="1000" b="1" dirty="0">
                <a:latin typeface="Courier New" panose="02070309020205020404" pitchFamily="49" charset="0"/>
              </a:rPr>
              <a:t> </a:t>
            </a:r>
            <a:r>
              <a:rPr lang="de-DE" sz="1000" b="1" dirty="0" err="1">
                <a:latin typeface="Courier New" panose="02070309020205020404" pitchFamily="49" charset="0"/>
              </a:rPr>
              <a:t>tables</a:t>
            </a:r>
            <a:r>
              <a:rPr lang="de-DE" sz="1000" b="1" dirty="0">
                <a:latin typeface="Courier New" panose="02070309020205020404" pitchFamily="49" charset="0"/>
              </a:rPr>
              <a:t>*/</a:t>
            </a:r>
            <a:endParaRPr lang="de-DE" sz="1000" b="1" dirty="0">
              <a:latin typeface="Courier New" panose="02070309020205020404" pitchFamily="49" charset="0"/>
              <a:hlinkClick r:id="rId4">
                <a:extLst>
                  <a:ext uri="{A12FA001-AC4F-418D-AE19-62706E023703}">
                    <ahyp:hlinkClr xmlns:ahyp="http://schemas.microsoft.com/office/drawing/2018/hyperlinkcolor" val="tx"/>
                  </a:ext>
                </a:extLst>
              </a:hlinkClick>
            </a:endParaRPr>
          </a:p>
          <a:p>
            <a:endParaRPr lang="de-DE" dirty="0">
              <a:solidFill>
                <a:srgbClr val="0563C1"/>
              </a:solidFill>
              <a:hlinkClick r:id="rId4">
                <a:extLst>
                  <a:ext uri="{A12FA001-AC4F-418D-AE19-62706E023703}">
                    <ahyp:hlinkClr xmlns:ahyp="http://schemas.microsoft.com/office/drawing/2018/hyperlinkcolor" val="tx"/>
                  </a:ext>
                </a:extLst>
              </a:hlinkClick>
            </a:endParaRPr>
          </a:p>
          <a:p>
            <a:endParaRPr lang="de-DE" dirty="0">
              <a:solidFill>
                <a:srgbClr val="0563C1"/>
              </a:solidFill>
              <a:hlinkClick r:id="rId4">
                <a:extLst>
                  <a:ext uri="{A12FA001-AC4F-418D-AE19-62706E023703}">
                    <ahyp:hlinkClr xmlns:ahyp="http://schemas.microsoft.com/office/drawing/2018/hyperlinkcolor" val="tx"/>
                  </a:ext>
                </a:extLst>
              </a:hlinkClick>
            </a:endParaRPr>
          </a:p>
          <a:p>
            <a:endParaRPr lang="de-DE" dirty="0">
              <a:solidFill>
                <a:srgbClr val="0563C1"/>
              </a:solidFill>
              <a:hlinkClick r:id="rId4">
                <a:extLst>
                  <a:ext uri="{A12FA001-AC4F-418D-AE19-62706E023703}">
                    <ahyp:hlinkClr xmlns:ahyp="http://schemas.microsoft.com/office/drawing/2018/hyperlinkcolor" val="tx"/>
                  </a:ext>
                </a:extLst>
              </a:hlinkClick>
            </a:endParaRPr>
          </a:p>
          <a:p>
            <a:endParaRPr lang="de-DE" dirty="0">
              <a:solidFill>
                <a:srgbClr val="0563C1"/>
              </a:solidFill>
              <a:hlinkClick r:id="rId4">
                <a:extLst>
                  <a:ext uri="{A12FA001-AC4F-418D-AE19-62706E023703}">
                    <ahyp:hlinkClr xmlns:ahyp="http://schemas.microsoft.com/office/drawing/2018/hyperlinkcolor" val="tx"/>
                  </a:ext>
                </a:extLst>
              </a:hlinkClick>
            </a:endParaRPr>
          </a:p>
          <a:p>
            <a:endParaRPr lang="de-DE" dirty="0"/>
          </a:p>
        </p:txBody>
      </p:sp>
    </p:spTree>
    <p:extLst>
      <p:ext uri="{BB962C8B-B14F-4D97-AF65-F5344CB8AC3E}">
        <p14:creationId xmlns:p14="http://schemas.microsoft.com/office/powerpoint/2010/main" val="3927983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0C70A-ACA0-E5B7-116B-E30C4F96A176}"/>
              </a:ext>
            </a:extLst>
          </p:cNvPr>
          <p:cNvSpPr>
            <a:spLocks noGrp="1"/>
          </p:cNvSpPr>
          <p:nvPr>
            <p:ph type="title"/>
          </p:nvPr>
        </p:nvSpPr>
        <p:spPr/>
        <p:txBody>
          <a:bodyPr/>
          <a:lstStyle/>
          <a:p>
            <a:r>
              <a:rPr lang="en-US" b="1" dirty="0"/>
              <a:t>Objective 3 – database queries</a:t>
            </a:r>
            <a:endParaRPr lang="en-CA" b="1" dirty="0"/>
          </a:p>
        </p:txBody>
      </p:sp>
      <p:sp>
        <p:nvSpPr>
          <p:cNvPr id="6" name="TextBox 5">
            <a:extLst>
              <a:ext uri="{FF2B5EF4-FFF2-40B4-BE49-F238E27FC236}">
                <a16:creationId xmlns:a16="http://schemas.microsoft.com/office/drawing/2014/main" id="{8E5362D5-40EC-A388-A0D3-58A8637E83CE}"/>
              </a:ext>
            </a:extLst>
          </p:cNvPr>
          <p:cNvSpPr txBox="1"/>
          <p:nvPr/>
        </p:nvSpPr>
        <p:spPr>
          <a:xfrm>
            <a:off x="838200" y="1764665"/>
            <a:ext cx="4373880" cy="3416320"/>
          </a:xfrm>
          <a:prstGeom prst="rect">
            <a:avLst/>
          </a:prstGeom>
          <a:noFill/>
        </p:spPr>
        <p:txBody>
          <a:bodyPr wrap="square" rtlCol="0">
            <a:spAutoFit/>
          </a:bodyPr>
          <a:lstStyle/>
          <a:p>
            <a:pPr marL="0" marR="0">
              <a:spcBef>
                <a:spcPts val="0"/>
              </a:spcBef>
              <a:spcAft>
                <a:spcPts val="0"/>
              </a:spcAft>
            </a:pPr>
            <a:r>
              <a:rPr lang="en-US" sz="1800" dirty="0">
                <a:effectLst/>
                <a:latin typeface="Calibri" panose="020F0502020204030204" pitchFamily="34" charset="0"/>
              </a:rPr>
              <a:t>To quantify 'delay', for the purposes of this study we defined it as departure delay.</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Early flight departures (with a negative value for </a:t>
            </a:r>
            <a:r>
              <a:rPr lang="en-US" sz="1800" dirty="0" err="1">
                <a:effectLst/>
                <a:latin typeface="Calibri" panose="020F0502020204030204" pitchFamily="34" charset="0"/>
              </a:rPr>
              <a:t>Departure_Delay</a:t>
            </a:r>
            <a:r>
              <a:rPr lang="en-US" sz="1800" dirty="0">
                <a:effectLst/>
                <a:latin typeface="Calibri" panose="020F0502020204030204" pitchFamily="34" charset="0"/>
              </a:rPr>
              <a:t>) were set to a value of 0, so as to not skew the average </a:t>
            </a:r>
            <a:r>
              <a:rPr lang="en-US" sz="1800" u="sng" dirty="0">
                <a:effectLst/>
                <a:latin typeface="Calibri" panose="020F0502020204030204" pitchFamily="34" charset="0"/>
              </a:rPr>
              <a:t>delay</a:t>
            </a:r>
            <a:r>
              <a:rPr lang="en-US" sz="1800" dirty="0">
                <a:effectLst/>
                <a:latin typeface="Calibri" panose="020F0502020204030204" pitchFamily="34" charset="0"/>
              </a:rPr>
              <a:t> time.</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To get an accurate picture of whether latitude is correlated with flight delay, we calculated the average delay in blocks of 5 degrees latitude. </a:t>
            </a:r>
          </a:p>
          <a:p>
            <a:endParaRPr lang="en-CA" dirty="0"/>
          </a:p>
        </p:txBody>
      </p:sp>
      <p:pic>
        <p:nvPicPr>
          <p:cNvPr id="8" name="Grafik 7">
            <a:extLst>
              <a:ext uri="{FF2B5EF4-FFF2-40B4-BE49-F238E27FC236}">
                <a16:creationId xmlns:a16="http://schemas.microsoft.com/office/drawing/2014/main" id="{6DE31594-E46F-F127-63D2-F2C954364289}"/>
              </a:ext>
            </a:extLst>
          </p:cNvPr>
          <p:cNvPicPr>
            <a:picLocks noChangeAspect="1"/>
          </p:cNvPicPr>
          <p:nvPr/>
        </p:nvPicPr>
        <p:blipFill>
          <a:blip r:embed="rId2"/>
          <a:stretch>
            <a:fillRect/>
          </a:stretch>
        </p:blipFill>
        <p:spPr>
          <a:xfrm>
            <a:off x="5424517" y="1990873"/>
            <a:ext cx="6443310" cy="2876253"/>
          </a:xfrm>
          <a:prstGeom prst="rect">
            <a:avLst/>
          </a:prstGeom>
        </p:spPr>
      </p:pic>
    </p:spTree>
    <p:extLst>
      <p:ext uri="{BB962C8B-B14F-4D97-AF65-F5344CB8AC3E}">
        <p14:creationId xmlns:p14="http://schemas.microsoft.com/office/powerpoint/2010/main" val="2459536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F24F43-AD77-7790-5083-5C32B66E4AA4}"/>
              </a:ext>
            </a:extLst>
          </p:cNvPr>
          <p:cNvSpPr>
            <a:spLocks noGrp="1"/>
          </p:cNvSpPr>
          <p:nvPr>
            <p:ph type="title"/>
          </p:nvPr>
        </p:nvSpPr>
        <p:spPr/>
        <p:txBody>
          <a:bodyPr/>
          <a:lstStyle/>
          <a:p>
            <a:r>
              <a:rPr lang="de-DE" b="1" dirty="0" err="1"/>
              <a:t>Objective</a:t>
            </a:r>
            <a:r>
              <a:rPr lang="de-DE" b="1" dirty="0"/>
              <a:t> 4</a:t>
            </a:r>
          </a:p>
        </p:txBody>
      </p:sp>
      <p:sp>
        <p:nvSpPr>
          <p:cNvPr id="3" name="Inhaltsplatzhalter 2">
            <a:extLst>
              <a:ext uri="{FF2B5EF4-FFF2-40B4-BE49-F238E27FC236}">
                <a16:creationId xmlns:a16="http://schemas.microsoft.com/office/drawing/2014/main" id="{06E42BD0-234B-A40A-6F8A-1AC23A70B9A8}"/>
              </a:ext>
            </a:extLst>
          </p:cNvPr>
          <p:cNvSpPr>
            <a:spLocks noGrp="1"/>
          </p:cNvSpPr>
          <p:nvPr>
            <p:ph idx="1"/>
          </p:nvPr>
        </p:nvSpPr>
        <p:spPr>
          <a:xfrm>
            <a:off x="838200" y="1825625"/>
            <a:ext cx="4762500" cy="4351338"/>
          </a:xfrm>
        </p:spPr>
        <p:txBody>
          <a:bodyPr>
            <a:normAutofit fontScale="70000" lnSpcReduction="20000"/>
          </a:bodyPr>
          <a:lstStyle/>
          <a:p>
            <a:pPr marL="0" indent="0">
              <a:buNone/>
            </a:pPr>
            <a:r>
              <a:rPr lang="en-US" dirty="0"/>
              <a:t>Using a mix of JDBC Prepared Statements (Statement 1,2) and JDBC Callable Statements (Statement 3) we processed the data using pandas, matplotlib and seaborn libraries. After executing the first Statement,  we plot all arrival delays vs. the latitudes of the Origin Airport. We cannot see any correlation (</a:t>
            </a:r>
            <a:r>
              <a:rPr lang="en-US" dirty="0" err="1"/>
              <a:t>corr</a:t>
            </a:r>
            <a:r>
              <a:rPr lang="en-US" dirty="0"/>
              <a:t> = 0.00). </a:t>
            </a:r>
            <a:br>
              <a:rPr lang="en-US" dirty="0"/>
            </a:br>
            <a:r>
              <a:rPr lang="en-US" dirty="0"/>
              <a:t>We then call Statement 3 by passing a list of parameters for the „%s“ placeholder. These parameters group airports by latitude and calculate a average. Again, we cannot see any correlation (</a:t>
            </a:r>
            <a:r>
              <a:rPr lang="en-US" dirty="0" err="1"/>
              <a:t>corr</a:t>
            </a:r>
            <a:r>
              <a:rPr lang="en-US" dirty="0"/>
              <a:t> = -0.06). We fail to reject the H0: there is no relationship between the latitude of the airport and the departure delay. Further investigation could focus on the relative number of flights that have a delay, coming from the North or control for the winter months only. </a:t>
            </a:r>
          </a:p>
        </p:txBody>
      </p:sp>
      <p:pic>
        <p:nvPicPr>
          <p:cNvPr id="5" name="Grafik 4">
            <a:extLst>
              <a:ext uri="{FF2B5EF4-FFF2-40B4-BE49-F238E27FC236}">
                <a16:creationId xmlns:a16="http://schemas.microsoft.com/office/drawing/2014/main" id="{05866A54-FE3F-72F1-B6E2-193DB55DBB68}"/>
              </a:ext>
            </a:extLst>
          </p:cNvPr>
          <p:cNvPicPr>
            <a:picLocks noChangeAspect="1"/>
          </p:cNvPicPr>
          <p:nvPr/>
        </p:nvPicPr>
        <p:blipFill>
          <a:blip r:embed="rId2"/>
          <a:stretch>
            <a:fillRect/>
          </a:stretch>
        </p:blipFill>
        <p:spPr>
          <a:xfrm>
            <a:off x="6477192" y="669132"/>
            <a:ext cx="4709500" cy="3001962"/>
          </a:xfrm>
          <a:prstGeom prst="rect">
            <a:avLst/>
          </a:prstGeom>
        </p:spPr>
      </p:pic>
      <p:pic>
        <p:nvPicPr>
          <p:cNvPr id="7" name="Grafik 6">
            <a:extLst>
              <a:ext uri="{FF2B5EF4-FFF2-40B4-BE49-F238E27FC236}">
                <a16:creationId xmlns:a16="http://schemas.microsoft.com/office/drawing/2014/main" id="{AEB93300-2F0A-2ADA-020E-53CA04190D02}"/>
              </a:ext>
            </a:extLst>
          </p:cNvPr>
          <p:cNvPicPr>
            <a:picLocks noChangeAspect="1"/>
          </p:cNvPicPr>
          <p:nvPr/>
        </p:nvPicPr>
        <p:blipFill>
          <a:blip r:embed="rId3"/>
          <a:stretch>
            <a:fillRect/>
          </a:stretch>
        </p:blipFill>
        <p:spPr>
          <a:xfrm>
            <a:off x="6096000" y="3758406"/>
            <a:ext cx="5471884" cy="2430462"/>
          </a:xfrm>
          <a:prstGeom prst="rect">
            <a:avLst/>
          </a:prstGeom>
        </p:spPr>
      </p:pic>
    </p:spTree>
    <p:extLst>
      <p:ext uri="{BB962C8B-B14F-4D97-AF65-F5344CB8AC3E}">
        <p14:creationId xmlns:p14="http://schemas.microsoft.com/office/powerpoint/2010/main" val="258104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19159F-2265-8B5C-3AEF-579BCCA44C66}"/>
              </a:ext>
            </a:extLst>
          </p:cNvPr>
          <p:cNvSpPr>
            <a:spLocks noGrp="1"/>
          </p:cNvSpPr>
          <p:nvPr>
            <p:ph type="title"/>
          </p:nvPr>
        </p:nvSpPr>
        <p:spPr/>
        <p:txBody>
          <a:bodyPr/>
          <a:lstStyle/>
          <a:p>
            <a:r>
              <a:rPr lang="de-DE" sz="1800" b="0" i="0" u="none" strike="noStrike" baseline="0" dirty="0" err="1">
                <a:latin typeface="CMR10"/>
              </a:rPr>
              <a:t>reproducibility</a:t>
            </a:r>
            <a:endParaRPr lang="de-DE" dirty="0"/>
          </a:p>
        </p:txBody>
      </p:sp>
      <p:sp>
        <p:nvSpPr>
          <p:cNvPr id="3" name="Inhaltsplatzhalter 2">
            <a:extLst>
              <a:ext uri="{FF2B5EF4-FFF2-40B4-BE49-F238E27FC236}">
                <a16:creationId xmlns:a16="http://schemas.microsoft.com/office/drawing/2014/main" id="{B057AC10-835F-0915-A8C0-C0D392FA4577}"/>
              </a:ext>
            </a:extLst>
          </p:cNvPr>
          <p:cNvSpPr>
            <a:spLocks noGrp="1"/>
          </p:cNvSpPr>
          <p:nvPr>
            <p:ph idx="1"/>
          </p:nvPr>
        </p:nvSpPr>
        <p:spPr/>
        <p:txBody>
          <a:bodyPr/>
          <a:lstStyle/>
          <a:p>
            <a:r>
              <a:rPr lang="de-DE" dirty="0"/>
              <a:t>https://github.com/Rennacker54/Databases_Group-U/</a:t>
            </a:r>
          </a:p>
          <a:p>
            <a:endParaRPr lang="de-DE" dirty="0"/>
          </a:p>
        </p:txBody>
      </p:sp>
    </p:spTree>
    <p:extLst>
      <p:ext uri="{BB962C8B-B14F-4D97-AF65-F5344CB8AC3E}">
        <p14:creationId xmlns:p14="http://schemas.microsoft.com/office/powerpoint/2010/main" val="9868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79ADD0-5BEF-5C31-10B6-7309C3033731}"/>
              </a:ext>
            </a:extLst>
          </p:cNvPr>
          <p:cNvSpPr>
            <a:spLocks noGrp="1"/>
          </p:cNvSpPr>
          <p:nvPr>
            <p:ph type="title"/>
          </p:nvPr>
        </p:nvSpPr>
        <p:spPr/>
        <p:txBody>
          <a:bodyPr/>
          <a:lstStyle/>
          <a:p>
            <a:r>
              <a:rPr lang="de-DE" dirty="0" err="1"/>
              <a:t>Remarks</a:t>
            </a:r>
            <a:r>
              <a:rPr lang="de-DE" dirty="0"/>
              <a:t>	</a:t>
            </a:r>
          </a:p>
        </p:txBody>
      </p:sp>
      <p:sp>
        <p:nvSpPr>
          <p:cNvPr id="3" name="Inhaltsplatzhalter 2">
            <a:extLst>
              <a:ext uri="{FF2B5EF4-FFF2-40B4-BE49-F238E27FC236}">
                <a16:creationId xmlns:a16="http://schemas.microsoft.com/office/drawing/2014/main" id="{F3595199-010C-BD60-B418-D9F053C69E8A}"/>
              </a:ext>
            </a:extLst>
          </p:cNvPr>
          <p:cNvSpPr>
            <a:spLocks noGrp="1"/>
          </p:cNvSpPr>
          <p:nvPr>
            <p:ph idx="1"/>
          </p:nvPr>
        </p:nvSpPr>
        <p:spPr/>
        <p:txBody>
          <a:bodyPr>
            <a:normAutofit fontScale="92500" lnSpcReduction="20000"/>
          </a:bodyPr>
          <a:lstStyle/>
          <a:p>
            <a:r>
              <a:rPr lang="de-DE" dirty="0"/>
              <a:t>(</a:t>
            </a:r>
            <a:r>
              <a:rPr lang="de-DE" dirty="0" err="1"/>
              <a:t>Obj</a:t>
            </a:r>
            <a:r>
              <a:rPr lang="de-DE" dirty="0"/>
              <a:t> 2) </a:t>
            </a:r>
            <a:r>
              <a:rPr lang="de-DE" dirty="0" err="1"/>
              <a:t>We</a:t>
            </a:r>
            <a:r>
              <a:rPr lang="de-DE" dirty="0"/>
              <a:t> </a:t>
            </a:r>
            <a:r>
              <a:rPr lang="de-DE" dirty="0" err="1"/>
              <a:t>should</a:t>
            </a:r>
            <a:r>
              <a:rPr lang="de-DE" dirty="0"/>
              <a:t>/</a:t>
            </a:r>
            <a:r>
              <a:rPr lang="de-DE" dirty="0" err="1"/>
              <a:t>colud</a:t>
            </a:r>
            <a:r>
              <a:rPr lang="de-DE" dirty="0"/>
              <a:t> update </a:t>
            </a:r>
            <a:r>
              <a:rPr lang="de-DE" dirty="0" err="1"/>
              <a:t>the</a:t>
            </a:r>
            <a:r>
              <a:rPr lang="de-DE" dirty="0"/>
              <a:t> ER </a:t>
            </a:r>
            <a:r>
              <a:rPr lang="de-DE" dirty="0" err="1"/>
              <a:t>model</a:t>
            </a:r>
            <a:r>
              <a:rPr lang="de-DE" dirty="0"/>
              <a:t> (</a:t>
            </a:r>
            <a:r>
              <a:rPr lang="de-DE" dirty="0" err="1"/>
              <a:t>we</a:t>
            </a:r>
            <a:r>
              <a:rPr lang="de-DE" dirty="0"/>
              <a:t> </a:t>
            </a:r>
            <a:r>
              <a:rPr lang="de-DE" dirty="0" err="1"/>
              <a:t>are</a:t>
            </a:r>
            <a:r>
              <a:rPr lang="de-DE" dirty="0"/>
              <a:t> not </a:t>
            </a:r>
            <a:r>
              <a:rPr lang="de-DE" dirty="0" err="1"/>
              <a:t>using</a:t>
            </a:r>
            <a:r>
              <a:rPr lang="de-DE" dirty="0"/>
              <a:t> </a:t>
            </a:r>
            <a:r>
              <a:rPr lang="de-DE" dirty="0" err="1"/>
              <a:t>Longitude</a:t>
            </a:r>
            <a:r>
              <a:rPr lang="de-DE" dirty="0"/>
              <a:t>, Arrival Delay, Target Airport also </a:t>
            </a:r>
            <a:r>
              <a:rPr lang="de-DE" dirty="0" err="1"/>
              <a:t>unneccessary</a:t>
            </a:r>
            <a:r>
              <a:rPr lang="de-DE" dirty="0"/>
              <a:t>)</a:t>
            </a:r>
          </a:p>
          <a:p>
            <a:pPr lvl="1"/>
            <a:r>
              <a:rPr lang="de-DE" dirty="0" err="1"/>
              <a:t>We</a:t>
            </a:r>
            <a:r>
              <a:rPr lang="de-DE" dirty="0"/>
              <a:t> could also </a:t>
            </a:r>
            <a:r>
              <a:rPr lang="de-DE" dirty="0" err="1"/>
              <a:t>argue</a:t>
            </a:r>
            <a:r>
              <a:rPr lang="de-DE" dirty="0"/>
              <a:t> to </a:t>
            </a:r>
            <a:r>
              <a:rPr lang="de-DE" dirty="0" err="1"/>
              <a:t>keep</a:t>
            </a:r>
            <a:r>
              <a:rPr lang="de-DE" dirty="0"/>
              <a:t> them so in </a:t>
            </a:r>
            <a:r>
              <a:rPr lang="de-DE" dirty="0" err="1"/>
              <a:t>future</a:t>
            </a:r>
            <a:r>
              <a:rPr lang="de-DE" dirty="0"/>
              <a:t> </a:t>
            </a:r>
            <a:r>
              <a:rPr lang="de-DE" dirty="0" err="1"/>
              <a:t>we</a:t>
            </a:r>
            <a:r>
              <a:rPr lang="de-DE" dirty="0"/>
              <a:t> </a:t>
            </a:r>
            <a:r>
              <a:rPr lang="de-DE" dirty="0" err="1"/>
              <a:t>can</a:t>
            </a:r>
            <a:r>
              <a:rPr lang="de-DE" dirty="0"/>
              <a:t> </a:t>
            </a:r>
            <a:r>
              <a:rPr lang="de-DE" dirty="0" err="1"/>
              <a:t>control</a:t>
            </a:r>
            <a:r>
              <a:rPr lang="de-DE" dirty="0"/>
              <a:t> </a:t>
            </a:r>
            <a:r>
              <a:rPr lang="de-DE" dirty="0" err="1"/>
              <a:t>for</a:t>
            </a:r>
            <a:r>
              <a:rPr lang="de-DE" dirty="0"/>
              <a:t> </a:t>
            </a:r>
            <a:r>
              <a:rPr lang="de-DE" dirty="0" err="1"/>
              <a:t>more</a:t>
            </a:r>
            <a:r>
              <a:rPr lang="de-DE" dirty="0"/>
              <a:t> </a:t>
            </a:r>
            <a:r>
              <a:rPr lang="de-DE" dirty="0" err="1"/>
              <a:t>inflencial</a:t>
            </a:r>
            <a:r>
              <a:rPr lang="de-DE" dirty="0"/>
              <a:t> </a:t>
            </a:r>
            <a:r>
              <a:rPr lang="de-DE" dirty="0" err="1"/>
              <a:t>factors</a:t>
            </a:r>
            <a:r>
              <a:rPr lang="de-DE" dirty="0"/>
              <a:t> on </a:t>
            </a:r>
            <a:r>
              <a:rPr lang="de-DE" dirty="0" err="1"/>
              <a:t>delay</a:t>
            </a:r>
            <a:r>
              <a:rPr lang="de-DE" dirty="0"/>
              <a:t> (</a:t>
            </a:r>
            <a:r>
              <a:rPr lang="de-DE" dirty="0" err="1"/>
              <a:t>e.g.flight</a:t>
            </a:r>
            <a:r>
              <a:rPr lang="de-DE" dirty="0"/>
              <a:t> </a:t>
            </a:r>
            <a:r>
              <a:rPr lang="de-DE" dirty="0" err="1"/>
              <a:t>direction</a:t>
            </a:r>
            <a:r>
              <a:rPr lang="de-DE" dirty="0"/>
              <a:t>, </a:t>
            </a:r>
            <a:r>
              <a:rPr lang="de-DE" dirty="0" err="1"/>
              <a:t>specific</a:t>
            </a:r>
            <a:r>
              <a:rPr lang="de-DE" dirty="0"/>
              <a:t> </a:t>
            </a:r>
            <a:r>
              <a:rPr lang="de-DE" dirty="0" err="1"/>
              <a:t>airports</a:t>
            </a:r>
            <a:r>
              <a:rPr lang="de-DE" dirty="0"/>
              <a:t>, …)</a:t>
            </a:r>
          </a:p>
          <a:p>
            <a:r>
              <a:rPr lang="de-DE" dirty="0"/>
              <a:t>(</a:t>
            </a:r>
            <a:r>
              <a:rPr lang="de-DE" dirty="0" err="1"/>
              <a:t>Obj</a:t>
            </a:r>
            <a:r>
              <a:rPr lang="de-DE" dirty="0"/>
              <a:t> 3) I </a:t>
            </a:r>
            <a:r>
              <a:rPr lang="de-DE" dirty="0" err="1"/>
              <a:t>altered</a:t>
            </a:r>
            <a:r>
              <a:rPr lang="de-DE" dirty="0"/>
              <a:t> </a:t>
            </a:r>
            <a:r>
              <a:rPr lang="de-DE" dirty="0" err="1"/>
              <a:t>the</a:t>
            </a:r>
            <a:r>
              <a:rPr lang="de-DE" dirty="0"/>
              <a:t> </a:t>
            </a:r>
            <a:r>
              <a:rPr lang="de-DE" dirty="0" err="1"/>
              <a:t>Queries</a:t>
            </a:r>
            <a:r>
              <a:rPr lang="de-DE" dirty="0"/>
              <a:t> </a:t>
            </a:r>
            <a:r>
              <a:rPr lang="de-DE" dirty="0" err="1"/>
              <a:t>as</a:t>
            </a:r>
            <a:r>
              <a:rPr lang="de-DE" dirty="0"/>
              <a:t> in </a:t>
            </a:r>
            <a:r>
              <a:rPr lang="de-DE" dirty="0" err="1"/>
              <a:t>the</a:t>
            </a:r>
            <a:r>
              <a:rPr lang="de-DE" dirty="0"/>
              <a:t> </a:t>
            </a:r>
            <a:r>
              <a:rPr lang="de-DE" dirty="0" err="1"/>
              <a:t>screenshot</a:t>
            </a:r>
            <a:r>
              <a:rPr lang="de-DE" dirty="0"/>
              <a:t> – </a:t>
            </a:r>
            <a:br>
              <a:rPr lang="de-DE" dirty="0"/>
            </a:br>
            <a:r>
              <a:rPr lang="de-DE" dirty="0"/>
              <a:t>(1) </a:t>
            </a:r>
            <a:r>
              <a:rPr lang="de-DE" dirty="0" err="1"/>
              <a:t>set</a:t>
            </a:r>
            <a:r>
              <a:rPr lang="de-DE" dirty="0"/>
              <a:t> negative </a:t>
            </a:r>
            <a:r>
              <a:rPr lang="de-DE" dirty="0" err="1"/>
              <a:t>delays</a:t>
            </a:r>
            <a:r>
              <a:rPr lang="de-DE" dirty="0"/>
              <a:t> == 0; (2) </a:t>
            </a:r>
            <a:r>
              <a:rPr lang="de-DE" dirty="0" err="1"/>
              <a:t>query</a:t>
            </a:r>
            <a:r>
              <a:rPr lang="de-DE" dirty="0"/>
              <a:t> all </a:t>
            </a:r>
            <a:r>
              <a:rPr lang="de-DE" dirty="0" err="1"/>
              <a:t>delays</a:t>
            </a:r>
            <a:r>
              <a:rPr lang="de-DE" dirty="0"/>
              <a:t> </a:t>
            </a:r>
            <a:r>
              <a:rPr lang="de-DE" dirty="0" err="1"/>
              <a:t>by</a:t>
            </a:r>
            <a:r>
              <a:rPr lang="de-DE" dirty="0"/>
              <a:t> </a:t>
            </a:r>
            <a:r>
              <a:rPr lang="de-DE" dirty="0" err="1"/>
              <a:t>latitude</a:t>
            </a:r>
            <a:r>
              <a:rPr lang="de-DE" dirty="0"/>
              <a:t> (</a:t>
            </a:r>
            <a:r>
              <a:rPr lang="de-DE" dirty="0" err="1"/>
              <a:t>used</a:t>
            </a:r>
            <a:r>
              <a:rPr lang="de-DE" dirty="0"/>
              <a:t> </a:t>
            </a:r>
            <a:r>
              <a:rPr lang="de-DE" dirty="0" err="1"/>
              <a:t>for</a:t>
            </a:r>
            <a:r>
              <a:rPr lang="de-DE" dirty="0"/>
              <a:t> </a:t>
            </a:r>
            <a:r>
              <a:rPr lang="de-DE" dirty="0" err="1"/>
              <a:t>scatterplot</a:t>
            </a:r>
            <a:r>
              <a:rPr lang="de-DE" dirty="0"/>
              <a:t>; (3) </a:t>
            </a:r>
            <a:r>
              <a:rPr lang="de-DE" dirty="0" err="1"/>
              <a:t>added</a:t>
            </a:r>
            <a:r>
              <a:rPr lang="de-DE" dirty="0"/>
              <a:t> %s </a:t>
            </a:r>
            <a:r>
              <a:rPr lang="de-DE" dirty="0" err="1"/>
              <a:t>parameter</a:t>
            </a:r>
            <a:r>
              <a:rPr lang="de-DE" dirty="0"/>
              <a:t> to </a:t>
            </a:r>
            <a:r>
              <a:rPr lang="de-DE" dirty="0" err="1"/>
              <a:t>call</a:t>
            </a:r>
            <a:r>
              <a:rPr lang="de-DE" dirty="0"/>
              <a:t> </a:t>
            </a:r>
            <a:r>
              <a:rPr lang="de-DE" dirty="0" err="1"/>
              <a:t>statement</a:t>
            </a:r>
            <a:r>
              <a:rPr lang="de-DE" dirty="0"/>
              <a:t> from </a:t>
            </a:r>
            <a:r>
              <a:rPr lang="de-DE" dirty="0" err="1"/>
              <a:t>python</a:t>
            </a:r>
            <a:r>
              <a:rPr lang="de-DE" dirty="0"/>
              <a:t> </a:t>
            </a:r>
            <a:r>
              <a:rPr lang="de-DE" dirty="0" err="1"/>
              <a:t>directly</a:t>
            </a:r>
            <a:r>
              <a:rPr lang="de-DE" dirty="0"/>
              <a:t> (</a:t>
            </a:r>
            <a:r>
              <a:rPr lang="de-DE" dirty="0" err="1"/>
              <a:t>better</a:t>
            </a:r>
            <a:r>
              <a:rPr lang="de-DE" dirty="0"/>
              <a:t> </a:t>
            </a:r>
            <a:r>
              <a:rPr lang="de-DE" dirty="0" err="1"/>
              <a:t>for</a:t>
            </a:r>
            <a:r>
              <a:rPr lang="de-DE" dirty="0"/>
              <a:t> </a:t>
            </a:r>
            <a:r>
              <a:rPr lang="de-DE" dirty="0" err="1"/>
              <a:t>further</a:t>
            </a:r>
            <a:r>
              <a:rPr lang="de-DE" dirty="0"/>
              <a:t> </a:t>
            </a:r>
            <a:r>
              <a:rPr lang="de-DE" dirty="0" err="1"/>
              <a:t>processing</a:t>
            </a:r>
            <a:r>
              <a:rPr lang="de-DE" dirty="0"/>
              <a:t>/</a:t>
            </a:r>
            <a:r>
              <a:rPr lang="de-DE" dirty="0" err="1"/>
              <a:t>altering</a:t>
            </a:r>
            <a:r>
              <a:rPr lang="de-DE" dirty="0"/>
              <a:t> </a:t>
            </a:r>
            <a:r>
              <a:rPr lang="de-DE" dirty="0" err="1"/>
              <a:t>of</a:t>
            </a:r>
            <a:r>
              <a:rPr lang="de-DE" dirty="0"/>
              <a:t> </a:t>
            </a:r>
            <a:r>
              <a:rPr lang="de-DE" dirty="0" err="1"/>
              <a:t>parameters</a:t>
            </a:r>
            <a:r>
              <a:rPr lang="de-DE" dirty="0"/>
              <a:t>)</a:t>
            </a:r>
          </a:p>
          <a:p>
            <a:r>
              <a:rPr lang="de-DE" dirty="0"/>
              <a:t>(</a:t>
            </a:r>
            <a:r>
              <a:rPr lang="de-DE" dirty="0" err="1"/>
              <a:t>Obj</a:t>
            </a:r>
            <a:r>
              <a:rPr lang="de-DE" dirty="0"/>
              <a:t> 4) </a:t>
            </a:r>
            <a:r>
              <a:rPr lang="de-DE" dirty="0" err="1"/>
              <a:t>Theoretically</a:t>
            </a:r>
            <a:r>
              <a:rPr lang="de-DE" dirty="0"/>
              <a:t> </a:t>
            </a:r>
            <a:r>
              <a:rPr lang="de-DE" dirty="0" err="1"/>
              <a:t>we</a:t>
            </a:r>
            <a:r>
              <a:rPr lang="de-DE" dirty="0"/>
              <a:t> could </a:t>
            </a:r>
            <a:r>
              <a:rPr lang="de-DE" dirty="0" err="1"/>
              <a:t>control</a:t>
            </a:r>
            <a:r>
              <a:rPr lang="de-DE" dirty="0"/>
              <a:t> </a:t>
            </a:r>
            <a:r>
              <a:rPr lang="de-DE" dirty="0" err="1"/>
              <a:t>whether</a:t>
            </a:r>
            <a:r>
              <a:rPr lang="de-DE" dirty="0"/>
              <a:t> there </a:t>
            </a:r>
            <a:r>
              <a:rPr lang="de-DE" dirty="0" err="1"/>
              <a:t>are</a:t>
            </a:r>
            <a:r>
              <a:rPr lang="de-DE" dirty="0"/>
              <a:t> MORE </a:t>
            </a:r>
            <a:r>
              <a:rPr lang="de-DE" dirty="0" err="1"/>
              <a:t>delays</a:t>
            </a:r>
            <a:r>
              <a:rPr lang="de-DE" dirty="0"/>
              <a:t> form </a:t>
            </a:r>
            <a:r>
              <a:rPr lang="de-DE" dirty="0" err="1"/>
              <a:t>notrhern</a:t>
            </a:r>
            <a:r>
              <a:rPr lang="de-DE" dirty="0"/>
              <a:t> Airports, </a:t>
            </a:r>
            <a:r>
              <a:rPr lang="de-DE" dirty="0" err="1"/>
              <a:t>neglecting</a:t>
            </a:r>
            <a:r>
              <a:rPr lang="de-DE" dirty="0"/>
              <a:t> </a:t>
            </a:r>
            <a:r>
              <a:rPr lang="de-DE" dirty="0" err="1"/>
              <a:t>the</a:t>
            </a:r>
            <a:r>
              <a:rPr lang="de-DE" dirty="0"/>
              <a:t> </a:t>
            </a:r>
            <a:r>
              <a:rPr lang="de-DE" dirty="0" err="1"/>
              <a:t>actual</a:t>
            </a:r>
            <a:r>
              <a:rPr lang="de-DE" dirty="0"/>
              <a:t> </a:t>
            </a:r>
            <a:r>
              <a:rPr lang="de-DE" dirty="0" err="1"/>
              <a:t>minute</a:t>
            </a:r>
            <a:r>
              <a:rPr lang="de-DE" dirty="0"/>
              <a:t> </a:t>
            </a:r>
            <a:r>
              <a:rPr lang="de-DE" dirty="0" err="1"/>
              <a:t>count</a:t>
            </a:r>
            <a:r>
              <a:rPr lang="de-DE" dirty="0"/>
              <a:t> -&gt; e.g. 20% </a:t>
            </a:r>
            <a:r>
              <a:rPr lang="de-DE" dirty="0" err="1"/>
              <a:t>of</a:t>
            </a:r>
            <a:r>
              <a:rPr lang="de-DE" dirty="0"/>
              <a:t> </a:t>
            </a:r>
            <a:r>
              <a:rPr lang="de-DE" dirty="0" err="1"/>
              <a:t>flights</a:t>
            </a:r>
            <a:r>
              <a:rPr lang="de-DE" dirty="0"/>
              <a:t> from </a:t>
            </a:r>
            <a:r>
              <a:rPr lang="de-DE" dirty="0" err="1"/>
              <a:t>the</a:t>
            </a:r>
            <a:r>
              <a:rPr lang="de-DE" dirty="0"/>
              <a:t> </a:t>
            </a:r>
            <a:r>
              <a:rPr lang="de-DE" dirty="0" err="1"/>
              <a:t>north</a:t>
            </a:r>
            <a:r>
              <a:rPr lang="de-DE" dirty="0"/>
              <a:t> </a:t>
            </a:r>
            <a:r>
              <a:rPr lang="de-DE" dirty="0" err="1"/>
              <a:t>are</a:t>
            </a:r>
            <a:r>
              <a:rPr lang="de-DE" dirty="0"/>
              <a:t> </a:t>
            </a:r>
            <a:r>
              <a:rPr lang="de-DE" dirty="0" err="1"/>
              <a:t>delayed</a:t>
            </a:r>
            <a:r>
              <a:rPr lang="de-DE" dirty="0"/>
              <a:t> / </a:t>
            </a:r>
            <a:r>
              <a:rPr lang="de-DE" dirty="0" err="1"/>
              <a:t>we</a:t>
            </a:r>
            <a:r>
              <a:rPr lang="de-DE" dirty="0"/>
              <a:t> could also </a:t>
            </a:r>
            <a:r>
              <a:rPr lang="de-DE" dirty="0" err="1"/>
              <a:t>control</a:t>
            </a:r>
            <a:r>
              <a:rPr lang="de-DE" dirty="0"/>
              <a:t> </a:t>
            </a:r>
            <a:r>
              <a:rPr lang="de-DE" dirty="0" err="1"/>
              <a:t>for</a:t>
            </a:r>
            <a:r>
              <a:rPr lang="de-DE" dirty="0"/>
              <a:t> </a:t>
            </a:r>
            <a:r>
              <a:rPr lang="de-DE" dirty="0" err="1"/>
              <a:t>winter</a:t>
            </a:r>
            <a:r>
              <a:rPr lang="de-DE" dirty="0"/>
              <a:t> </a:t>
            </a:r>
            <a:r>
              <a:rPr lang="de-DE" dirty="0" err="1"/>
              <a:t>months</a:t>
            </a:r>
            <a:r>
              <a:rPr lang="de-DE" dirty="0"/>
              <a:t> etc. </a:t>
            </a:r>
          </a:p>
          <a:p>
            <a:pPr lvl="1"/>
            <a:r>
              <a:rPr lang="de-DE" dirty="0" err="1"/>
              <a:t>Ideas</a:t>
            </a:r>
            <a:r>
              <a:rPr lang="de-DE" dirty="0"/>
              <a:t>: </a:t>
            </a:r>
            <a:r>
              <a:rPr lang="de-DE" dirty="0" err="1"/>
              <a:t>query</a:t>
            </a:r>
            <a:r>
              <a:rPr lang="de-DE" dirty="0"/>
              <a:t> </a:t>
            </a:r>
            <a:r>
              <a:rPr lang="de-DE" dirty="0" err="1"/>
              <a:t>the</a:t>
            </a:r>
            <a:r>
              <a:rPr lang="de-DE" dirty="0"/>
              <a:t> </a:t>
            </a:r>
            <a:r>
              <a:rPr lang="de-DE" dirty="0" err="1"/>
              <a:t>delays</a:t>
            </a:r>
            <a:r>
              <a:rPr lang="de-DE" dirty="0"/>
              <a:t> </a:t>
            </a:r>
            <a:r>
              <a:rPr lang="de-DE" dirty="0" err="1"/>
              <a:t>by</a:t>
            </a:r>
            <a:r>
              <a:rPr lang="de-DE" dirty="0"/>
              <a:t> </a:t>
            </a:r>
            <a:r>
              <a:rPr lang="de-DE" dirty="0" err="1"/>
              <a:t>month</a:t>
            </a:r>
            <a:r>
              <a:rPr lang="de-DE" dirty="0"/>
              <a:t>? Are </a:t>
            </a:r>
            <a:r>
              <a:rPr lang="de-DE" dirty="0" err="1"/>
              <a:t>flights</a:t>
            </a:r>
            <a:r>
              <a:rPr lang="de-DE" dirty="0"/>
              <a:t> in </a:t>
            </a:r>
            <a:r>
              <a:rPr lang="de-DE" dirty="0" err="1"/>
              <a:t>winter</a:t>
            </a:r>
            <a:r>
              <a:rPr lang="de-DE" dirty="0"/>
              <a:t> </a:t>
            </a:r>
            <a:r>
              <a:rPr lang="de-DE" dirty="0" err="1"/>
              <a:t>more</a:t>
            </a:r>
            <a:r>
              <a:rPr lang="de-DE" dirty="0"/>
              <a:t> </a:t>
            </a:r>
            <a:r>
              <a:rPr lang="de-DE" dirty="0" err="1"/>
              <a:t>delayed</a:t>
            </a:r>
            <a:r>
              <a:rPr lang="de-DE" dirty="0"/>
              <a:t>? I am not </a:t>
            </a:r>
            <a:r>
              <a:rPr lang="de-DE" dirty="0" err="1"/>
              <a:t>sure</a:t>
            </a:r>
            <a:r>
              <a:rPr lang="de-DE" dirty="0"/>
              <a:t> </a:t>
            </a:r>
            <a:r>
              <a:rPr lang="de-DE" dirty="0" err="1"/>
              <a:t>how</a:t>
            </a:r>
            <a:r>
              <a:rPr lang="de-DE" dirty="0"/>
              <a:t> </a:t>
            </a:r>
            <a:r>
              <a:rPr lang="de-DE" dirty="0" err="1"/>
              <a:t>many</a:t>
            </a:r>
            <a:r>
              <a:rPr lang="de-DE" dirty="0"/>
              <a:t> </a:t>
            </a:r>
            <a:r>
              <a:rPr lang="de-DE" dirty="0" err="1"/>
              <a:t>queries</a:t>
            </a:r>
            <a:r>
              <a:rPr lang="de-DE" dirty="0"/>
              <a:t> </a:t>
            </a:r>
            <a:r>
              <a:rPr lang="de-DE" dirty="0" err="1"/>
              <a:t>we</a:t>
            </a:r>
            <a:r>
              <a:rPr lang="de-DE" dirty="0"/>
              <a:t> </a:t>
            </a:r>
            <a:r>
              <a:rPr lang="de-DE" dirty="0" err="1"/>
              <a:t>should</a:t>
            </a:r>
            <a:r>
              <a:rPr lang="de-DE" dirty="0"/>
              <a:t> have</a:t>
            </a:r>
          </a:p>
        </p:txBody>
      </p:sp>
    </p:spTree>
    <p:extLst>
      <p:ext uri="{BB962C8B-B14F-4D97-AF65-F5344CB8AC3E}">
        <p14:creationId xmlns:p14="http://schemas.microsoft.com/office/powerpoint/2010/main" val="236041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897</Words>
  <Application>Microsoft Office PowerPoint</Application>
  <PresentationFormat>Breitbild</PresentationFormat>
  <Paragraphs>60</Paragraphs>
  <Slides>7</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7</vt:i4>
      </vt:variant>
    </vt:vector>
  </HeadingPairs>
  <TitlesOfParts>
    <vt:vector size="13" baseType="lpstr">
      <vt:lpstr>Arial</vt:lpstr>
      <vt:lpstr>Calibri</vt:lpstr>
      <vt:lpstr>Calibri Light</vt:lpstr>
      <vt:lpstr>CMR10</vt:lpstr>
      <vt:lpstr>Courier New</vt:lpstr>
      <vt:lpstr>Office Theme</vt:lpstr>
      <vt:lpstr>Are flights going to/coming from the North delayed more?</vt:lpstr>
      <vt:lpstr>Concept</vt:lpstr>
      <vt:lpstr>Objective 2 –  data modeling and data ingestion </vt:lpstr>
      <vt:lpstr>Objective 3 – database queries</vt:lpstr>
      <vt:lpstr>Objective 4</vt:lpstr>
      <vt:lpstr>reproducibility</vt:lpstr>
      <vt:lpstr>Remarks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 Group Project</dc:title>
  <dc:creator>Wilson Liu</dc:creator>
  <cp:lastModifiedBy>Mike Schneider</cp:lastModifiedBy>
  <cp:revision>9</cp:revision>
  <dcterms:created xsi:type="dcterms:W3CDTF">2023-11-09T04:11:47Z</dcterms:created>
  <dcterms:modified xsi:type="dcterms:W3CDTF">2023-12-31T15:22:51Z</dcterms:modified>
</cp:coreProperties>
</file>