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iinside.com.br/tiinside/home/internet/17/05/2018/criptomoedas-e-criptoativos-criam-uma-nova-economia-mundial/" TargetMode="External"/><Relationship Id="rId2" Type="http://schemas.openxmlformats.org/officeDocument/2006/relationships/hyperlink" Target="https://pt.wikipedia.org/wiki/Criptomoed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ses.org.br/Article.aspx?id=1296" TargetMode="External"/><Relationship Id="rId4" Type="http://schemas.openxmlformats.org/officeDocument/2006/relationships/hyperlink" Target="https://www.hsm.com.br/bitcoin-e-o-impacto-da-tecnologia-blockchain-na-economia-mundia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times.com.br/criptomoedas-libertando-pessoas-do-complexo-bancario-estatal/" TargetMode="External"/><Relationship Id="rId2" Type="http://schemas.openxmlformats.org/officeDocument/2006/relationships/hyperlink" Target="https://brunocardosoadv.com/contratos-inteligen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Blockchain" TargetMode="External"/><Relationship Id="rId4" Type="http://schemas.openxmlformats.org/officeDocument/2006/relationships/hyperlink" Target="https://www.criptonario.com.br/examinando-historia-da-criptomoeda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geeks.com/guides/smart-contracts/" TargetMode="External"/><Relationship Id="rId2" Type="http://schemas.openxmlformats.org/officeDocument/2006/relationships/hyperlink" Target="https://www.mises.org.br/Article.aspx?id=6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ses.org.br/Article.aspx?id=1387" TargetMode="External"/><Relationship Id="rId4" Type="http://schemas.openxmlformats.org/officeDocument/2006/relationships/hyperlink" Target="https://www.youtube.com/watch?v=SSo_EIwHSd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EFi_POhps" TargetMode="External"/><Relationship Id="rId2" Type="http://schemas.openxmlformats.org/officeDocument/2006/relationships/hyperlink" Target="https://www.youtube.com/watch?v=ZE2HxTmxfr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ses.org.br/Article.aspx?id=311" TargetMode="External"/><Relationship Id="rId4" Type="http://schemas.openxmlformats.org/officeDocument/2006/relationships/hyperlink" Target="https://pt.wikipedia.org/wiki/Moeda_fiduci%C3%A1r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186" y="2404534"/>
            <a:ext cx="9606579" cy="1646302"/>
          </a:xfrm>
        </p:spPr>
        <p:txBody>
          <a:bodyPr/>
          <a:lstStyle/>
          <a:p>
            <a:pPr algn="l"/>
            <a:r>
              <a:rPr lang="pt-BR" dirty="0" err="1" smtClean="0">
                <a:solidFill>
                  <a:schemeClr val="tx1"/>
                </a:solidFill>
              </a:rPr>
              <a:t>Blockchain</a:t>
            </a:r>
            <a:r>
              <a:rPr lang="pt-BR" dirty="0" smtClean="0">
                <a:solidFill>
                  <a:schemeClr val="tx1"/>
                </a:solidFill>
              </a:rPr>
              <a:t> e suas aplicações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Computação impactando na sociedade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9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Criptomoedas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Bitcoin</a:t>
            </a:r>
            <a:r>
              <a:rPr lang="pt-BR" sz="2800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Criada em 2009 por </a:t>
            </a:r>
            <a:r>
              <a:rPr lang="pt-BR" sz="2400" dirty="0" err="1" smtClean="0"/>
              <a:t>Satoshi</a:t>
            </a:r>
            <a:r>
              <a:rPr lang="pt-BR" sz="2400" dirty="0" smtClean="0"/>
              <a:t> </a:t>
            </a:r>
            <a:r>
              <a:rPr lang="pt-BR" sz="2400" dirty="0" err="1" smtClean="0"/>
              <a:t>Nakamoto</a:t>
            </a:r>
            <a:r>
              <a:rPr lang="pt-BR" sz="2400" dirty="0" smtClean="0"/>
              <a:t> (pseudônimo)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Escassez garantida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É bolha?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Investimento ou Liberdade de expressão?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480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Contratos Inteligentes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Nick </a:t>
            </a:r>
            <a:r>
              <a:rPr lang="pt-BR" sz="2800" dirty="0" err="1" smtClean="0"/>
              <a:t>Szabo</a:t>
            </a:r>
            <a:r>
              <a:rPr lang="pt-BR" sz="2800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Cunhou o termo “</a:t>
            </a:r>
            <a:r>
              <a:rPr lang="pt-BR" sz="2400" dirty="0" err="1" smtClean="0"/>
              <a:t>smart</a:t>
            </a:r>
            <a:r>
              <a:rPr lang="pt-BR" sz="2400" dirty="0" smtClean="0"/>
              <a:t> </a:t>
            </a:r>
            <a:r>
              <a:rPr lang="pt-BR" sz="2400" dirty="0" err="1" smtClean="0"/>
              <a:t>contracts</a:t>
            </a:r>
            <a:r>
              <a:rPr lang="pt-BR" sz="2400" dirty="0" smtClean="0"/>
              <a:t>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Jurista, criptógrafo e cientista da computação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Criou a </a:t>
            </a:r>
            <a:r>
              <a:rPr lang="pt-BR" sz="2400" dirty="0" err="1" smtClean="0"/>
              <a:t>Bitgold</a:t>
            </a:r>
            <a:r>
              <a:rPr lang="pt-BR" sz="2400" dirty="0" smtClean="0"/>
              <a:t>, primeira moeda a utilizar </a:t>
            </a:r>
            <a:r>
              <a:rPr lang="pt-BR" sz="2400" dirty="0" err="1" smtClean="0"/>
              <a:t>blockchain</a:t>
            </a:r>
            <a:r>
              <a:rPr lang="pt-BR" sz="2400" dirty="0" smtClean="0"/>
              <a:t> e considerada a percursora da </a:t>
            </a:r>
            <a:r>
              <a:rPr lang="pt-BR" sz="2400" dirty="0" err="1" smtClean="0"/>
              <a:t>Bitcoin</a:t>
            </a: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7122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Contratos Inteligentes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5854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Programas escritos</a:t>
            </a:r>
          </a:p>
          <a:p>
            <a:r>
              <a:rPr lang="pt-BR" sz="2800" dirty="0" smtClean="0"/>
              <a:t>Mesmas características de contratos reais</a:t>
            </a:r>
          </a:p>
          <a:p>
            <a:r>
              <a:rPr lang="pt-BR" sz="2800" dirty="0" smtClean="0"/>
              <a:t>Mais baratos do que contratos reais</a:t>
            </a:r>
          </a:p>
          <a:p>
            <a:r>
              <a:rPr lang="pt-BR" sz="2800" dirty="0" smtClean="0"/>
              <a:t>Executado de forma automática</a:t>
            </a:r>
          </a:p>
          <a:p>
            <a:r>
              <a:rPr lang="pt-BR" sz="2800" dirty="0" smtClean="0"/>
              <a:t>Não necessita de um terceiro mediador</a:t>
            </a:r>
          </a:p>
          <a:p>
            <a:r>
              <a:rPr lang="pt-BR" sz="2800" dirty="0" smtClean="0"/>
              <a:t>Não dão margem à interpretação jurídica</a:t>
            </a:r>
          </a:p>
          <a:p>
            <a:r>
              <a:rPr lang="pt-BR" sz="2800" dirty="0" smtClean="0"/>
              <a:t>Não estão sujeitos à cartórios ou sistemas judiciários estatais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698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Conclusão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Criptomoedas</a:t>
            </a:r>
            <a:r>
              <a:rPr lang="pt-BR" sz="2800" dirty="0" smtClean="0"/>
              <a:t> vistas como investimento e não facilmente aceitas pelo senso comum</a:t>
            </a:r>
          </a:p>
          <a:p>
            <a:r>
              <a:rPr lang="pt-BR" sz="2800" dirty="0" smtClean="0"/>
              <a:t>Contratos inteligentes e </a:t>
            </a:r>
            <a:r>
              <a:rPr lang="pt-BR" sz="2800" dirty="0" err="1" smtClean="0"/>
              <a:t>Criptomoedas</a:t>
            </a:r>
            <a:endParaRPr lang="pt-BR" sz="2800" dirty="0"/>
          </a:p>
          <a:p>
            <a:r>
              <a:rPr lang="pt-BR" sz="2800" dirty="0" smtClean="0"/>
              <a:t>Tecnologias </a:t>
            </a:r>
            <a:r>
              <a:rPr lang="pt-BR" sz="2800" dirty="0" err="1" smtClean="0"/>
              <a:t>disruptivas</a:t>
            </a:r>
            <a:r>
              <a:rPr lang="pt-BR" sz="2800" dirty="0" smtClean="0"/>
              <a:t> de grande impacto na sociedade</a:t>
            </a:r>
          </a:p>
          <a:p>
            <a:r>
              <a:rPr lang="pt-BR" sz="2800" dirty="0" smtClean="0"/>
              <a:t>Tecnologias recentes em constante evolução</a:t>
            </a:r>
          </a:p>
          <a:p>
            <a:r>
              <a:rPr lang="pt-BR" sz="2800" dirty="0" smtClean="0"/>
              <a:t>Grande potencial de mudar a visão econômica</a:t>
            </a:r>
          </a:p>
        </p:txBody>
      </p:sp>
    </p:spTree>
    <p:extLst>
      <p:ext uri="{BB962C8B-B14F-4D97-AF65-F5344CB8AC3E}">
        <p14:creationId xmlns:p14="http://schemas.microsoft.com/office/powerpoint/2010/main" val="255407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Wikipedia</a:t>
            </a:r>
            <a:r>
              <a:rPr lang="pt-BR" dirty="0"/>
              <a:t>. </a:t>
            </a:r>
            <a:r>
              <a:rPr lang="pt-BR" dirty="0" err="1"/>
              <a:t>Criptomoeda</a:t>
            </a:r>
            <a:r>
              <a:rPr lang="pt-BR" dirty="0"/>
              <a:t>. 2018. Disponível em: &lt;</a:t>
            </a:r>
            <a:r>
              <a:rPr lang="pt-BR" u="sng" dirty="0">
                <a:hlinkClick r:id="rId2"/>
              </a:rPr>
              <a:t>https://pt.wikipedia.org/wiki/Criptomoeda</a:t>
            </a:r>
            <a:r>
              <a:rPr lang="pt-BR" dirty="0"/>
              <a:t>&gt;. Acesso em: </a:t>
            </a:r>
            <a:r>
              <a:rPr lang="pt-BR" u="sng" dirty="0"/>
              <a:t>24</a:t>
            </a:r>
            <a:r>
              <a:rPr lang="pt-BR" dirty="0"/>
              <a:t> Out. 2018.</a:t>
            </a:r>
          </a:p>
          <a:p>
            <a:r>
              <a:rPr lang="pt-BR" dirty="0" err="1"/>
              <a:t>Criptomoedas</a:t>
            </a:r>
            <a:r>
              <a:rPr lang="pt-BR" dirty="0"/>
              <a:t> e </a:t>
            </a:r>
            <a:r>
              <a:rPr lang="pt-BR" dirty="0" err="1"/>
              <a:t>criptoativos</a:t>
            </a:r>
            <a:r>
              <a:rPr lang="pt-BR" dirty="0"/>
              <a:t> criam uma nova economia mundial. 2018. Disponível em: &lt;</a:t>
            </a:r>
            <a:r>
              <a:rPr lang="pt-BR" u="sng" dirty="0">
                <a:hlinkClick r:id="rId3"/>
              </a:rPr>
              <a:t>http://tiinside.com.br/tiinside/home/internet/17/05/2018/criptomoedas-e-criptoativos-criam-uma-nova-economia-mundial/</a:t>
            </a:r>
            <a:r>
              <a:rPr lang="pt-BR" dirty="0"/>
              <a:t>&gt;. Acesso em: 24 Out. 2018.</a:t>
            </a:r>
          </a:p>
          <a:p>
            <a:r>
              <a:rPr lang="pt-BR" dirty="0" err="1"/>
              <a:t>Bitcoin</a:t>
            </a:r>
            <a:r>
              <a:rPr lang="pt-BR" dirty="0"/>
              <a:t> e o impacto da tecnologia </a:t>
            </a:r>
            <a:r>
              <a:rPr lang="pt-BR" dirty="0" err="1"/>
              <a:t>blockchain</a:t>
            </a:r>
            <a:r>
              <a:rPr lang="pt-BR" dirty="0"/>
              <a:t> na economia mundial. 2018. Disponível em: &lt;</a:t>
            </a:r>
            <a:r>
              <a:rPr lang="pt-BR" u="sng" dirty="0">
                <a:hlinkClick r:id="rId4"/>
              </a:rPr>
              <a:t>https://www.hsm.com.br/bitcoin-e-o-impacto-da-tecnologia-blockchain-na-economia-mundial/</a:t>
            </a:r>
            <a:r>
              <a:rPr lang="pt-BR" dirty="0"/>
              <a:t>&gt;. Acesso em: 24 Out. 2018</a:t>
            </a:r>
            <a:r>
              <a:rPr lang="pt-BR" dirty="0" smtClean="0"/>
              <a:t>.</a:t>
            </a:r>
          </a:p>
          <a:p>
            <a:r>
              <a:rPr lang="pt-BR" dirty="0" smtClean="0"/>
              <a:t>HAZLITT, Henry. </a:t>
            </a:r>
            <a:r>
              <a:rPr lang="pt-BR" dirty="0"/>
              <a:t>O básico sobre a </a:t>
            </a:r>
            <a:r>
              <a:rPr lang="pt-BR" dirty="0" smtClean="0"/>
              <a:t>inflação. 2013. Disponível em: &lt;</a:t>
            </a:r>
            <a:r>
              <a:rPr lang="pt-BR" dirty="0">
                <a:hlinkClick r:id="rId5"/>
              </a:rPr>
              <a:t>https://www.mises.org.br/Article.aspx?id=1296</a:t>
            </a:r>
            <a:r>
              <a:rPr lang="pt-BR" dirty="0" smtClean="0"/>
              <a:t>&gt;. Acesso em: 24 Out. 2018.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43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CARDOSO, Bruno. Contratos Inteligentes: descubra o que são e como </a:t>
            </a:r>
            <a:r>
              <a:rPr lang="pt-BR" dirty="0" err="1"/>
              <a:t>funionam</a:t>
            </a:r>
            <a:r>
              <a:rPr lang="pt-BR" dirty="0"/>
              <a:t>. 2018. Disponível em: &lt;</a:t>
            </a:r>
            <a:r>
              <a:rPr lang="pt-BR" u="sng" dirty="0">
                <a:hlinkClick r:id="rId2"/>
              </a:rPr>
              <a:t>https://brunocardosoadv.com/contratos-inteligentes/</a:t>
            </a:r>
            <a:r>
              <a:rPr lang="pt-BR" dirty="0"/>
              <a:t>&gt;. Acesso em: 24 Out. 2018.</a:t>
            </a:r>
          </a:p>
          <a:p>
            <a:r>
              <a:rPr lang="pt-BR" dirty="0"/>
              <a:t>LIMA, </a:t>
            </a:r>
            <a:r>
              <a:rPr lang="pt-BR" dirty="0" err="1"/>
              <a:t>Raphaël</a:t>
            </a:r>
            <a:r>
              <a:rPr lang="pt-BR" dirty="0"/>
              <a:t>. </a:t>
            </a:r>
            <a:r>
              <a:rPr lang="pt-BR" dirty="0" err="1"/>
              <a:t>Criptomoedas</a:t>
            </a:r>
            <a:r>
              <a:rPr lang="pt-BR" dirty="0"/>
              <a:t>: libertando pessoas do complexo bancário-estatal. 2018. Disponível em: &lt;</a:t>
            </a:r>
            <a:r>
              <a:rPr lang="pt-BR" u="sng" dirty="0">
                <a:hlinkClick r:id="rId3"/>
              </a:rPr>
              <a:t>https://cointimes.com.br/criptomoedas-libertando-pessoas-do-complexo-bancario-estatal/</a:t>
            </a:r>
            <a:r>
              <a:rPr lang="pt-BR" dirty="0"/>
              <a:t>&gt;. Acesso em: 24 Out. 2018.</a:t>
            </a:r>
          </a:p>
          <a:p>
            <a:r>
              <a:rPr lang="pt-BR" dirty="0"/>
              <a:t>Examinando a história da </a:t>
            </a:r>
            <a:r>
              <a:rPr lang="pt-BR" dirty="0" err="1"/>
              <a:t>criptomoeda</a:t>
            </a:r>
            <a:r>
              <a:rPr lang="pt-BR" dirty="0"/>
              <a:t> – Como evoluiu desde o início até agora. Disponível em: &lt;</a:t>
            </a:r>
            <a:r>
              <a:rPr lang="pt-BR" u="sng" dirty="0">
                <a:hlinkClick r:id="rId4"/>
              </a:rPr>
              <a:t>https://www.criptonario.com.br/examinando-historia-da-criptomoeda/</a:t>
            </a:r>
            <a:r>
              <a:rPr lang="pt-BR" dirty="0"/>
              <a:t>&gt; Acesso em: 24 Out. 2018</a:t>
            </a:r>
            <a:r>
              <a:rPr lang="pt-BR" dirty="0" smtClean="0"/>
              <a:t>.</a:t>
            </a:r>
          </a:p>
          <a:p>
            <a:r>
              <a:rPr lang="pt-BR" dirty="0" err="1"/>
              <a:t>Wikipedia</a:t>
            </a:r>
            <a:r>
              <a:rPr lang="pt-BR" dirty="0"/>
              <a:t>. </a:t>
            </a:r>
            <a:r>
              <a:rPr lang="pt-BR" dirty="0" err="1"/>
              <a:t>Blockchain</a:t>
            </a:r>
            <a:r>
              <a:rPr lang="pt-BR" dirty="0"/>
              <a:t>. 2018. Disponível em: &lt;</a:t>
            </a:r>
            <a:r>
              <a:rPr lang="pt-BR" u="sng" dirty="0">
                <a:hlinkClick r:id="rId5"/>
              </a:rPr>
              <a:t>https://pt.wikipedia.org/wiki/Blockchain</a:t>
            </a:r>
            <a:r>
              <a:rPr lang="pt-BR" dirty="0"/>
              <a:t>&gt;. Acesso em: 24 Out. 2018.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84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IORIO, Ubiratan Jorge. A teoria monetária austríaca. 2010. Disponível em: &lt;</a:t>
            </a:r>
            <a:r>
              <a:rPr lang="pt-BR" u="sng" dirty="0">
                <a:hlinkClick r:id="rId2"/>
              </a:rPr>
              <a:t>https://www.mises.org.br/Article.aspx?id=697</a:t>
            </a:r>
            <a:r>
              <a:rPr lang="pt-BR" dirty="0"/>
              <a:t>&gt;. Acesso em: 24 Out. 2018.</a:t>
            </a:r>
          </a:p>
          <a:p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: The </a:t>
            </a:r>
            <a:r>
              <a:rPr lang="pt-BR" dirty="0" err="1"/>
              <a:t>Blockchain</a:t>
            </a:r>
            <a:r>
              <a:rPr lang="pt-BR" dirty="0"/>
              <a:t> Technology </a:t>
            </a:r>
            <a:r>
              <a:rPr lang="pt-BR" dirty="0" err="1"/>
              <a:t>That</a:t>
            </a:r>
            <a:r>
              <a:rPr lang="pt-BR" dirty="0"/>
              <a:t> Will </a:t>
            </a:r>
            <a:r>
              <a:rPr lang="pt-BR" dirty="0" err="1"/>
              <a:t>Replace</a:t>
            </a:r>
            <a:r>
              <a:rPr lang="pt-BR" dirty="0"/>
              <a:t> </a:t>
            </a:r>
            <a:r>
              <a:rPr lang="pt-BR" dirty="0" err="1"/>
              <a:t>Lawyers</a:t>
            </a:r>
            <a:r>
              <a:rPr lang="pt-BR" dirty="0"/>
              <a:t>. Disponível em: &lt;</a:t>
            </a:r>
            <a:r>
              <a:rPr lang="pt-BR" u="sng" dirty="0">
                <a:hlinkClick r:id="rId3"/>
              </a:rPr>
              <a:t>https://blockgeeks.com/guides/smart-contracts/</a:t>
            </a:r>
            <a:r>
              <a:rPr lang="pt-BR" dirty="0"/>
              <a:t>&gt;. Acesso em: 24 Out. 2018.</a:t>
            </a:r>
          </a:p>
          <a:p>
            <a:r>
              <a:rPr lang="pt-BR" dirty="0"/>
              <a:t>MISES, Ludwig von. As Seis Lições. 7. Ed. São Paulo: Instituto Ludwig von </a:t>
            </a:r>
            <a:r>
              <a:rPr lang="pt-BR" dirty="0" err="1"/>
              <a:t>Mises</a:t>
            </a:r>
            <a:r>
              <a:rPr lang="pt-BR" dirty="0"/>
              <a:t> Brasil, 2009</a:t>
            </a:r>
          </a:p>
          <a:p>
            <a:r>
              <a:rPr lang="pt-BR" dirty="0" err="1"/>
              <a:t>Simply</a:t>
            </a:r>
            <a:r>
              <a:rPr lang="pt-BR" dirty="0"/>
              <a:t> </a:t>
            </a:r>
            <a:r>
              <a:rPr lang="pt-BR" dirty="0" err="1"/>
              <a:t>Explained</a:t>
            </a:r>
            <a:r>
              <a:rPr lang="pt-BR" dirty="0"/>
              <a:t> – </a:t>
            </a:r>
            <a:r>
              <a:rPr lang="pt-BR" dirty="0" err="1"/>
              <a:t>Savjee</a:t>
            </a:r>
            <a:r>
              <a:rPr lang="pt-BR" dirty="0"/>
              <a:t>. </a:t>
            </a:r>
            <a:r>
              <a:rPr lang="pt-BR" dirty="0" err="1"/>
              <a:t>How</a:t>
            </a:r>
            <a:r>
              <a:rPr lang="pt-BR" dirty="0"/>
              <a:t> does a </a:t>
            </a:r>
            <a:r>
              <a:rPr lang="pt-BR" dirty="0" err="1"/>
              <a:t>blockchain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. 2017. Disponível em: &lt;</a:t>
            </a:r>
            <a:r>
              <a:rPr lang="pt-BR" u="sng" dirty="0">
                <a:hlinkClick r:id="rId4"/>
              </a:rPr>
              <a:t>https://www.youtube.com/watch?v=SSo_EIwHSd4</a:t>
            </a:r>
            <a:r>
              <a:rPr lang="pt-BR" dirty="0"/>
              <a:t>&gt;. Acesso em: 24 Out. 2018</a:t>
            </a:r>
            <a:r>
              <a:rPr lang="pt-BR" dirty="0" smtClean="0"/>
              <a:t>.</a:t>
            </a:r>
          </a:p>
          <a:p>
            <a:r>
              <a:rPr lang="pt-BR" dirty="0" smtClean="0"/>
              <a:t>ROQUE, Leandro. </a:t>
            </a:r>
            <a:r>
              <a:rPr lang="pt-BR" dirty="0"/>
              <a:t>O sistema bancário brasileiro e seus detalhes quase nunca </a:t>
            </a:r>
            <a:r>
              <a:rPr lang="pt-BR" dirty="0" smtClean="0"/>
              <a:t>mencionados. 2012. Disponível em: &lt;</a:t>
            </a:r>
            <a:r>
              <a:rPr lang="pt-BR" dirty="0">
                <a:hlinkClick r:id="rId5"/>
              </a:rPr>
              <a:t>https://www.mises.org.br/Article.aspx?id=1387</a:t>
            </a:r>
            <a:r>
              <a:rPr lang="pt-BR" dirty="0" smtClean="0"/>
              <a:t>&gt;. Acesso em: 24 Out. 2018.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97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Simply</a:t>
            </a:r>
            <a:r>
              <a:rPr lang="pt-BR" dirty="0"/>
              <a:t> </a:t>
            </a:r>
            <a:r>
              <a:rPr lang="pt-BR" dirty="0" err="1"/>
              <a:t>Explained</a:t>
            </a:r>
            <a:r>
              <a:rPr lang="pt-BR" dirty="0"/>
              <a:t> – </a:t>
            </a:r>
            <a:r>
              <a:rPr lang="pt-BR" dirty="0" err="1"/>
              <a:t>Savjee</a:t>
            </a:r>
            <a:r>
              <a:rPr lang="pt-BR" dirty="0"/>
              <a:t>. 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contracts</a:t>
            </a:r>
            <a:r>
              <a:rPr lang="pt-BR" dirty="0"/>
              <a:t>. 2017. Disponível em: &lt;</a:t>
            </a:r>
            <a:r>
              <a:rPr lang="pt-BR" u="sng" dirty="0">
                <a:hlinkClick r:id="rId2"/>
              </a:rPr>
              <a:t>https://www.youtube.com/watch?v=ZE2HxTmxfrI</a:t>
            </a:r>
            <a:r>
              <a:rPr lang="pt-BR" dirty="0"/>
              <a:t>&gt;. Acesso em: 24 Out. 2018.</a:t>
            </a:r>
          </a:p>
          <a:p>
            <a:r>
              <a:rPr lang="pt-BR" dirty="0" err="1"/>
              <a:t>Simply</a:t>
            </a:r>
            <a:r>
              <a:rPr lang="pt-BR" dirty="0"/>
              <a:t> </a:t>
            </a:r>
            <a:r>
              <a:rPr lang="pt-BR" dirty="0" err="1"/>
              <a:t>Explained</a:t>
            </a:r>
            <a:r>
              <a:rPr lang="pt-BR" dirty="0"/>
              <a:t> – </a:t>
            </a:r>
            <a:r>
              <a:rPr lang="pt-BR" dirty="0" err="1"/>
              <a:t>Savjee</a:t>
            </a:r>
            <a:r>
              <a:rPr lang="pt-BR" dirty="0"/>
              <a:t>. </a:t>
            </a:r>
            <a:r>
              <a:rPr lang="pt-BR" dirty="0" err="1"/>
              <a:t>Proof-of-Stake</a:t>
            </a:r>
            <a:r>
              <a:rPr lang="pt-BR" dirty="0"/>
              <a:t> (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proof-of-work</a:t>
            </a:r>
            <a:r>
              <a:rPr lang="pt-BR" dirty="0"/>
              <a:t>). 2018. Disponível em: &lt;</a:t>
            </a:r>
            <a:r>
              <a:rPr lang="pt-BR" u="sng" dirty="0">
                <a:hlinkClick r:id="rId3"/>
              </a:rPr>
              <a:t>https://www.youtube.com/watch?v=M3EFi_POhps</a:t>
            </a:r>
            <a:r>
              <a:rPr lang="pt-BR" dirty="0"/>
              <a:t>&gt;. Acesso em: 24 Out. 2018.</a:t>
            </a:r>
          </a:p>
          <a:p>
            <a:r>
              <a:rPr lang="pt-BR" dirty="0" err="1"/>
              <a:t>Wikipedia</a:t>
            </a:r>
            <a:r>
              <a:rPr lang="pt-BR" dirty="0"/>
              <a:t>. Moeda Fiduciária. 2018. Disponível em: &lt;</a:t>
            </a:r>
            <a:r>
              <a:rPr lang="pt-BR" u="sng" dirty="0">
                <a:hlinkClick r:id="rId4"/>
              </a:rPr>
              <a:t>https://pt.wikipedia.org/wiki/Moeda_fiduci%C3%A1ria</a:t>
            </a:r>
            <a:r>
              <a:rPr lang="pt-BR" dirty="0"/>
              <a:t>&gt;. Acesso em: 24 Out. 2018.</a:t>
            </a:r>
          </a:p>
          <a:p>
            <a:r>
              <a:rPr lang="pt-BR" dirty="0" smtClean="0"/>
              <a:t>ROTHBARD, Murray N.</a:t>
            </a:r>
            <a:r>
              <a:rPr lang="pt-BR" b="1" dirty="0"/>
              <a:t> </a:t>
            </a:r>
            <a:r>
              <a:rPr lang="pt-BR" dirty="0"/>
              <a:t>O sistema bancário de reservas </a:t>
            </a:r>
            <a:r>
              <a:rPr lang="pt-BR" dirty="0" smtClean="0"/>
              <a:t>fracionárias. 2010. 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www.mises.org.br/Article.aspx?id=311</a:t>
            </a:r>
            <a:r>
              <a:rPr lang="pt-BR" dirty="0" smtClean="0"/>
              <a:t>. Acesso em: 24 Out. 2018.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06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Blockchain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Conceito criado em 1991</a:t>
            </a:r>
          </a:p>
          <a:p>
            <a:r>
              <a:rPr lang="pt-BR" sz="2800" dirty="0" smtClean="0"/>
              <a:t>Gerenciamento descentralizado de dados através de uma rede P2P</a:t>
            </a:r>
          </a:p>
          <a:p>
            <a:r>
              <a:rPr lang="pt-BR" sz="2800" dirty="0" smtClean="0"/>
              <a:t>Tecnologia recente</a:t>
            </a:r>
          </a:p>
          <a:p>
            <a:r>
              <a:rPr lang="pt-BR" sz="2800" dirty="0" smtClean="0"/>
              <a:t>Surgimento de várias aplicações a cada dia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0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Blockchain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" y="2108500"/>
            <a:ext cx="9455972" cy="2829261"/>
          </a:xfrm>
        </p:spPr>
      </p:pic>
    </p:spTree>
    <p:extLst>
      <p:ext uri="{BB962C8B-B14F-4D97-AF65-F5344CB8AC3E}">
        <p14:creationId xmlns:p14="http://schemas.microsoft.com/office/powerpoint/2010/main" val="41345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Blockchain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Proof-of-work</a:t>
            </a:r>
            <a:r>
              <a:rPr lang="pt-BR" sz="2800" dirty="0" smtClean="0"/>
              <a:t>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 smtClean="0"/>
              <a:t>Criado em 1993 para prevenção de spams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 smtClean="0"/>
              <a:t>Desacelera criação de nós na cadeia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 smtClean="0"/>
              <a:t>Grande custo computacional e elétrico</a:t>
            </a:r>
          </a:p>
          <a:p>
            <a:pPr marL="514350" indent="-514350">
              <a:buFont typeface="+mj-lt"/>
              <a:buAutoNum type="arabicPeriod"/>
            </a:pPr>
            <a:endParaRPr 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68053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Blockchain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Para burlar a segurança da cadeia: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2400" dirty="0" smtClean="0"/>
              <a:t>Controlar mais de 50% da rede P2P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2400" dirty="0" smtClean="0"/>
              <a:t>Recalcular os </a:t>
            </a:r>
            <a:r>
              <a:rPr lang="pt-BR" sz="2400" dirty="0" err="1" smtClean="0"/>
              <a:t>hashes</a:t>
            </a:r>
            <a:r>
              <a:rPr lang="pt-BR" sz="2400" dirty="0" smtClean="0"/>
              <a:t> de todos os blocos da cadeia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2400" dirty="0" smtClean="0"/>
              <a:t>Calcular o </a:t>
            </a:r>
            <a:r>
              <a:rPr lang="pt-BR" sz="2400" dirty="0" err="1" smtClean="0"/>
              <a:t>proof-of-work</a:t>
            </a:r>
            <a:r>
              <a:rPr lang="pt-BR" sz="2400" dirty="0" smtClean="0"/>
              <a:t> para todos os blocos</a:t>
            </a:r>
          </a:p>
          <a:p>
            <a:pPr marL="571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Criptomoedas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Ether</a:t>
            </a:r>
            <a:r>
              <a:rPr lang="pt-BR" sz="2800" dirty="0" smtClean="0"/>
              <a:t> (2015)     - </a:t>
            </a:r>
            <a:r>
              <a:rPr lang="pt-BR" sz="2800" dirty="0" err="1" smtClean="0"/>
              <a:t>Ethereum</a:t>
            </a:r>
            <a:endParaRPr lang="pt-BR" sz="2800" dirty="0" smtClean="0"/>
          </a:p>
          <a:p>
            <a:r>
              <a:rPr lang="pt-BR" sz="2800" dirty="0" err="1" smtClean="0"/>
              <a:t>Bitcoin</a:t>
            </a:r>
            <a:r>
              <a:rPr lang="pt-BR" sz="2800" dirty="0" smtClean="0"/>
              <a:t> (2009)   – </a:t>
            </a:r>
            <a:r>
              <a:rPr lang="pt-BR" sz="2800" dirty="0" err="1" smtClean="0"/>
              <a:t>Satoshi</a:t>
            </a:r>
            <a:r>
              <a:rPr lang="pt-BR" sz="2800" dirty="0" smtClean="0"/>
              <a:t> Sakamoto</a:t>
            </a:r>
          </a:p>
          <a:p>
            <a:r>
              <a:rPr lang="pt-BR" sz="2800" dirty="0" err="1" smtClean="0"/>
              <a:t>Bitgold</a:t>
            </a:r>
            <a:r>
              <a:rPr lang="pt-BR" sz="2800" dirty="0"/>
              <a:t> </a:t>
            </a:r>
            <a:r>
              <a:rPr lang="pt-BR" sz="2800" dirty="0" smtClean="0"/>
              <a:t>(1998)   – Nick </a:t>
            </a:r>
            <a:r>
              <a:rPr lang="pt-BR" sz="2800" dirty="0" err="1" smtClean="0"/>
              <a:t>Szabo</a:t>
            </a:r>
            <a:endParaRPr lang="pt-BR" sz="2800" dirty="0" smtClean="0"/>
          </a:p>
          <a:p>
            <a:r>
              <a:rPr lang="pt-BR" sz="2800" dirty="0" err="1" smtClean="0"/>
              <a:t>DigiCash</a:t>
            </a:r>
            <a:r>
              <a:rPr lang="pt-BR" sz="2800" dirty="0"/>
              <a:t> </a:t>
            </a:r>
            <a:r>
              <a:rPr lang="pt-BR" sz="2800" dirty="0" smtClean="0"/>
              <a:t>(1989) – David </a:t>
            </a:r>
            <a:r>
              <a:rPr lang="pt-BR" sz="2800" dirty="0" err="1" smtClean="0"/>
              <a:t>Chaum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8548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Criptomoedas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Dinheiro: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Difícil de falsificar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Possuir valor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Fácil de transportar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sz="2400" dirty="0" smtClean="0"/>
              <a:t>Ser escasso</a:t>
            </a:r>
          </a:p>
          <a:p>
            <a:endParaRPr lang="pt-BR" sz="2800" dirty="0" smtClean="0"/>
          </a:p>
          <a:p>
            <a:r>
              <a:rPr lang="pt-BR" sz="2800" dirty="0" smtClean="0"/>
              <a:t>Moeda é algo aceito como dinheiro em uma região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274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Criptomoedas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 smtClean="0"/>
              <a:t>Moeda Fiduciária: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Não possui lastro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Valor depende da confiança das partes sobre quem a emitiu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Cheques, títulos e dinheiro em papel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Não é escassa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Transações submetidas à sistemas bancários centralizados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Reserva fracionada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480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Criptomoedas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/>
              <a:t>Criptomoeda</a:t>
            </a:r>
            <a:r>
              <a:rPr lang="pt-BR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Moeda digital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Descentralizada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Transações mais rápidas e criptografadas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Concorrência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400" dirty="0" smtClean="0"/>
              <a:t>Escassez</a:t>
            </a:r>
          </a:p>
        </p:txBody>
      </p:sp>
    </p:spTree>
    <p:extLst>
      <p:ext uri="{BB962C8B-B14F-4D97-AF65-F5344CB8AC3E}">
        <p14:creationId xmlns:p14="http://schemas.microsoft.com/office/powerpoint/2010/main" val="36510894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786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Facetado</vt:lpstr>
      <vt:lpstr>Blockchain e suas aplicações</vt:lpstr>
      <vt:lpstr>Blockchain</vt:lpstr>
      <vt:lpstr>Blockchain</vt:lpstr>
      <vt:lpstr>Blockchain</vt:lpstr>
      <vt:lpstr>Blockchain</vt:lpstr>
      <vt:lpstr>Criptomoedas</vt:lpstr>
      <vt:lpstr>Criptomoedas</vt:lpstr>
      <vt:lpstr>Criptomoedas</vt:lpstr>
      <vt:lpstr>Criptomoedas</vt:lpstr>
      <vt:lpstr>Criptomoedas</vt:lpstr>
      <vt:lpstr>Contratos Inteligentes</vt:lpstr>
      <vt:lpstr>Contratos Inteligentes</vt:lpstr>
      <vt:lpstr>Conclusão</vt:lpstr>
      <vt:lpstr>Referências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 suas aplicações</dc:title>
  <dc:creator>Usuário do Windows</dc:creator>
  <cp:lastModifiedBy>Usuário do Windows</cp:lastModifiedBy>
  <cp:revision>9</cp:revision>
  <dcterms:created xsi:type="dcterms:W3CDTF">2019-05-02T03:56:01Z</dcterms:created>
  <dcterms:modified xsi:type="dcterms:W3CDTF">2019-05-02T05:17:34Z</dcterms:modified>
</cp:coreProperties>
</file>