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embeddedFontLst>
    <p:embeddedFont>
      <p:font typeface="Source Code Pro" panose="020B0509030403020204" pitchFamily="49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3" roundtripDataSignature="AMtx7mjfFRwhc3QNOZQhDsXbkzWwO2Qs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92E37E-C275-1DA9-44CE-7D3F6811745B}" v="1" dt="2025-04-29T12:25:40.0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customschemas.google.com/relationships/presentationmetadata" Target="metadata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ARA SONALE SANTOS SAMPIO" userId="S::samara.sampaio@maisunifacisa.com.br::c6ab63cc-11c7-4f7e-92d3-ab635a884027" providerId="AD" clId="Web-{B792E37E-C275-1DA9-44CE-7D3F6811745B}"/>
    <pc:docChg chg="delSld">
      <pc:chgData name="SAMARA SONALE SANTOS SAMPIO" userId="S::samara.sampaio@maisunifacisa.com.br::c6ab63cc-11c7-4f7e-92d3-ab635a884027" providerId="AD" clId="Web-{B792E37E-C275-1DA9-44CE-7D3F6811745B}" dt="2025-04-29T12:25:40.076" v="0"/>
      <pc:docMkLst>
        <pc:docMk/>
      </pc:docMkLst>
      <pc:sldChg chg="del">
        <pc:chgData name="SAMARA SONALE SANTOS SAMPIO" userId="S::samara.sampaio@maisunifacisa.com.br::c6ab63cc-11c7-4f7e-92d3-ab635a884027" providerId="AD" clId="Web-{B792E37E-C275-1DA9-44CE-7D3F6811745B}" dt="2025-04-29T12:25:40.076" v="0"/>
        <pc:sldMkLst>
          <pc:docMk/>
          <pc:sldMk cId="446634512" sldId="269"/>
        </pc:sldMkLst>
      </pc:sldChg>
    </pc:docChg>
  </pc:docChgLst>
  <pc:docChgLst>
    <pc:chgData name="SAMARA SONALE SANTOS SAMPIO" userId="S::samara.sampaio@maisunifacisa.com.br::c6ab63cc-11c7-4f7e-92d3-ab635a884027" providerId="AD" clId="Web-{13606EB0-2564-0B1F-CB4B-2E7AEB4627AB}"/>
    <pc:docChg chg="addSld">
      <pc:chgData name="SAMARA SONALE SANTOS SAMPIO" userId="S::samara.sampaio@maisunifacisa.com.br::c6ab63cc-11c7-4f7e-92d3-ab635a884027" providerId="AD" clId="Web-{13606EB0-2564-0B1F-CB4B-2E7AEB4627AB}" dt="2025-04-24T14:22:09.549" v="0"/>
      <pc:docMkLst>
        <pc:docMk/>
      </pc:docMkLst>
      <pc:sldChg chg="new">
        <pc:chgData name="SAMARA SONALE SANTOS SAMPIO" userId="S::samara.sampaio@maisunifacisa.com.br::c6ab63cc-11c7-4f7e-92d3-ab635a884027" providerId="AD" clId="Web-{13606EB0-2564-0B1F-CB4B-2E7AEB4627AB}" dt="2025-04-24T14:22:09.549" v="0"/>
        <pc:sldMkLst>
          <pc:docMk/>
          <pc:sldMk cId="446634512" sldId="26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4" name="Google Shape;134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" name="Google Shape;6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pt-BR">
                <a:solidFill>
                  <a:srgbClr val="434343"/>
                </a:solidFill>
              </a:rPr>
              <a:t>Controle de Decisão</a:t>
            </a:r>
            <a:endParaRPr>
              <a:solidFill>
                <a:srgbClr val="434343"/>
              </a:solidFill>
            </a:endParaRPr>
          </a:p>
        </p:txBody>
      </p:sp>
      <p:sp>
        <p:nvSpPr>
          <p:cNvPr id="55" name="Google Shape;55;p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/>
              <a:t>Professora: Samara Sampaio</a:t>
            </a:r>
            <a:endParaRPr/>
          </a:p>
        </p:txBody>
      </p:sp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29100" y="4367525"/>
            <a:ext cx="2543175" cy="57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Exemplo de utilização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pic>
        <p:nvPicPr>
          <p:cNvPr id="119" name="Google Shape;119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54350" y="1152475"/>
            <a:ext cx="5581650" cy="3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Pratique!</a:t>
            </a:r>
            <a:endParaRPr/>
          </a:p>
        </p:txBody>
      </p:sp>
      <p:sp>
        <p:nvSpPr>
          <p:cNvPr id="125" name="Google Shape;125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pt-BR"/>
              <a:t>Crie um programa que solicite ao usuário o valor de uma compra. Se o valor for:</a:t>
            </a:r>
            <a:endParaRPr/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Maior ou igual a R$1000: aplique um desconto de 20% e mostre o valor final.</a:t>
            </a:r>
            <a:endParaRPr/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Entre R$500 e R$999: aplique um desconto de 10% e mostre o valor final.</a:t>
            </a:r>
            <a:endParaRPr/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Entre R$100 e R$499: aplique um desconto de 5% e mostre o valor final.</a:t>
            </a:r>
            <a:endParaRPr/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Menor que R$100: não aplique desconto e mostre o valor final.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Pratique!</a:t>
            </a:r>
            <a:endParaRPr/>
          </a:p>
        </p:txBody>
      </p:sp>
      <p:sp>
        <p:nvSpPr>
          <p:cNvPr id="131" name="Google Shape;131;p1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2. Escreva um programa que peça ao usuário a temperatura em graus Celsius e determine a faixa de temperatura:</a:t>
            </a:r>
            <a:endParaRPr/>
          </a:p>
          <a:p>
            <a:pPr marL="457200" lvl="0" indent="-3429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Maior que 40: "Extremamente quente"</a:t>
            </a:r>
            <a:endParaRPr/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Entre 30 e 39: "Quente"</a:t>
            </a:r>
            <a:endParaRPr/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Entre 20 e 29: "Agradável"</a:t>
            </a:r>
            <a:endParaRPr/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Entre 10 e 19: "Frio"</a:t>
            </a:r>
            <a:endParaRPr/>
          </a:p>
          <a:p>
            <a:pPr marL="457200" lvl="0" indent="-3429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/>
              <a:t>Menor que 10: "Muito frio"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Pratique!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100">
                <a:solidFill>
                  <a:schemeClr val="dk1"/>
                </a:solidFill>
              </a:rPr>
              <a:t>3. Escreva um programa que solicite ao usuário a nota final de um aluno e se o aluno entregou todos os trabalhos. Com base nesses dados, o programa deve classificar o desempenho do aluno com as seguintes regras: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pt-BR" sz="1100" b="1">
                <a:solidFill>
                  <a:schemeClr val="dk1"/>
                </a:solidFill>
              </a:rPr>
              <a:t>Excelente</a:t>
            </a:r>
            <a:r>
              <a:rPr lang="pt-BR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pt-BR" sz="1100">
                <a:solidFill>
                  <a:schemeClr val="dk1"/>
                </a:solidFill>
              </a:rPr>
              <a:t>Se a nota for maior ou igual a 90.</a:t>
            </a:r>
            <a:endParaRPr sz="1100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pt-BR" sz="1100">
                <a:solidFill>
                  <a:schemeClr val="dk1"/>
                </a:solidFill>
              </a:rPr>
              <a:t>Se o aluno entregou todos os trabalhos.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pt-BR" sz="1100" b="1">
                <a:solidFill>
                  <a:schemeClr val="dk1"/>
                </a:solidFill>
              </a:rPr>
              <a:t>Bom</a:t>
            </a:r>
            <a:r>
              <a:rPr lang="pt-BR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pt-BR" sz="1100">
                <a:solidFill>
                  <a:schemeClr val="dk1"/>
                </a:solidFill>
              </a:rPr>
              <a:t>Se a nota estiver entre 70 e 89 (inclusive).</a:t>
            </a:r>
            <a:endParaRPr sz="1100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pt-BR" sz="1100">
                <a:solidFill>
                  <a:schemeClr val="dk1"/>
                </a:solidFill>
              </a:rPr>
              <a:t>Se o aluno entregou todos os trabalhos.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pt-BR" sz="1100" b="1">
                <a:solidFill>
                  <a:schemeClr val="dk1"/>
                </a:solidFill>
              </a:rPr>
              <a:t>Satisfatório</a:t>
            </a:r>
            <a:r>
              <a:rPr lang="pt-BR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pt-BR" sz="1100">
                <a:solidFill>
                  <a:schemeClr val="dk1"/>
                </a:solidFill>
              </a:rPr>
              <a:t>Se a nota estiver entre 50 e 69 (inclusive).</a:t>
            </a:r>
            <a:endParaRPr sz="1100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pt-BR" sz="1100">
                <a:solidFill>
                  <a:schemeClr val="dk1"/>
                </a:solidFill>
              </a:rPr>
              <a:t>Se o aluno não entregou todos os trabalhos.</a:t>
            </a:r>
            <a:endParaRPr sz="110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pt-BR" sz="1100" b="1">
                <a:solidFill>
                  <a:schemeClr val="dk1"/>
                </a:solidFill>
              </a:rPr>
              <a:t>Insuficiente</a:t>
            </a:r>
            <a:r>
              <a:rPr lang="pt-BR" sz="1100">
                <a:solidFill>
                  <a:schemeClr val="dk1"/>
                </a:solidFill>
              </a:rPr>
              <a:t>:</a:t>
            </a:r>
            <a:endParaRPr sz="1100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pt-BR" sz="1100">
                <a:solidFill>
                  <a:schemeClr val="dk1"/>
                </a:solidFill>
              </a:rPr>
              <a:t>Se a nota for menor que 50.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Comando IF</a:t>
            </a:r>
            <a:endParaRPr/>
          </a:p>
        </p:txBody>
      </p:sp>
      <p:sp>
        <p:nvSpPr>
          <p:cNvPr id="62" name="Google Shape;62;p2"/>
          <p:cNvSpPr/>
          <p:nvPr/>
        </p:nvSpPr>
        <p:spPr>
          <a:xfrm>
            <a:off x="1803000" y="2188551"/>
            <a:ext cx="1589100" cy="987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Está chovendo?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"/>
          <p:cNvSpPr/>
          <p:nvPr/>
        </p:nvSpPr>
        <p:spPr>
          <a:xfrm>
            <a:off x="5751912" y="2188551"/>
            <a:ext cx="1589100" cy="98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Não saio de casa.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" name="Google Shape;64;p2"/>
          <p:cNvCxnSpPr>
            <a:stCxn id="62" idx="3"/>
            <a:endCxn id="63" idx="1"/>
          </p:cNvCxnSpPr>
          <p:nvPr/>
        </p:nvCxnSpPr>
        <p:spPr>
          <a:xfrm rot="10800000" flipH="1">
            <a:off x="3392100" y="2680401"/>
            <a:ext cx="2359800" cy="21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65" name="Google Shape;65;p2"/>
          <p:cNvSpPr txBox="1"/>
          <p:nvPr/>
        </p:nvSpPr>
        <p:spPr>
          <a:xfrm>
            <a:off x="4048402" y="2188550"/>
            <a:ext cx="1284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Verdade</a:t>
            </a:r>
            <a:endParaRPr sz="15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Comando IF</a:t>
            </a:r>
            <a:endParaRPr/>
          </a:p>
        </p:txBody>
      </p:sp>
      <p:sp>
        <p:nvSpPr>
          <p:cNvPr id="71" name="Google Shape;71;p3"/>
          <p:cNvSpPr txBox="1"/>
          <p:nvPr/>
        </p:nvSpPr>
        <p:spPr>
          <a:xfrm>
            <a:off x="582450" y="1334025"/>
            <a:ext cx="8342400" cy="32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Permite que o programa tome decisões e executa diferentes blocos de código com base em determinadas condições.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Sintaxe:</a:t>
            </a: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if(condição){</a:t>
            </a:r>
            <a:endParaRPr sz="1800" b="0" i="0" u="none" strike="noStrike" cap="non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// bloco de código que será executado se a condição for verdadeira</a:t>
            </a:r>
            <a:br>
              <a:rPr lang="pt-BR" sz="18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</a:br>
            <a:r>
              <a:rPr lang="pt-BR" sz="1800" b="0" i="0" u="none" strike="noStrike" cap="none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800" b="0" i="0" u="none" strike="noStrike" cap="none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Exemplo de utilização</a:t>
            </a:r>
            <a:endParaRPr/>
          </a:p>
        </p:txBody>
      </p:sp>
      <p:pic>
        <p:nvPicPr>
          <p:cNvPr id="77" name="Google Shape;77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2900" y="1466075"/>
            <a:ext cx="7770701" cy="250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Comando IF- ELSE</a:t>
            </a:r>
            <a:endParaRPr/>
          </a:p>
        </p:txBody>
      </p:sp>
      <p:sp>
        <p:nvSpPr>
          <p:cNvPr id="83" name="Google Shape;83;p5"/>
          <p:cNvSpPr/>
          <p:nvPr/>
        </p:nvSpPr>
        <p:spPr>
          <a:xfrm>
            <a:off x="1803000" y="3026751"/>
            <a:ext cx="1589100" cy="987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Está chovendo?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5"/>
          <p:cNvSpPr/>
          <p:nvPr/>
        </p:nvSpPr>
        <p:spPr>
          <a:xfrm>
            <a:off x="5751912" y="2188551"/>
            <a:ext cx="1589100" cy="98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Não saio de casa.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5" name="Google Shape;85;p5"/>
          <p:cNvCxnSpPr>
            <a:stCxn id="83" idx="3"/>
            <a:endCxn id="84" idx="1"/>
          </p:cNvCxnSpPr>
          <p:nvPr/>
        </p:nvCxnSpPr>
        <p:spPr>
          <a:xfrm rot="10800000" flipH="1">
            <a:off x="3392100" y="2680401"/>
            <a:ext cx="2359800" cy="840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6" name="Google Shape;86;p5"/>
          <p:cNvSpPr txBox="1"/>
          <p:nvPr/>
        </p:nvSpPr>
        <p:spPr>
          <a:xfrm rot="-1120581">
            <a:off x="4063197" y="2642172"/>
            <a:ext cx="1305969" cy="415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Verdade</a:t>
            </a:r>
            <a:endParaRPr sz="15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5"/>
          <p:cNvSpPr/>
          <p:nvPr/>
        </p:nvSpPr>
        <p:spPr>
          <a:xfrm>
            <a:off x="5751912" y="3560151"/>
            <a:ext cx="1589100" cy="983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Vou para praia.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" name="Google Shape;88;p5"/>
          <p:cNvCxnSpPr>
            <a:stCxn id="83" idx="3"/>
            <a:endCxn id="87" idx="1"/>
          </p:cNvCxnSpPr>
          <p:nvPr/>
        </p:nvCxnSpPr>
        <p:spPr>
          <a:xfrm>
            <a:off x="3392100" y="3520701"/>
            <a:ext cx="2359800" cy="531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89" name="Google Shape;89;p5"/>
          <p:cNvSpPr txBox="1"/>
          <p:nvPr/>
        </p:nvSpPr>
        <p:spPr>
          <a:xfrm rot="784709">
            <a:off x="3989436" y="3761834"/>
            <a:ext cx="1305873" cy="415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Falso</a:t>
            </a:r>
            <a:endParaRPr sz="15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pt-BR"/>
              <a:t>Comando IF- ELSE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sp>
        <p:nvSpPr>
          <p:cNvPr id="95" name="Google Shape;95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8"/>
              <a:buNone/>
            </a:pPr>
            <a:r>
              <a:rPr lang="pt-BR"/>
              <a:t>Sintaxe: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if (condição) {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    // bloco de código que será executado se a condição for verdadeira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} else {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    // bloco de código que será executado se a condição for falsa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0"/>
              <a:buFont typeface="Arial"/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08108"/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Exemplo de utilização</a:t>
            </a:r>
            <a:endParaRPr/>
          </a:p>
        </p:txBody>
      </p:sp>
      <p:pic>
        <p:nvPicPr>
          <p:cNvPr id="101" name="Google Shape;10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56176" y="1551975"/>
            <a:ext cx="5949150" cy="230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Pratique!</a:t>
            </a:r>
            <a:endParaRPr/>
          </a:p>
        </p:txBody>
      </p:sp>
      <p:sp>
        <p:nvSpPr>
          <p:cNvPr id="107" name="Google Shape;107;p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/>
          </a:bodyPr>
          <a:lstStyle/>
          <a:p>
            <a:pPr marL="457200" lvl="0" indent="-32575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/>
              <a:t>Escreva um programa que leia um número e identifique se é par ou ímpar;</a:t>
            </a:r>
            <a:endParaRPr/>
          </a:p>
          <a:p>
            <a:pPr marL="457200" lvl="0" indent="-32575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/>
              <a:t>Escreva um programa que leia dois números inteiros. Use if-else para determinar qual deles é o maior. </a:t>
            </a:r>
            <a:endParaRPr/>
          </a:p>
          <a:p>
            <a:pPr marL="457200" lvl="0" indent="-32575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/>
              <a:t>Crie um programa que solicite ao usuário sua média final em uma disciplina. Se a média for maior ou igual a 60, mostre "Aprovado". Caso contrário, mostre "Reprovado". </a:t>
            </a:r>
            <a:endParaRPr/>
          </a:p>
          <a:p>
            <a:pPr marL="457200" lvl="0" indent="-325755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pt-BR"/>
              <a:t>Escreva um programa que solicite ao usuário o valor da média final e se o aluno é bolsista (sim ou não). O programa deve verificar:</a:t>
            </a:r>
            <a:endParaRPr/>
          </a:p>
          <a:p>
            <a:pPr marL="914400" lvl="0" indent="-28797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0"/>
              <a:buChar char="●"/>
            </a:pPr>
            <a:r>
              <a:rPr lang="pt-BR"/>
              <a:t>Se o aluno é bolsista e sua média for maior ou igual a 70, exibir "Aprovado com bolsa mantida".</a:t>
            </a:r>
            <a:endParaRPr/>
          </a:p>
          <a:p>
            <a:pPr marL="914400" lvl="0" indent="-28797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0"/>
              <a:buChar char="●"/>
            </a:pPr>
            <a:r>
              <a:rPr lang="pt-BR"/>
              <a:t>Se o aluno é bolsista e sua média for menor que 70, exibir "Reprovado e bolsa cancelada".</a:t>
            </a:r>
            <a:endParaRPr/>
          </a:p>
          <a:p>
            <a:pPr marL="914400" lvl="0" indent="-28797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0"/>
              <a:buChar char="●"/>
            </a:pPr>
            <a:r>
              <a:rPr lang="pt-BR"/>
              <a:t>Se o aluno não é bolsista e sua média for maior ou igual a 60, exibir "Aprovado".</a:t>
            </a:r>
            <a:endParaRPr/>
          </a:p>
          <a:p>
            <a:pPr marL="914400" lvl="0" indent="-287972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0"/>
              <a:buChar char="●"/>
            </a:pPr>
            <a:r>
              <a:rPr lang="pt-BR"/>
              <a:t>Se o aluno não é bolsista e sua média for menor que 60, exibir "Reprovado".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Comando  ELSE-IF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endParaRPr/>
          </a:p>
        </p:txBody>
      </p:sp>
      <p:sp>
        <p:nvSpPr>
          <p:cNvPr id="113" name="Google Shape;113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711700" cy="37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9032"/>
              <a:buNone/>
            </a:pPr>
            <a:r>
              <a:rPr lang="pt-BR"/>
              <a:t>Sintaxe:</a:t>
            </a:r>
            <a:endParaRPr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32"/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if (condição1) {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32"/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    // bloco de código a ser executado se a condição1 for verdadeira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32"/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} else if (condição2) {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32"/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    // bloco de código a ser executado se a condição2 for verdadeira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32"/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} else if (condição3) {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32"/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    // bloco de código a ser executado se a condição3 for verdadeira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32"/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} else {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32"/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    // bloco de código a ser executado se nenhuma das condições anteriores for verdadeira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29032"/>
              <a:buNone/>
            </a:pPr>
            <a:r>
              <a:rPr lang="pt-BR"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(16:9)</PresentationFormat>
  <Slides>13</Slides>
  <Notes>13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Simple Light</vt:lpstr>
      <vt:lpstr>Controle de Decisão</vt:lpstr>
      <vt:lpstr>Comando IF</vt:lpstr>
      <vt:lpstr>Comando IF</vt:lpstr>
      <vt:lpstr>Exemplo de utilização</vt:lpstr>
      <vt:lpstr>Comando IF- ELSE</vt:lpstr>
      <vt:lpstr>Comando IF- ELSE </vt:lpstr>
      <vt:lpstr>Exemplo de utilização</vt:lpstr>
      <vt:lpstr>Pratique!</vt:lpstr>
      <vt:lpstr>Comando  ELSE-IF </vt:lpstr>
      <vt:lpstr>Exemplo de utilização </vt:lpstr>
      <vt:lpstr>Pratique!</vt:lpstr>
      <vt:lpstr>Pratique!</vt:lpstr>
      <vt:lpstr>Pratique!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2</cp:revision>
  <dcterms:modified xsi:type="dcterms:W3CDTF">2025-04-29T12:25:40Z</dcterms:modified>
</cp:coreProperties>
</file>