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2D9C89-C009-4A55-8A42-3E8C789065FE}">
  <a:tblStyle styleId="{B62D9C89-C009-4A55-8A42-3E8C789065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c310e4e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c310e4e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b6d3f29b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b6d3f29b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fb6d3f29b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fb6d3f29b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fb6d3f29bd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fb6d3f29bd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b6d3f29b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b6d3f29b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b6d3f29b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fb6d3f29b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b6d3f29b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b6d3f29b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b6d3f29b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b6d3f29b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b6d3f29bd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fb6d3f29bd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473f0b1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473f0b1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473f0b1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473f0b1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b6d3f29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b6d3f29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2473f0b1b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2473f0b1b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2473f0b1b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2473f0b1b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473f0b1b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473f0b1b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473f0b1b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473f0b1b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47811e99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47811e99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2473f0b1b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2473f0b1b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47811e99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47811e99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47811e99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47811e99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47811e99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47811e99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47811e99a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47811e99a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b6d3f29b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fb6d3f29b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47811e99a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47811e99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247811e99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247811e99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fda492d3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fda492d3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fda492d3c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fda492d3c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da492d3c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da492d3c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132cb975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132cb975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132cb975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132cb975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b6d3f29bd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b6d3f29bd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b6d3f29b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b6d3f29b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b6d3f29b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b6d3f29b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b6d3f29b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b6d3f29b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b6d3f29b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b6d3f29b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b6d3f29b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b6d3f29b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Introdução Programação Orientada a Objetos (POO)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Herança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411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Herança é o mecanismo pelo qual uma classe herda atributos e métodos de outra classe, permitindo a criação de novas classes baseadas em classes existentes, com adições ou modificações específicas.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825" y="1449725"/>
            <a:ext cx="3406501" cy="28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Abstração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Abstração é o processo de ocultar os detalhes complexos de uma implementação, expondo apenas os aspectos essenciais e relevantes de um objeto para o usuário, permitindo que ele interaja com o objeto sem se preocupar com a complexidade subjacente.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Encapsulamento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Encapsulamento é o conceito de restringir o acesso direto aos atributos de um objeto, permitindo que eles sejam modificados ou acessados apenas por meio de métodos definidos, protegendo assim a integridade dos dados e a implementação interna.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450" y="2684413"/>
            <a:ext cx="7277100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</a:t>
            </a:r>
            <a:r>
              <a:rPr lang="pt-BR"/>
              <a:t>escrevem um conjunto de objetos com as mesmas propriedades (atributos e associações) e o mesmo comportamento (operações);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Objetos são instâncias das classes.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824" y="2464149"/>
            <a:ext cx="8463250" cy="210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Classes X Objeto</a:t>
            </a:r>
            <a:endParaRPr/>
          </a:p>
        </p:txBody>
      </p:sp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6575" y="1225301"/>
            <a:ext cx="549257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Sintaxe para declaração de uma classe</a:t>
            </a:r>
            <a:endParaRPr/>
          </a:p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185" y="1490925"/>
            <a:ext cx="5467625" cy="307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declaração de classe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5964" y="1265875"/>
            <a:ext cx="641206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Convenções para nomenclatura de classes</a:t>
            </a:r>
            <a:endParaRPr/>
          </a:p>
        </p:txBody>
      </p:sp>
      <p:sp>
        <p:nvSpPr>
          <p:cNvPr id="164" name="Google Shape;16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Os nomes de Classes, geralmente, são substantivos;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A primeira letra do nome de uma Classe </a:t>
            </a:r>
            <a:r>
              <a:rPr b="1" lang="pt-BR"/>
              <a:t>SEMPRE</a:t>
            </a:r>
            <a:r>
              <a:rPr lang="pt-BR"/>
              <a:t> deve ser Maiúscula;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 o nome for composto por diversas palavras, a primeira letra de cada palavra deve ser maiúscula enquanto que o restante das letras devem ser minúsculas:</a:t>
            </a:r>
            <a:endParaRPr/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Seguindo o padrão “Camel Case”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No geral, não se utiliza números, cifrão ou underline para nomes de classes.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fica no código?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6728" y="1222926"/>
            <a:ext cx="5159873" cy="292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public?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</a:t>
            </a:r>
            <a:r>
              <a:rPr lang="pt-BR"/>
              <a:t> um modificador de acesso que define a visibilidade de classes, métodos e atributos. Quando você declara um membro de uma classe como </a:t>
            </a:r>
            <a:r>
              <a:rPr i="1" lang="pt-BR"/>
              <a:t>public</a:t>
            </a:r>
            <a:r>
              <a:rPr lang="pt-BR"/>
              <a:t>, isso significa que ele pode ser acessado de qualquer lugar no código, seja dentro do mesmo pacote ou em pacotes diferentes.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Paradigma Orientado a Objetos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• É um paradigma de programação que “imita” como os objetos interagem no mundo real;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• O “mundo real” é organizado através de objetos que se comunicam através da troca de mensagens, fornecendo e/ou consumindo serviços.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800" y="2834025"/>
            <a:ext cx="5458075" cy="230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Construtor</a:t>
            </a:r>
            <a:endParaRPr/>
          </a:p>
        </p:txBody>
      </p:sp>
      <p:sp>
        <p:nvSpPr>
          <p:cNvPr id="183" name="Google Shape;183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</a:t>
            </a:r>
            <a:r>
              <a:rPr lang="pt-BR"/>
              <a:t> um método especial dentro de uma classe que é chamado automaticamente quando um objeto da classe é criado. Ele é usado para inicializar o objeto, definindo valores iniciais para os atributos da classe ou realizando outras configurações necessárias.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Características do Construtor: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Nome</a:t>
            </a:r>
            <a:r>
              <a:rPr lang="pt-BR"/>
              <a:t>: O nome do construtor deve ser o mesmo nome da classe.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Sem Tipo de Retorno</a:t>
            </a:r>
            <a:r>
              <a:rPr lang="pt-BR"/>
              <a:t>: Um construtor não tem tipo de retorno, nem mesmo void.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Automaticamente Chamado:</a:t>
            </a:r>
            <a:r>
              <a:rPr lang="pt-BR"/>
              <a:t> É chamado automaticamente quando você cria uma nova instância da classe com o operador new.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Construtores em Java</a:t>
            </a:r>
            <a:endParaRPr/>
          </a:p>
        </p:txBody>
      </p:sp>
      <p:sp>
        <p:nvSpPr>
          <p:cNvPr id="195" name="Google Shape;195;p34"/>
          <p:cNvSpPr txBox="1"/>
          <p:nvPr>
            <p:ph idx="1" type="body"/>
          </p:nvPr>
        </p:nvSpPr>
        <p:spPr>
          <a:xfrm>
            <a:off x="311700" y="119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Construtor Padrão (Default Constructor): Todos os atributos são inicializados com seus valores padrão.</a:t>
            </a:r>
            <a:endParaRPr/>
          </a:p>
        </p:txBody>
      </p:sp>
      <p:pic>
        <p:nvPicPr>
          <p:cNvPr id="196" name="Google Shape;1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0772" y="1935147"/>
            <a:ext cx="4425800" cy="298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Construtores em Java</a:t>
            </a:r>
            <a:endParaRPr/>
          </a:p>
        </p:txBody>
      </p:sp>
      <p:sp>
        <p:nvSpPr>
          <p:cNvPr id="202" name="Google Shape;202;p35"/>
          <p:cNvSpPr txBox="1"/>
          <p:nvPr>
            <p:ph idx="1" type="body"/>
          </p:nvPr>
        </p:nvSpPr>
        <p:spPr>
          <a:xfrm>
            <a:off x="311700" y="119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Construtor Parametrizado: Você pode definir construtores com parâmetros para inicializar os atributos da classe com valores específicos no momento da criação do objeto.</a:t>
            </a:r>
            <a:endParaRPr/>
          </a:p>
        </p:txBody>
      </p:sp>
      <p:pic>
        <p:nvPicPr>
          <p:cNvPr id="203" name="Google Shape;20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9800" y="2039650"/>
            <a:ext cx="6630950" cy="27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Construtores em Java</a:t>
            </a:r>
            <a:endParaRPr/>
          </a:p>
        </p:txBody>
      </p:sp>
      <p:pic>
        <p:nvPicPr>
          <p:cNvPr id="209" name="Google Shape;209;p36"/>
          <p:cNvPicPr preferRelativeResize="0"/>
          <p:nvPr/>
        </p:nvPicPr>
        <p:blipFill rotWithShape="1">
          <a:blip r:embed="rId3">
            <a:alphaModFix/>
          </a:blip>
          <a:srcRect b="0" l="0" r="50057" t="0"/>
          <a:stretch/>
        </p:blipFill>
        <p:spPr>
          <a:xfrm>
            <a:off x="89250" y="1193075"/>
            <a:ext cx="3311575" cy="27573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6"/>
          <p:cNvSpPr/>
          <p:nvPr/>
        </p:nvSpPr>
        <p:spPr>
          <a:xfrm>
            <a:off x="3879950" y="1601800"/>
            <a:ext cx="2170152" cy="143737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significa o </a:t>
            </a:r>
            <a:r>
              <a:rPr b="1" lang="pt-BR"/>
              <a:t>this</a:t>
            </a:r>
            <a:r>
              <a:rPr lang="pt-BR"/>
              <a:t>?</a:t>
            </a:r>
            <a:endParaRPr/>
          </a:p>
        </p:txBody>
      </p:sp>
      <p:cxnSp>
        <p:nvCxnSpPr>
          <p:cNvPr id="211" name="Google Shape;211;p36"/>
          <p:cNvCxnSpPr>
            <a:endCxn id="210" idx="2"/>
          </p:cNvCxnSpPr>
          <p:nvPr/>
        </p:nvCxnSpPr>
        <p:spPr>
          <a:xfrm flipH="1" rot="10800000">
            <a:off x="1441981" y="2320486"/>
            <a:ext cx="2444700" cy="56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6"/>
          <p:cNvSpPr/>
          <p:nvPr/>
        </p:nvSpPr>
        <p:spPr>
          <a:xfrm>
            <a:off x="4838175" y="3278700"/>
            <a:ext cx="3994200" cy="1691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</a:t>
            </a:r>
            <a:r>
              <a:rPr lang="pt-BR"/>
              <a:t>eferência especial que aponta para o objeto atual da classe onde é utilizada.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Construtores em Java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311700" y="11947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Construtor Parametrizado: Você pode definir construtores com parâmetros para inicializar os atributos da classe com valores específicos no momento da criação do objeto.</a:t>
            </a:r>
            <a:endParaRPr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725" y="2422876"/>
            <a:ext cx="8406525" cy="19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colocar em prática o encapsulamento?</a:t>
            </a:r>
            <a:endParaRPr/>
          </a:p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Lembrando o conceito de encapsulamento:</a:t>
            </a:r>
            <a:r>
              <a:rPr lang="pt-BR"/>
              <a:t> é um dos princípios fundamentais da Programação Orientada a Objetos. Ele se refere à prática de esconder os detalhes internos de uma classe e expor apenas o que é necessário através de métodos públicos.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O objetivo principal é proteger o estado interno do objeto e garantir que ele não seja alterado de maneira indesejada.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Como colocar em prática o encapsulamento?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 Modificadores de Acesso em Java: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private</a:t>
            </a:r>
            <a:r>
              <a:rPr lang="pt-BR"/>
              <a:t>: Atributos e métodos com private são acessíveis apenas dentro da própria classe.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protected</a:t>
            </a:r>
            <a:r>
              <a:rPr lang="pt-BR"/>
              <a:t>: Atributos e métodos com protected são acessíveis dentro da mesma classe, classes no mesmo pacote e subclasses.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public</a:t>
            </a:r>
            <a:r>
              <a:rPr lang="pt-BR"/>
              <a:t>: Atributos e métodos com public são acessíveis de qualquer lugar.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pt-BR"/>
              <a:t>default</a:t>
            </a:r>
            <a:r>
              <a:rPr lang="pt-BR"/>
              <a:t> (nenhum modificador): Atributos e métodos são acessíveis apenas dentro do mesmo pacote.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colocar em prática o encapsulamento?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Atributos Privados:</a:t>
            </a:r>
            <a:endParaRPr b="1"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Usar private para os atributos impede que eles sejam acessados diretamente de fora da classe. Isso garante que o estado do objeto seja sempre consistente e controlado pela própria classe.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colocar em prática o encapsulamento?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Métodos Getters e Setters</a:t>
            </a:r>
            <a:endParaRPr b="1"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Getters: Métodos que permitem acesso a valores dos atributos privados.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Setters: Métodos que permitem modificar valores dos atributos privados.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3850" y="1411075"/>
            <a:ext cx="4624600" cy="26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2"/>
          <p:cNvSpPr txBox="1"/>
          <p:nvPr>
            <p:ph type="title"/>
          </p:nvPr>
        </p:nvSpPr>
        <p:spPr>
          <a:xfrm>
            <a:off x="311700" y="26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Métodos Getters e Setters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17725"/>
            <a:ext cx="4883349" cy="313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42"/>
          <p:cNvPicPr preferRelativeResize="0"/>
          <p:nvPr/>
        </p:nvPicPr>
        <p:blipFill rotWithShape="1">
          <a:blip r:embed="rId4">
            <a:alphaModFix/>
          </a:blip>
          <a:srcRect b="0" l="2789" r="0" t="0"/>
          <a:stretch/>
        </p:blipFill>
        <p:spPr>
          <a:xfrm>
            <a:off x="5094750" y="1079325"/>
            <a:ext cx="4049251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311700" y="261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Getters e Setters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6858" y="693625"/>
            <a:ext cx="3477067" cy="4125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</a:t>
            </a:r>
            <a:endParaRPr/>
          </a:p>
        </p:txBody>
      </p:sp>
      <p:sp>
        <p:nvSpPr>
          <p:cNvPr id="264" name="Google Shape;264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</a:t>
            </a:r>
            <a:r>
              <a:rPr lang="pt-BR"/>
              <a:t>ão blocos de código que realizam uma tarefa específica e podem ser chamados para realizar uma ação.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65" name="Google Shape;26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9450" y="2010003"/>
            <a:ext cx="5128674" cy="144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Uso do this:</a:t>
            </a:r>
            <a:r>
              <a:rPr lang="pt-BR"/>
              <a:t> O this refere-se à instância atual da classe e é usado para acessar atributos e métodos da mesma instância.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75" y="2190876"/>
            <a:ext cx="8404849" cy="10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toString()</a:t>
            </a:r>
            <a:endParaRPr/>
          </a:p>
        </p:txBody>
      </p:sp>
      <p:sp>
        <p:nvSpPr>
          <p:cNvPr id="278" name="Google Shape;278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É um método especial usado para fornecer uma representação em string de um objeto. É útil para debugging e logging.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284" name="Google Shape;284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 classe Cliente representa o cliente do banco. Ela tem atributos como nome, CPF, e endereço. Além disso, podemos adicionar métodos que permitam acessar e modificar essas informações, como getNome() e setEndereco().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 classe Conta representa a conta bancária de um cliente. Cada conta tem um número, um saldo, e está associada a um cliente. Podemos criar métodos como depositar() e sacar() para modificar o saldo da conta. Também teremos um método para exibir o saldo atual.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Agora, para gerenciar as várias contas dos clientes, vamos utilizar a classe ArrayList. O ArrayList nos permite armazenar múltiplas contas em uma lista flexível que pode aumentar ou diminuir de tamanho conforme a necessidade. Por exemplo, podemos ter um ArrayList&lt;Conta&gt; que vai armazenar todas as contas de um banco.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Crie alguns métodos: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Método para verificar se uma conta existe no banco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Método para remover uma conta do banco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Método para recuperar uma conta específica pelo índice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Método para verificar se um cliente possui uma conta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</a:t>
            </a:r>
            <a:endParaRPr/>
          </a:p>
        </p:txBody>
      </p:sp>
      <p:sp>
        <p:nvSpPr>
          <p:cNvPr id="75" name="Google Shape;75;p16"/>
          <p:cNvSpPr txBox="1"/>
          <p:nvPr/>
        </p:nvSpPr>
        <p:spPr>
          <a:xfrm>
            <a:off x="5689575" y="1017725"/>
            <a:ext cx="3260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Quais as características que podemos listar?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00" y="1552875"/>
            <a:ext cx="4624600" cy="26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5689575" y="1017725"/>
            <a:ext cx="3260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Quais as características que podemos listar?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859725" y="2150150"/>
            <a:ext cx="26370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 sz="1800">
                <a:solidFill>
                  <a:schemeClr val="dk2"/>
                </a:solidFill>
              </a:rPr>
              <a:t>cor;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 sz="1800">
                <a:solidFill>
                  <a:schemeClr val="dk2"/>
                </a:solidFill>
              </a:rPr>
              <a:t>marca;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 sz="1800">
                <a:solidFill>
                  <a:schemeClr val="dk2"/>
                </a:solidFill>
              </a:rPr>
              <a:t>modelo;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50" y="1708825"/>
            <a:ext cx="4624600" cy="26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Objeto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5264300" y="1017725"/>
            <a:ext cx="3686100" cy="11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Além disso, o carro pode realizar ações, que chamamos de comportamentos ou métodos. Por exemplo: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/>
        </p:nvSpPr>
        <p:spPr>
          <a:xfrm>
            <a:off x="5788850" y="2447875"/>
            <a:ext cx="2637000" cy="13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 sz="1800">
                <a:solidFill>
                  <a:schemeClr val="dk2"/>
                </a:solidFill>
              </a:rPr>
              <a:t>Acelerar;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 sz="1800">
                <a:solidFill>
                  <a:schemeClr val="dk2"/>
                </a:solidFill>
              </a:rPr>
              <a:t>Frear;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pt-BR" sz="1800">
                <a:solidFill>
                  <a:schemeClr val="dk2"/>
                </a:solidFill>
              </a:rPr>
              <a:t>Virar.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650" y="1708825"/>
            <a:ext cx="4624600" cy="26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podemos colocar essas informações em um diagrama?</a:t>
            </a:r>
            <a:endParaRPr/>
          </a:p>
        </p:txBody>
      </p:sp>
      <p:graphicFrame>
        <p:nvGraphicFramePr>
          <p:cNvPr id="98" name="Google Shape;98;p19"/>
          <p:cNvGraphicFramePr/>
          <p:nvPr/>
        </p:nvGraphicFramePr>
        <p:xfrm>
          <a:off x="3908350" y="180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{B62D9C89-C009-4A55-8A42-3E8C789065FE}</a:tableStyleId>
              </a:tblPr>
              <a:tblGrid>
                <a:gridCol w="1327300"/>
              </a:tblGrid>
              <a:tr h="390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/>
                        <a:t>Carro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8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cor:String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pt-BR"/>
                        <a:t>marca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:String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modelo</a:t>
                      </a:r>
                      <a:r>
                        <a:rPr lang="pt-BR">
                          <a:solidFill>
                            <a:schemeClr val="dk1"/>
                          </a:solidFill>
                        </a:rPr>
                        <a:t>:String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88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acelerar();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freiar();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virar()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OO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8650" y="1233463"/>
            <a:ext cx="4635090" cy="325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Polimorfismo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6668" l="27334" r="24446" t="8600"/>
          <a:stretch/>
        </p:blipFill>
        <p:spPr>
          <a:xfrm>
            <a:off x="3151950" y="2130275"/>
            <a:ext cx="3430800" cy="31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/>
        </p:nvSpPr>
        <p:spPr>
          <a:xfrm>
            <a:off x="430025" y="1157775"/>
            <a:ext cx="85206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chemeClr val="dk2"/>
                </a:solidFill>
              </a:rPr>
              <a:t>Polimorfismo é a capacidade de um objeto assumir diferentes formas, permitindo que métodos com o mesmo nome sejam usados de maneiras específicas para diferentes tipos de objetos.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