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embeddedFontLst>
    <p:embeddedFont>
      <p:font typeface="Roboto Mono"/>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RobotoMono-regular.fntdata"/><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RobotoMono-italic.fntdata"/><Relationship Id="rId14" Type="http://schemas.openxmlformats.org/officeDocument/2006/relationships/font" Target="fonts/RobotoMono-bold.fntdata"/><Relationship Id="rId16" Type="http://schemas.openxmlformats.org/officeDocument/2006/relationships/font" Target="fonts/RobotoMon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fc310e4ea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fc310e4ea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004003159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004003159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004003159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004003159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004003159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004003159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004003159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004003159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04003159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04003159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d3352102b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d3352102b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pt-BR">
                <a:solidFill>
                  <a:srgbClr val="434343"/>
                </a:solidFill>
              </a:rPr>
              <a:t>Enum</a:t>
            </a:r>
            <a:endParaRPr>
              <a:solidFill>
                <a:srgbClr val="434343"/>
              </a:solidFill>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pt-BR"/>
              <a:t>Professora: Samara Sampaio</a:t>
            </a:r>
            <a:endParaRPr/>
          </a:p>
        </p:txBody>
      </p:sp>
      <p:pic>
        <p:nvPicPr>
          <p:cNvPr id="56" name="Google Shape;56;p13"/>
          <p:cNvPicPr preferRelativeResize="0"/>
          <p:nvPr/>
        </p:nvPicPr>
        <p:blipFill>
          <a:blip r:embed="rId3">
            <a:alphaModFix/>
          </a:blip>
          <a:stretch>
            <a:fillRect/>
          </a:stretch>
        </p:blipFill>
        <p:spPr>
          <a:xfrm>
            <a:off x="6329100" y="4367525"/>
            <a:ext cx="2543175" cy="57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Enum </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Char char="●"/>
            </a:pPr>
            <a:r>
              <a:rPr lang="pt-BR"/>
              <a:t>C</a:t>
            </a:r>
            <a:r>
              <a:rPr lang="pt-BR"/>
              <a:t>onjunto de valores nomeados. </a:t>
            </a:r>
            <a:endParaRPr/>
          </a:p>
          <a:p>
            <a:pPr indent="-342900" lvl="0" marL="457200" rtl="0" algn="just">
              <a:spcBef>
                <a:spcPts val="0"/>
              </a:spcBef>
              <a:spcAft>
                <a:spcPts val="0"/>
              </a:spcAft>
              <a:buSzPts val="1800"/>
              <a:buChar char="●"/>
            </a:pPr>
            <a:r>
              <a:rPr lang="pt-BR"/>
              <a:t>Por exemplo, se você está criando um programa para um sistema de gestão de pedidos, você pode usar um enum para representar os diferentes status de um pedido, como "PENDENTE", "ENVIADO" e "ENTREGUE".</a:t>
            </a:r>
            <a:endParaRPr/>
          </a:p>
          <a:p>
            <a:pPr indent="0" lvl="0" marL="0" rtl="0" algn="l">
              <a:spcBef>
                <a:spcPts val="1200"/>
              </a:spcBef>
              <a:spcAft>
                <a:spcPts val="0"/>
              </a:spcAft>
              <a:buClr>
                <a:schemeClr val="dk1"/>
              </a:buClr>
              <a:buSzPts val="1100"/>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Benefícios de usar enum:</a:t>
            </a:r>
            <a:endParaRPr/>
          </a:p>
        </p:txBody>
      </p:sp>
      <p:sp>
        <p:nvSpPr>
          <p:cNvPr id="68" name="Google Shape;68;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100"/>
              <a:buFont typeface="Arial"/>
              <a:buNone/>
            </a:pPr>
            <a:r>
              <a:rPr b="1" lang="pt-BR"/>
              <a:t>Legibilidade:</a:t>
            </a:r>
            <a:r>
              <a:rPr lang="pt-BR"/>
              <a:t> Os valores nomeados tornam o código mais fácil de entender do que usar números inteiros ou strings para representar estados ou categorias.</a:t>
            </a:r>
            <a:endParaRPr/>
          </a:p>
          <a:p>
            <a:pPr indent="0" lvl="0" marL="0" rtl="0" algn="just">
              <a:spcBef>
                <a:spcPts val="1200"/>
              </a:spcBef>
              <a:spcAft>
                <a:spcPts val="0"/>
              </a:spcAft>
              <a:buClr>
                <a:schemeClr val="dk1"/>
              </a:buClr>
              <a:buSzPts val="1100"/>
              <a:buFont typeface="Arial"/>
              <a:buNone/>
            </a:pPr>
            <a:r>
              <a:rPr b="1" lang="pt-BR"/>
              <a:t>Segurança:</a:t>
            </a:r>
            <a:r>
              <a:rPr lang="pt-BR"/>
              <a:t> O compilador pode garantir que apenas valores válidos são usados, o que ajuda a evitar erros.</a:t>
            </a:r>
            <a:endParaRPr/>
          </a:p>
          <a:p>
            <a:pPr indent="0" lvl="0" marL="0" rtl="0" algn="just">
              <a:spcBef>
                <a:spcPts val="1200"/>
              </a:spcBef>
              <a:spcAft>
                <a:spcPts val="0"/>
              </a:spcAft>
              <a:buClr>
                <a:schemeClr val="dk1"/>
              </a:buClr>
              <a:buSzPts val="1100"/>
              <a:buFont typeface="Arial"/>
              <a:buNone/>
            </a:pPr>
            <a:r>
              <a:rPr b="1" lang="pt-BR"/>
              <a:t>Organização:</a:t>
            </a:r>
            <a:r>
              <a:rPr lang="pt-BR"/>
              <a:t> Agrupa valores relacionados, facilitando a manutenção e a leitura do código.</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Utilização</a:t>
            </a:r>
            <a:endParaRPr/>
          </a:p>
        </p:txBody>
      </p:sp>
      <p:pic>
        <p:nvPicPr>
          <p:cNvPr id="74" name="Google Shape;74;p16"/>
          <p:cNvPicPr preferRelativeResize="0"/>
          <p:nvPr/>
        </p:nvPicPr>
        <p:blipFill>
          <a:blip r:embed="rId3">
            <a:alphaModFix/>
          </a:blip>
          <a:stretch>
            <a:fillRect/>
          </a:stretch>
        </p:blipFill>
        <p:spPr>
          <a:xfrm>
            <a:off x="2993924" y="910312"/>
            <a:ext cx="3156150" cy="390072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Praticando</a:t>
            </a:r>
            <a:endParaRPr/>
          </a:p>
        </p:txBody>
      </p:sp>
      <p:sp>
        <p:nvSpPr>
          <p:cNvPr id="80" name="Google Shape;80;p17"/>
          <p:cNvSpPr txBox="1"/>
          <p:nvPr>
            <p:ph idx="1" type="body"/>
          </p:nvPr>
        </p:nvSpPr>
        <p:spPr>
          <a:xfrm>
            <a:off x="311700" y="905800"/>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0"/>
              </a:spcBef>
              <a:spcAft>
                <a:spcPts val="0"/>
              </a:spcAft>
              <a:buClr>
                <a:schemeClr val="dk1"/>
              </a:buClr>
              <a:buSzPct val="61111"/>
              <a:buFont typeface="Arial"/>
              <a:buNone/>
            </a:pPr>
            <a:r>
              <a:rPr lang="pt-BR"/>
              <a:t>Você está desenvolvendo um sistema de notificação para um aplicativo. As notificações podem ser de três tipos: INFO, WARNING, e ERROR. Cada tipo de notificação deve ser tratado de maneira diferente. Crie um enum para representar os tipos de notificação e implemente uma classe Notificacao que utilize este enum.</a:t>
            </a:r>
            <a:endParaRPr/>
          </a:p>
          <a:p>
            <a:pPr indent="0" lvl="0" marL="0" rtl="0" algn="l">
              <a:spcBef>
                <a:spcPts val="1200"/>
              </a:spcBef>
              <a:spcAft>
                <a:spcPts val="0"/>
              </a:spcAft>
              <a:buClr>
                <a:schemeClr val="dk1"/>
              </a:buClr>
              <a:buSzPct val="61111"/>
              <a:buFont typeface="Arial"/>
              <a:buNone/>
            </a:pPr>
            <a:r>
              <a:rPr b="1" lang="pt-BR"/>
              <a:t>Requisitos:</a:t>
            </a:r>
            <a:endParaRPr b="1"/>
          </a:p>
          <a:p>
            <a:pPr indent="-308610" lvl="0" marL="457200" rtl="0" algn="l">
              <a:spcBef>
                <a:spcPts val="1200"/>
              </a:spcBef>
              <a:spcAft>
                <a:spcPts val="0"/>
              </a:spcAft>
              <a:buSzPct val="100000"/>
              <a:buAutoNum type="arabicPeriod"/>
            </a:pPr>
            <a:r>
              <a:rPr lang="pt-BR"/>
              <a:t>Defina um enum chamado TipoNotificacao com os valores INFO, WARNING e ERROR.</a:t>
            </a:r>
            <a:endParaRPr/>
          </a:p>
          <a:p>
            <a:pPr indent="-308610" lvl="0" marL="457200" rtl="0" algn="l">
              <a:spcBef>
                <a:spcPts val="0"/>
              </a:spcBef>
              <a:spcAft>
                <a:spcPts val="0"/>
              </a:spcAft>
              <a:buSzPct val="100000"/>
              <a:buAutoNum type="arabicPeriod"/>
            </a:pPr>
            <a:r>
              <a:rPr lang="pt-BR"/>
              <a:t>Crie uma classe Notificacao com os seguintes atributos:</a:t>
            </a:r>
            <a:endParaRPr/>
          </a:p>
          <a:p>
            <a:pPr indent="-290830" lvl="1" marL="914400" rtl="0" algn="l">
              <a:spcBef>
                <a:spcPts val="0"/>
              </a:spcBef>
              <a:spcAft>
                <a:spcPts val="0"/>
              </a:spcAft>
              <a:buSzPct val="100000"/>
              <a:buAutoNum type="alphaLcPeriod"/>
            </a:pPr>
            <a:r>
              <a:rPr lang="pt-BR"/>
              <a:t>tipo (do tipo TipoNotificacao)</a:t>
            </a:r>
            <a:endParaRPr/>
          </a:p>
          <a:p>
            <a:pPr indent="-290830" lvl="1" marL="914400" rtl="0" algn="l">
              <a:spcBef>
                <a:spcPts val="0"/>
              </a:spcBef>
              <a:spcAft>
                <a:spcPts val="0"/>
              </a:spcAft>
              <a:buSzPct val="100000"/>
              <a:buAutoNum type="alphaLcPeriod"/>
            </a:pPr>
            <a:r>
              <a:rPr lang="pt-BR"/>
              <a:t>mensagem (uma string que representa a mensagem da notificação)</a:t>
            </a:r>
            <a:endParaRPr/>
          </a:p>
          <a:p>
            <a:pPr indent="-308610" lvl="0" marL="457200" rtl="0" algn="l">
              <a:spcBef>
                <a:spcPts val="0"/>
              </a:spcBef>
              <a:spcAft>
                <a:spcPts val="0"/>
              </a:spcAft>
              <a:buSzPct val="100000"/>
              <a:buAutoNum type="arabicPeriod"/>
            </a:pPr>
            <a:r>
              <a:rPr lang="pt-BR"/>
              <a:t>Adicione um método exibir() na classe Notificacao que imprime a mensagem da notificação de acordo com o tipo:</a:t>
            </a:r>
            <a:endParaRPr/>
          </a:p>
          <a:p>
            <a:pPr indent="-290830" lvl="1" marL="914400" rtl="0" algn="l">
              <a:spcBef>
                <a:spcPts val="0"/>
              </a:spcBef>
              <a:spcAft>
                <a:spcPts val="0"/>
              </a:spcAft>
              <a:buSzPct val="100000"/>
              <a:buAutoNum type="alphaLcPeriod"/>
            </a:pPr>
            <a:r>
              <a:rPr lang="pt-BR"/>
              <a:t>Para INFO: "Informação: [mensagem];</a:t>
            </a:r>
            <a:endParaRPr/>
          </a:p>
          <a:p>
            <a:pPr indent="-290830" lvl="1" marL="914400" rtl="0" algn="l">
              <a:spcBef>
                <a:spcPts val="0"/>
              </a:spcBef>
              <a:spcAft>
                <a:spcPts val="0"/>
              </a:spcAft>
              <a:buSzPct val="100000"/>
              <a:buAutoNum type="alphaLcPeriod"/>
            </a:pPr>
            <a:r>
              <a:rPr lang="pt-BR"/>
              <a:t>Para WARNING: "Aviso: [mensagem]"</a:t>
            </a:r>
            <a:endParaRPr/>
          </a:p>
          <a:p>
            <a:pPr indent="-290830" lvl="1" marL="914400" rtl="0" algn="l">
              <a:spcBef>
                <a:spcPts val="0"/>
              </a:spcBef>
              <a:spcAft>
                <a:spcPts val="0"/>
              </a:spcAft>
              <a:buSzPct val="100000"/>
              <a:buAutoNum type="alphaLcPeriod"/>
            </a:pPr>
            <a:r>
              <a:rPr lang="pt-BR"/>
              <a:t>Para ERROR: "Erro: [mensagem]”</a:t>
            </a:r>
            <a:endParaRPr/>
          </a:p>
          <a:p>
            <a:pPr indent="-308610" lvl="0" marL="457200" rtl="0" algn="l">
              <a:spcBef>
                <a:spcPts val="0"/>
              </a:spcBef>
              <a:spcAft>
                <a:spcPts val="0"/>
              </a:spcAft>
              <a:buSzPct val="100000"/>
              <a:buAutoNum type="arabicPeriod"/>
            </a:pPr>
            <a:r>
              <a:rPr lang="pt-BR"/>
              <a:t>Crie um método main para testar sua classe Notificacao. Crie pelo menos uma notificação de cada tipo e exiba as mensagens.</a:t>
            </a:r>
            <a:endParaRPr/>
          </a:p>
        </p:txBody>
      </p:sp>
      <p:pic>
        <p:nvPicPr>
          <p:cNvPr id="81" name="Google Shape;81;p17"/>
          <p:cNvPicPr preferRelativeResize="0"/>
          <p:nvPr/>
        </p:nvPicPr>
        <p:blipFill>
          <a:blip r:embed="rId3">
            <a:alphaModFix/>
          </a:blip>
          <a:stretch>
            <a:fillRect/>
          </a:stretch>
        </p:blipFill>
        <p:spPr>
          <a:xfrm>
            <a:off x="3083250" y="4258425"/>
            <a:ext cx="2650950" cy="703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pt-BR"/>
              <a:t>Praticando</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sp>
        <p:nvSpPr>
          <p:cNvPr id="87" name="Google Shape;87;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pt-BR"/>
              <a:t>Você está criando um jogo de adivinhação onde o jogador deve adivinhar um número entre 1 e 10. O jogo tem três possíveis resultados: CORRETO, ALTO e BAIXO, dependendo se o palpite do jogador é correto, muito alto ou muito baixo em relação ao número alvo. Use um enum para representar esses resultados e implemente a lógica do jogo.</a:t>
            </a:r>
            <a:endParaRPr/>
          </a:p>
          <a:p>
            <a:pPr indent="0" lvl="0" marL="0" rtl="0" algn="l">
              <a:spcBef>
                <a:spcPts val="1200"/>
              </a:spcBef>
              <a:spcAft>
                <a:spcPts val="0"/>
              </a:spcAft>
              <a:buClr>
                <a:schemeClr val="dk1"/>
              </a:buClr>
              <a:buSzPct val="61111"/>
              <a:buFont typeface="Arial"/>
              <a:buNone/>
            </a:pPr>
            <a:r>
              <a:rPr lang="pt-BR"/>
              <a:t>Requisitos:</a:t>
            </a:r>
            <a:endParaRPr/>
          </a:p>
          <a:p>
            <a:pPr indent="-308610" lvl="0" marL="457200" rtl="0" algn="l">
              <a:spcBef>
                <a:spcPts val="1200"/>
              </a:spcBef>
              <a:spcAft>
                <a:spcPts val="0"/>
              </a:spcAft>
              <a:buSzPct val="100000"/>
              <a:buAutoNum type="arabicPeriod"/>
            </a:pPr>
            <a:r>
              <a:rPr lang="pt-BR"/>
              <a:t>Defina um enum chamado Resultado com os valores CORRETO, ALTO e BAIXO.</a:t>
            </a:r>
            <a:endParaRPr/>
          </a:p>
          <a:p>
            <a:pPr indent="-308610" lvl="0" marL="457200" rtl="0" algn="l">
              <a:spcBef>
                <a:spcPts val="0"/>
              </a:spcBef>
              <a:spcAft>
                <a:spcPts val="0"/>
              </a:spcAft>
              <a:buSzPct val="100000"/>
              <a:buAutoNum type="arabicPeriod"/>
            </a:pPr>
            <a:r>
              <a:rPr lang="pt-BR"/>
              <a:t>Crie uma classe Jogo com os seguintes métodos:</a:t>
            </a:r>
            <a:endParaRPr/>
          </a:p>
          <a:p>
            <a:pPr indent="-290830" lvl="1" marL="914400" rtl="0" algn="l">
              <a:spcBef>
                <a:spcPts val="0"/>
              </a:spcBef>
              <a:spcAft>
                <a:spcPts val="0"/>
              </a:spcAft>
              <a:buSzPct val="100000"/>
              <a:buAutoNum type="alphaLcPeriod"/>
            </a:pPr>
            <a:r>
              <a:rPr lang="pt-BR"/>
              <a:t>gerarNumeroAlvo() que retorna um número aleatório entre 1 e 10.</a:t>
            </a:r>
            <a:endParaRPr/>
          </a:p>
          <a:p>
            <a:pPr indent="-290830" lvl="1" marL="914400" rtl="0" algn="l">
              <a:spcBef>
                <a:spcPts val="0"/>
              </a:spcBef>
              <a:spcAft>
                <a:spcPts val="0"/>
              </a:spcAft>
              <a:buSzPct val="100000"/>
              <a:buAutoNum type="alphaLcPeriod"/>
            </a:pPr>
            <a:r>
              <a:rPr lang="pt-BR"/>
              <a:t>adivinhar(int palpite) que recebe um palpite do jogador e retorna um Resultado com base na comparação com o número alvo.</a:t>
            </a:r>
            <a:endParaRPr/>
          </a:p>
          <a:p>
            <a:pPr indent="-308610" lvl="0" marL="457200" rtl="0" algn="l">
              <a:spcBef>
                <a:spcPts val="0"/>
              </a:spcBef>
              <a:spcAft>
                <a:spcPts val="0"/>
              </a:spcAft>
              <a:buSzPct val="100000"/>
              <a:buAutoNum type="arabicPeriod"/>
            </a:pPr>
            <a:r>
              <a:rPr lang="pt-BR"/>
              <a:t>Crie um método main para testar sua classe Jogo. O método deve:</a:t>
            </a:r>
            <a:endParaRPr/>
          </a:p>
          <a:p>
            <a:pPr indent="-290830" lvl="1" marL="914400" rtl="0" algn="l">
              <a:spcBef>
                <a:spcPts val="0"/>
              </a:spcBef>
              <a:spcAft>
                <a:spcPts val="0"/>
              </a:spcAft>
              <a:buSzPct val="100000"/>
              <a:buAutoNum type="alphaLcPeriod"/>
            </a:pPr>
            <a:r>
              <a:rPr lang="pt-BR"/>
              <a:t>Gerar um número alvo.</a:t>
            </a:r>
            <a:endParaRPr/>
          </a:p>
          <a:p>
            <a:pPr indent="-290830" lvl="1" marL="914400" rtl="0" algn="l">
              <a:spcBef>
                <a:spcPts val="0"/>
              </a:spcBef>
              <a:spcAft>
                <a:spcPts val="0"/>
              </a:spcAft>
              <a:buSzPct val="100000"/>
              <a:buAutoNum type="alphaLcPeriod"/>
            </a:pPr>
            <a:r>
              <a:rPr lang="pt-BR"/>
              <a:t>Solicitar um palpite ao usuário.</a:t>
            </a:r>
            <a:endParaRPr/>
          </a:p>
          <a:p>
            <a:pPr indent="-290830" lvl="1" marL="914400" rtl="0" algn="l">
              <a:spcBef>
                <a:spcPts val="0"/>
              </a:spcBef>
              <a:spcAft>
                <a:spcPts val="0"/>
              </a:spcAft>
              <a:buSzPct val="100000"/>
              <a:buAutoNum type="alphaLcPeriod"/>
            </a:pPr>
            <a:r>
              <a:rPr lang="pt-BR"/>
              <a:t>Exibir o resultado do palpite utilizando o método adivinhar().</a:t>
            </a:r>
            <a:endParaRPr/>
          </a:p>
          <a:p>
            <a:pPr indent="-290830" lvl="1" marL="914400" rtl="0" algn="l">
              <a:spcBef>
                <a:spcPts val="0"/>
              </a:spcBef>
              <a:spcAft>
                <a:spcPts val="0"/>
              </a:spcAft>
              <a:buSzPct val="100000"/>
              <a:buAutoNum type="alphaLcPeriod"/>
            </a:pPr>
            <a:r>
              <a:rPr lang="pt-BR"/>
              <a:t>Repetir até que o jogador acerte o número ou queira sair.</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pt-BR"/>
              <a:t>Praticando</a:t>
            </a:r>
            <a:endParaRPr/>
          </a:p>
        </p:txBody>
      </p:sp>
      <p:sp>
        <p:nvSpPr>
          <p:cNvPr id="93" name="Google Shape;93;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pt-BR" sz="1100">
                <a:solidFill>
                  <a:schemeClr val="dk1"/>
                </a:solidFill>
              </a:rPr>
              <a:t>Defina um enum chamado </a:t>
            </a:r>
            <a:r>
              <a:rPr lang="pt-BR" sz="1100">
                <a:solidFill>
                  <a:srgbClr val="188038"/>
                </a:solidFill>
                <a:latin typeface="Roboto Mono"/>
                <a:ea typeface="Roboto Mono"/>
                <a:cs typeface="Roboto Mono"/>
                <a:sym typeface="Roboto Mono"/>
              </a:rPr>
              <a:t>EstadoTarefa</a:t>
            </a:r>
            <a:r>
              <a:rPr lang="pt-BR" sz="1100">
                <a:solidFill>
                  <a:schemeClr val="dk1"/>
                </a:solidFill>
              </a:rPr>
              <a:t> com os valores PENDENTE, EM_ANDAMENTO e CONCLUÍDA.</a:t>
            </a:r>
            <a:endParaRPr sz="1100">
              <a:solidFill>
                <a:schemeClr val="dk1"/>
              </a:solidFill>
            </a:endParaRPr>
          </a:p>
          <a:p>
            <a:pPr indent="0" lvl="0" marL="0" rtl="0" algn="l">
              <a:spcBef>
                <a:spcPts val="1200"/>
              </a:spcBef>
              <a:spcAft>
                <a:spcPts val="0"/>
              </a:spcAft>
              <a:buClr>
                <a:schemeClr val="dk1"/>
              </a:buClr>
              <a:buSzPts val="1100"/>
              <a:buFont typeface="Arial"/>
              <a:buNone/>
            </a:pPr>
            <a:r>
              <a:rPr lang="pt-BR" sz="1100">
                <a:solidFill>
                  <a:schemeClr val="dk1"/>
                </a:solidFill>
              </a:rPr>
              <a:t>Crie uma classe </a:t>
            </a:r>
            <a:r>
              <a:rPr lang="pt-BR" sz="1100">
                <a:solidFill>
                  <a:srgbClr val="188038"/>
                </a:solidFill>
                <a:latin typeface="Roboto Mono"/>
                <a:ea typeface="Roboto Mono"/>
                <a:cs typeface="Roboto Mono"/>
                <a:sym typeface="Roboto Mono"/>
              </a:rPr>
              <a:t>Tarefa</a:t>
            </a:r>
            <a:r>
              <a:rPr lang="pt-BR" sz="1100">
                <a:solidFill>
                  <a:schemeClr val="dk1"/>
                </a:solidFill>
              </a:rPr>
              <a:t> com os seguintes atributos:</a:t>
            </a:r>
            <a:endParaRPr sz="1100">
              <a:solidFill>
                <a:schemeClr val="dk1"/>
              </a:solidFill>
            </a:endParaRPr>
          </a:p>
          <a:p>
            <a:pPr indent="-298450" lvl="0" marL="457200" rtl="0" algn="l">
              <a:spcBef>
                <a:spcPts val="1200"/>
              </a:spcBef>
              <a:spcAft>
                <a:spcPts val="0"/>
              </a:spcAft>
              <a:buClr>
                <a:schemeClr val="dk1"/>
              </a:buClr>
              <a:buSzPts val="1100"/>
              <a:buChar char="●"/>
            </a:pPr>
            <a:r>
              <a:rPr lang="pt-BR" sz="1100">
                <a:solidFill>
                  <a:srgbClr val="188038"/>
                </a:solidFill>
                <a:latin typeface="Roboto Mono"/>
                <a:ea typeface="Roboto Mono"/>
                <a:cs typeface="Roboto Mono"/>
                <a:sym typeface="Roboto Mono"/>
              </a:rPr>
              <a:t>estado</a:t>
            </a:r>
            <a:r>
              <a:rPr lang="pt-BR" sz="1100">
                <a:solidFill>
                  <a:schemeClr val="dk1"/>
                </a:solidFill>
              </a:rPr>
              <a:t> (do tipo </a:t>
            </a:r>
            <a:r>
              <a:rPr lang="pt-BR" sz="1100">
                <a:solidFill>
                  <a:srgbClr val="188038"/>
                </a:solidFill>
                <a:latin typeface="Roboto Mono"/>
                <a:ea typeface="Roboto Mono"/>
                <a:cs typeface="Roboto Mono"/>
                <a:sym typeface="Roboto Mono"/>
              </a:rPr>
              <a:t>EstadoTarefa</a:t>
            </a:r>
            <a:r>
              <a:rPr lang="pt-BR"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Char char="●"/>
            </a:pPr>
            <a:r>
              <a:rPr lang="pt-BR" sz="1100">
                <a:solidFill>
                  <a:srgbClr val="188038"/>
                </a:solidFill>
                <a:latin typeface="Roboto Mono"/>
                <a:ea typeface="Roboto Mono"/>
                <a:cs typeface="Roboto Mono"/>
                <a:sym typeface="Roboto Mono"/>
              </a:rPr>
              <a:t>descricao</a:t>
            </a:r>
            <a:r>
              <a:rPr lang="pt-BR" sz="1100">
                <a:solidFill>
                  <a:schemeClr val="dk1"/>
                </a:solidFill>
              </a:rPr>
              <a:t> (uma string que representa a descrição da tarefa)</a:t>
            </a:r>
            <a:endParaRPr sz="1100">
              <a:solidFill>
                <a:schemeClr val="dk1"/>
              </a:solidFill>
            </a:endParaRPr>
          </a:p>
          <a:p>
            <a:pPr indent="0" lvl="0" marL="0" rtl="0" algn="l">
              <a:spcBef>
                <a:spcPts val="1200"/>
              </a:spcBef>
              <a:spcAft>
                <a:spcPts val="0"/>
              </a:spcAft>
              <a:buClr>
                <a:schemeClr val="dk1"/>
              </a:buClr>
              <a:buSzPts val="1100"/>
              <a:buFont typeface="Arial"/>
              <a:buNone/>
            </a:pPr>
            <a:r>
              <a:rPr lang="pt-BR" sz="1100">
                <a:solidFill>
                  <a:schemeClr val="dk1"/>
                </a:solidFill>
              </a:rPr>
              <a:t>Adicione um método </a:t>
            </a:r>
            <a:r>
              <a:rPr lang="pt-BR" sz="1100">
                <a:solidFill>
                  <a:srgbClr val="188038"/>
                </a:solidFill>
                <a:latin typeface="Roboto Mono"/>
                <a:ea typeface="Roboto Mono"/>
                <a:cs typeface="Roboto Mono"/>
                <a:sym typeface="Roboto Mono"/>
              </a:rPr>
              <a:t>exibir()</a:t>
            </a:r>
            <a:r>
              <a:rPr lang="pt-BR" sz="1100">
                <a:solidFill>
                  <a:schemeClr val="dk1"/>
                </a:solidFill>
              </a:rPr>
              <a:t> na classe </a:t>
            </a:r>
            <a:r>
              <a:rPr lang="pt-BR" sz="1100">
                <a:solidFill>
                  <a:srgbClr val="188038"/>
                </a:solidFill>
                <a:latin typeface="Roboto Mono"/>
                <a:ea typeface="Roboto Mono"/>
                <a:cs typeface="Roboto Mono"/>
                <a:sym typeface="Roboto Mono"/>
              </a:rPr>
              <a:t>Tarefa</a:t>
            </a:r>
            <a:r>
              <a:rPr lang="pt-BR" sz="1100">
                <a:solidFill>
                  <a:schemeClr val="dk1"/>
                </a:solidFill>
              </a:rPr>
              <a:t> que imprime a descrição da tarefa de acordo com o estado:</a:t>
            </a:r>
            <a:endParaRPr sz="1100">
              <a:solidFill>
                <a:schemeClr val="dk1"/>
              </a:solidFill>
            </a:endParaRPr>
          </a:p>
          <a:p>
            <a:pPr indent="-298450" lvl="0" marL="457200" rtl="0" algn="l">
              <a:spcBef>
                <a:spcPts val="1200"/>
              </a:spcBef>
              <a:spcAft>
                <a:spcPts val="0"/>
              </a:spcAft>
              <a:buClr>
                <a:schemeClr val="dk1"/>
              </a:buClr>
              <a:buSzPts val="1100"/>
              <a:buChar char="●"/>
            </a:pPr>
            <a:r>
              <a:rPr lang="pt-BR" sz="1100">
                <a:solidFill>
                  <a:schemeClr val="dk1"/>
                </a:solidFill>
              </a:rPr>
              <a:t>Para PENDENTE: "Tarefa pendente: [descrição]"</a:t>
            </a:r>
            <a:endParaRPr sz="1100">
              <a:solidFill>
                <a:schemeClr val="dk1"/>
              </a:solidFill>
            </a:endParaRPr>
          </a:p>
          <a:p>
            <a:pPr indent="-298450" lvl="0" marL="457200" rtl="0" algn="l">
              <a:spcBef>
                <a:spcPts val="0"/>
              </a:spcBef>
              <a:spcAft>
                <a:spcPts val="0"/>
              </a:spcAft>
              <a:buClr>
                <a:schemeClr val="dk1"/>
              </a:buClr>
              <a:buSzPts val="1100"/>
              <a:buChar char="●"/>
            </a:pPr>
            <a:r>
              <a:rPr lang="pt-BR" sz="1100">
                <a:solidFill>
                  <a:schemeClr val="dk1"/>
                </a:solidFill>
              </a:rPr>
              <a:t>Para EM_ANDAMENTO: "Tarefa em andamento: [descrição]"</a:t>
            </a:r>
            <a:endParaRPr sz="1100">
              <a:solidFill>
                <a:schemeClr val="dk1"/>
              </a:solidFill>
            </a:endParaRPr>
          </a:p>
          <a:p>
            <a:pPr indent="-298450" lvl="0" marL="457200" rtl="0" algn="l">
              <a:spcBef>
                <a:spcPts val="0"/>
              </a:spcBef>
              <a:spcAft>
                <a:spcPts val="0"/>
              </a:spcAft>
              <a:buClr>
                <a:schemeClr val="dk1"/>
              </a:buClr>
              <a:buSzPts val="1100"/>
              <a:buChar char="●"/>
            </a:pPr>
            <a:r>
              <a:rPr lang="pt-BR" sz="1100">
                <a:solidFill>
                  <a:schemeClr val="dk1"/>
                </a:solidFill>
              </a:rPr>
              <a:t>Para CONCLUÍDA: "Tarefa concluída: [descrição]"</a:t>
            </a:r>
            <a:endParaRPr sz="1100">
              <a:solidFill>
                <a:schemeClr val="dk1"/>
              </a:solidFill>
            </a:endParaRPr>
          </a:p>
          <a:p>
            <a:pPr indent="0" lvl="0" marL="0" rtl="0" algn="l">
              <a:spcBef>
                <a:spcPts val="1200"/>
              </a:spcBef>
              <a:spcAft>
                <a:spcPts val="0"/>
              </a:spcAft>
              <a:buNone/>
            </a:pPr>
            <a:r>
              <a:rPr lang="pt-BR" sz="1100">
                <a:solidFill>
                  <a:schemeClr val="dk1"/>
                </a:solidFill>
              </a:rPr>
              <a:t>Crie um método </a:t>
            </a:r>
            <a:r>
              <a:rPr lang="pt-BR" sz="1100">
                <a:solidFill>
                  <a:srgbClr val="188038"/>
                </a:solidFill>
                <a:latin typeface="Roboto Mono"/>
                <a:ea typeface="Roboto Mono"/>
                <a:cs typeface="Roboto Mono"/>
                <a:sym typeface="Roboto Mono"/>
              </a:rPr>
              <a:t>main</a:t>
            </a:r>
            <a:r>
              <a:rPr lang="pt-BR" sz="1100">
                <a:solidFill>
                  <a:schemeClr val="dk1"/>
                </a:solidFill>
              </a:rPr>
              <a:t> para testar sua classe </a:t>
            </a:r>
            <a:r>
              <a:rPr lang="pt-BR" sz="1100">
                <a:solidFill>
                  <a:srgbClr val="188038"/>
                </a:solidFill>
                <a:latin typeface="Roboto Mono"/>
                <a:ea typeface="Roboto Mono"/>
                <a:cs typeface="Roboto Mono"/>
                <a:sym typeface="Roboto Mono"/>
              </a:rPr>
              <a:t>Tarefa</a:t>
            </a:r>
            <a:r>
              <a:rPr lang="pt-BR" sz="1100">
                <a:solidFill>
                  <a:schemeClr val="dk1"/>
                </a:solidFill>
              </a:rPr>
              <a:t>. Crie pelo menos uma tarefa de cada estado e exiba as descrições.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