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</p:sldIdLst>
  <p:sldSz cy="6858000" cx="9144000"/>
  <p:notesSz cx="6858000" cy="9144000"/>
  <p:embeddedFontLs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8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7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21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20.xml"/><Relationship Id="rId13" Type="http://schemas.openxmlformats.org/officeDocument/2006/relationships/slide" Target="slides/slide1.xml"/><Relationship Id="rId35" Type="http://schemas.openxmlformats.org/officeDocument/2006/relationships/slide" Target="slides/slide23.xml"/><Relationship Id="rId12" Type="http://schemas.openxmlformats.org/officeDocument/2006/relationships/notesMaster" Target="notesMasters/notesMaster1.xml"/><Relationship Id="rId34" Type="http://schemas.openxmlformats.org/officeDocument/2006/relationships/slide" Target="slides/slide22.xml"/><Relationship Id="rId15" Type="http://schemas.openxmlformats.org/officeDocument/2006/relationships/slide" Target="slides/slide3.xml"/><Relationship Id="rId37" Type="http://schemas.openxmlformats.org/officeDocument/2006/relationships/font" Target="fonts/GillSans-bold.fntdata"/><Relationship Id="rId14" Type="http://schemas.openxmlformats.org/officeDocument/2006/relationships/slide" Target="slides/slide2.xml"/><Relationship Id="rId36" Type="http://schemas.openxmlformats.org/officeDocument/2006/relationships/font" Target="fonts/GillSans-regular.fntdata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Lembrar que tá errado!!!</a:t>
            </a:r>
            <a:endParaRPr/>
          </a:p>
        </p:txBody>
      </p:sp>
      <p:sp>
        <p:nvSpPr>
          <p:cNvPr id="245" name="Google Shape;245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 rot="5400000">
            <a:off x="2116932" y="-440532"/>
            <a:ext cx="49101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1069975" y="6354762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6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4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7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" name="Google Shape;27;p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" name="Google Shape;28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" name="Google Shape;47;p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" name="Google Shape;48;p5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069975" y="6354762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3" name="Google Shape;93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 rot="5400000">
            <a:off x="3160712" y="3324225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6" name="Google Shape;106;p14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" name="Google Shape;121;p16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57200" y="500062"/>
            <a:ext cx="182562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1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7" name="Google Shape;137;p1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 rot="5400000">
            <a:off x="3630612" y="3201987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9" name="Google Shape;139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Exceções</a:t>
            </a:r>
            <a:endParaRPr/>
          </a:p>
        </p:txBody>
      </p:sp>
      <p:sp>
        <p:nvSpPr>
          <p:cNvPr id="156" name="Google Shape;156;p20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64"/>
              <a:buNone/>
            </a:pPr>
            <a:r>
              <a:rPr b="0" i="0" lang="en-US" sz="14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Suzana Fragoso (smpf)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64"/>
              <a:buNone/>
            </a:pPr>
            <a:r>
              <a:rPr b="0" i="0" lang="en-US" sz="14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Adaptado do material de Guilherme Carvalho (gvc)</a:t>
            </a:r>
            <a:endParaRPr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SzPts val="1064"/>
              <a:buNone/>
            </a:pPr>
            <a:r>
              <a:t/>
            </a:r>
            <a:endParaRPr b="0" i="0" sz="1400" u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família RuntimeException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São exceções não checadas.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r>
              <a:rPr b="0" i="0" lang="en-US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Mais disso daqui a alguns slides.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Vocês conhecem sua filha mais famosa!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r>
              <a:rPr b="0" i="0" lang="en-US" sz="23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NullPointerException </a:t>
            </a:r>
            <a:endParaRPr b="0" i="0" sz="23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 a filha menos famosa: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r>
              <a:rPr b="0" i="0" lang="en-US" sz="23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ArithmeticException</a:t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Exceções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 exceções predefinidas de Java não servem para todas as situações.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Nós, programadores, queremos criar nossas próprias exceções.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que família nossas exceções pertencem?</a:t>
            </a: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Criando exceções</a:t>
            </a:r>
            <a:endParaRPr/>
          </a:p>
        </p:txBody>
      </p:sp>
      <p:sp>
        <p:nvSpPr>
          <p:cNvPr id="233" name="Google Shape;233;p3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Uma exceção é uma classe como outra qualquer, vocês já sabem criar uma!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Devem </a:t>
            </a:r>
            <a:r>
              <a:rPr b="0" i="1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estender</a:t>
            </a: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Exception.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Para facilitar a legibilidade, e seguir os padrões, seus nomes devem acabar com Exception.</a:t>
            </a:r>
            <a:endParaRPr/>
          </a:p>
          <a:p>
            <a:pPr indent="-147574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Dois exemplos: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Criando exceções</a:t>
            </a: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1" i="0" lang="en-US" sz="18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DeuPauException </a:t>
            </a:r>
            <a:r>
              <a:rPr b="1" i="0" lang="en-US" sz="18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/*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Corpo da exceção.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*/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Agora, uma exceção séria.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Criando exceções</a:t>
            </a:r>
            <a:endParaRPr/>
          </a:p>
        </p:txBody>
      </p:sp>
      <p:sp>
        <p:nvSpPr>
          <p:cNvPr id="248" name="Google Shape;248;p3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1" i="0" lang="en-US" sz="17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7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ImpossivelDividirPorZeroException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dividendo;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1" i="0" lang="en-US" sz="17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ImpossivelDividirPorZeroException (int dividendo){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this.dividendo = dividendo;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7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getMessage()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7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“Impossível dividir “ + resultado + “ por zero!“;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Isso é uma exceção?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Criando exceções</a:t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1" i="0" lang="en-US" sz="17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7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ImpossivelDividirPorZeroException </a:t>
            </a:r>
            <a:r>
              <a:rPr b="1" i="0" lang="en-US" sz="17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	Exception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dividendo;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1" i="0" lang="en-US" sz="17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ImpossivelDividirPorZeroException (int dividendo){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this.dividendo = dividendo;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7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getMessage()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7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“Impossível dividir “ + resultado + “ por zero!“;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Isso é uma exceção?</a:t>
            </a:r>
            <a:endParaRPr/>
          </a:p>
          <a:p>
            <a:pPr indent="-147574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" name="Google Shape;256;p3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Lançando exceções</a:t>
            </a:r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Um método que queira lançar uma exceção deverá ter duas coisas a mais.</a:t>
            </a:r>
            <a:endParaRPr/>
          </a:p>
          <a:p>
            <a:pPr indent="-514350" lvl="1" marL="78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Bookman Old Style"/>
              <a:buAutoNum type="arabicPeriod"/>
            </a:pPr>
            <a:r>
              <a:rPr b="0" i="0" lang="en-US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Declarar no seu cabeçalho que pode lançar uma exceção.</a:t>
            </a:r>
            <a:endParaRPr/>
          </a:p>
          <a:p>
            <a:pPr indent="-514350" lvl="1" marL="78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Bookman Old Style"/>
              <a:buAutoNum type="arabicPeriod"/>
            </a:pPr>
            <a:r>
              <a:rPr b="0" i="0" lang="en-US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Ao detectar um erro, lançar a exceção.</a:t>
            </a:r>
            <a:endParaRPr/>
          </a:p>
          <a:p>
            <a:pPr indent="-403352" lvl="1" marL="78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Bookman Old Style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Vejamos: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Lançando exceções</a:t>
            </a:r>
            <a:endParaRPr/>
          </a:p>
        </p:txBody>
      </p:sp>
      <p:sp>
        <p:nvSpPr>
          <p:cNvPr id="269" name="Google Shape;269;p3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1" i="0" lang="en-US" sz="17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dividir(int dividendo, int divisor)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n-US" sz="17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ImpossivelDividirPorZeroException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7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(divisor == 0)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7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7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ImpossivelDividirPorZeroException(dividendo);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r>
              <a:rPr b="1" i="0" lang="en-US" sz="17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7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dividendo / divisor;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92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Lançando exceções</a:t>
            </a:r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sp>
        <p:nvSpPr>
          <p:cNvPr id="277" name="Google Shape;277;p37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Observação:</a:t>
            </a:r>
            <a:endParaRPr/>
          </a:p>
          <a:p>
            <a:pPr indent="-273049" lvl="1" marL="547687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r>
              <a:rPr b="0" i="0" lang="en-US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Um método que chama um outro método que pode lançar uma exceção PRECISA declarar no cabeçalho a possibilidade do lançamento, apesar de não ter o </a:t>
            </a:r>
            <a:r>
              <a:rPr b="1" i="0" lang="en-US" sz="23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i="0" lang="en-US" sz="2300" u="none" cap="none" strike="noStrike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no seu corpo.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Exceções checadas e não checadas</a:t>
            </a:r>
            <a:endParaRPr/>
          </a:p>
        </p:txBody>
      </p:sp>
      <p:sp>
        <p:nvSpPr>
          <p:cNvPr id="283" name="Google Shape;283;p3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sp>
        <p:nvSpPr>
          <p:cNvPr id="284" name="Google Shape;284;p38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Como prometido, o que é uma exceção não checada: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r>
              <a:rPr b="0" i="0" lang="en-US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	É uma exceção que não precisa ser declarada no cabeçalho do método que a lança.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 agora, o que é uma exceção checada?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 que temos pela frente</a:t>
            </a:r>
            <a:endParaRPr/>
          </a:p>
        </p:txBody>
      </p:sp>
      <p:sp>
        <p:nvSpPr>
          <p:cNvPr id="162" name="Google Shape;162;p21"/>
          <p:cNvSpPr txBox="1"/>
          <p:nvPr>
            <p:ph idx="4294967295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🞂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Exceções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44"/>
              <a:buFont typeface="Noto Sans Symbols"/>
              <a:buChar char="🞂"/>
            </a:pPr>
            <a:r>
              <a:rPr b="0" i="0" lang="en-US" sz="1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Motivação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44"/>
              <a:buFont typeface="Noto Sans Symbols"/>
              <a:buChar char="🞂"/>
            </a:pPr>
            <a:r>
              <a:rPr b="0" i="0" lang="en-US" sz="1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Criando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44"/>
              <a:buFont typeface="Noto Sans Symbols"/>
              <a:buChar char="🞂"/>
            </a:pPr>
            <a:r>
              <a:rPr b="0" i="0" lang="en-US" sz="1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Tratando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Tratando exceções</a:t>
            </a:r>
            <a:endParaRPr/>
          </a:p>
        </p:txBody>
      </p:sp>
      <p:sp>
        <p:nvSpPr>
          <p:cNvPr id="290" name="Google Shape;290;p3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sp>
        <p:nvSpPr>
          <p:cNvPr id="291" name="Google Shape;291;p39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Java nos coloca a disposição três blocos especiais para o tratamento de exceções: </a:t>
            </a:r>
            <a:r>
              <a:rPr b="1" i="0" lang="en-US" sz="26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26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b="1" i="0" lang="en-US" sz="26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Como usamos? No próximo slide!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Tratando exceções</a:t>
            </a:r>
            <a:endParaRPr/>
          </a:p>
        </p:txBody>
      </p:sp>
      <p:sp>
        <p:nvSpPr>
          <p:cNvPr id="297" name="Google Shape;297;p4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1" i="0" lang="en-US" sz="18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 (String[] args)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= 10;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 = 0;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8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resultado = dividir(a, b);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r>
              <a:rPr b="1" i="0" lang="en-US" sz="18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(ImpossivelDividirPorZeroException e)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System.out.println(e.getMessage());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r>
              <a:rPr b="1" i="0" lang="en-US" sz="18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System.out.println(“Passei pelo try ou pelo catch”);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System.out.println(“O resultado foi: “ + resultado);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Por que usar exceções?</a:t>
            </a:r>
            <a:endParaRPr/>
          </a:p>
        </p:txBody>
      </p:sp>
      <p:sp>
        <p:nvSpPr>
          <p:cNvPr id="304" name="Google Shape;304;p41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Separa o código de tratamento do código “normal”.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Propagação de erros mais efetiva.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Possibilitar a criação de diferentes tipos de erros para diferentes situações.</a:t>
            </a:r>
            <a:endParaRPr/>
          </a:p>
        </p:txBody>
      </p:sp>
      <p:sp>
        <p:nvSpPr>
          <p:cNvPr id="305" name="Google Shape;305;p4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Exceções</a:t>
            </a:r>
            <a:endParaRPr/>
          </a:p>
        </p:txBody>
      </p:sp>
      <p:sp>
        <p:nvSpPr>
          <p:cNvPr id="311" name="Google Shape;311;p42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Dúvidas ?</a:t>
            </a:r>
            <a:endParaRPr/>
          </a:p>
          <a:p>
            <a:pPr indent="-147574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2" name="Google Shape;312;p4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Situações excepcionais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 que são situações excepcionais?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r>
              <a:rPr b="0" i="1" lang="en-US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“É um evento que ocorre durante a execução de um programa que interrompe o fluxo normal das instruções”</a:t>
            </a:r>
            <a:endParaRPr/>
          </a:p>
          <a:p>
            <a:pPr indent="-273049" lvl="1" marL="547687" marR="0" rtl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r>
              <a:rPr b="0" i="0" lang="en-US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Definição da Sun</a:t>
            </a:r>
            <a:endParaRPr/>
          </a:p>
          <a:p>
            <a:pPr indent="-162052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48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Situações excepcionais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Como a Microsoft trata?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pic>
        <p:nvPicPr>
          <p:cNvPr descr="error5.jpg"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12" y="1857375"/>
            <a:ext cx="5245100" cy="275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lpprotect.jpg" id="178" name="Google Shape;17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8937" y="2928937"/>
            <a:ext cx="5410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blue_screen_of_death.gif" id="184" name="Google Shape;18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7187"/>
            <a:ext cx="9144000" cy="588168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Erros em Java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Quando acontece uma situação excepcional na execução de um programa Java, como é feita a notificação?</a:t>
            </a:r>
            <a:endParaRPr/>
          </a:p>
        </p:txBody>
      </p:sp>
      <p:sp>
        <p:nvSpPr>
          <p:cNvPr id="192" name="Google Shape;192;p2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Erros em Java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Api de Java define uma classe Throwable, que define todos os erros e exceções.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 classe Throwable, foram criadas as classes Exception e Error.</a:t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família Error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classe Error serve para representar condições anormais, que não deveriam ocorrer nunca.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Programas não devem tratar Errors.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Exemplo: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r>
              <a:rPr b="0" i="0" lang="en-US" sz="23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	OutOfMemoryError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r>
              <a:rPr b="0" i="0" lang="en-US" sz="23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 você tentar alocar 2147483648 inteiros.</a:t>
            </a:r>
            <a:endParaRPr/>
          </a:p>
        </p:txBody>
      </p:sp>
      <p:sp>
        <p:nvSpPr>
          <p:cNvPr id="206" name="Google Shape;206;p2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família Exception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classe Exception representa os erros que um programa deve tratar.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partir da classe Exception foi criado mais um subtipo: RuntimeException.</a:t>
            </a:r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7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5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6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3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