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</p:sldMasterIdLst>
  <p:notesMasterIdLst>
    <p:notesMasterId r:id="rId59"/>
  </p:notesMasterIdLst>
  <p:sldIdLst>
    <p:sldId id="256" r:id="rId8"/>
    <p:sldId id="257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60"/>
      <p:bold r:id="rId61"/>
      <p:italic r:id="rId62"/>
      <p:boldItalic r:id="rId63"/>
    </p:embeddedFont>
    <p:embeddedFont>
      <p:font typeface="Tahoma" panose="020B0604030504040204" pitchFamily="34" charset="0"/>
      <p:regular r:id="rId64"/>
      <p:bold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448DF-4EF1-42E6-B72D-0367A6647490}">
  <a:tblStyle styleId="{82D448DF-4EF1-42E6-B72D-0367A66474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4" y="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font" Target="fonts/font4.fntdata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2.fntdata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font" Target="fonts/font5.fntdata"/><Relationship Id="rId6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Relationship Id="rId6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dt" idx="10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ftr" idx="11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80" name="Google Shape;180;p18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 rot="5400000">
            <a:off x="1754188" y="303213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9CE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FFD9CE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FFEDE8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>
                <a:alpha val="7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" name="Google Shape;15;p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8">
                <a:alpha val="82745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" name="Google Shape;16;p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" name="Google Shape;17;p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3AE">
                <a:alpha val="81568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" name="Google Shape;18;p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" name="Google Shape;19;p1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" name="Google Shape;20;p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309687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8" name="Google Shape;28;p1"/>
          <p:cNvSpPr txBox="1">
            <a:spLocks noGrp="1"/>
          </p:cNvSpPr>
          <p:nvPr>
            <p:ph type="dt" idx="10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"/>
          <p:cNvSpPr txBox="1">
            <a:spLocks noGrp="1"/>
          </p:cNvSpPr>
          <p:nvPr>
            <p:ph type="ftr" idx="11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"/>
          <p:cNvSpPr txBox="1">
            <a:spLocks noGrp="1"/>
          </p:cNvSpPr>
          <p:nvPr>
            <p:ph type="sldNum" idx="12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Google Shape;45;p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7" name="Google Shape;47;p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3" name="Google Shape;83;p9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4" name="Google Shape;84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Google Shape;85;p9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7" name="Google Shape;87;p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3AE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9CE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FFD9CE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FFEDE8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>
                <a:alpha val="7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8">
                <a:alpha val="82745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6" name="Google Shape;106;p1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7" name="Google Shape;107;p1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3AE">
                <a:alpha val="81568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9" name="Google Shape;109;p1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3AE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1323975" y="4867275"/>
            <a:ext cx="642937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1663700" y="5791200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1"/>
          <p:cNvCxnSpPr/>
          <p:nvPr/>
        </p:nvCxnSpPr>
        <p:spPr>
          <a:xfrm>
            <a:off x="9097962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0" name="Google Shape;130;p1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3" name="Google Shape;133;p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>
                <a:alpha val="92549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9" name="Google Shape;149;p1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1" name="Google Shape;151;p1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6" name="Google Shape;166;p1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8" name="Google Shape;168;p1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3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3AE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dt" idx="10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ldNum" idx="12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sz="1400" b="1" i="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SISTEMAS DE INFORMAÇÃO: FUNDAMENTOS  </a:t>
            </a: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Vera Lucia C. de Medeiros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lang="en-US" sz="16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Unifacisa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</a:pPr>
            <a:r>
              <a:rPr lang="en-US" sz="14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vera.medeiros@maisunifacisa.com.br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980"/>
              <a:buNone/>
            </a:pPr>
            <a:endParaRPr sz="1400" b="1" i="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457200" y="188912"/>
            <a:ext cx="82296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HIERARQUIA DA INFORMAÇÃO</a:t>
            </a:r>
            <a:b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/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25" y="1179512"/>
            <a:ext cx="7939087" cy="477043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1258887" y="6308725"/>
            <a:ext cx="691356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https://www.passeidireto.com/arquivo/91543264/dado-informacao-conhecimento-e-inteligencia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457200" y="188912"/>
            <a:ext cx="82296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HIERARQUIA DA INFORMAÇÃO</a:t>
            </a:r>
            <a:b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125537"/>
            <a:ext cx="7993062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304800" y="2298700"/>
            <a:ext cx="8305800" cy="2425700"/>
          </a:xfrm>
          <a:prstGeom prst="rect">
            <a:avLst/>
          </a:prstGeom>
          <a:solidFill>
            <a:srgbClr val="FFFFD5"/>
          </a:solidFill>
          <a:ln w="57150" cap="flat" cmpd="thickThin">
            <a:solidFill>
              <a:srgbClr val="E9E4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3500000">
              <a:srgbClr val="3366CC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  grupo de componentes inter-relacionados que trabalham juntos rumo a uma meta comum recebendo insumos  e produzindo resultados em um processo organizado de transformação.</a:t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685800" y="76200"/>
            <a:ext cx="7848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SISTEMA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/>
        </p:nvSpPr>
        <p:spPr>
          <a:xfrm>
            <a:off x="304800" y="2298700"/>
            <a:ext cx="8305800" cy="1951037"/>
          </a:xfrm>
          <a:prstGeom prst="rect">
            <a:avLst/>
          </a:prstGeom>
          <a:solidFill>
            <a:srgbClr val="FFFFD5"/>
          </a:solidFill>
          <a:ln w="57150" cap="flat" cmpd="thickThin">
            <a:solidFill>
              <a:srgbClr val="E9E4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3500000">
              <a:srgbClr val="3366CC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visto como um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 de entidades ou elementos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unidos por alguma forma de interação ou interdependência regular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forma um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 integral</a:t>
            </a: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685800" y="76200"/>
            <a:ext cx="7848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SISTEMA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 txBox="1"/>
          <p:nvPr/>
        </p:nvSpPr>
        <p:spPr>
          <a:xfrm>
            <a:off x="304800" y="2298700"/>
            <a:ext cx="8305800" cy="1951037"/>
          </a:xfrm>
          <a:prstGeom prst="rect">
            <a:avLst/>
          </a:prstGeom>
          <a:solidFill>
            <a:srgbClr val="FFFFD5"/>
          </a:solidFill>
          <a:ln w="57150" cap="flat" cmpd="thickThin">
            <a:solidFill>
              <a:srgbClr val="E9E4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3500000">
              <a:srgbClr val="3366CC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 conjunto de elementos mutuamente relacionados de modo que o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constitui um todo tendo propriedades como uma entidade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685800" y="76200"/>
            <a:ext cx="7848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SISTEMA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/>
        </p:nvSpPr>
        <p:spPr>
          <a:xfrm>
            <a:off x="304800" y="2298700"/>
            <a:ext cx="8305800" cy="2425700"/>
          </a:xfrm>
          <a:prstGeom prst="rect">
            <a:avLst/>
          </a:prstGeom>
          <a:solidFill>
            <a:srgbClr val="FFFFD5"/>
          </a:solidFill>
          <a:ln w="57150" cap="flat" cmpd="thickThin">
            <a:solidFill>
              <a:srgbClr val="E9E4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3500000">
              <a:srgbClr val="3366CC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sistema é um todo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adaptativo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uma entidade com propriedades emergentes; estruturado em níveis e processos de comunicação e controle que permitem a </a:t>
            </a:r>
            <a:r>
              <a:rPr lang="en-US" sz="2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adaptação a um ambiente de mudança.</a:t>
            </a:r>
            <a:endParaRPr/>
          </a:p>
        </p:txBody>
      </p:sp>
      <p:sp>
        <p:nvSpPr>
          <p:cNvPr id="312" name="Google Shape;312;p36"/>
          <p:cNvSpPr txBox="1"/>
          <p:nvPr/>
        </p:nvSpPr>
        <p:spPr>
          <a:xfrm>
            <a:off x="685800" y="76200"/>
            <a:ext cx="7848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SISTEMA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/>
        </p:nvSpPr>
        <p:spPr>
          <a:xfrm>
            <a:off x="685800" y="76200"/>
            <a:ext cx="7848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Funcionamento de um SISTEMA</a:t>
            </a:r>
            <a:endParaRPr/>
          </a:p>
        </p:txBody>
      </p:sp>
      <p:pic>
        <p:nvPicPr>
          <p:cNvPr id="318" name="Google Shape;318;p37" descr="Uma imagem contendo 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387" y="1773237"/>
            <a:ext cx="77946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/>
        </p:nvSpPr>
        <p:spPr>
          <a:xfrm>
            <a:off x="685800" y="76200"/>
            <a:ext cx="7848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Funcionamento de um SISTEMA</a:t>
            </a:r>
            <a:endParaRPr/>
          </a:p>
        </p:txBody>
      </p:sp>
      <p:pic>
        <p:nvPicPr>
          <p:cNvPr id="324" name="Google Shape;324;p38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825" y="1268412"/>
            <a:ext cx="7748587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/>
        </p:nvSpPr>
        <p:spPr>
          <a:xfrm>
            <a:off x="685800" y="1071562"/>
            <a:ext cx="8153400" cy="493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73062" marR="0" lvl="0" indent="-37306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E75C01"/>
                </a:solidFill>
                <a:latin typeface="Arial"/>
                <a:ea typeface="Arial"/>
                <a:cs typeface="Arial"/>
                <a:sym typeface="Arial"/>
              </a:rPr>
              <a:t>Entrada:</a:t>
            </a:r>
            <a:r>
              <a:rPr lang="en-US" sz="1800" b="1" i="0" u="none">
                <a:solidFill>
                  <a:srgbClr val="E75C0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envolve a captação e reunião de elementos que ingressam no sistema para serem processados </a:t>
            </a:r>
            <a:r>
              <a:rPr lang="en-US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(matéria-prima, dados, energia, etc.);</a:t>
            </a:r>
            <a:endParaRPr/>
          </a:p>
          <a:p>
            <a:pPr marL="373062" marR="0" lvl="0" indent="-246061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endParaRPr sz="2000" b="0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3062" marR="0" lvl="0" indent="-37306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E75C01"/>
                </a:solidFill>
                <a:latin typeface="Arial"/>
                <a:ea typeface="Arial"/>
                <a:cs typeface="Arial"/>
                <a:sym typeface="Arial"/>
              </a:rPr>
              <a:t>Processamento: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envolve processamento de transformação que converte insumo (entrada) em produto </a:t>
            </a:r>
            <a:r>
              <a:rPr lang="en-US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(processo industrial, processo de respiração humana, cálculos matemáticos);</a:t>
            </a:r>
            <a:endParaRPr/>
          </a:p>
          <a:p>
            <a:pPr marL="373062" marR="0" lvl="0" indent="-246061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endParaRPr sz="2000" b="0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3062" marR="0" lvl="0" indent="-37306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E75C01"/>
                </a:solidFill>
                <a:latin typeface="Arial"/>
                <a:ea typeface="Arial"/>
                <a:cs typeface="Arial"/>
                <a:sym typeface="Arial"/>
              </a:rPr>
              <a:t>Saída:</a:t>
            </a:r>
            <a:r>
              <a:rPr lang="en-US" sz="1800" b="1" i="0" u="none">
                <a:solidFill>
                  <a:srgbClr val="E75C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envolve a transferência de elementos produzidos  por um processo de transformação até seu destino final </a:t>
            </a:r>
            <a:r>
              <a:rPr lang="en-US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(produtos acabados, serviços humanos, informações gerenciais); </a:t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228600" y="166687"/>
            <a:ext cx="8610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 Básicas dos Sistemas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/>
        </p:nvSpPr>
        <p:spPr>
          <a:xfrm>
            <a:off x="685800" y="693737"/>
            <a:ext cx="8153400" cy="376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73062" marR="0" lvl="0" indent="-19526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None/>
            </a:pPr>
            <a:endParaRPr sz="2800" b="1" i="0" u="none">
              <a:solidFill>
                <a:srgbClr val="3668C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3062" marR="0" lvl="0" indent="-37306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E75C01"/>
                </a:solidFill>
                <a:latin typeface="Arial"/>
                <a:ea typeface="Arial"/>
                <a:cs typeface="Arial"/>
                <a:sym typeface="Arial"/>
              </a:rPr>
              <a:t>Feedback: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sobre o desempenho do sistema</a:t>
            </a:r>
            <a:r>
              <a:rPr lang="en-US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373062" marR="0" lvl="0" indent="-246061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3062" marR="0" lvl="0" indent="-37306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>
                <a:srgbClr val="0000CC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E75C01"/>
                </a:solidFill>
                <a:latin typeface="Arial"/>
                <a:ea typeface="Arial"/>
                <a:cs typeface="Arial"/>
                <a:sym typeface="Arial"/>
              </a:rPr>
              <a:t>Controle: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envolve a monitoração e avaliação do feedback para determinar se um sistema está se dirigindo para a realização de sua meta; se necessário, a função de controle faz os ajustes necessários aos componentes de entrada e processamento de um sistema para garantir que seja alcançada a produçã adequada.</a:t>
            </a:r>
            <a:endParaRPr/>
          </a:p>
        </p:txBody>
      </p:sp>
      <p:sp>
        <p:nvSpPr>
          <p:cNvPr id="336" name="Google Shape;336;p40"/>
          <p:cNvSpPr txBox="1"/>
          <p:nvPr/>
        </p:nvSpPr>
        <p:spPr>
          <a:xfrm>
            <a:off x="228600" y="166687"/>
            <a:ext cx="8610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 Básicas dos Sistemas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/>
        </p:nvSpPr>
        <p:spPr>
          <a:xfrm>
            <a:off x="2147887" y="346075"/>
            <a:ext cx="57134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Schoolbook"/>
              <a:buNone/>
            </a:pPr>
            <a:r>
              <a:rPr lang="en-US" sz="40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Era da Informação</a:t>
            </a:r>
            <a:endParaRPr/>
          </a:p>
        </p:txBody>
      </p:sp>
      <p:pic>
        <p:nvPicPr>
          <p:cNvPr id="195" name="Google Shape;195;p20" descr="o que é a era da informação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1628775"/>
            <a:ext cx="8424862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/>
        </p:nvSpPr>
        <p:spPr>
          <a:xfrm>
            <a:off x="685800" y="76200"/>
            <a:ext cx="784860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Modelo Genérico de um SISTEMA ABERTO</a:t>
            </a:r>
            <a:endParaRPr/>
          </a:p>
        </p:txBody>
      </p:sp>
      <p:pic>
        <p:nvPicPr>
          <p:cNvPr id="342" name="Google Shape;3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2205037"/>
            <a:ext cx="8258175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/>
        </p:nvSpPr>
        <p:spPr>
          <a:xfrm>
            <a:off x="685800" y="76200"/>
            <a:ext cx="784860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Ambiente de um sistema empresarial</a:t>
            </a:r>
            <a:endParaRPr/>
          </a:p>
        </p:txBody>
      </p:sp>
      <p:pic>
        <p:nvPicPr>
          <p:cNvPr id="348" name="Google Shape;348;p42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1400175"/>
            <a:ext cx="6697662" cy="500538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2"/>
          <p:cNvSpPr txBox="1"/>
          <p:nvPr/>
        </p:nvSpPr>
        <p:spPr>
          <a:xfrm>
            <a:off x="457200" y="6524625"/>
            <a:ext cx="64182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https://pt.slideshare.net/RenanKaltenegger/osm-aula-2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/>
        </p:nvSpPr>
        <p:spPr>
          <a:xfrm>
            <a:off x="523875" y="188912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lang="en-US" sz="36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SISTEMAS DE INFORMAÇÃO (SI)</a:t>
            </a:r>
            <a:endParaRPr/>
          </a:p>
        </p:txBody>
      </p:sp>
      <p:sp>
        <p:nvSpPr>
          <p:cNvPr id="355" name="Google Shape;355;p43"/>
          <p:cNvSpPr txBox="1"/>
          <p:nvPr/>
        </p:nvSpPr>
        <p:spPr>
          <a:xfrm>
            <a:off x="396875" y="2132012"/>
            <a:ext cx="8351837" cy="2376487"/>
          </a:xfrm>
          <a:prstGeom prst="rect">
            <a:avLst/>
          </a:prstGeom>
          <a:solidFill>
            <a:srgbClr val="FFFFD5"/>
          </a:solidFill>
          <a:ln w="57150" cap="flat" cmpd="thickThin">
            <a:solidFill>
              <a:srgbClr val="E9E4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3500000">
              <a:srgbClr val="3366CC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</a:pP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Conjunto de componentes inter-relacionados que </a:t>
            </a:r>
            <a:r>
              <a:rPr lang="en-US" sz="2400" b="1" i="0" u="none">
                <a:solidFill>
                  <a:srgbClr val="F0111A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coletam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(entrada), </a:t>
            </a:r>
            <a:r>
              <a:rPr lang="en-US" sz="2400" b="1" i="0" u="none">
                <a:solidFill>
                  <a:srgbClr val="F0111A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manipulam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 </a:t>
            </a:r>
            <a:r>
              <a:rPr lang="en-US" sz="2400" b="1" i="0" u="none">
                <a:solidFill>
                  <a:srgbClr val="F0111A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armazenam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(processo), </a:t>
            </a:r>
            <a:r>
              <a:rPr lang="en-US" sz="2400" b="1" i="0" u="none">
                <a:solidFill>
                  <a:srgbClr val="F0111A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disseminam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(saída) os </a:t>
            </a:r>
            <a:r>
              <a:rPr lang="en-US" sz="2400" b="1" i="0" u="none">
                <a:solidFill>
                  <a:srgbClr val="6699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dados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 </a:t>
            </a:r>
            <a:r>
              <a:rPr lang="en-US" sz="2400" b="1" i="0" u="none">
                <a:solidFill>
                  <a:srgbClr val="6699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informações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e fornecem um mecanismo de </a:t>
            </a:r>
            <a:r>
              <a:rPr lang="en-US" sz="2400" b="1" i="1" u="none">
                <a:solidFill>
                  <a:srgbClr val="F0111A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feedback</a:t>
            </a:r>
            <a:r>
              <a:rPr lang="en-US" sz="2400" b="1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(Ralph M. Stair)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/>
        </p:nvSpPr>
        <p:spPr>
          <a:xfrm>
            <a:off x="457200" y="11588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lang="en-US" sz="36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SISTEMAS DE INFORMAÇÃO (SI)</a:t>
            </a:r>
            <a:endParaRPr/>
          </a:p>
        </p:txBody>
      </p:sp>
      <p:sp>
        <p:nvSpPr>
          <p:cNvPr id="361" name="Google Shape;361;p44"/>
          <p:cNvSpPr txBox="1"/>
          <p:nvPr/>
        </p:nvSpPr>
        <p:spPr>
          <a:xfrm>
            <a:off x="393700" y="2060575"/>
            <a:ext cx="8229600" cy="3151187"/>
          </a:xfrm>
          <a:prstGeom prst="rect">
            <a:avLst/>
          </a:prstGeom>
          <a:solidFill>
            <a:srgbClr val="FFFFD5"/>
          </a:solidFill>
          <a:ln w="57150" cap="flat" cmpd="thickThin">
            <a:solidFill>
              <a:srgbClr val="E9E4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3500000">
              <a:srgbClr val="3366CC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</a:pP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 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é uma série de </a:t>
            </a:r>
            <a:r>
              <a:rPr lang="en-US" sz="2400" b="0" i="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elementos ou componentes inter-relacionados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numa ordem específica, que </a:t>
            </a:r>
            <a:r>
              <a:rPr lang="en-US" sz="2400" b="1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coletam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(entrada), </a:t>
            </a:r>
            <a:r>
              <a:rPr lang="en-US" sz="2400" b="1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manipulam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(processamento), </a:t>
            </a:r>
            <a:r>
              <a:rPr lang="en-US" sz="2400" b="1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disseminam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(saída) os </a:t>
            </a:r>
            <a:r>
              <a:rPr lang="en-US" sz="2400" b="1" i="0" u="none">
                <a:solidFill>
                  <a:srgbClr val="6699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dados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 </a:t>
            </a:r>
            <a:r>
              <a:rPr lang="en-US" sz="2400" b="1" i="0" u="none">
                <a:solidFill>
                  <a:srgbClr val="6699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informações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 fornecem um mecanismo de </a:t>
            </a:r>
            <a:r>
              <a:rPr lang="en-US" sz="2400" b="1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feedback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(retroalimentação). Essas informações são então utilizadas pelos usuários para a </a:t>
            </a:r>
            <a:r>
              <a:rPr lang="en-US" sz="2400" b="0" i="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tomada de decisões</a:t>
            </a: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(Albertão)</a:t>
            </a:r>
            <a:r>
              <a:rPr lang="en-US" sz="1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/>
        </p:nvSpPr>
        <p:spPr>
          <a:xfrm>
            <a:off x="457200" y="11588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lang="en-US" sz="36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SISTEMAS DE INFORMAÇÃO (SI)</a:t>
            </a:r>
            <a:endParaRPr/>
          </a:p>
        </p:txBody>
      </p:sp>
      <p:sp>
        <p:nvSpPr>
          <p:cNvPr id="373" name="Google Shape;373;p46"/>
          <p:cNvSpPr txBox="1"/>
          <p:nvPr/>
        </p:nvSpPr>
        <p:spPr>
          <a:xfrm>
            <a:off x="311150" y="2276475"/>
            <a:ext cx="8382000" cy="1824037"/>
          </a:xfrm>
          <a:prstGeom prst="rect">
            <a:avLst/>
          </a:prstGeom>
          <a:solidFill>
            <a:srgbClr val="FFFFD5"/>
          </a:solidFill>
          <a:ln w="57150" cap="flat" cmpd="thickThin">
            <a:solidFill>
              <a:srgbClr val="E9E4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63" dir="13500000">
              <a:srgbClr val="3366CC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</a:pP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 é um conjunto organizado de </a:t>
            </a:r>
            <a:r>
              <a:rPr lang="en-US" sz="2400" b="1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pessoas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400" b="1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400" b="1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software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400" b="1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redes de comunicação 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</a:t>
            </a:r>
            <a:r>
              <a:rPr lang="en-US" sz="2400" b="1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recursos de dados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que </a:t>
            </a:r>
            <a:r>
              <a:rPr lang="en-US" sz="2400" b="1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coleta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2400" b="1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transforma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 </a:t>
            </a:r>
            <a:r>
              <a:rPr lang="en-US" sz="2400" b="1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dissemina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400" b="1" i="0" u="none">
                <a:solidFill>
                  <a:srgbClr val="6699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informações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em uma organização </a:t>
            </a:r>
            <a:r>
              <a:rPr lang="en-US" sz="1800" b="0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(James O’BRIEN)</a:t>
            </a:r>
            <a:r>
              <a:rPr lang="en-US" sz="1800" b="1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/>
        </p:nvSpPr>
        <p:spPr>
          <a:xfrm>
            <a:off x="685800" y="76200"/>
            <a:ext cx="7848600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 de um SISTEMA de INFORMAÇÃO</a:t>
            </a:r>
            <a:endParaRPr/>
          </a:p>
        </p:txBody>
      </p:sp>
      <p:pic>
        <p:nvPicPr>
          <p:cNvPr id="367" name="Google Shape;367;p45" descr="Diagra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7" y="1052512"/>
            <a:ext cx="8488362" cy="4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6858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31242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7"/>
          <p:cNvSpPr txBox="1"/>
          <p:nvPr/>
        </p:nvSpPr>
        <p:spPr>
          <a:xfrm>
            <a:off x="6858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 txBox="1"/>
          <p:nvPr/>
        </p:nvSpPr>
        <p:spPr>
          <a:xfrm>
            <a:off x="31242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7"/>
          <p:cNvSpPr txBox="1"/>
          <p:nvPr/>
        </p:nvSpPr>
        <p:spPr>
          <a:xfrm>
            <a:off x="6858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7"/>
          <p:cNvSpPr txBox="1"/>
          <p:nvPr/>
        </p:nvSpPr>
        <p:spPr>
          <a:xfrm>
            <a:off x="31242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6858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7"/>
          <p:cNvSpPr txBox="1"/>
          <p:nvPr/>
        </p:nvSpPr>
        <p:spPr>
          <a:xfrm>
            <a:off x="31242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7"/>
          <p:cNvSpPr txBox="1"/>
          <p:nvPr/>
        </p:nvSpPr>
        <p:spPr>
          <a:xfrm>
            <a:off x="6858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7"/>
          <p:cNvSpPr txBox="1"/>
          <p:nvPr/>
        </p:nvSpPr>
        <p:spPr>
          <a:xfrm>
            <a:off x="31242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7"/>
          <p:cNvSpPr txBox="1"/>
          <p:nvPr/>
        </p:nvSpPr>
        <p:spPr>
          <a:xfrm>
            <a:off x="6858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31242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3810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28194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7"/>
          <p:cNvSpPr txBox="1"/>
          <p:nvPr/>
        </p:nvSpPr>
        <p:spPr>
          <a:xfrm>
            <a:off x="3810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7"/>
          <p:cNvSpPr txBox="1"/>
          <p:nvPr/>
        </p:nvSpPr>
        <p:spPr>
          <a:xfrm>
            <a:off x="28194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3810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7"/>
          <p:cNvSpPr txBox="1"/>
          <p:nvPr/>
        </p:nvSpPr>
        <p:spPr>
          <a:xfrm>
            <a:off x="28194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3810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28194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7"/>
          <p:cNvSpPr txBox="1"/>
          <p:nvPr/>
        </p:nvSpPr>
        <p:spPr>
          <a:xfrm>
            <a:off x="381000" y="63690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7"/>
          <p:cNvSpPr txBox="1"/>
          <p:nvPr/>
        </p:nvSpPr>
        <p:spPr>
          <a:xfrm>
            <a:off x="2819400" y="63690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7"/>
          <p:cNvSpPr txBox="1"/>
          <p:nvPr/>
        </p:nvSpPr>
        <p:spPr>
          <a:xfrm>
            <a:off x="50800" y="806450"/>
            <a:ext cx="8788400" cy="5470525"/>
          </a:xfrm>
          <a:prstGeom prst="rect">
            <a:avLst/>
          </a:prstGeom>
          <a:solidFill>
            <a:srgbClr val="FDE3BA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7"/>
          <p:cNvSpPr txBox="1"/>
          <p:nvPr/>
        </p:nvSpPr>
        <p:spPr>
          <a:xfrm>
            <a:off x="692150" y="1270000"/>
            <a:ext cx="7607300" cy="4478337"/>
          </a:xfrm>
          <a:prstGeom prst="rect">
            <a:avLst/>
          </a:prstGeom>
          <a:solidFill>
            <a:srgbClr val="F6BF69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7"/>
          <p:cNvSpPr txBox="1"/>
          <p:nvPr/>
        </p:nvSpPr>
        <p:spPr>
          <a:xfrm>
            <a:off x="3581400" y="2768600"/>
            <a:ext cx="1828800" cy="1371600"/>
          </a:xfrm>
          <a:prstGeom prst="rect">
            <a:avLst/>
          </a:prstGeom>
          <a:solidFill>
            <a:srgbClr val="FFFFB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Processamento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 Dados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Informações</a:t>
            </a:r>
            <a:endParaRPr/>
          </a:p>
        </p:txBody>
      </p:sp>
      <p:sp>
        <p:nvSpPr>
          <p:cNvPr id="403" name="Google Shape;403;p47"/>
          <p:cNvSpPr txBox="1"/>
          <p:nvPr/>
        </p:nvSpPr>
        <p:spPr>
          <a:xfrm>
            <a:off x="1085850" y="2765425"/>
            <a:ext cx="1489075" cy="1371600"/>
          </a:xfrm>
          <a:prstGeom prst="rect">
            <a:avLst/>
          </a:prstGeom>
          <a:solidFill>
            <a:srgbClr val="FFFFB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Entrada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 Dados</a:t>
            </a:r>
            <a:endParaRPr/>
          </a:p>
        </p:txBody>
      </p:sp>
      <p:sp>
        <p:nvSpPr>
          <p:cNvPr id="404" name="Google Shape;404;p47"/>
          <p:cNvSpPr txBox="1"/>
          <p:nvPr/>
        </p:nvSpPr>
        <p:spPr>
          <a:xfrm>
            <a:off x="6315075" y="2765425"/>
            <a:ext cx="1489075" cy="1371600"/>
          </a:xfrm>
          <a:prstGeom prst="rect">
            <a:avLst/>
          </a:prstGeom>
          <a:solidFill>
            <a:srgbClr val="FFFFB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Saída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Produtos de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Informação</a:t>
            </a:r>
            <a:endParaRPr/>
          </a:p>
        </p:txBody>
      </p:sp>
      <p:sp>
        <p:nvSpPr>
          <p:cNvPr id="405" name="Google Shape;405;p47"/>
          <p:cNvSpPr txBox="1"/>
          <p:nvPr/>
        </p:nvSpPr>
        <p:spPr>
          <a:xfrm>
            <a:off x="1185862" y="877887"/>
            <a:ext cx="65436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Humanos: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Usuários Finais e Especialistas em SI</a:t>
            </a:r>
            <a:endParaRPr/>
          </a:p>
        </p:txBody>
      </p:sp>
      <p:sp>
        <p:nvSpPr>
          <p:cNvPr id="406" name="Google Shape;406;p47"/>
          <p:cNvSpPr txBox="1"/>
          <p:nvPr/>
        </p:nvSpPr>
        <p:spPr>
          <a:xfrm>
            <a:off x="804862" y="5835650"/>
            <a:ext cx="72802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de Dados: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Bancos de Dados e Bases de Conhecimento</a:t>
            </a:r>
            <a:endParaRPr/>
          </a:p>
        </p:txBody>
      </p:sp>
      <p:sp>
        <p:nvSpPr>
          <p:cNvPr id="407" name="Google Shape;407;p47"/>
          <p:cNvSpPr txBox="1"/>
          <p:nvPr/>
        </p:nvSpPr>
        <p:spPr>
          <a:xfrm>
            <a:off x="1079500" y="1466850"/>
            <a:ext cx="6731000" cy="623887"/>
          </a:xfrm>
          <a:prstGeom prst="rect">
            <a:avLst/>
          </a:prstGeom>
          <a:solidFill>
            <a:srgbClr val="FFFFB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Controle do Desempenho do Sistema</a:t>
            </a:r>
            <a:endParaRPr/>
          </a:p>
        </p:txBody>
      </p:sp>
      <p:sp>
        <p:nvSpPr>
          <p:cNvPr id="408" name="Google Shape;408;p47"/>
          <p:cNvSpPr txBox="1"/>
          <p:nvPr/>
        </p:nvSpPr>
        <p:spPr>
          <a:xfrm>
            <a:off x="1079500" y="4802187"/>
            <a:ext cx="6731000" cy="623887"/>
          </a:xfrm>
          <a:prstGeom prst="rect">
            <a:avLst/>
          </a:prstGeom>
          <a:solidFill>
            <a:srgbClr val="FFFFB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Armazenamento de Recursos de Dados</a:t>
            </a:r>
            <a:endParaRPr/>
          </a:p>
        </p:txBody>
      </p:sp>
      <p:sp>
        <p:nvSpPr>
          <p:cNvPr id="409" name="Google Shape;409;p47"/>
          <p:cNvSpPr txBox="1"/>
          <p:nvPr/>
        </p:nvSpPr>
        <p:spPr>
          <a:xfrm rot="-5400000">
            <a:off x="-2013743" y="3412331"/>
            <a:ext cx="49672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de Hardware: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Máquinas e Mídias</a:t>
            </a:r>
            <a:endParaRPr/>
          </a:p>
        </p:txBody>
      </p:sp>
      <p:cxnSp>
        <p:nvCxnSpPr>
          <p:cNvPr id="410" name="Google Shape;410;p47"/>
          <p:cNvCxnSpPr/>
          <p:nvPr/>
        </p:nvCxnSpPr>
        <p:spPr>
          <a:xfrm>
            <a:off x="2706687" y="3411537"/>
            <a:ext cx="90011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11" name="Google Shape;411;p47"/>
          <p:cNvCxnSpPr/>
          <p:nvPr/>
        </p:nvCxnSpPr>
        <p:spPr>
          <a:xfrm>
            <a:off x="5349875" y="3438525"/>
            <a:ext cx="842962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412" name="Google Shape;412;p47"/>
          <p:cNvCxnSpPr/>
          <p:nvPr/>
        </p:nvCxnSpPr>
        <p:spPr>
          <a:xfrm rot="10800000">
            <a:off x="4445000" y="2012950"/>
            <a:ext cx="0" cy="81597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413" name="Google Shape;413;p47"/>
          <p:cNvCxnSpPr/>
          <p:nvPr/>
        </p:nvCxnSpPr>
        <p:spPr>
          <a:xfrm rot="10800000">
            <a:off x="4430712" y="4048125"/>
            <a:ext cx="0" cy="81597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14" name="Google Shape;414;p47"/>
          <p:cNvSpPr txBox="1"/>
          <p:nvPr/>
        </p:nvSpPr>
        <p:spPr>
          <a:xfrm>
            <a:off x="76200" y="6292850"/>
            <a:ext cx="8763000" cy="363537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de Rede: </a:t>
            </a: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Meios de Comunicação e Suporte de Rede</a:t>
            </a:r>
            <a:endParaRPr/>
          </a:p>
        </p:txBody>
      </p:sp>
      <p:sp>
        <p:nvSpPr>
          <p:cNvPr id="415" name="Google Shape;415;p47"/>
          <p:cNvSpPr txBox="1"/>
          <p:nvPr/>
        </p:nvSpPr>
        <p:spPr>
          <a:xfrm>
            <a:off x="1447800" y="115887"/>
            <a:ext cx="72739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DE SISTEMA DE INFORMAÇÃO</a:t>
            </a:r>
            <a:endParaRPr/>
          </a:p>
        </p:txBody>
      </p:sp>
      <p:sp>
        <p:nvSpPr>
          <p:cNvPr id="416" name="Google Shape;416;p47"/>
          <p:cNvSpPr txBox="1"/>
          <p:nvPr/>
        </p:nvSpPr>
        <p:spPr>
          <a:xfrm rot="-5400000">
            <a:off x="5692775" y="3343275"/>
            <a:ext cx="57150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Rec.  de Software: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Programas e Procedimentos</a:t>
            </a:r>
            <a:endParaRPr/>
          </a:p>
        </p:txBody>
      </p:sp>
      <p:sp>
        <p:nvSpPr>
          <p:cNvPr id="417" name="Google Shape;417;p47"/>
          <p:cNvSpPr txBox="1"/>
          <p:nvPr/>
        </p:nvSpPr>
        <p:spPr>
          <a:xfrm>
            <a:off x="7667625" y="6624637"/>
            <a:ext cx="13477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James O’Brien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"/>
          <p:cNvSpPr txBox="1"/>
          <p:nvPr/>
        </p:nvSpPr>
        <p:spPr>
          <a:xfrm>
            <a:off x="228600" y="182562"/>
            <a:ext cx="8763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RECURSOS DO SISTEMA DE INFORMAÇÃO</a:t>
            </a:r>
            <a:endParaRPr/>
          </a:p>
        </p:txBody>
      </p:sp>
      <p:sp>
        <p:nvSpPr>
          <p:cNvPr id="423" name="Google Shape;423;p48"/>
          <p:cNvSpPr txBox="1"/>
          <p:nvPr/>
        </p:nvSpPr>
        <p:spPr>
          <a:xfrm>
            <a:off x="3352800" y="2914650"/>
            <a:ext cx="2667000" cy="2678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pessoas são necessárias para a operação de todos os SI</a:t>
            </a:r>
            <a:endParaRPr/>
          </a:p>
        </p:txBody>
      </p:sp>
      <p:sp>
        <p:nvSpPr>
          <p:cNvPr id="424" name="Google Shape;424;p48"/>
          <p:cNvSpPr txBox="1"/>
          <p:nvPr/>
        </p:nvSpPr>
        <p:spPr>
          <a:xfrm>
            <a:off x="3200400" y="2011362"/>
            <a:ext cx="3124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8C4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HUMANOS</a:t>
            </a:r>
            <a:endParaRPr/>
          </a:p>
        </p:txBody>
      </p:sp>
      <p:sp>
        <p:nvSpPr>
          <p:cNvPr id="425" name="Google Shape;425;p48"/>
          <p:cNvSpPr txBox="1"/>
          <p:nvPr/>
        </p:nvSpPr>
        <p:spPr>
          <a:xfrm>
            <a:off x="152400" y="1181100"/>
            <a:ext cx="3048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Especialistas</a:t>
            </a:r>
            <a:endParaRPr/>
          </a:p>
        </p:txBody>
      </p:sp>
      <p:sp>
        <p:nvSpPr>
          <p:cNvPr id="426" name="Google Shape;426;p48"/>
          <p:cNvSpPr txBox="1"/>
          <p:nvPr/>
        </p:nvSpPr>
        <p:spPr>
          <a:xfrm>
            <a:off x="6096000" y="890587"/>
            <a:ext cx="30480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Usuários Finais</a:t>
            </a:r>
            <a:endParaRPr/>
          </a:p>
        </p:txBody>
      </p:sp>
      <p:pic>
        <p:nvPicPr>
          <p:cNvPr id="427" name="Google Shape;427;p48" descr="Gerenciamento em Scrum - Metodologia Ágil - Fluxo Consultoria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5" y="1938337"/>
            <a:ext cx="29241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8" descr="Quanto ganha um profissional de TI? - Escola Educaçã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8062" y="5046662"/>
            <a:ext cx="28003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8" descr="Negócio Computador Pessoa De Ti Pessoa De Negócios, Escritório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000" y="20796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8" descr="Competências de um profissional de Help Desk - Blog do Acelerat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587" y="4835525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1676400"/>
            <a:ext cx="4379912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9"/>
          <p:cNvSpPr txBox="1"/>
          <p:nvPr/>
        </p:nvSpPr>
        <p:spPr>
          <a:xfrm>
            <a:off x="228600" y="2895600"/>
            <a:ext cx="4191000" cy="289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668C4"/>
              </a:buClr>
              <a:buSzPts val="2800"/>
              <a:buFont typeface="Century Schoolbook"/>
              <a:buNone/>
            </a:pPr>
            <a:r>
              <a:rPr lang="en-US" sz="2800" b="1" i="1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Qual é o meu papel com relação aos Sistemas de Informação na organização ?</a:t>
            </a:r>
            <a:endParaRPr/>
          </a:p>
        </p:txBody>
      </p:sp>
      <p:sp>
        <p:nvSpPr>
          <p:cNvPr id="437" name="Google Shape;437;p49"/>
          <p:cNvSpPr txBox="1"/>
          <p:nvPr/>
        </p:nvSpPr>
        <p:spPr>
          <a:xfrm>
            <a:off x="500062" y="152400"/>
            <a:ext cx="8072437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Schoolbook"/>
              <a:buNone/>
            </a:pPr>
            <a:r>
              <a:rPr lang="en-US" sz="36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Papel das pessoas com relação aos SI nas organizações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" y="66675"/>
            <a:ext cx="2362200" cy="20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0"/>
          <p:cNvSpPr txBox="1"/>
          <p:nvPr/>
        </p:nvSpPr>
        <p:spPr>
          <a:xfrm>
            <a:off x="2819400" y="23622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2133600" y="2354262"/>
            <a:ext cx="525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0"/>
          <p:cNvSpPr txBox="1"/>
          <p:nvPr/>
        </p:nvSpPr>
        <p:spPr>
          <a:xfrm>
            <a:off x="3198812" y="1052512"/>
            <a:ext cx="5334000" cy="247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8C4"/>
              </a:buClr>
              <a:buSzPts val="3200"/>
              <a:buFont typeface="Century Schoolbook"/>
              <a:buNone/>
            </a:pPr>
            <a:r>
              <a:rPr lang="en-US" sz="3200" b="1" i="1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Qualquer pessoa que utilize um SI ou a informação que ele produz é um             </a:t>
            </a:r>
            <a:r>
              <a:rPr lang="en-US" sz="3200" b="1" i="1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USUÁRIO FINAL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None/>
            </a:pPr>
            <a:r>
              <a:rPr lang="en-US" sz="1800" b="1" i="1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(Isto se aplica à maioria das pessoas em uma organização)</a:t>
            </a:r>
            <a:endParaRPr/>
          </a:p>
        </p:txBody>
      </p:sp>
      <p:pic>
        <p:nvPicPr>
          <p:cNvPr id="446" name="Google Shape;446;p50" descr="Negócio Computador Pessoa De Ti Pessoa De Negócios, Escritório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9075" y="4292600"/>
            <a:ext cx="23622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0" descr="Quanto ganha um profissional de TI? - Escola Educaçã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2237" y="4508500"/>
            <a:ext cx="3538537" cy="205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1079500" y="620712"/>
            <a:ext cx="658812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VALOR DA INFORMAÇÃO PARA AS ORGANIZAÇÕES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95287" y="1989137"/>
            <a:ext cx="79216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lang="en-US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 Informação de Qualidade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 ser aplicada em diferentes contextos organizacionais:</a:t>
            </a:r>
            <a:endParaRPr/>
          </a:p>
          <a:p>
            <a:pPr marL="457200" lvl="0" indent="-3771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31875" lvl="2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Fator de Apoio à Decisão</a:t>
            </a:r>
            <a:endParaRPr/>
          </a:p>
          <a:p>
            <a:pPr marL="1031875" lvl="2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Fator de Produção</a:t>
            </a:r>
            <a:endParaRPr/>
          </a:p>
          <a:p>
            <a:pPr marL="1031875" lvl="2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Fator de Sinergia</a:t>
            </a:r>
            <a:endParaRPr/>
          </a:p>
          <a:p>
            <a:pPr marL="1031875" lvl="2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0752F"/>
              </a:buClr>
              <a:buSzPts val="1200"/>
              <a:buFont typeface="Noto Sans Symbols"/>
              <a:buChar char="🞆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Fator Determinante de Comportamento</a:t>
            </a:r>
            <a:endParaRPr/>
          </a:p>
          <a:p>
            <a:pPr marL="273050" lvl="0" indent="-18415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4706937" y="5867400"/>
            <a:ext cx="18907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Beal, A., 2007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 txBox="1"/>
          <p:nvPr/>
        </p:nvSpPr>
        <p:spPr>
          <a:xfrm>
            <a:off x="2819400" y="23622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1"/>
          <p:cNvSpPr txBox="1"/>
          <p:nvPr/>
        </p:nvSpPr>
        <p:spPr>
          <a:xfrm>
            <a:off x="2133600" y="2354262"/>
            <a:ext cx="525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51" descr="Negócio Computador Pessoa De Ti Pessoa De Negócios, Escritório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" y="4292600"/>
            <a:ext cx="26003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1" descr="Quanto ganha um profissional de TI? - Escola Educaçã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2237" y="4508500"/>
            <a:ext cx="3538537" cy="205898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1"/>
          <p:cNvSpPr txBox="1"/>
          <p:nvPr/>
        </p:nvSpPr>
        <p:spPr>
          <a:xfrm>
            <a:off x="3132137" y="677862"/>
            <a:ext cx="5334000" cy="275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8C4"/>
              </a:buClr>
              <a:buSzPts val="3200"/>
              <a:buFont typeface="Century Schoolbook"/>
              <a:buNone/>
            </a:pPr>
            <a:r>
              <a:rPr lang="en-US" sz="3200" b="1" i="1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Qualquer pessoa que desenvolva e opere um SI é um </a:t>
            </a:r>
            <a:r>
              <a:rPr lang="en-US" sz="3200" b="1" i="1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ESPECIALISTA EM SI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None/>
            </a:pPr>
            <a:r>
              <a:rPr lang="en-US" sz="1800" b="1" i="1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(Analistas de sistemas, programadores, auditores de SI, pessoal gerencial técnico e administrativo de SI, etc.)</a:t>
            </a:r>
            <a:endParaRPr/>
          </a:p>
        </p:txBody>
      </p:sp>
      <p:pic>
        <p:nvPicPr>
          <p:cNvPr id="457" name="Google Shape;457;p51" descr="Competências de um profissional de Help Desk - Blog do Acelera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50" y="1193800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/>
          <p:nvPr/>
        </p:nvSpPr>
        <p:spPr>
          <a:xfrm>
            <a:off x="2884487" y="2143125"/>
            <a:ext cx="3200400" cy="30464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</a:pP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equipamentos e dispositivos físicos utilizados na captura,  processamento, armazenamento e saída de dados e informações</a:t>
            </a:r>
            <a:endParaRPr/>
          </a:p>
        </p:txBody>
      </p:sp>
      <p:sp>
        <p:nvSpPr>
          <p:cNvPr id="463" name="Google Shape;463;p52"/>
          <p:cNvSpPr txBox="1"/>
          <p:nvPr/>
        </p:nvSpPr>
        <p:spPr>
          <a:xfrm>
            <a:off x="2843212" y="1371600"/>
            <a:ext cx="3124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8C4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</a:t>
            </a:r>
            <a:endParaRPr/>
          </a:p>
        </p:txBody>
      </p:sp>
      <p:sp>
        <p:nvSpPr>
          <p:cNvPr id="464" name="Google Shape;464;p52"/>
          <p:cNvSpPr txBox="1"/>
          <p:nvPr/>
        </p:nvSpPr>
        <p:spPr>
          <a:xfrm>
            <a:off x="152400" y="609600"/>
            <a:ext cx="3048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Máquinas</a:t>
            </a:r>
            <a:endParaRPr/>
          </a:p>
        </p:txBody>
      </p:sp>
      <p:sp>
        <p:nvSpPr>
          <p:cNvPr id="465" name="Google Shape;465;p52"/>
          <p:cNvSpPr txBox="1"/>
          <p:nvPr/>
        </p:nvSpPr>
        <p:spPr>
          <a:xfrm>
            <a:off x="6324600" y="547687"/>
            <a:ext cx="3048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Mídias</a:t>
            </a:r>
            <a:endParaRPr/>
          </a:p>
        </p:txBody>
      </p:sp>
      <p:pic>
        <p:nvPicPr>
          <p:cNvPr id="466" name="Google Shape;466;p52" descr="Computador Cpu Gamer Completo Amd A4 6300 +monitor 17 + Wifi - R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075" y="1225550"/>
            <a:ext cx="22955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8350" y="4306887"/>
            <a:ext cx="20002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2" descr="Armazenamento: conheça as principais características de cada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4525" y="5203825"/>
            <a:ext cx="29908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2" descr="Aprendendo Informática: Aula 04 - Unidades de Medida e Mídias de ..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46800" y="1638300"/>
            <a:ext cx="2552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"/>
          <p:cNvSpPr txBox="1"/>
          <p:nvPr/>
        </p:nvSpPr>
        <p:spPr>
          <a:xfrm>
            <a:off x="457200" y="59436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3"/>
          <p:cNvSpPr txBox="1"/>
          <p:nvPr/>
        </p:nvSpPr>
        <p:spPr>
          <a:xfrm>
            <a:off x="539750" y="3454400"/>
            <a:ext cx="837565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Computador, teclado, mouse, tela sensível ao toque, câmera digital, scanner de código de barra, CPU, impressora, plotter, pen-drive</a:t>
            </a:r>
            <a:r>
              <a:rPr lang="en-US" sz="2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3"/>
          <p:cNvSpPr txBox="1"/>
          <p:nvPr/>
        </p:nvSpPr>
        <p:spPr>
          <a:xfrm>
            <a:off x="3505200" y="106362"/>
            <a:ext cx="20351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</p:txBody>
      </p:sp>
      <p:pic>
        <p:nvPicPr>
          <p:cNvPr id="477" name="Google Shape;477;p53" descr="Computador Samsung All in One Dual Core 4GB 500GB Tela Full HD 21.5”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275" y="946150"/>
            <a:ext cx="2066925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3" descr="5 tipos de serviços de armazenamento de dados na nuve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3125" y="981075"/>
            <a:ext cx="22193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3" descr="Impressão 3D e a inovação nas empresas: A materialização das ideias!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6325" y="981075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4"/>
          <p:cNvSpPr txBox="1"/>
          <p:nvPr/>
        </p:nvSpPr>
        <p:spPr>
          <a:xfrm>
            <a:off x="2438400" y="2759075"/>
            <a:ext cx="4114800" cy="30464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</a:pP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conjuntos de instruções operacionais (</a:t>
            </a:r>
            <a:r>
              <a:rPr lang="en-US" sz="2400" b="1" i="1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programas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associados aos conjuntos de instruções de processamento da informação (</a:t>
            </a:r>
            <a:r>
              <a:rPr lang="en-US" sz="2400" b="1" i="1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procedimentos</a:t>
            </a: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</p:txBody>
      </p:sp>
      <p:sp>
        <p:nvSpPr>
          <p:cNvPr id="485" name="Google Shape;485;p54"/>
          <p:cNvSpPr txBox="1"/>
          <p:nvPr/>
        </p:nvSpPr>
        <p:spPr>
          <a:xfrm>
            <a:off x="2743200" y="1295400"/>
            <a:ext cx="3124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8C4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SOFTWARE</a:t>
            </a:r>
            <a:endParaRPr/>
          </a:p>
        </p:txBody>
      </p:sp>
      <p:sp>
        <p:nvSpPr>
          <p:cNvPr id="486" name="Google Shape;486;p54"/>
          <p:cNvSpPr txBox="1"/>
          <p:nvPr/>
        </p:nvSpPr>
        <p:spPr>
          <a:xfrm>
            <a:off x="228600" y="609600"/>
            <a:ext cx="3048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Programas</a:t>
            </a:r>
            <a:endParaRPr/>
          </a:p>
        </p:txBody>
      </p:sp>
      <p:sp>
        <p:nvSpPr>
          <p:cNvPr id="487" name="Google Shape;487;p54"/>
          <p:cNvSpPr txBox="1"/>
          <p:nvPr/>
        </p:nvSpPr>
        <p:spPr>
          <a:xfrm>
            <a:off x="6061075" y="457200"/>
            <a:ext cx="3048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Procedimentos</a:t>
            </a:r>
            <a:endParaRPr/>
          </a:p>
        </p:txBody>
      </p:sp>
      <p:pic>
        <p:nvPicPr>
          <p:cNvPr id="488" name="Google Shape;48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0587" y="3001962"/>
            <a:ext cx="1279525" cy="170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934200" y="1587500"/>
            <a:ext cx="189230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4" descr="8 melhores softwares de gestão empresarial para TOP lídere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825" y="1223962"/>
            <a:ext cx="2428875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4" descr="Hardware e software - Toda Matér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" y="4581525"/>
            <a:ext cx="2828925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4" descr="ITS - Instituto de Tecnologia de Softwar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72200" y="4705350"/>
            <a:ext cx="2619375" cy="204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5"/>
          <p:cNvSpPr txBox="1"/>
          <p:nvPr/>
        </p:nvSpPr>
        <p:spPr>
          <a:xfrm>
            <a:off x="3575050" y="106362"/>
            <a:ext cx="1898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</p:txBody>
      </p:sp>
      <p:sp>
        <p:nvSpPr>
          <p:cNvPr id="498" name="Google Shape;498;p55"/>
          <p:cNvSpPr txBox="1"/>
          <p:nvPr/>
        </p:nvSpPr>
        <p:spPr>
          <a:xfrm>
            <a:off x="142875" y="3644900"/>
            <a:ext cx="8534400" cy="227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Sistemas Operacionais (tipo de SW de Sistemas), Sistemas Aplicativos, Navegadores de Internet, Gerenciadores de Banco de Dados, Simuladores, Software Educacional, Jogos Eletrônicos, etc.</a:t>
            </a:r>
            <a:endParaRPr/>
          </a:p>
        </p:txBody>
      </p:sp>
      <p:sp>
        <p:nvSpPr>
          <p:cNvPr id="499" name="Google Shape;499;p55"/>
          <p:cNvSpPr txBox="1">
            <a:spLocks noGrp="1"/>
          </p:cNvSpPr>
          <p:nvPr>
            <p:ph type="title" idx="4294967295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pic>
        <p:nvPicPr>
          <p:cNvPr id="500" name="Google Shape;500;p55" descr="Desenvolvimento de Software - Cetec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512" y="9334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5" descr="O que é software? Para que serve? Quais os tipos? - Definição.n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3125" y="1073150"/>
            <a:ext cx="27241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5" descr="Quais os softwares mais necessários para as empresas?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212" y="833437"/>
            <a:ext cx="23907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 txBox="1"/>
          <p:nvPr/>
        </p:nvSpPr>
        <p:spPr>
          <a:xfrm>
            <a:off x="1676400" y="1022350"/>
            <a:ext cx="5410200" cy="57912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6"/>
          <p:cNvSpPr txBox="1"/>
          <p:nvPr/>
        </p:nvSpPr>
        <p:spPr>
          <a:xfrm>
            <a:off x="304800" y="0"/>
            <a:ext cx="8482012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Relacionamento entre  hardware, software de sistemas,   software aplicativo e  usuário</a:t>
            </a:r>
            <a:endParaRPr/>
          </a:p>
        </p:txBody>
      </p:sp>
      <p:sp>
        <p:nvSpPr>
          <p:cNvPr id="509" name="Google Shape;509;p56"/>
          <p:cNvSpPr txBox="1"/>
          <p:nvPr/>
        </p:nvSpPr>
        <p:spPr>
          <a:xfrm>
            <a:off x="3276600" y="4222750"/>
            <a:ext cx="2438400" cy="99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6"/>
          <p:cNvSpPr txBox="1"/>
          <p:nvPr/>
        </p:nvSpPr>
        <p:spPr>
          <a:xfrm>
            <a:off x="3505200" y="4375150"/>
            <a:ext cx="1981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Software de Sistemas</a:t>
            </a:r>
            <a:endParaRPr/>
          </a:p>
        </p:txBody>
      </p:sp>
      <p:sp>
        <p:nvSpPr>
          <p:cNvPr id="511" name="Google Shape;511;p56"/>
          <p:cNvSpPr txBox="1"/>
          <p:nvPr/>
        </p:nvSpPr>
        <p:spPr>
          <a:xfrm>
            <a:off x="3276600" y="2698750"/>
            <a:ext cx="2438400" cy="99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6"/>
          <p:cNvSpPr txBox="1"/>
          <p:nvPr/>
        </p:nvSpPr>
        <p:spPr>
          <a:xfrm>
            <a:off x="3581400" y="2851150"/>
            <a:ext cx="1828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ahoma"/>
              <a:buNone/>
            </a:pPr>
            <a:r>
              <a:rPr lang="en-US" sz="1800" b="1" i="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Software Aplicativos</a:t>
            </a:r>
            <a:endParaRPr/>
          </a:p>
        </p:txBody>
      </p:sp>
      <p:cxnSp>
        <p:nvCxnSpPr>
          <p:cNvPr id="513" name="Google Shape;513;p56"/>
          <p:cNvCxnSpPr/>
          <p:nvPr/>
        </p:nvCxnSpPr>
        <p:spPr>
          <a:xfrm>
            <a:off x="3886200" y="224155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4" name="Google Shape;514;p56"/>
          <p:cNvCxnSpPr/>
          <p:nvPr/>
        </p:nvCxnSpPr>
        <p:spPr>
          <a:xfrm rot="10800000">
            <a:off x="4876800" y="224155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5" name="Google Shape;515;p56"/>
          <p:cNvCxnSpPr/>
          <p:nvPr/>
        </p:nvCxnSpPr>
        <p:spPr>
          <a:xfrm>
            <a:off x="3886200" y="3689350"/>
            <a:ext cx="0" cy="533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6" name="Google Shape;516;p56"/>
          <p:cNvCxnSpPr/>
          <p:nvPr/>
        </p:nvCxnSpPr>
        <p:spPr>
          <a:xfrm>
            <a:off x="3886200" y="521335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7" name="Google Shape;517;p56"/>
          <p:cNvCxnSpPr/>
          <p:nvPr/>
        </p:nvCxnSpPr>
        <p:spPr>
          <a:xfrm rot="10800000">
            <a:off x="5029200" y="5213350"/>
            <a:ext cx="0" cy="457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518" name="Google Shape;518;p56"/>
          <p:cNvCxnSpPr/>
          <p:nvPr/>
        </p:nvCxnSpPr>
        <p:spPr>
          <a:xfrm rot="10800000">
            <a:off x="4953000" y="3689350"/>
            <a:ext cx="0" cy="533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19" name="Google Shape;519;p56"/>
          <p:cNvSpPr/>
          <p:nvPr/>
        </p:nvSpPr>
        <p:spPr>
          <a:xfrm>
            <a:off x="3657600" y="5594350"/>
            <a:ext cx="1676400" cy="10858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1098550"/>
            <a:ext cx="1666875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7"/>
          <p:cNvSpPr txBox="1"/>
          <p:nvPr/>
        </p:nvSpPr>
        <p:spPr>
          <a:xfrm>
            <a:off x="3124200" y="3081337"/>
            <a:ext cx="3200400" cy="2678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</a:pP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constituem um valioso recurso organizacional que deve ser efetivamente organizado em Banco de Dados</a:t>
            </a:r>
            <a:endParaRPr/>
          </a:p>
        </p:txBody>
      </p:sp>
      <p:sp>
        <p:nvSpPr>
          <p:cNvPr id="526" name="Google Shape;526;p57"/>
          <p:cNvSpPr txBox="1"/>
          <p:nvPr/>
        </p:nvSpPr>
        <p:spPr>
          <a:xfrm>
            <a:off x="2971800" y="2273300"/>
            <a:ext cx="348138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8C4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DADOS</a:t>
            </a:r>
            <a:endParaRPr/>
          </a:p>
        </p:txBody>
      </p:sp>
      <p:pic>
        <p:nvPicPr>
          <p:cNvPr id="527" name="Google Shape;5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3962400"/>
            <a:ext cx="2514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7" descr="Big Data: O que é, conceito e definição | Blog Ceta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1500" y="554037"/>
            <a:ext cx="28765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7" descr="It is a first time My spouse and i hear about Data Room Services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312" y="549275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7" descr="Fundamentos do design de banco de dados - Acces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3187" y="3860800"/>
            <a:ext cx="2419350" cy="284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8"/>
          <p:cNvSpPr txBox="1"/>
          <p:nvPr/>
        </p:nvSpPr>
        <p:spPr>
          <a:xfrm>
            <a:off x="2743200" y="2011362"/>
            <a:ext cx="33623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/>
          </a:p>
        </p:txBody>
      </p:sp>
      <p:sp>
        <p:nvSpPr>
          <p:cNvPr id="536" name="Google Shape;536;p58"/>
          <p:cNvSpPr txBox="1"/>
          <p:nvPr/>
        </p:nvSpPr>
        <p:spPr>
          <a:xfrm>
            <a:off x="304800" y="2667000"/>
            <a:ext cx="8534400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rPr lang="en-US" sz="20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É um grupo lógico de arquivos relacionados, onde os dados são integrados e relacionados de modo que um único conjunto de programas de software forneça acesso a todos os dados contibuindo para a redução de redundância, isolamento e inconsistência dos dados e para um compartilhamento dos dados entre os usuários</a:t>
            </a:r>
            <a:endParaRPr/>
          </a:p>
        </p:txBody>
      </p:sp>
      <p:sp>
        <p:nvSpPr>
          <p:cNvPr id="537" name="Google Shape;537;p58"/>
          <p:cNvSpPr txBox="1"/>
          <p:nvPr/>
        </p:nvSpPr>
        <p:spPr>
          <a:xfrm>
            <a:off x="1917700" y="5300662"/>
            <a:ext cx="5607050" cy="115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Oracle, MySQL, PostgreSQL, NoSQL, MongoDB  </a:t>
            </a:r>
            <a:endParaRPr/>
          </a:p>
        </p:txBody>
      </p:sp>
      <p:pic>
        <p:nvPicPr>
          <p:cNvPr id="538" name="Google Shape;538;p58" descr="Data Lake: o que é e quais os benefícios - Semanti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265112"/>
            <a:ext cx="2790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8" descr="Migre seus bancos de dados relacionais para o Azul | Microsoft Doc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1637" y="255587"/>
            <a:ext cx="4392612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/>
          <p:nvPr/>
        </p:nvSpPr>
        <p:spPr>
          <a:xfrm>
            <a:off x="3048000" y="2362200"/>
            <a:ext cx="3124200" cy="341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</a:pP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Dois ou mais sistemas de computadores ou dispositivos conectados através de meios de comunicação, dispositivos e softwares</a:t>
            </a:r>
            <a:endParaRPr/>
          </a:p>
        </p:txBody>
      </p:sp>
      <p:sp>
        <p:nvSpPr>
          <p:cNvPr id="545" name="Google Shape;545;p59"/>
          <p:cNvSpPr txBox="1"/>
          <p:nvPr/>
        </p:nvSpPr>
        <p:spPr>
          <a:xfrm>
            <a:off x="2819400" y="1554162"/>
            <a:ext cx="3276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8C4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REDE</a:t>
            </a:r>
            <a:endParaRPr/>
          </a:p>
        </p:txBody>
      </p:sp>
      <p:pic>
        <p:nvPicPr>
          <p:cNvPr id="546" name="Google Shape;54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554537"/>
            <a:ext cx="2057400" cy="1817687"/>
          </a:xfrm>
          <a:prstGeom prst="rect">
            <a:avLst/>
          </a:prstGeom>
          <a:noFill/>
          <a:ln>
            <a:noFill/>
          </a:ln>
          <a:effectLst>
            <a:outerShdw blurRad="63500" dist="135002" dir="2928844">
              <a:srgbClr val="DDDDDD"/>
            </a:outerShdw>
          </a:effectLst>
        </p:spPr>
      </p:pic>
      <p:sp>
        <p:nvSpPr>
          <p:cNvPr id="547" name="Google Shape;547;p59"/>
          <p:cNvSpPr txBox="1"/>
          <p:nvPr/>
        </p:nvSpPr>
        <p:spPr>
          <a:xfrm>
            <a:off x="152400" y="214312"/>
            <a:ext cx="30480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Mídia de Comunicação</a:t>
            </a:r>
            <a:endParaRPr/>
          </a:p>
        </p:txBody>
      </p:sp>
      <p:sp>
        <p:nvSpPr>
          <p:cNvPr id="548" name="Google Shape;548;p59"/>
          <p:cNvSpPr txBox="1"/>
          <p:nvPr/>
        </p:nvSpPr>
        <p:spPr>
          <a:xfrm>
            <a:off x="6096000" y="71437"/>
            <a:ext cx="3048000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Suporte de rede</a:t>
            </a:r>
            <a:endParaRPr/>
          </a:p>
        </p:txBody>
      </p:sp>
      <p:pic>
        <p:nvPicPr>
          <p:cNvPr id="549" name="Google Shape;549;p59" descr="A tecnologia, a mídia e mudanças sociai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825" y="1281112"/>
            <a:ext cx="26860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9" descr="Redes de Comunicação - Athomustec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325" y="1209675"/>
            <a:ext cx="26098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9" descr="Centro De Atendimento Suporte - Imagens grátis no Pixaba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3325" y="4437062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0"/>
          <p:cNvSpPr txBox="1"/>
          <p:nvPr/>
        </p:nvSpPr>
        <p:spPr>
          <a:xfrm>
            <a:off x="2057400" y="2163762"/>
            <a:ext cx="47386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 de Computadores</a:t>
            </a:r>
            <a:endParaRPr/>
          </a:p>
        </p:txBody>
      </p:sp>
      <p:sp>
        <p:nvSpPr>
          <p:cNvPr id="557" name="Google Shape;557;p60"/>
          <p:cNvSpPr txBox="1"/>
          <p:nvPr/>
        </p:nvSpPr>
        <p:spPr>
          <a:xfrm>
            <a:off x="395287" y="2708275"/>
            <a:ext cx="8208962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</a:pPr>
            <a:r>
              <a:rPr lang="en-US" sz="24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É formada por meios de comunicação, dispositivos e o software necessário para conectar dois ou mais sistemas de computadores e/ou dispositivos, possibilitando um compartilhamento de hardware, aplicações de computador e bancos de dados em toda a organização, um compartilhamento de documentos, ideias, opiniões e informações entre funcionários e grupos de trabalho espalhados em outros locais.</a:t>
            </a:r>
            <a:endParaRPr/>
          </a:p>
        </p:txBody>
      </p:sp>
      <p:pic>
        <p:nvPicPr>
          <p:cNvPr id="558" name="Google Shape;558;p60" descr="Redes: Conheça a Arquitetura TCP/I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262" y="192087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0" descr="AMAZONAS ATUAL - Governo inaugura primeria etapa de Rede de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162" y="192087"/>
            <a:ext cx="30480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VALOR DA INFORMAÇÃO PARA AS ORGANIZAÇÕES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488950" y="1709737"/>
            <a:ext cx="7467600" cy="48736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Fator de apoio à decisão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016000" lvl="2" indent="-4000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E0752F"/>
              </a:buClr>
              <a:buSzPts val="1260"/>
              <a:buFont typeface="Noto Sans Symbols"/>
              <a:buChar char="🞆"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informação possibilita a redução da incerteza na tomada de decisão, permitindo que as escolhas sejam feitas com menor risco</a:t>
            </a:r>
            <a:endParaRPr/>
          </a:p>
          <a:p>
            <a:pPr marL="742950" lvl="1" indent="-400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400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400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Fator de produção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016000" lvl="2" indent="-4000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E0752F"/>
              </a:buClr>
              <a:buSzPts val="1260"/>
              <a:buFont typeface="Noto Sans Symbols"/>
              <a:buChar char="🞆"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informação é elemento importante para se criar e introduzir, no mercado, produtos (bens ou serviços) de maior valor adicionado</a:t>
            </a:r>
            <a:endParaRPr/>
          </a:p>
          <a:p>
            <a:pPr marL="742950" lvl="1" indent="-293369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endParaRPr sz="2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lvl="0" indent="-179705" algn="l" rtl="0">
              <a:spcBef>
                <a:spcPts val="600"/>
              </a:spcBef>
              <a:spcAft>
                <a:spcPts val="0"/>
              </a:spcAft>
              <a:buSzPts val="1470"/>
              <a:buNone/>
            </a:pPr>
            <a:endParaRPr sz="2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1"/>
          <p:cNvSpPr txBox="1"/>
          <p:nvPr/>
        </p:nvSpPr>
        <p:spPr>
          <a:xfrm>
            <a:off x="228600" y="228600"/>
            <a:ext cx="8763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ATIVIDADES DO SISTEMA DE INFORMAÇÃO</a:t>
            </a:r>
            <a:endParaRPr/>
          </a:p>
        </p:txBody>
      </p:sp>
      <p:sp>
        <p:nvSpPr>
          <p:cNvPr id="565" name="Google Shape;565;p61"/>
          <p:cNvSpPr txBox="1"/>
          <p:nvPr/>
        </p:nvSpPr>
        <p:spPr>
          <a:xfrm>
            <a:off x="4211637" y="2484437"/>
            <a:ext cx="4392612" cy="3108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responsável pela captura e preparação dos dados sobre transações de negócios e outros eventos para posterior processamento </a:t>
            </a:r>
            <a:endParaRPr/>
          </a:p>
        </p:txBody>
      </p:sp>
      <p:sp>
        <p:nvSpPr>
          <p:cNvPr id="566" name="Google Shape;566;p61"/>
          <p:cNvSpPr txBox="1"/>
          <p:nvPr/>
        </p:nvSpPr>
        <p:spPr>
          <a:xfrm>
            <a:off x="5029200" y="1828800"/>
            <a:ext cx="3124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ENTRADA</a:t>
            </a:r>
            <a:endParaRPr/>
          </a:p>
        </p:txBody>
      </p:sp>
      <p:pic>
        <p:nvPicPr>
          <p:cNvPr id="567" name="Google Shape;56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887" y="2362200"/>
            <a:ext cx="2540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2"/>
          <p:cNvSpPr txBox="1"/>
          <p:nvPr/>
        </p:nvSpPr>
        <p:spPr>
          <a:xfrm>
            <a:off x="4114800" y="2133600"/>
            <a:ext cx="4489450" cy="2678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responsável pela organização, análise e manipulação de dados convertendo-os em informação para os usuários finais</a:t>
            </a:r>
            <a:endParaRPr/>
          </a:p>
        </p:txBody>
      </p:sp>
      <p:sp>
        <p:nvSpPr>
          <p:cNvPr id="573" name="Google Shape;573;p62"/>
          <p:cNvSpPr txBox="1"/>
          <p:nvPr/>
        </p:nvSpPr>
        <p:spPr>
          <a:xfrm>
            <a:off x="4114800" y="1325562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PROCESSAMENTO</a:t>
            </a:r>
            <a:endParaRPr/>
          </a:p>
        </p:txBody>
      </p:sp>
      <p:pic>
        <p:nvPicPr>
          <p:cNvPr id="574" name="Google Shape;574;p62" descr="Computação de grande data center, banco de dados de processamento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62" y="1958975"/>
            <a:ext cx="3271837" cy="32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3"/>
          <p:cNvSpPr txBox="1"/>
          <p:nvPr/>
        </p:nvSpPr>
        <p:spPr>
          <a:xfrm>
            <a:off x="4572000" y="1874837"/>
            <a:ext cx="4267200" cy="2678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responsável por disponibilizar a informação para os usuários finais nas mais diversas formas  possíveis</a:t>
            </a:r>
            <a:endParaRPr/>
          </a:p>
        </p:txBody>
      </p:sp>
      <p:sp>
        <p:nvSpPr>
          <p:cNvPr id="580" name="Google Shape;580;p63"/>
          <p:cNvSpPr txBox="1"/>
          <p:nvPr/>
        </p:nvSpPr>
        <p:spPr>
          <a:xfrm>
            <a:off x="4500562" y="1219200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SAÍDA</a:t>
            </a:r>
            <a:endParaRPr/>
          </a:p>
        </p:txBody>
      </p:sp>
      <p:pic>
        <p:nvPicPr>
          <p:cNvPr id="581" name="Google Shape;581;p63" descr="Os 5 erros comuns que levam a uma visualização de dados incorre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74837"/>
            <a:ext cx="4273550" cy="223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4"/>
          <p:cNvSpPr txBox="1"/>
          <p:nvPr/>
        </p:nvSpPr>
        <p:spPr>
          <a:xfrm>
            <a:off x="4211637" y="2305050"/>
            <a:ext cx="4475162" cy="22463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responsável por guardar os dados e as informações de maneira organizada para  uso posterior</a:t>
            </a:r>
            <a:endParaRPr/>
          </a:p>
        </p:txBody>
      </p:sp>
      <p:sp>
        <p:nvSpPr>
          <p:cNvPr id="587" name="Google Shape;587;p64"/>
          <p:cNvSpPr txBox="1"/>
          <p:nvPr/>
        </p:nvSpPr>
        <p:spPr>
          <a:xfrm>
            <a:off x="4071937" y="1554162"/>
            <a:ext cx="46148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ARMAZENAMENTO</a:t>
            </a:r>
            <a:endParaRPr/>
          </a:p>
        </p:txBody>
      </p:sp>
      <p:pic>
        <p:nvPicPr>
          <p:cNvPr id="588" name="Google Shape;588;p64" descr="Diferenças entre Armazenamento e Backup de Dados · Blog da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387" y="2133600"/>
            <a:ext cx="4011612" cy="257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5"/>
          <p:cNvSpPr txBox="1"/>
          <p:nvPr/>
        </p:nvSpPr>
        <p:spPr>
          <a:xfrm>
            <a:off x="3419475" y="1285875"/>
            <a:ext cx="5280025" cy="39703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responsável pelo monitoramento e  avaliação do feedback produzido sobre as demais atividades do SI no sentido de determinar se o mesmo está atendendo aos padrões de desempenho estabelecidos</a:t>
            </a:r>
            <a:endParaRPr/>
          </a:p>
        </p:txBody>
      </p:sp>
      <p:sp>
        <p:nvSpPr>
          <p:cNvPr id="594" name="Google Shape;594;p65"/>
          <p:cNvSpPr txBox="1"/>
          <p:nvPr/>
        </p:nvSpPr>
        <p:spPr>
          <a:xfrm>
            <a:off x="3779837" y="762000"/>
            <a:ext cx="4419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5C01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CONTROLE</a:t>
            </a:r>
            <a:endParaRPr/>
          </a:p>
        </p:txBody>
      </p:sp>
      <p:pic>
        <p:nvPicPr>
          <p:cNvPr id="595" name="Google Shape;595;p65" descr="STF marca audiência pública sobre controle de dados por provedore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2205037"/>
            <a:ext cx="27432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6"/>
          <p:cNvSpPr txBox="1"/>
          <p:nvPr/>
        </p:nvSpPr>
        <p:spPr>
          <a:xfrm>
            <a:off x="2987675" y="4370387"/>
            <a:ext cx="5781675" cy="19383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</a:pPr>
            <a:r>
              <a:rPr lang="en-US" sz="24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mensagens, relatórios, formulários e imagens gráficas fornecidos por monitores de vídeo, respostas em áudio, produtos em papel ou em multimídia </a:t>
            </a:r>
            <a:endParaRPr/>
          </a:p>
        </p:txBody>
      </p:sp>
      <p:sp>
        <p:nvSpPr>
          <p:cNvPr id="601" name="Google Shape;601;p66"/>
          <p:cNvSpPr txBox="1"/>
          <p:nvPr/>
        </p:nvSpPr>
        <p:spPr>
          <a:xfrm>
            <a:off x="244475" y="2338387"/>
            <a:ext cx="399097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8C4"/>
              </a:buClr>
              <a:buSzPts val="2800"/>
              <a:buFont typeface="Century Schoolbook"/>
              <a:buNone/>
            </a:pPr>
            <a:r>
              <a:rPr lang="en-US" sz="2800" b="1" i="0" u="none">
                <a:solidFill>
                  <a:srgbClr val="3668C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PRODUTOS DE INFORMAÇÃO</a:t>
            </a:r>
            <a:endParaRPr/>
          </a:p>
        </p:txBody>
      </p:sp>
      <p:sp>
        <p:nvSpPr>
          <p:cNvPr id="602" name="Google Shape;602;p66"/>
          <p:cNvSpPr txBox="1"/>
          <p:nvPr/>
        </p:nvSpPr>
        <p:spPr>
          <a:xfrm>
            <a:off x="0" y="115887"/>
            <a:ext cx="8915400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73062" marR="0" lvl="0" indent="-37306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meta</a:t>
            </a:r>
            <a:r>
              <a:rPr lang="en-US" sz="32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dos SI é a produção de </a:t>
            </a:r>
            <a:r>
              <a:rPr lang="en-US" sz="3200" b="1" i="0" u="none">
                <a:solidFill>
                  <a:srgbClr val="E7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produtos de informação apropriados</a:t>
            </a:r>
            <a:r>
              <a:rPr lang="en-US" sz="32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para os usuários finais</a:t>
            </a:r>
            <a:endParaRPr/>
          </a:p>
        </p:txBody>
      </p:sp>
      <p:pic>
        <p:nvPicPr>
          <p:cNvPr id="603" name="Google Shape;603;p66" descr="Design de Visualização de Dados — Ciência e Dad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8812" y="2862262"/>
            <a:ext cx="39909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66" descr="10 ferramentas de BI para visualização de dados | C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575" y="4240212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7"/>
          <p:cNvSpPr txBox="1"/>
          <p:nvPr/>
        </p:nvSpPr>
        <p:spPr>
          <a:xfrm>
            <a:off x="457200" y="1484312"/>
            <a:ext cx="822960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urier New"/>
              <a:buChar char="o"/>
            </a:pP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meta  dos SI é a produção de </a:t>
            </a:r>
            <a:r>
              <a:rPr lang="en-US" sz="3200" b="0" i="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Produtos de Informação </a:t>
            </a:r>
            <a:r>
              <a:rPr lang="en-US" sz="3200" b="1" i="0" u="sng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apropriados</a:t>
            </a: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para os </a:t>
            </a:r>
            <a:r>
              <a:rPr lang="en-US" sz="3200" b="0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usuários finais</a:t>
            </a: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</a:t>
            </a:r>
            <a:endParaRPr/>
          </a:p>
          <a:p>
            <a:pPr marL="381000" marR="0" lvl="0" indent="-23875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urier New"/>
              <a:buNone/>
            </a:pPr>
            <a:endParaRPr sz="3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urier New"/>
              <a:buChar char="o"/>
            </a:pP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Nós utilizamos a informação fornecida por estes produtos rotineiramente quando trabalhamos em organizações e vivemos em sociedade;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0" name="Google Shape;610;p67"/>
          <p:cNvSpPr txBox="1"/>
          <p:nvPr/>
        </p:nvSpPr>
        <p:spPr>
          <a:xfrm>
            <a:off x="457200" y="11588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ATRIBUTOS DE QUALIDADE DA INFORMAÇÃO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8"/>
          <p:cNvSpPr txBox="1"/>
          <p:nvPr/>
        </p:nvSpPr>
        <p:spPr>
          <a:xfrm>
            <a:off x="457200" y="1484312"/>
            <a:ext cx="822960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Courier New"/>
              <a:buChar char="o"/>
            </a:pPr>
            <a:r>
              <a:rPr lang="en-US" sz="3200" b="1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Mas que características de um </a:t>
            </a:r>
            <a:r>
              <a:rPr lang="en-US" sz="3200" b="1" i="1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produto de informação </a:t>
            </a:r>
            <a:r>
              <a:rPr lang="en-US" sz="3200" b="1" i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 tornam valioso e útil para uma determinada pessoa em uma organização ou sociedade?</a:t>
            </a:r>
            <a:endParaRPr/>
          </a:p>
        </p:txBody>
      </p:sp>
      <p:sp>
        <p:nvSpPr>
          <p:cNvPr id="616" name="Google Shape;616;p68"/>
          <p:cNvSpPr txBox="1"/>
          <p:nvPr/>
        </p:nvSpPr>
        <p:spPr>
          <a:xfrm>
            <a:off x="457200" y="115887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ATRIBUTOS DE QUALIDADE DA INFORMAÇÃO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/>
        </p:nvSpPr>
        <p:spPr>
          <a:xfrm>
            <a:off x="914400" y="6248400"/>
            <a:ext cx="1871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9"/>
          <p:cNvSpPr txBox="1"/>
          <p:nvPr/>
        </p:nvSpPr>
        <p:spPr>
          <a:xfrm>
            <a:off x="3352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9"/>
          <p:cNvSpPr txBox="1"/>
          <p:nvPr/>
        </p:nvSpPr>
        <p:spPr>
          <a:xfrm>
            <a:off x="914400" y="6248400"/>
            <a:ext cx="1871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9"/>
          <p:cNvSpPr txBox="1"/>
          <p:nvPr/>
        </p:nvSpPr>
        <p:spPr>
          <a:xfrm>
            <a:off x="3352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9"/>
          <p:cNvSpPr txBox="1"/>
          <p:nvPr/>
        </p:nvSpPr>
        <p:spPr>
          <a:xfrm>
            <a:off x="914400" y="6248400"/>
            <a:ext cx="1871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9"/>
          <p:cNvSpPr txBox="1"/>
          <p:nvPr/>
        </p:nvSpPr>
        <p:spPr>
          <a:xfrm>
            <a:off x="3352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9"/>
          <p:cNvSpPr txBox="1"/>
          <p:nvPr/>
        </p:nvSpPr>
        <p:spPr>
          <a:xfrm>
            <a:off x="914400" y="6248400"/>
            <a:ext cx="1871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9"/>
          <p:cNvSpPr txBox="1"/>
          <p:nvPr/>
        </p:nvSpPr>
        <p:spPr>
          <a:xfrm>
            <a:off x="3352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9"/>
          <p:cNvSpPr txBox="1"/>
          <p:nvPr/>
        </p:nvSpPr>
        <p:spPr>
          <a:xfrm>
            <a:off x="914400" y="6248400"/>
            <a:ext cx="1871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9"/>
          <p:cNvSpPr txBox="1"/>
          <p:nvPr/>
        </p:nvSpPr>
        <p:spPr>
          <a:xfrm>
            <a:off x="3352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9"/>
          <p:cNvSpPr/>
          <p:nvPr/>
        </p:nvSpPr>
        <p:spPr>
          <a:xfrm>
            <a:off x="2820987" y="2200275"/>
            <a:ext cx="3889375" cy="2287587"/>
          </a:xfrm>
          <a:prstGeom prst="diamond">
            <a:avLst/>
          </a:prstGeom>
          <a:solidFill>
            <a:srgbClr val="00B7A5"/>
          </a:solidFill>
          <a:ln w="12700" cap="flat" cmpd="sng">
            <a:solidFill>
              <a:srgbClr val="CCFF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9"/>
          <p:cNvSpPr/>
          <p:nvPr/>
        </p:nvSpPr>
        <p:spPr>
          <a:xfrm>
            <a:off x="2828925" y="3336925"/>
            <a:ext cx="1938337" cy="3216275"/>
          </a:xfrm>
          <a:custGeom>
            <a:avLst/>
            <a:gdLst/>
            <a:ahLst/>
            <a:cxnLst/>
            <a:rect l="l" t="t" r="r" b="b"/>
            <a:pathLst>
              <a:path w="1243" h="2026" extrusionOk="0">
                <a:moveTo>
                  <a:pt x="1242" y="729"/>
                </a:moveTo>
                <a:lnTo>
                  <a:pt x="1242" y="2025"/>
                </a:lnTo>
                <a:lnTo>
                  <a:pt x="0" y="1143"/>
                </a:lnTo>
                <a:lnTo>
                  <a:pt x="0" y="0"/>
                </a:lnTo>
                <a:lnTo>
                  <a:pt x="1242" y="729"/>
                </a:lnTo>
              </a:path>
            </a:pathLst>
          </a:custGeom>
          <a:gradFill>
            <a:gsLst>
              <a:gs pos="0">
                <a:srgbClr val="ABC7FE"/>
              </a:gs>
              <a:gs pos="100000">
                <a:srgbClr val="A2C1FE"/>
              </a:gs>
            </a:gsLst>
            <a:lin ang="5400000" scaled="0"/>
          </a:gradFill>
          <a:ln w="127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9"/>
          <p:cNvSpPr/>
          <p:nvPr/>
        </p:nvSpPr>
        <p:spPr>
          <a:xfrm>
            <a:off x="4800600" y="3336925"/>
            <a:ext cx="1938337" cy="3216275"/>
          </a:xfrm>
          <a:custGeom>
            <a:avLst/>
            <a:gdLst/>
            <a:ahLst/>
            <a:cxnLst/>
            <a:rect l="l" t="t" r="r" b="b"/>
            <a:pathLst>
              <a:path w="1243" h="2026" extrusionOk="0">
                <a:moveTo>
                  <a:pt x="0" y="2025"/>
                </a:moveTo>
                <a:lnTo>
                  <a:pt x="1242" y="1233"/>
                </a:lnTo>
                <a:lnTo>
                  <a:pt x="1242" y="0"/>
                </a:lnTo>
                <a:lnTo>
                  <a:pt x="0" y="729"/>
                </a:lnTo>
                <a:lnTo>
                  <a:pt x="0" y="2025"/>
                </a:lnTo>
              </a:path>
            </a:pathLst>
          </a:custGeom>
          <a:solidFill>
            <a:srgbClr val="FDE3BA"/>
          </a:solidFill>
          <a:ln w="127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69"/>
          <p:cNvSpPr txBox="1"/>
          <p:nvPr/>
        </p:nvSpPr>
        <p:spPr>
          <a:xfrm rot="1920000">
            <a:off x="2732087" y="3979862"/>
            <a:ext cx="1905000" cy="10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Dimensão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 Conteúdo </a:t>
            </a:r>
            <a:endParaRPr/>
          </a:p>
        </p:txBody>
      </p:sp>
      <p:sp>
        <p:nvSpPr>
          <p:cNvPr id="635" name="Google Shape;635;p69"/>
          <p:cNvSpPr txBox="1"/>
          <p:nvPr/>
        </p:nvSpPr>
        <p:spPr>
          <a:xfrm rot="-1680000">
            <a:off x="4610100" y="4375150"/>
            <a:ext cx="2289175" cy="10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Dimensão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Forma</a:t>
            </a:r>
            <a:endParaRPr/>
          </a:p>
        </p:txBody>
      </p:sp>
      <p:sp>
        <p:nvSpPr>
          <p:cNvPr id="636" name="Google Shape;636;p69"/>
          <p:cNvSpPr txBox="1"/>
          <p:nvPr/>
        </p:nvSpPr>
        <p:spPr>
          <a:xfrm rot="-2040000">
            <a:off x="3513137" y="2770187"/>
            <a:ext cx="2497137" cy="10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Dimensão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/>
          </a:p>
        </p:txBody>
      </p:sp>
      <p:sp>
        <p:nvSpPr>
          <p:cNvPr id="637" name="Google Shape;637;p69"/>
          <p:cNvSpPr txBox="1"/>
          <p:nvPr/>
        </p:nvSpPr>
        <p:spPr>
          <a:xfrm>
            <a:off x="1219200" y="381000"/>
            <a:ext cx="6858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69"/>
          <p:cNvSpPr txBox="1"/>
          <p:nvPr/>
        </p:nvSpPr>
        <p:spPr>
          <a:xfrm>
            <a:off x="7010400" y="3048000"/>
            <a:ext cx="2057400" cy="253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Clareza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Detalhe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Ordem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Apresentação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Mídia</a:t>
            </a:r>
            <a:endParaRPr/>
          </a:p>
        </p:txBody>
      </p:sp>
      <p:sp>
        <p:nvSpPr>
          <p:cNvPr id="639" name="Google Shape;639;p69"/>
          <p:cNvSpPr txBox="1"/>
          <p:nvPr/>
        </p:nvSpPr>
        <p:spPr>
          <a:xfrm>
            <a:off x="0" y="3048000"/>
            <a:ext cx="2438400" cy="246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CONTEÚDO</a:t>
            </a:r>
            <a:endParaRPr/>
          </a:p>
          <a:p>
            <a:pPr marL="0" marR="0" lvl="0" indent="0" algn="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Precisão</a:t>
            </a:r>
            <a:endParaRPr/>
          </a:p>
          <a:p>
            <a:pPr marL="0" marR="0" lvl="0" indent="0" algn="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Relevância</a:t>
            </a:r>
            <a:endParaRPr/>
          </a:p>
          <a:p>
            <a:pPr marL="0" marR="0" lvl="0" indent="0" algn="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Integridade</a:t>
            </a:r>
            <a:endParaRPr/>
          </a:p>
          <a:p>
            <a:pPr marL="0" marR="0" lvl="0" indent="0" algn="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Concisão</a:t>
            </a:r>
            <a:endParaRPr/>
          </a:p>
          <a:p>
            <a:pPr marL="0" marR="0" lvl="0" indent="0" algn="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Amplitude</a:t>
            </a:r>
            <a:endParaRPr/>
          </a:p>
          <a:p>
            <a:pPr marL="0" marR="0" lvl="0" indent="0" algn="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Desempenho</a:t>
            </a:r>
            <a:endParaRPr/>
          </a:p>
        </p:txBody>
      </p:sp>
      <p:sp>
        <p:nvSpPr>
          <p:cNvPr id="640" name="Google Shape;640;p69"/>
          <p:cNvSpPr txBox="1"/>
          <p:nvPr/>
        </p:nvSpPr>
        <p:spPr>
          <a:xfrm>
            <a:off x="5867400" y="836612"/>
            <a:ext cx="1905000" cy="213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669900"/>
              </a:buClr>
              <a:buSzPts val="2400"/>
              <a:buFont typeface="Times New Roman"/>
              <a:buNone/>
            </a:pPr>
            <a:r>
              <a:rPr lang="en-US" sz="2400" b="1" i="0" u="sng">
                <a:solidFill>
                  <a:srgbClr val="66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9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Prontidão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9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Aceitação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9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Freqüência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6699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66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Período</a:t>
            </a:r>
            <a:endParaRPr/>
          </a:p>
        </p:txBody>
      </p:sp>
      <p:sp>
        <p:nvSpPr>
          <p:cNvPr id="641" name="Google Shape;641;p69"/>
          <p:cNvSpPr txBox="1"/>
          <p:nvPr/>
        </p:nvSpPr>
        <p:spPr>
          <a:xfrm>
            <a:off x="34925" y="692150"/>
            <a:ext cx="583247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DE QUALIDADE DA INFORMAÇÃO</a:t>
            </a:r>
            <a:endParaRPr/>
          </a:p>
        </p:txBody>
      </p:sp>
      <p:sp>
        <p:nvSpPr>
          <p:cNvPr id="642" name="Google Shape;642;p69"/>
          <p:cNvSpPr txBox="1"/>
          <p:nvPr/>
        </p:nvSpPr>
        <p:spPr>
          <a:xfrm>
            <a:off x="7164387" y="6308725"/>
            <a:ext cx="16827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James O’Brien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7" name="Google Shape;647;p70"/>
          <p:cNvGraphicFramePr/>
          <p:nvPr/>
        </p:nvGraphicFramePr>
        <p:xfrm>
          <a:off x="395287" y="174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{82D448DF-4EF1-42E6-B72D-0367A6647490}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ATRIBUTO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SIGNIFICADO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99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66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Prontidão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deve ser fornecida quando for necessária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99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66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Aceitação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deve estar atualizada quando fornecida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99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66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Freqüência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deve ser fornecida tantas vezes quanto for necessária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9900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66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Período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pode ser fornecida sobre períodos passados, presentes e futuros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8" name="Google Shape;648;p70"/>
          <p:cNvSpPr txBox="1"/>
          <p:nvPr/>
        </p:nvSpPr>
        <p:spPr>
          <a:xfrm>
            <a:off x="2219325" y="749300"/>
            <a:ext cx="50069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DIMENSÃO </a:t>
            </a:r>
            <a:r>
              <a:rPr lang="en-US" sz="32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TEMPO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VALOR DA INFORMAÇÃO PARA AS ORGANIZAÇÕES</a:t>
            </a:r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457200" y="1773237"/>
            <a:ext cx="7715250" cy="36004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Fator de sinergia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016000" lvl="2" indent="-400050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E0752F"/>
              </a:buClr>
              <a:buSzPts val="1260"/>
              <a:buFont typeface="Noto Sans Symbols"/>
              <a:buChar char="🞆"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desempenho de uma organização está condicionado à qualidade das ligações e relações entre as unidades organizacionais, que por sua vez, dependem da qualidade do fluxo informacional existente para proporcionar o intercâmbio de idéias e informações</a:t>
            </a:r>
            <a:endParaRPr/>
          </a:p>
          <a:p>
            <a:pPr marL="273050" lvl="0" indent="-179705" algn="l" rtl="0">
              <a:spcBef>
                <a:spcPts val="600"/>
              </a:spcBef>
              <a:spcAft>
                <a:spcPts val="0"/>
              </a:spcAft>
              <a:buSzPts val="1470"/>
              <a:buNone/>
            </a:pPr>
            <a:endParaRPr sz="2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3" name="Google Shape;653;p71"/>
          <p:cNvGraphicFramePr/>
          <p:nvPr/>
        </p:nvGraphicFramePr>
        <p:xfrm>
          <a:off x="749300" y="9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{82D448DF-4EF1-42E6-B72D-0367A6647490}</a:tableStyleId>
              </a:tblPr>
              <a:tblGrid>
                <a:gridCol w="21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ATRIBUTO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SIGNIFICADO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Precisão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deve estar isenta de erros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Relevância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deve estar relacionada às necessidades de informação de um receptor específico para uma situação específica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Integridade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Toda informação que for necessária deve ser fornecida.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Concisão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Apenas a informação que for necessária deve ser fornecida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Amplitude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pode ter um alcance amplo ou estreito, ou um foco interno ou externo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Desempenho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pode revelar desempenho pela mensuração das atividades concluídas, progresso realizado ou recursos acumulados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4" name="Google Shape;654;p71"/>
          <p:cNvSpPr txBox="1"/>
          <p:nvPr/>
        </p:nvSpPr>
        <p:spPr>
          <a:xfrm>
            <a:off x="1331912" y="461962"/>
            <a:ext cx="69119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DIMENSÃO CONTEÚDO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9" name="Google Shape;659;p72"/>
          <p:cNvGraphicFramePr/>
          <p:nvPr/>
        </p:nvGraphicFramePr>
        <p:xfrm>
          <a:off x="749300" y="138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{82D448DF-4EF1-42E6-B72D-0367A6647490}</a:tableStyleId>
              </a:tblPr>
              <a:tblGrid>
                <a:gridCol w="21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ATRIBUTO</a:t>
                      </a:r>
                      <a:endParaRPr/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SIGNIFICADO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Clareza</a:t>
                      </a:r>
                      <a:endParaRPr/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deve ser fornecida de uma forma que seja fácil de compreender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Detalhe</a:t>
                      </a:r>
                      <a:endParaRPr/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deve ser fornecida em forma detalhada ou resumida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Ordem</a:t>
                      </a:r>
                      <a:endParaRPr/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deve pode ser fornecida em uma seqüência predeterminada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Apresentação</a:t>
                      </a:r>
                      <a:endParaRPr/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deve ser apresentada em forma narrativa, numérica, gráfica ou outras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9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Mídia</a:t>
                      </a:r>
                      <a:endParaRPr/>
                    </a:p>
                  </a:txBody>
                  <a:tcPr marL="91450" marR="91450" marT="45675" marB="456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informação pode ser fornecida na forma de documentos em papel impresso, monitores de vídeo ou em outras mídias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60" name="Google Shape;660;p72"/>
          <p:cNvSpPr txBox="1"/>
          <p:nvPr/>
        </p:nvSpPr>
        <p:spPr>
          <a:xfrm>
            <a:off x="2425700" y="533400"/>
            <a:ext cx="4800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</a:pPr>
            <a:r>
              <a:rPr lang="en-US" sz="3200" b="0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DIMENSÃO </a:t>
            </a:r>
            <a:r>
              <a:rPr lang="en-US" sz="3200" b="1" i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VALOR DA INFORMAÇÃO PARA AS ORGANIZAÇÕES</a:t>
            </a: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457200" y="1484312"/>
            <a:ext cx="7715250" cy="48831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4012" lvl="1" indent="-3540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Fator determinante de comportamento</a:t>
            </a:r>
            <a:endParaRPr/>
          </a:p>
          <a:p>
            <a:pPr marL="628650" lvl="2" indent="-354011" algn="l" rtl="0">
              <a:lnSpc>
                <a:spcPct val="150000"/>
              </a:lnSpc>
              <a:spcBef>
                <a:spcPts val="420"/>
              </a:spcBef>
              <a:spcAft>
                <a:spcPts val="0"/>
              </a:spcAft>
              <a:buClr>
                <a:srgbClr val="E0752F"/>
              </a:buClr>
              <a:buSzPts val="1260"/>
              <a:buFont typeface="Noto Sans Symbols"/>
              <a:buChar char="🞆"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informação exerce influência sobre o comportamento dos indivíduos e dos grupos, dentro e fora das organizações</a:t>
            </a:r>
            <a:endParaRPr/>
          </a:p>
          <a:p>
            <a:pPr marL="815975" lvl="4" indent="-109601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BDCAE9"/>
              </a:buClr>
              <a:buSzPts val="1224"/>
              <a:buFont typeface="Noto Sans Symbols"/>
              <a:buNone/>
            </a:pPr>
            <a:endParaRPr sz="18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5975" lvl="4" indent="-187325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Char char="⚫"/>
            </a:pPr>
            <a:r>
              <a:rPr lang="en-US" sz="2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da organização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informação influencia o comportamento do indivíduo para que suas ações sejam condizentes com os objetivos corporativos;</a:t>
            </a:r>
            <a:endParaRPr/>
          </a:p>
          <a:p>
            <a:pPr marL="1316037" lvl="3" indent="-323849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16037" lvl="3" indent="-323849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lvl="2" indent="-354012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SzPts val="780"/>
              <a:buNone/>
            </a:pPr>
            <a:endParaRPr sz="13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lvl="0" indent="-215265" algn="l" rtl="0">
              <a:spcBef>
                <a:spcPts val="600"/>
              </a:spcBef>
              <a:spcAft>
                <a:spcPts val="0"/>
              </a:spcAft>
              <a:buSzPts val="910"/>
              <a:buNone/>
            </a:pPr>
            <a:endParaRPr sz="13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VALOR DA INFORMAÇÃO PARA AS ORGANIZAÇÕES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457200" y="1484312"/>
            <a:ext cx="7715250" cy="48831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15975" lvl="4" indent="-10960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CAE9"/>
              </a:buClr>
              <a:buSzPts val="1224"/>
              <a:buFont typeface="Noto Sans Symbols"/>
              <a:buNone/>
            </a:pPr>
            <a:endParaRPr sz="1800" b="0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5975" lvl="4" indent="-187325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BDCAE9"/>
              </a:buClr>
              <a:buSzPts val="1360"/>
              <a:buFont typeface="Noto Sans Symbols"/>
              <a:buChar char="⚫"/>
            </a:pPr>
            <a:r>
              <a:rPr lang="en-US" sz="2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Fora da organização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informação influencia o comportamento dos envolvidos 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clientes atuais ou potenciais, fornecedores, parceiros, governo etc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.), de modo que se torne favorável ao alcance dos objetivos organizacionais</a:t>
            </a:r>
            <a:endParaRPr/>
          </a:p>
          <a:p>
            <a:pPr marL="1316037" lvl="3" indent="-323849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16037" lvl="3" indent="-323849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EC3AE"/>
              </a:buClr>
              <a:buSzPts val="12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42937" lvl="2" indent="0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SzPts val="780"/>
              <a:buNone/>
            </a:pPr>
            <a:endParaRPr sz="13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3050" lvl="0" indent="-215265" algn="l" rtl="0">
              <a:spcBef>
                <a:spcPts val="600"/>
              </a:spcBef>
              <a:spcAft>
                <a:spcPts val="0"/>
              </a:spcAft>
              <a:buSzPts val="910"/>
              <a:buNone/>
            </a:pPr>
            <a:endParaRPr sz="13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/>
        </p:nvSpPr>
        <p:spPr>
          <a:xfrm>
            <a:off x="1690687" y="346075"/>
            <a:ext cx="577691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Schoolbook"/>
              <a:buNone/>
            </a:pPr>
            <a:r>
              <a:rPr lang="en-US" sz="32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Hierarquia da Informação</a:t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112" y="1390650"/>
            <a:ext cx="7112000" cy="434181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 txBox="1"/>
          <p:nvPr/>
        </p:nvSpPr>
        <p:spPr>
          <a:xfrm>
            <a:off x="1258887" y="6308725"/>
            <a:ext cx="691356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https://www.researchgate.net/figure/Figura-4-Sequencia-hierarquica-dado-informacao-conhecimento-inteligencia_fig3_308296178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684212" y="188912"/>
            <a:ext cx="8002587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 b="1" i="0" u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HIERARQUIA DA INFORMAÇÃO</a:t>
            </a: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1279525"/>
            <a:ext cx="7859712" cy="538956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1258887" y="6524625"/>
            <a:ext cx="69135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https://www.youtube.com/watch?v=6Z2faJvuwT8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alcão Envidraçado">
  <a:themeElements>
    <a:clrScheme name="Balcão Envidraçado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lcão Envidraçado">
  <a:themeElements>
    <a:clrScheme name="Balcão Envidraçado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alcão Envidraçado">
  <a:themeElements>
    <a:clrScheme name="Balcão Envidraçado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Balcão Envidraçado">
  <a:themeElements>
    <a:clrScheme name="Balcão Envidraçado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Balcão Envidraçado">
  <a:themeElements>
    <a:clrScheme name="Balcão Envidraçado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Balcão Envidraçado">
  <a:themeElements>
    <a:clrScheme name="Balcão Envidraçado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Balcão Envidraçado">
  <a:themeElements>
    <a:clrScheme name="Balcão Envidraçado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1683</Words>
  <Application>Microsoft Office PowerPoint</Application>
  <PresentationFormat>Apresentação na tela (4:3)</PresentationFormat>
  <Paragraphs>219</Paragraphs>
  <Slides>51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51</vt:i4>
      </vt:variant>
    </vt:vector>
  </HeadingPairs>
  <TitlesOfParts>
    <vt:vector size="64" baseType="lpstr">
      <vt:lpstr>Times New Roman</vt:lpstr>
      <vt:lpstr>Tahoma</vt:lpstr>
      <vt:lpstr>Noto Sans Symbols</vt:lpstr>
      <vt:lpstr>Century Schoolbook</vt:lpstr>
      <vt:lpstr>Courier New</vt:lpstr>
      <vt:lpstr>Arial</vt:lpstr>
      <vt:lpstr>1_Balcão Envidraçado</vt:lpstr>
      <vt:lpstr>Balcão Envidraçado</vt:lpstr>
      <vt:lpstr>2_Balcão Envidraçado</vt:lpstr>
      <vt:lpstr>3_Balcão Envidraçado</vt:lpstr>
      <vt:lpstr>4_Balcão Envidraçado</vt:lpstr>
      <vt:lpstr>5_Balcão Envidraçado</vt:lpstr>
      <vt:lpstr>6_Balcão Envidraçado</vt:lpstr>
      <vt:lpstr>SISTEMAS DE INFORMAÇÃO: FUNDAMENTOS  </vt:lpstr>
      <vt:lpstr>Apresentação do PowerPoint</vt:lpstr>
      <vt:lpstr>O VALOR DA INFORMAÇÃO PARA AS ORGANIZAÇÕES</vt:lpstr>
      <vt:lpstr>O VALOR DA INFORMAÇÃO PARA AS ORGANIZAÇÕES</vt:lpstr>
      <vt:lpstr>O VALOR DA INFORMAÇÃO PARA AS ORGANIZAÇÕES</vt:lpstr>
      <vt:lpstr>O VALOR DA INFORMAÇÃO PARA AS ORGANIZAÇÕES</vt:lpstr>
      <vt:lpstr>O VALOR DA INFORMAÇÃO PARA AS ORGANIZAÇÕES</vt:lpstr>
      <vt:lpstr>Apresentação do PowerPoint</vt:lpstr>
      <vt:lpstr>HIERARQUIA DA INFORMAÇÃO</vt:lpstr>
      <vt:lpstr>HIERARQUIA DA INFORMAÇÃO </vt:lpstr>
      <vt:lpstr>HIERARQUIA DA INFORMAÇÃO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VERA LUCIA COSTA DE MEDEIROS</cp:lastModifiedBy>
  <cp:revision>2</cp:revision>
  <dcterms:modified xsi:type="dcterms:W3CDTF">2025-08-13T10:45:45Z</dcterms:modified>
</cp:coreProperties>
</file>