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Sorts Mill Goudy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Panorâmica com Legenda">
  <p:cSld name="Imagem Panorâmica com Le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3">
  <p:cSld name="Coluna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3 Imagens">
  <p:cSld name="Coluna de 3 Image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9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9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3" name="Google Shape;143;p19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9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46" name="Google Shape;146;p19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sz="4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era.medeiros@maisunifacisa.com.br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ctrTitle"/>
          </p:nvPr>
        </p:nvSpPr>
        <p:spPr>
          <a:xfrm>
            <a:off x="7389962" y="1925460"/>
            <a:ext cx="3807763" cy="32110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r>
              <a:rPr lang="en-US" sz="4000"/>
              <a:t>Projeto:</a:t>
            </a:r>
            <a:br>
              <a:rPr lang="en-US" sz="4000"/>
            </a:br>
            <a:r>
              <a:rPr lang="en-US" sz="4000" i="1"/>
              <a:t>Elaborar documento avaliativo do Uso de TI em etapas do Fluxo de Informação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FASES DO PROJETO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2"/>
          </p:nvPr>
        </p:nvSpPr>
        <p:spPr>
          <a:xfrm>
            <a:off x="5822302" y="1782147"/>
            <a:ext cx="6139543" cy="47492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 u="sng"/>
              <a:t>FASE 2</a:t>
            </a:r>
            <a:endParaRPr sz="2400"/>
          </a:p>
          <a:p>
            <a:pPr marL="285750" lvl="0" indent="-1790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Compreender a Tipologia de Sistemas Empresariais</a:t>
            </a: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Levantar uma ampla gama de SI/TI inovadores</a:t>
            </a: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Mapear o </a:t>
            </a:r>
            <a:r>
              <a:rPr lang="en-US" sz="2400" b="1"/>
              <a:t>atual uso de SI/TI </a:t>
            </a:r>
            <a:r>
              <a:rPr lang="en-US" sz="2400"/>
              <a:t>no Processo de Negócio organizacional</a:t>
            </a:r>
            <a:endParaRPr sz="2400"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 b="1"/>
              <a:t>Propor SI/TI </a:t>
            </a:r>
            <a:r>
              <a:rPr lang="en-US" sz="2400"/>
              <a:t>que traga inovação e/ou melhoria para o processo de negócio organizacional</a:t>
            </a:r>
            <a:endParaRPr sz="2400"/>
          </a:p>
          <a:p>
            <a:pPr marL="285750" lvl="0" indent="-1790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742950" lvl="1" indent="-17906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342900" lvl="0" indent="-19932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400"/>
          </a:p>
        </p:txBody>
      </p:sp>
      <p:pic>
        <p:nvPicPr>
          <p:cNvPr id="222" name="Google Shape;222;p29" descr="Diagrama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765" y="2360645"/>
            <a:ext cx="5429826" cy="27624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25151" y="-390925"/>
            <a:ext cx="3995533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</a:pPr>
            <a:r>
              <a:rPr lang="en-US"/>
              <a:t>ENTREGAS DA FASE 2</a:t>
            </a:r>
            <a:endParaRPr/>
          </a:p>
        </p:txBody>
      </p:sp>
      <p:pic>
        <p:nvPicPr>
          <p:cNvPr id="228" name="Google Shape;228;p30" descr="Text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73334" y="2034073"/>
            <a:ext cx="6277828" cy="30604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160775" y="2034073"/>
            <a:ext cx="5325464" cy="365552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1907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</a:pPr>
            <a:endParaRPr sz="1500"/>
          </a:p>
          <a:p>
            <a:pPr marL="180976" lvl="1" indent="-87313" algn="ctr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Mapeamento do atual uso de SI/TI no processo de negócio</a:t>
            </a:r>
            <a:endParaRPr sz="2400"/>
          </a:p>
          <a:p>
            <a:pPr marL="93663" lvl="1" indent="0" algn="ctr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400"/>
          </a:p>
          <a:p>
            <a:pPr marL="180976" lvl="1" indent="-87313" algn="ctr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Proposta de SI/TI que traga inovação e/ou melhoria para o processo de negócio</a:t>
            </a:r>
            <a:endParaRPr sz="2400"/>
          </a:p>
          <a:p>
            <a:pPr marL="285750" lvl="0" indent="-21907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050"/>
              <a:buFont typeface="Arial"/>
              <a:buNone/>
            </a:pPr>
            <a:endParaRPr sz="1500"/>
          </a:p>
          <a:p>
            <a:pPr marL="742950" lvl="1" indent="-219075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05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Apresentação do Projeto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0271" y="2076450"/>
            <a:ext cx="6500810" cy="37147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endParaRPr sz="1800" b="0" i="0" u="none" strike="noStrike" cap="non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en-US" sz="4000"/>
              <a:t>Curso: Sistemas de Informação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endParaRPr sz="2800"/>
          </a:p>
          <a:p>
            <a:pPr marL="3690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2800"/>
          </a:p>
          <a:p>
            <a:pPr marL="3690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Profa. Vera Medeiros </a:t>
            </a:r>
            <a:endParaRPr/>
          </a:p>
          <a:p>
            <a:pPr marL="3690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en-US" sz="2400" i="1" u="sng">
                <a:solidFill>
                  <a:schemeClr val="hlink"/>
                </a:solidFill>
                <a:hlinkClick r:id="rId6"/>
              </a:rPr>
              <a:t>vera.medeiros@maisunifacisa.com.br</a:t>
            </a:r>
            <a:endParaRPr sz="2400" i="1"/>
          </a:p>
          <a:p>
            <a:pPr marL="3690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400"/>
          </a:p>
          <a:p>
            <a:pPr marL="342900" lvl="0" indent="-19932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Apresentação de Projeto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587829" y="1996752"/>
            <a:ext cx="5182807" cy="3702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/>
              <a:t>Atual cenário das organizações:</a:t>
            </a:r>
            <a:endParaRPr/>
          </a:p>
          <a:p>
            <a:pPr marL="742950" lvl="1" indent="-161290" algn="l" rtl="0">
              <a:spcBef>
                <a:spcPts val="11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/>
          </a:p>
          <a:p>
            <a:pPr marL="742950" lvl="1" indent="-285750" algn="l" rtl="0">
              <a:spcBef>
                <a:spcPts val="116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/>
              <a:t>Necessidade de grande </a:t>
            </a:r>
            <a:r>
              <a:rPr lang="en-US" sz="2800">
                <a:solidFill>
                  <a:srgbClr val="FFFF00"/>
                </a:solidFill>
              </a:rPr>
              <a:t>Flexibidade</a:t>
            </a:r>
            <a:r>
              <a:rPr lang="en-US" sz="2800"/>
              <a:t> e </a:t>
            </a:r>
            <a:r>
              <a:rPr lang="en-US" sz="2800">
                <a:solidFill>
                  <a:srgbClr val="FFFF00"/>
                </a:solidFill>
              </a:rPr>
              <a:t>Capacidade de Adaptação</a:t>
            </a:r>
            <a:r>
              <a:rPr lang="en-US" sz="2800"/>
              <a:t> para garantir </a:t>
            </a:r>
            <a:r>
              <a:rPr lang="en-US" sz="2800" b="1"/>
              <a:t>sobrevivência no mercado</a:t>
            </a:r>
            <a:endParaRPr/>
          </a:p>
          <a:p>
            <a:pPr marL="342900" lvl="0" indent="-18154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2800"/>
          </a:p>
        </p:txBody>
      </p:sp>
      <p:pic>
        <p:nvPicPr>
          <p:cNvPr id="174" name="Google Shape;174;p22" descr="Uma imagem contendo Interface gráfica do usuário&#10;&#10;Descrição gerada automaticament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10716" y="2177459"/>
            <a:ext cx="4856841" cy="28048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Apresentação de Projeto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 dirty="0" err="1"/>
              <a:t>Atual</a:t>
            </a:r>
            <a:r>
              <a:rPr lang="en-US" sz="2800" dirty="0"/>
              <a:t> </a:t>
            </a:r>
            <a:r>
              <a:rPr lang="en-US" sz="2800" dirty="0" err="1"/>
              <a:t>cenário</a:t>
            </a:r>
            <a:r>
              <a:rPr lang="en-US" sz="2800" dirty="0"/>
              <a:t> das </a:t>
            </a:r>
            <a:r>
              <a:rPr lang="en-US" sz="2800" dirty="0" err="1"/>
              <a:t>organizações</a:t>
            </a:r>
            <a:r>
              <a:rPr lang="en-US" sz="2800" dirty="0"/>
              <a:t>: </a:t>
            </a:r>
            <a:r>
              <a:rPr lang="en-US" sz="2800" b="1" dirty="0" err="1">
                <a:solidFill>
                  <a:srgbClr val="FF0000"/>
                </a:solidFill>
              </a:rPr>
              <a:t>crescente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2800" dirty="0"/>
          </a:p>
          <a:p>
            <a:pPr marL="742950" lvl="1" indent="-285750" algn="l" rtl="0">
              <a:spcBef>
                <a:spcPts val="1060"/>
              </a:spcBef>
              <a:spcAft>
                <a:spcPts val="0"/>
              </a:spcAft>
              <a:buSzPts val="1610"/>
              <a:buFont typeface="Arial"/>
              <a:buChar char="•"/>
            </a:pPr>
            <a:r>
              <a:rPr lang="en-US" sz="2300" dirty="0">
                <a:solidFill>
                  <a:srgbClr val="FFFF00"/>
                </a:solidFill>
              </a:rPr>
              <a:t>VALOR da </a:t>
            </a:r>
            <a:r>
              <a:rPr lang="en-US" sz="2300" u="sng" dirty="0">
                <a:solidFill>
                  <a:srgbClr val="FFFF00"/>
                </a:solidFill>
              </a:rPr>
              <a:t>INFORMAÇÃO</a:t>
            </a:r>
            <a:r>
              <a:rPr lang="en-US" sz="2300" dirty="0">
                <a:solidFill>
                  <a:srgbClr val="FFFF00"/>
                </a:solidFill>
              </a:rPr>
              <a:t> </a:t>
            </a:r>
            <a:r>
              <a:rPr lang="en-US" sz="2300" dirty="0"/>
              <a:t>(</a:t>
            </a:r>
            <a:r>
              <a:rPr lang="en-US" sz="2300" dirty="0" err="1"/>
              <a:t>Ativo</a:t>
            </a:r>
            <a:r>
              <a:rPr lang="en-US" sz="2300" dirty="0"/>
              <a:t>)</a:t>
            </a:r>
            <a:endParaRPr sz="2300" u="sng" dirty="0"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FLUXO DE INFORMAÇÃO</a:t>
            </a:r>
            <a:endParaRPr dirty="0"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ADOÇÃO DE TI</a:t>
            </a:r>
            <a:endParaRPr dirty="0"/>
          </a:p>
          <a:p>
            <a:pPr marL="742950" lvl="1" indent="-179069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 dirty="0"/>
          </a:p>
          <a:p>
            <a:pPr marL="742950" lvl="1" indent="-183515" algn="l" rtl="0">
              <a:spcBef>
                <a:spcPts val="1060"/>
              </a:spcBef>
              <a:spcAft>
                <a:spcPts val="0"/>
              </a:spcAft>
              <a:buSzPts val="1610"/>
              <a:buFont typeface="Arial"/>
              <a:buNone/>
            </a:pPr>
            <a:endParaRPr sz="2300" u="sng" dirty="0"/>
          </a:p>
          <a:p>
            <a:pPr marL="742950" lvl="1" indent="-183515" algn="l" rtl="0">
              <a:spcBef>
                <a:spcPts val="1060"/>
              </a:spcBef>
              <a:spcAft>
                <a:spcPts val="0"/>
              </a:spcAft>
              <a:buSzPts val="1610"/>
              <a:buFont typeface="Arial"/>
              <a:buNone/>
            </a:pPr>
            <a:endParaRPr sz="2300" dirty="0"/>
          </a:p>
          <a:p>
            <a:pPr marL="342900" lvl="0" indent="-203764" algn="l" rtl="0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 dirty="0"/>
          </a:p>
        </p:txBody>
      </p:sp>
      <p:pic>
        <p:nvPicPr>
          <p:cNvPr id="181" name="Google Shape;181;p23" descr="Gestão de Risco em TI nas Organizaçõ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676" y="2431372"/>
            <a:ext cx="5868970" cy="219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Apresentação de Projeto</a:t>
            </a:r>
            <a:endParaRPr sz="390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522514" y="1871472"/>
            <a:ext cx="11122090" cy="400681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3200">
                <a:solidFill>
                  <a:srgbClr val="FFFF00"/>
                </a:solidFill>
              </a:rPr>
              <a:t>DADOS, INFORMAÇÃO e CONHECIMENTO</a:t>
            </a:r>
            <a:endParaRPr/>
          </a:p>
          <a:p>
            <a:pPr marL="662850" lvl="1" indent="-16129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 u="sng"/>
          </a:p>
          <a:p>
            <a:pPr marL="662850" lvl="1" indent="-2857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 u="sng"/>
              <a:t>Apoiam todas as atividades desenvolvidas na organização</a:t>
            </a:r>
            <a:r>
              <a:rPr lang="en-US" sz="2400"/>
              <a:t>: </a:t>
            </a:r>
            <a:endParaRPr/>
          </a:p>
          <a:p>
            <a:pPr marL="968850" lvl="2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-US" sz="2400">
                <a:solidFill>
                  <a:srgbClr val="FFFF00"/>
                </a:solidFill>
              </a:rPr>
              <a:t>Planejamento estratégico até a execução das ações planejadas</a:t>
            </a:r>
            <a:endParaRPr sz="2400">
              <a:solidFill>
                <a:srgbClr val="FFFF00"/>
              </a:solidFill>
            </a:endParaRPr>
          </a:p>
          <a:p>
            <a:pPr marL="662850" lvl="1" indent="-192405" algn="l" rtl="0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None/>
            </a:pPr>
            <a:endParaRPr/>
          </a:p>
          <a:p>
            <a:pPr marL="662850" lvl="1" indent="-2857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/>
              <a:t>Insumos para a </a:t>
            </a:r>
            <a:r>
              <a:rPr lang="en-US" sz="2800">
                <a:solidFill>
                  <a:srgbClr val="FFFF00"/>
                </a:solidFill>
              </a:rPr>
              <a:t>Tomada de Decisão </a:t>
            </a:r>
            <a:r>
              <a:rPr lang="en-US" sz="2800"/>
              <a:t>e a </a:t>
            </a:r>
            <a:r>
              <a:rPr lang="en-US" sz="2800">
                <a:solidFill>
                  <a:srgbClr val="FFFF00"/>
                </a:solidFill>
              </a:rPr>
              <a:t>Inteligência Competitiva Organizacional</a:t>
            </a:r>
            <a:endParaRPr sz="2800">
              <a:solidFill>
                <a:srgbClr val="FFFF00"/>
              </a:solidFill>
            </a:endParaRPr>
          </a:p>
          <a:p>
            <a:pPr marL="285750" lvl="0" indent="-18351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SzPts val="1610"/>
              <a:buFont typeface="Arial"/>
              <a:buNone/>
            </a:pPr>
            <a:endParaRPr/>
          </a:p>
          <a:p>
            <a:pPr marL="285750" lvl="0" indent="-18351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SzPts val="1610"/>
              <a:buFont typeface="Arial"/>
              <a:buNone/>
            </a:pPr>
            <a:endParaRPr/>
          </a:p>
          <a:p>
            <a:pPr marL="742950" lvl="1" indent="-18351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SzPts val="1610"/>
              <a:buFont typeface="Arial"/>
              <a:buNone/>
            </a:pPr>
            <a:endParaRPr sz="2300"/>
          </a:p>
          <a:p>
            <a:pPr marL="342900" lvl="0" indent="-203764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Processo de negócio organizacional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5355186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612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 u="sng"/>
          </a:p>
          <a:p>
            <a:pPr marL="285750" lvl="0" indent="-28575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 u="sng"/>
              <a:t>Conjunto</a:t>
            </a:r>
            <a:r>
              <a:rPr lang="en-US" sz="2800"/>
              <a:t> de ATIVIDADES realizadas por uma empresa para </a:t>
            </a:r>
            <a:r>
              <a:rPr lang="en-US" sz="2800" u="sng"/>
              <a:t>alcançar seus objetivos </a:t>
            </a:r>
            <a:r>
              <a:rPr lang="en-US" sz="2800"/>
              <a:t>e </a:t>
            </a:r>
            <a:r>
              <a:rPr lang="en-US" sz="2800" u="sng"/>
              <a:t>gerar mais valor para os clientes</a:t>
            </a:r>
            <a:endParaRPr sz="2800"/>
          </a:p>
          <a:p>
            <a:pPr marL="285750" lvl="0" indent="-16129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/>
          </a:p>
          <a:p>
            <a:pPr marL="742950" lvl="1" indent="-161290" algn="l" rtl="0">
              <a:spcBef>
                <a:spcPts val="11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/>
          </a:p>
          <a:p>
            <a:pPr marL="342900" lvl="0" indent="-18154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endParaRPr sz="2800"/>
          </a:p>
        </p:txBody>
      </p:sp>
      <p:pic>
        <p:nvPicPr>
          <p:cNvPr id="194" name="Google Shape;194;p25" descr="Desenho de personagem de desenho animado&#10;&#10;Descrição gerada automaticamente com confiança médi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209203"/>
            <a:ext cx="4856163" cy="33571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35902" y="609600"/>
            <a:ext cx="10931655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Sorts Mill Goudy"/>
              <a:buNone/>
            </a:pPr>
            <a:r>
              <a:rPr lang="en-US" sz="3900"/>
              <a:t>Uso EFICIENTE e EFICAZ da TI/SI nas organizações</a:t>
            </a:r>
            <a:endParaRPr/>
          </a:p>
        </p:txBody>
      </p:sp>
      <p:pic>
        <p:nvPicPr>
          <p:cNvPr id="200" name="Google Shape;200;p26" descr="Interface gráfica do usuário, Aplicativ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 l="9594" r="20022" b="1"/>
          <a:stretch/>
        </p:blipFill>
        <p:spPr>
          <a:xfrm>
            <a:off x="153786" y="2188716"/>
            <a:ext cx="5131651" cy="38276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5523722" y="1824514"/>
            <a:ext cx="6351654" cy="442388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9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Ampla compreensão do </a:t>
            </a:r>
            <a:r>
              <a:rPr lang="en-US" sz="2400">
                <a:solidFill>
                  <a:srgbClr val="FFFF00"/>
                </a:solidFill>
              </a:rPr>
              <a:t>Fluxo de Atividades nos processos de negócio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Ampla compreensão do </a:t>
            </a:r>
            <a:r>
              <a:rPr lang="en-US" sz="2400">
                <a:solidFill>
                  <a:srgbClr val="FFFF00"/>
                </a:solidFill>
              </a:rPr>
              <a:t>FLUXO DE INFORMAÇÃO</a:t>
            </a:r>
            <a:r>
              <a:rPr lang="en-US" sz="2400"/>
              <a:t> nos processos de negócio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Ampla compreensão das possibilidades de </a:t>
            </a:r>
            <a:r>
              <a:rPr lang="en-US" sz="2400" u="sng"/>
              <a:t>uso</a:t>
            </a:r>
            <a:r>
              <a:rPr lang="en-US" sz="2400"/>
              <a:t> de </a:t>
            </a:r>
            <a:r>
              <a:rPr lang="en-US" sz="2400" b="1">
                <a:solidFill>
                  <a:srgbClr val="FFFF00"/>
                </a:solidFill>
              </a:rPr>
              <a:t>Tecnologias de Informação </a:t>
            </a:r>
            <a:r>
              <a:rPr lang="en-US" sz="2400">
                <a:solidFill>
                  <a:srgbClr val="FFFF00"/>
                </a:solidFill>
              </a:rPr>
              <a:t>e de </a:t>
            </a:r>
            <a:r>
              <a:rPr lang="en-US" sz="2400" b="1">
                <a:solidFill>
                  <a:srgbClr val="FFFF00"/>
                </a:solidFill>
              </a:rPr>
              <a:t>Sistemas de Informação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e seus </a:t>
            </a:r>
            <a:r>
              <a:rPr lang="en-US" sz="2400" u="sng"/>
              <a:t>impactos</a:t>
            </a:r>
            <a:r>
              <a:rPr lang="en-US" sz="2400"/>
              <a:t> nos </a:t>
            </a:r>
            <a:r>
              <a:rPr lang="en-US" sz="2400" u="sng"/>
              <a:t>Fluxos de Atividades e de Informação</a:t>
            </a:r>
            <a:endParaRPr sz="2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913795" y="-253336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</a:pPr>
            <a:r>
              <a:rPr lang="en-US"/>
              <a:t>FASES DO PROJETO</a:t>
            </a:r>
            <a:endParaRPr/>
          </a:p>
        </p:txBody>
      </p:sp>
      <p:pic>
        <p:nvPicPr>
          <p:cNvPr id="207" name="Google Shape;207;p27" descr="Ícone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08324" y="763702"/>
            <a:ext cx="3144205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pic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53894" y="1623526"/>
            <a:ext cx="6578752" cy="48052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000" u="sng"/>
              <a:t>FASE 1</a:t>
            </a:r>
            <a:endParaRPr sz="2000"/>
          </a:p>
          <a:p>
            <a:pPr marL="285750" lvl="0" indent="-214630" algn="ctr" rtl="0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Font typeface="Arial"/>
              <a:buNone/>
            </a:pP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Perceber a Organização como SISTEMA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Entender o VALOR da INFORMAÇÃO na organização</a:t>
            </a:r>
            <a:endParaRPr sz="2400"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Desenvolver um </a:t>
            </a:r>
            <a:r>
              <a:rPr lang="en-US" sz="2400" b="1"/>
              <a:t>FLUXOGRAMA</a:t>
            </a:r>
            <a:r>
              <a:rPr lang="en-US" sz="2400"/>
              <a:t> (</a:t>
            </a:r>
            <a:r>
              <a:rPr lang="en-US" sz="2400" b="1" u="sng"/>
              <a:t>Fluxo de ATIVIDADES</a:t>
            </a:r>
            <a:r>
              <a:rPr lang="en-US" sz="2400"/>
              <a:t>) de um processo de negócio organizacional</a:t>
            </a:r>
            <a:endParaRPr sz="2400"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Mapear </a:t>
            </a:r>
            <a:r>
              <a:rPr lang="en-US" sz="2400" b="1" u="sng"/>
              <a:t>FLUXO DA INFORMAÇÃO </a:t>
            </a:r>
            <a:r>
              <a:rPr lang="en-US" sz="2400"/>
              <a:t>do Processo de Negócio</a:t>
            </a:r>
            <a:endParaRPr sz="2400"/>
          </a:p>
          <a:p>
            <a:pPr marL="285750" lvl="0" indent="-214630" algn="ctr" rtl="0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Font typeface="Arial"/>
              <a:buNone/>
            </a:pPr>
            <a:endParaRPr/>
          </a:p>
          <a:p>
            <a:pPr marL="742950" lvl="1" indent="-214630" algn="ctr" rtl="0">
              <a:spcBef>
                <a:spcPts val="920"/>
              </a:spcBef>
              <a:spcAft>
                <a:spcPts val="0"/>
              </a:spcAft>
              <a:buSzPts val="1120"/>
              <a:buFont typeface="Arial"/>
              <a:buNone/>
            </a:pPr>
            <a:endParaRPr sz="1600"/>
          </a:p>
          <a:p>
            <a:pPr marL="0" lvl="0" indent="0" algn="ctr" rtl="0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913795" y="-365305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</a:pPr>
            <a:r>
              <a:rPr lang="en-US"/>
              <a:t>ENTREGAS DA FASE 1</a:t>
            </a:r>
            <a:endParaRPr/>
          </a:p>
        </p:txBody>
      </p:sp>
      <p:pic>
        <p:nvPicPr>
          <p:cNvPr id="214" name="Google Shape;214;p28" descr="Ícone&#10;&#10;Descrição gerada automaticament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08324" y="763702"/>
            <a:ext cx="3144205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pic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53893" y="2006082"/>
            <a:ext cx="6942646" cy="408821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FLUXOGRAMA de um processo de negócio organizacional</a:t>
            </a:r>
            <a:endParaRPr sz="2400"/>
          </a:p>
          <a:p>
            <a:pPr marL="742950" lvl="1" indent="-179069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sz="2400"/>
              <a:t>Mapeamento do FLUXO DA INFORMAÇÃO do Processo de Negócio Organizacional</a:t>
            </a:r>
            <a:endParaRPr sz="2400"/>
          </a:p>
          <a:p>
            <a:pPr marL="285750" lvl="0" indent="-214630" algn="ctr" rtl="0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Font typeface="Arial"/>
              <a:buNone/>
            </a:pPr>
            <a:endParaRPr/>
          </a:p>
          <a:p>
            <a:pPr marL="742950" lvl="1" indent="-214630" algn="ctr" rtl="0">
              <a:spcBef>
                <a:spcPts val="920"/>
              </a:spcBef>
              <a:spcAft>
                <a:spcPts val="0"/>
              </a:spcAft>
              <a:buSzPts val="1120"/>
              <a:buFont typeface="Arial"/>
              <a:buNone/>
            </a:pPr>
            <a:endParaRPr sz="1600"/>
          </a:p>
          <a:p>
            <a:pPr marL="0" lvl="0" indent="0" algn="ctr" rtl="0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Sorts Mill Goudy</vt:lpstr>
      <vt:lpstr>Noto Sans Symbols</vt:lpstr>
      <vt:lpstr>Calibri</vt:lpstr>
      <vt:lpstr>Arial</vt:lpstr>
      <vt:lpstr>SlateVTI</vt:lpstr>
      <vt:lpstr>SlateVTI</vt:lpstr>
      <vt:lpstr>    Projeto: Elaborar documento avaliativo do Uso de TI em etapas do Fluxo de Informação</vt:lpstr>
      <vt:lpstr>Curso: Sistemas de Informação</vt:lpstr>
      <vt:lpstr>Apresentação de Projeto</vt:lpstr>
      <vt:lpstr>Apresentação de Projeto</vt:lpstr>
      <vt:lpstr>Apresentação de Projeto</vt:lpstr>
      <vt:lpstr>Processo de negócio organizacional</vt:lpstr>
      <vt:lpstr>Uso EFICIENTE e EFICAZ da TI/SI nas organizações</vt:lpstr>
      <vt:lpstr>FASES DO PROJETO</vt:lpstr>
      <vt:lpstr>ENTREGAS DA FASE 1</vt:lpstr>
      <vt:lpstr>FASES DO PROJETO</vt:lpstr>
      <vt:lpstr>ENTREGAS DA FASE 2</vt:lpstr>
      <vt:lpstr>Apresentação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VERA LUCIA COSTA DE MEDEIROS</cp:lastModifiedBy>
  <cp:revision>2</cp:revision>
  <dcterms:modified xsi:type="dcterms:W3CDTF">2025-08-06T13:42:16Z</dcterms:modified>
</cp:coreProperties>
</file>