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63" r:id="rId2"/>
    <p:sldId id="261" r:id="rId3"/>
    <p:sldId id="264" r:id="rId4"/>
    <p:sldId id="265" r:id="rId5"/>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6"/>
    <a:srgbClr val="72777A"/>
    <a:srgbClr val="8B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00075-9CD7-4D04-B59C-A2DF42F3A5F8}" v="4" dt="2023-10-05T12:42:23.49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652" autoAdjust="0"/>
  </p:normalViewPr>
  <p:slideViewPr>
    <p:cSldViewPr snapToGrid="0">
      <p:cViewPr varScale="1">
        <p:scale>
          <a:sx n="118" d="100"/>
          <a:sy n="118" d="100"/>
        </p:scale>
        <p:origin x="62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251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 Philip Schreiber" userId="ade48152a41d9702" providerId="LiveId" clId="{0B200075-9CD7-4D04-B59C-A2DF42F3A5F8}"/>
    <pc:docChg chg="custSel modSld">
      <pc:chgData name="Jan Philip Schreiber" userId="ade48152a41d9702" providerId="LiveId" clId="{0B200075-9CD7-4D04-B59C-A2DF42F3A5F8}" dt="2023-10-05T13:05:18.665" v="1971" actId="20577"/>
      <pc:docMkLst>
        <pc:docMk/>
      </pc:docMkLst>
      <pc:sldChg chg="modSp mod">
        <pc:chgData name="Jan Philip Schreiber" userId="ade48152a41d9702" providerId="LiveId" clId="{0B200075-9CD7-4D04-B59C-A2DF42F3A5F8}" dt="2023-10-05T13:05:18.665" v="1971" actId="20577"/>
        <pc:sldMkLst>
          <pc:docMk/>
          <pc:sldMk cId="1881509882" sldId="261"/>
        </pc:sldMkLst>
        <pc:graphicFrameChg chg="mod modGraphic">
          <ac:chgData name="Jan Philip Schreiber" userId="ade48152a41d9702" providerId="LiveId" clId="{0B200075-9CD7-4D04-B59C-A2DF42F3A5F8}" dt="2023-10-05T13:05:18.665" v="1971" actId="20577"/>
          <ac:graphicFrameMkLst>
            <pc:docMk/>
            <pc:sldMk cId="1881509882" sldId="261"/>
            <ac:graphicFrameMk id="8" creationId="{731D0967-8056-B975-8881-46DED55A6A9A}"/>
          </ac:graphicFrameMkLst>
        </pc:graphicFrameChg>
      </pc:sldChg>
      <pc:sldChg chg="modSp mod">
        <pc:chgData name="Jan Philip Schreiber" userId="ade48152a41d9702" providerId="LiveId" clId="{0B200075-9CD7-4D04-B59C-A2DF42F3A5F8}" dt="2023-10-05T12:57:06.168" v="1773" actId="20577"/>
        <pc:sldMkLst>
          <pc:docMk/>
          <pc:sldMk cId="4260154491" sldId="264"/>
        </pc:sldMkLst>
        <pc:graphicFrameChg chg="modGraphic">
          <ac:chgData name="Jan Philip Schreiber" userId="ade48152a41d9702" providerId="LiveId" clId="{0B200075-9CD7-4D04-B59C-A2DF42F3A5F8}" dt="2023-10-05T12:57:06.168" v="1773" actId="20577"/>
          <ac:graphicFrameMkLst>
            <pc:docMk/>
            <pc:sldMk cId="4260154491" sldId="264"/>
            <ac:graphicFrameMk id="8" creationId="{85F9AEDF-D554-B3A6-F628-1864DEA33265}"/>
          </ac:graphicFrameMkLst>
        </pc:graphicFrameChg>
      </pc:sldChg>
      <pc:sldChg chg="modSp mod">
        <pc:chgData name="Jan Philip Schreiber" userId="ade48152a41d9702" providerId="LiveId" clId="{0B200075-9CD7-4D04-B59C-A2DF42F3A5F8}" dt="2023-10-05T13:02:53.397" v="1900" actId="20577"/>
        <pc:sldMkLst>
          <pc:docMk/>
          <pc:sldMk cId="4221326742" sldId="265"/>
        </pc:sldMkLst>
        <pc:graphicFrameChg chg="mod modGraphic">
          <ac:chgData name="Jan Philip Schreiber" userId="ade48152a41d9702" providerId="LiveId" clId="{0B200075-9CD7-4D04-B59C-A2DF42F3A5F8}" dt="2023-10-05T13:02:53.397" v="1900" actId="20577"/>
          <ac:graphicFrameMkLst>
            <pc:docMk/>
            <pc:sldMk cId="4221326742" sldId="265"/>
            <ac:graphicFrameMk id="3" creationId="{3DC80293-11D7-A446-9378-11BD6A38D4B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7B9070-9281-4B15-842B-9B135EE24603}" type="datetimeFigureOut">
              <a:rPr lang="de-AT" smtClean="0"/>
              <a:t>05.10.2023</a:t>
            </a:fld>
            <a:endParaRPr lang="de-AT"/>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7FC8AE-2100-403C-A265-5E8967C6F3BC}" type="slidenum">
              <a:rPr lang="de-AT" smtClean="0"/>
              <a:t>‹Nr.›</a:t>
            </a:fld>
            <a:endParaRPr lang="de-AT"/>
          </a:p>
        </p:txBody>
      </p:sp>
    </p:spTree>
    <p:extLst>
      <p:ext uri="{BB962C8B-B14F-4D97-AF65-F5344CB8AC3E}">
        <p14:creationId xmlns:p14="http://schemas.microsoft.com/office/powerpoint/2010/main" val="30652336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A4CAD-2332-440A-B5F3-F5F26A7FAEC2}"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FE4289-A74F-4222-9B90-D9BDCFD3E13B}" type="slidenum">
              <a:rPr lang="en-US" smtClean="0"/>
              <a:t>‹Nr.›</a:t>
            </a:fld>
            <a:endParaRPr lang="en-US"/>
          </a:p>
        </p:txBody>
      </p:sp>
    </p:spTree>
    <p:extLst>
      <p:ext uri="{BB962C8B-B14F-4D97-AF65-F5344CB8AC3E}">
        <p14:creationId xmlns:p14="http://schemas.microsoft.com/office/powerpoint/2010/main" val="3349702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Foto Technikum Ta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EC87-611C-4FE7-801A-2BABE5B2689B}"/>
              </a:ext>
            </a:extLst>
          </p:cNvPr>
          <p:cNvSpPr>
            <a:spLocks noGrp="1"/>
          </p:cNvSpPr>
          <p:nvPr>
            <p:ph type="title" hasCustomPrompt="1"/>
          </p:nvPr>
        </p:nvSpPr>
        <p:spPr>
          <a:xfrm>
            <a:off x="3128963" y="3599414"/>
            <a:ext cx="5897562" cy="439153"/>
          </a:xfrm>
        </p:spPr>
        <p:txBody>
          <a:bodyPr/>
          <a:lstStyle>
            <a:lvl1pPr>
              <a:defRPr>
                <a:solidFill>
                  <a:schemeClr val="bg1"/>
                </a:solidFill>
                <a:highlight>
                  <a:srgbClr val="005A96"/>
                </a:highlight>
              </a:defRPr>
            </a:lvl1pPr>
          </a:lstStyle>
          <a:p>
            <a:r>
              <a:rPr lang="en-US" dirty="0" err="1"/>
              <a:t>Titel</a:t>
            </a:r>
            <a:endParaRPr lang="en-GB" dirty="0"/>
          </a:p>
        </p:txBody>
      </p:sp>
      <p:sp>
        <p:nvSpPr>
          <p:cNvPr id="5" name="Text Placeholder 4">
            <a:extLst>
              <a:ext uri="{FF2B5EF4-FFF2-40B4-BE49-F238E27FC236}">
                <a16:creationId xmlns:a16="http://schemas.microsoft.com/office/drawing/2014/main" id="{EE5C50F5-E4A6-49CB-8F10-BB04F428948E}"/>
              </a:ext>
            </a:extLst>
          </p:cNvPr>
          <p:cNvSpPr>
            <a:spLocks noGrp="1"/>
          </p:cNvSpPr>
          <p:nvPr>
            <p:ph type="body" sz="quarter" idx="10" hasCustomPrompt="1"/>
          </p:nvPr>
        </p:nvSpPr>
        <p:spPr>
          <a:xfrm>
            <a:off x="3128963" y="4294464"/>
            <a:ext cx="5897561" cy="359569"/>
          </a:xfrm>
        </p:spPr>
        <p:txBody>
          <a:bodyPr>
            <a:normAutofit/>
          </a:bodyPr>
          <a:lstStyle>
            <a:lvl1pPr marL="0" indent="0">
              <a:buNone/>
              <a:defRPr>
                <a:solidFill>
                  <a:schemeClr val="bg1"/>
                </a:solidFill>
                <a:highlight>
                  <a:srgbClr val="005A96"/>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9" name="Grafik 8" descr="FH Technikum Wien - University of Applied Sciences">
            <a:extLst>
              <a:ext uri="{FF2B5EF4-FFF2-40B4-BE49-F238E27FC236}">
                <a16:creationId xmlns:a16="http://schemas.microsoft.com/office/drawing/2014/main" id="{E912822A-9B89-4584-AA9B-A21C38C2402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7"/>
            <a:ext cx="3366982" cy="2121660"/>
          </a:xfrm>
          <a:prstGeom prst="rect">
            <a:avLst/>
          </a:prstGeom>
        </p:spPr>
      </p:pic>
    </p:spTree>
    <p:extLst>
      <p:ext uri="{BB962C8B-B14F-4D97-AF65-F5344CB8AC3E}">
        <p14:creationId xmlns:p14="http://schemas.microsoft.com/office/powerpoint/2010/main" val="218049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SFOLIE 01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dirty="0"/>
          </a:p>
        </p:txBody>
      </p:sp>
      <p:sp>
        <p:nvSpPr>
          <p:cNvPr id="23" name="Titelplatzhalter 1"/>
          <p:cNvSpPr>
            <a:spLocks noGrp="1"/>
          </p:cNvSpPr>
          <p:nvPr>
            <p:ph type="title" hasCustomPrompt="1"/>
          </p:nvPr>
        </p:nvSpPr>
        <p:spPr>
          <a:xfrm>
            <a:off x="180001" y="114303"/>
            <a:ext cx="8768791"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6" name="Textplatzhalter 5">
            <a:extLst>
              <a:ext uri="{FF2B5EF4-FFF2-40B4-BE49-F238E27FC236}">
                <a16:creationId xmlns:a16="http://schemas.microsoft.com/office/drawing/2014/main" id="{3F425C1B-10D2-421C-8EE6-8F68F5FA0A06}"/>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BF34B061-0D40-4791-A41B-682280B19424}"/>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A7E1EF4B-A968-4425-8367-098DB2AEE2ED}"/>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0" name="Grafik 9">
            <a:extLst>
              <a:ext uri="{FF2B5EF4-FFF2-40B4-BE49-F238E27FC236}">
                <a16:creationId xmlns:a16="http://schemas.microsoft.com/office/drawing/2014/main" id="{9D14491A-EBBE-4FB6-8BA1-C103D150F47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3754758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SFOLIE 02 Gr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72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5" name="Textplatzhalter 4">
            <a:extLst>
              <a:ext uri="{FF2B5EF4-FFF2-40B4-BE49-F238E27FC236}">
                <a16:creationId xmlns:a16="http://schemas.microsoft.com/office/drawing/2014/main" id="{C099191E-06C2-47AD-9B0A-CAC1645FCDE3}"/>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4" name="Textplatzhalter 4">
            <a:extLst>
              <a:ext uri="{FF2B5EF4-FFF2-40B4-BE49-F238E27FC236}">
                <a16:creationId xmlns:a16="http://schemas.microsoft.com/office/drawing/2014/main" id="{1FF655F9-8F0F-4E00-A8EE-9C12E1706B9C}"/>
              </a:ext>
            </a:extLst>
          </p:cNvPr>
          <p:cNvSpPr>
            <a:spLocks noGrp="1"/>
          </p:cNvSpPr>
          <p:nvPr>
            <p:ph type="body" sz="quarter" idx="16"/>
          </p:nvPr>
        </p:nvSpPr>
        <p:spPr>
          <a:xfrm>
            <a:off x="4615632" y="606217"/>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CEA78A91-4834-4955-816B-A33BE7851562}"/>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F41B1D30-8D96-496B-A7F3-BDA41722B7FA}"/>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6A200EBB-4D2E-465A-BA44-8D8FD4CE5E3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976244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SFOLIE 01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1" y="114303"/>
            <a:ext cx="8758517"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0" name="Textplatzhalter 5">
            <a:extLst>
              <a:ext uri="{FF2B5EF4-FFF2-40B4-BE49-F238E27FC236}">
                <a16:creationId xmlns:a16="http://schemas.microsoft.com/office/drawing/2014/main" id="{0F4D230B-92FB-4F80-A5D8-47442699E09E}"/>
              </a:ext>
            </a:extLst>
          </p:cNvPr>
          <p:cNvSpPr>
            <a:spLocks noGrp="1"/>
          </p:cNvSpPr>
          <p:nvPr>
            <p:ph type="body" sz="quarter" idx="14"/>
          </p:nvPr>
        </p:nvSpPr>
        <p:spPr>
          <a:xfrm>
            <a:off x="180000" y="607500"/>
            <a:ext cx="8768791"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5107673A-A21E-4664-8E91-00B707F809AF}"/>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D3828A2C-43CF-4B24-AB3D-CA11C4FC4B0E}"/>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E502DC7D-CE2C-49A4-AB84-DE425786F45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1061129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SFOLIE 02 Blau">
    <p:spTree>
      <p:nvGrpSpPr>
        <p:cNvPr id="1" name=""/>
        <p:cNvGrpSpPr/>
        <p:nvPr/>
      </p:nvGrpSpPr>
      <p:grpSpPr>
        <a:xfrm>
          <a:off x="0" y="0"/>
          <a:ext cx="0" cy="0"/>
          <a:chOff x="0" y="0"/>
          <a:chExt cx="0" cy="0"/>
        </a:xfrm>
      </p:grpSpPr>
      <p:sp>
        <p:nvSpPr>
          <p:cNvPr id="11" name="Rechteck 10">
            <a:extLst>
              <a:ext uri="{C183D7F6-B498-43B3-948B-1728B52AA6E4}">
                <adec:decorative xmlns:adec="http://schemas.microsoft.com/office/drawing/2017/decorative" val="1"/>
              </a:ext>
            </a:extLst>
          </p:cNvPr>
          <p:cNvSpPr/>
          <p:nvPr userDrawn="1"/>
        </p:nvSpPr>
        <p:spPr>
          <a:xfrm>
            <a:off x="0" y="-1"/>
            <a:ext cx="9144000" cy="4729447"/>
          </a:xfrm>
          <a:prstGeom prst="rect">
            <a:avLst/>
          </a:prstGeom>
          <a:solidFill>
            <a:srgbClr val="005A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350"/>
          </a:p>
        </p:txBody>
      </p:sp>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bg1"/>
                </a:solidFill>
              </a:defRPr>
            </a:lvl1pPr>
          </a:lstStyle>
          <a:p>
            <a:r>
              <a:rPr lang="de-DE" dirty="0"/>
              <a:t>Folien Überschrift 1 (Arial </a:t>
            </a:r>
            <a:r>
              <a:rPr lang="de-DE" dirty="0" err="1"/>
              <a:t>Bold</a:t>
            </a:r>
            <a:r>
              <a:rPr lang="de-DE" dirty="0"/>
              <a:t>, 36pt)</a:t>
            </a:r>
            <a:br>
              <a:rPr lang="de-DE" dirty="0"/>
            </a:br>
            <a:endParaRPr lang="de-AT" dirty="0"/>
          </a:p>
        </p:txBody>
      </p:sp>
      <p:sp>
        <p:nvSpPr>
          <p:cNvPr id="14" name="Textplatzhalter 4">
            <a:extLst>
              <a:ext uri="{FF2B5EF4-FFF2-40B4-BE49-F238E27FC236}">
                <a16:creationId xmlns:a16="http://schemas.microsoft.com/office/drawing/2014/main" id="{C1810ADF-882B-4FFD-A401-52EBD2C3FFDA}"/>
              </a:ext>
            </a:extLst>
          </p:cNvPr>
          <p:cNvSpPr>
            <a:spLocks noGrp="1"/>
          </p:cNvSpPr>
          <p:nvPr>
            <p:ph type="body" sz="quarter" idx="15"/>
          </p:nvPr>
        </p:nvSpPr>
        <p:spPr>
          <a:xfrm>
            <a:off x="179388"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6" name="Textplatzhalter 4">
            <a:extLst>
              <a:ext uri="{FF2B5EF4-FFF2-40B4-BE49-F238E27FC236}">
                <a16:creationId xmlns:a16="http://schemas.microsoft.com/office/drawing/2014/main" id="{918F80D2-235B-4BC1-AB73-F792A6E717CD}"/>
              </a:ext>
            </a:extLst>
          </p:cNvPr>
          <p:cNvSpPr>
            <a:spLocks noGrp="1"/>
          </p:cNvSpPr>
          <p:nvPr>
            <p:ph type="body" sz="quarter" idx="16"/>
          </p:nvPr>
        </p:nvSpPr>
        <p:spPr>
          <a:xfrm>
            <a:off x="4644000" y="607500"/>
            <a:ext cx="4320000" cy="40500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ußzeilenplatzhalter 1">
            <a:extLst>
              <a:ext uri="{FF2B5EF4-FFF2-40B4-BE49-F238E27FC236}">
                <a16:creationId xmlns:a16="http://schemas.microsoft.com/office/drawing/2014/main" id="{9913C93F-4C12-40C1-A6ED-7A7506D85F4A}"/>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3" name="Foliennummernplatzhalter 2">
            <a:extLst>
              <a:ext uri="{FF2B5EF4-FFF2-40B4-BE49-F238E27FC236}">
                <a16:creationId xmlns:a16="http://schemas.microsoft.com/office/drawing/2014/main" id="{2589EC2F-2384-4108-93D2-F2F7A438456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a:p>
        </p:txBody>
      </p:sp>
      <p:pic>
        <p:nvPicPr>
          <p:cNvPr id="12" name="Grafik 11">
            <a:extLst>
              <a:ext uri="{FF2B5EF4-FFF2-40B4-BE49-F238E27FC236}">
                <a16:creationId xmlns:a16="http://schemas.microsoft.com/office/drawing/2014/main" id="{B062C44E-6AED-4204-AA3F-E6AC415283B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3504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Foto Technikum Nac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6F4-3070-4C24-8038-34CAB4816F1D}"/>
              </a:ext>
            </a:extLst>
          </p:cNvPr>
          <p:cNvSpPr>
            <a:spLocks noGrp="1"/>
          </p:cNvSpPr>
          <p:nvPr>
            <p:ph type="title" hasCustomPrompt="1"/>
          </p:nvPr>
        </p:nvSpPr>
        <p:spPr>
          <a:xfrm>
            <a:off x="3133971" y="3599413"/>
            <a:ext cx="5861296" cy="439153"/>
          </a:xfrm>
        </p:spPr>
        <p:txBody>
          <a:bodyPr/>
          <a:lstStyle>
            <a:lvl1pPr>
              <a:defRPr>
                <a:solidFill>
                  <a:schemeClr val="bg1"/>
                </a:solidFill>
                <a:highlight>
                  <a:srgbClr val="72777A"/>
                </a:highlight>
              </a:defRPr>
            </a:lvl1pPr>
          </a:lstStyle>
          <a:p>
            <a:r>
              <a:rPr lang="de-DE" dirty="0"/>
              <a:t>Titel</a:t>
            </a:r>
            <a:endParaRPr lang="en-GB" dirty="0"/>
          </a:p>
        </p:txBody>
      </p:sp>
      <p:sp>
        <p:nvSpPr>
          <p:cNvPr id="9" name="Text Placeholder 4">
            <a:extLst>
              <a:ext uri="{FF2B5EF4-FFF2-40B4-BE49-F238E27FC236}">
                <a16:creationId xmlns:a16="http://schemas.microsoft.com/office/drawing/2014/main" id="{416AE9FB-C334-42DE-8F45-21484CB840FF}"/>
              </a:ext>
            </a:extLst>
          </p:cNvPr>
          <p:cNvSpPr>
            <a:spLocks noGrp="1"/>
          </p:cNvSpPr>
          <p:nvPr>
            <p:ph type="body" sz="quarter" idx="11" hasCustomPrompt="1"/>
          </p:nvPr>
        </p:nvSpPr>
        <p:spPr>
          <a:xfrm>
            <a:off x="3141785" y="4279053"/>
            <a:ext cx="5861295" cy="359569"/>
          </a:xfrm>
        </p:spPr>
        <p:txBody>
          <a:bodyPr wrap="square">
            <a:normAutofit/>
          </a:bodyPr>
          <a:lstStyle>
            <a:lvl1pPr marL="0" indent="0">
              <a:buNone/>
              <a:defRPr>
                <a:solidFill>
                  <a:schemeClr val="bg1"/>
                </a:solidFill>
                <a:highlight>
                  <a:srgbClr val="72777A"/>
                </a:highlight>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36DE48FA-9F9C-4F81-A9C6-3FAA23DE153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5018" y="1916906"/>
            <a:ext cx="3366982" cy="2121660"/>
          </a:xfrm>
          <a:prstGeom prst="rect">
            <a:avLst/>
          </a:prstGeom>
        </p:spPr>
      </p:pic>
    </p:spTree>
    <p:extLst>
      <p:ext uri="{BB962C8B-B14F-4D97-AF65-F5344CB8AC3E}">
        <p14:creationId xmlns:p14="http://schemas.microsoft.com/office/powerpoint/2010/main" val="93418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Balken Grau">
    <p:spTree>
      <p:nvGrpSpPr>
        <p:cNvPr id="1" name=""/>
        <p:cNvGrpSpPr/>
        <p:nvPr/>
      </p:nvGrpSpPr>
      <p:grpSpPr>
        <a:xfrm>
          <a:off x="0" y="0"/>
          <a:ext cx="0" cy="0"/>
          <a:chOff x="0" y="0"/>
          <a:chExt cx="0" cy="0"/>
        </a:xfrm>
      </p:grpSpPr>
      <p:sp>
        <p:nvSpPr>
          <p:cNvPr id="6"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rmAutofit/>
          </a:bodyPr>
          <a:lstStyle>
            <a:lvl1pPr>
              <a:defRPr sz="2700">
                <a:solidFill>
                  <a:schemeClr val="accent1"/>
                </a:solidFill>
              </a:defRPr>
            </a:lvl1pPr>
          </a:lstStyle>
          <a:p>
            <a:r>
              <a:rPr lang="de-DE" dirty="0"/>
              <a:t>Titel</a:t>
            </a:r>
            <a:endParaRPr lang="de-AT" dirty="0"/>
          </a:p>
        </p:txBody>
      </p:sp>
      <p:sp>
        <p:nvSpPr>
          <p:cNvPr id="5" name="Text Placeholder 4">
            <a:extLst>
              <a:ext uri="{FF2B5EF4-FFF2-40B4-BE49-F238E27FC236}">
                <a16:creationId xmlns:a16="http://schemas.microsoft.com/office/drawing/2014/main" id="{C1C28234-80A7-441C-9E93-EC38F62D8059}"/>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3" name="Grafik 2" descr="FH Technikum Wien - University of Applied Sciences">
            <a:extLst>
              <a:ext uri="{FF2B5EF4-FFF2-40B4-BE49-F238E27FC236}">
                <a16:creationId xmlns:a16="http://schemas.microsoft.com/office/drawing/2014/main" id="{297655D6-11DD-4FCD-A16D-41373134CF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690216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Balken Blau">
    <p:spTree>
      <p:nvGrpSpPr>
        <p:cNvPr id="1" name=""/>
        <p:cNvGrpSpPr/>
        <p:nvPr/>
      </p:nvGrpSpPr>
      <p:grpSpPr>
        <a:xfrm>
          <a:off x="0" y="0"/>
          <a:ext cx="0" cy="0"/>
          <a:chOff x="0" y="0"/>
          <a:chExt cx="0" cy="0"/>
        </a:xfrm>
      </p:grpSpPr>
      <p:sp>
        <p:nvSpPr>
          <p:cNvPr id="4" name="Titelplatzhalter 1"/>
          <p:cNvSpPr>
            <a:spLocks noGrp="1"/>
          </p:cNvSpPr>
          <p:nvPr>
            <p:ph type="title" hasCustomPrompt="1"/>
          </p:nvPr>
        </p:nvSpPr>
        <p:spPr>
          <a:xfrm>
            <a:off x="3331747" y="3216528"/>
            <a:ext cx="5694779" cy="433138"/>
          </a:xfrm>
          <a:prstGeom prst="rect">
            <a:avLst/>
          </a:prstGeom>
          <a:noFill/>
        </p:spPr>
        <p:txBody>
          <a:bodyPr vert="horz" lIns="91440" tIns="45720" rIns="91440" bIns="45720" rtlCol="0" anchor="ctr">
            <a:noAutofit/>
          </a:bodyPr>
          <a:lstStyle>
            <a:lvl1pPr>
              <a:defRPr sz="2700">
                <a:solidFill>
                  <a:srgbClr val="005A96"/>
                </a:solidFill>
              </a:defRPr>
            </a:lvl1pPr>
          </a:lstStyle>
          <a:p>
            <a:r>
              <a:rPr lang="de-DE" dirty="0"/>
              <a:t>Titel</a:t>
            </a:r>
            <a:endParaRPr lang="de-AT" dirty="0"/>
          </a:p>
        </p:txBody>
      </p:sp>
      <p:sp>
        <p:nvSpPr>
          <p:cNvPr id="6" name="Text Placeholder 4">
            <a:extLst>
              <a:ext uri="{FF2B5EF4-FFF2-40B4-BE49-F238E27FC236}">
                <a16:creationId xmlns:a16="http://schemas.microsoft.com/office/drawing/2014/main" id="{1993B6AF-0521-4A85-891D-947C2C556B45}"/>
              </a:ext>
            </a:extLst>
          </p:cNvPr>
          <p:cNvSpPr>
            <a:spLocks noGrp="1"/>
          </p:cNvSpPr>
          <p:nvPr>
            <p:ph type="body" sz="quarter" idx="10" hasCustomPrompt="1"/>
          </p:nvPr>
        </p:nvSpPr>
        <p:spPr>
          <a:xfrm>
            <a:off x="3331746" y="3888000"/>
            <a:ext cx="5694779" cy="359569"/>
          </a:xfrm>
        </p:spPr>
        <p:txBody>
          <a:bodyPr wrap="square">
            <a:normAutofit/>
          </a:bodyPr>
          <a:lstStyle>
            <a:lvl1pPr marL="0" indent="0">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5" name="Grafik 4" descr="FH Technikum Wien - University of Applied Sciences">
            <a:extLst>
              <a:ext uri="{FF2B5EF4-FFF2-40B4-BE49-F238E27FC236}">
                <a16:creationId xmlns:a16="http://schemas.microsoft.com/office/drawing/2014/main" id="{521AFF37-CD1E-46E6-AE37-FDEED49D26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7656" y="1020766"/>
            <a:ext cx="4171950" cy="2628900"/>
          </a:xfrm>
          <a:prstGeom prst="rect">
            <a:avLst/>
          </a:prstGeom>
        </p:spPr>
      </p:pic>
    </p:spTree>
    <p:extLst>
      <p:ext uri="{BB962C8B-B14F-4D97-AF65-F5344CB8AC3E}">
        <p14:creationId xmlns:p14="http://schemas.microsoft.com/office/powerpoint/2010/main" val="394087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FOLIE Balken Blau">
    <p:spTree>
      <p:nvGrpSpPr>
        <p:cNvPr id="1" name=""/>
        <p:cNvGrpSpPr/>
        <p:nvPr/>
      </p:nvGrpSpPr>
      <p:grpSpPr>
        <a:xfrm>
          <a:off x="0" y="0"/>
          <a:ext cx="0" cy="0"/>
          <a:chOff x="0" y="0"/>
          <a:chExt cx="0" cy="0"/>
        </a:xfrm>
      </p:grpSpPr>
      <p:sp>
        <p:nvSpPr>
          <p:cNvPr id="9" name="Titelplatzhalter 1">
            <a:extLst>
              <a:ext uri="{FF2B5EF4-FFF2-40B4-BE49-F238E27FC236}">
                <a16:creationId xmlns:a16="http://schemas.microsoft.com/office/drawing/2014/main" id="{3ED02347-5B9C-47C3-9770-0CA1C1115EBD}"/>
              </a:ext>
            </a:extLst>
          </p:cNvPr>
          <p:cNvSpPr>
            <a:spLocks noGrp="1"/>
          </p:cNvSpPr>
          <p:nvPr>
            <p:ph type="title" hasCustomPrompt="1"/>
          </p:nvPr>
        </p:nvSpPr>
        <p:spPr>
          <a:xfrm>
            <a:off x="3059084" y="3582896"/>
            <a:ext cx="5216215" cy="531903"/>
          </a:xfrm>
          <a:prstGeom prst="rect">
            <a:avLst/>
          </a:prstGeom>
          <a:noFill/>
        </p:spPr>
        <p:txBody>
          <a:bodyPr vert="horz" lIns="91440" tIns="45720" rIns="91440" bIns="45720" rtlCol="0" anchor="ctr">
            <a:normAutofit/>
          </a:bodyPr>
          <a:lstStyle>
            <a:lvl1pPr algn="r">
              <a:defRPr sz="2700">
                <a:solidFill>
                  <a:schemeClr val="accent1"/>
                </a:solidFill>
              </a:defRPr>
            </a:lvl1pPr>
          </a:lstStyle>
          <a:p>
            <a:r>
              <a:rPr lang="de-DE" dirty="0"/>
              <a:t>Titel</a:t>
            </a:r>
            <a:endParaRPr lang="de-AT" dirty="0"/>
          </a:p>
        </p:txBody>
      </p:sp>
      <p:sp>
        <p:nvSpPr>
          <p:cNvPr id="10" name="Text Placeholder 4">
            <a:extLst>
              <a:ext uri="{FF2B5EF4-FFF2-40B4-BE49-F238E27FC236}">
                <a16:creationId xmlns:a16="http://schemas.microsoft.com/office/drawing/2014/main" id="{C861E06E-01BF-45E4-B05F-CDFA812E7695}"/>
              </a:ext>
            </a:extLst>
          </p:cNvPr>
          <p:cNvSpPr>
            <a:spLocks noGrp="1"/>
          </p:cNvSpPr>
          <p:nvPr>
            <p:ph type="body" sz="quarter" idx="10" hasCustomPrompt="1"/>
          </p:nvPr>
        </p:nvSpPr>
        <p:spPr>
          <a:xfrm>
            <a:off x="3059084" y="4182295"/>
            <a:ext cx="5216215"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4" name="Grafik 3">
            <a:extLst>
              <a:ext uri="{FF2B5EF4-FFF2-40B4-BE49-F238E27FC236}">
                <a16:creationId xmlns:a16="http://schemas.microsoft.com/office/drawing/2014/main" id="{13F895DB-6C5B-416C-840B-FDB951A38538}"/>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701" y="-308648"/>
            <a:ext cx="7406598" cy="4166212"/>
          </a:xfrm>
          <a:prstGeom prst="rect">
            <a:avLst/>
          </a:prstGeom>
        </p:spPr>
      </p:pic>
      <p:pic>
        <p:nvPicPr>
          <p:cNvPr id="8" name="Grafik 7" descr="FH Technikum Wien - University of Applied Sciences">
            <a:extLst>
              <a:ext uri="{FF2B5EF4-FFF2-40B4-BE49-F238E27FC236}">
                <a16:creationId xmlns:a16="http://schemas.microsoft.com/office/drawing/2014/main" id="{1D30033D-611F-4A97-9A01-BE499811FCB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2874" y="3214292"/>
            <a:ext cx="2622133" cy="1652303"/>
          </a:xfrm>
          <a:prstGeom prst="rect">
            <a:avLst/>
          </a:prstGeom>
        </p:spPr>
      </p:pic>
    </p:spTree>
    <p:extLst>
      <p:ext uri="{BB962C8B-B14F-4D97-AF65-F5344CB8AC3E}">
        <p14:creationId xmlns:p14="http://schemas.microsoft.com/office/powerpoint/2010/main" val="327906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FOLIE nur Text Gr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500740"/>
            <a:ext cx="8640000" cy="1080000"/>
          </a:xfrm>
          <a:prstGeom prst="rect">
            <a:avLst/>
          </a:prstGeom>
          <a:noFill/>
        </p:spPr>
        <p:txBody>
          <a:bodyPr vert="horz" lIns="91440" tIns="45720" rIns="91440" bIns="45720" rtlCol="0" anchor="ctr">
            <a:noAutofit/>
          </a:bodyPr>
          <a:lstStyle>
            <a:lvl1pPr algn="r">
              <a:defRPr sz="4050" baseline="0">
                <a:solidFill>
                  <a:srgbClr val="72777A"/>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25A4DA91-D7A9-4048-B82C-A20ED8AA6C7D}"/>
              </a:ext>
            </a:extLst>
          </p:cNvPr>
          <p:cNvSpPr>
            <a:spLocks noGrp="1"/>
          </p:cNvSpPr>
          <p:nvPr>
            <p:ph type="body" sz="quarter" idx="10" hasCustomPrompt="1"/>
          </p:nvPr>
        </p:nvSpPr>
        <p:spPr>
          <a:xfrm>
            <a:off x="252000" y="2663034"/>
            <a:ext cx="8640000" cy="359569"/>
          </a:xfrm>
        </p:spPr>
        <p:txBody>
          <a:bodyPr wrap="square">
            <a:normAutofit/>
          </a:bodyPr>
          <a:lstStyle>
            <a:lvl1pPr marL="0" indent="0" algn="r">
              <a:buNone/>
              <a:defRPr>
                <a:solidFill>
                  <a:schemeClr val="accent1"/>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857FD1FE-107F-4E9C-BAAF-2F91441FA80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26" y="3208647"/>
            <a:ext cx="3242514" cy="2043228"/>
          </a:xfrm>
          <a:prstGeom prst="rect">
            <a:avLst/>
          </a:prstGeom>
        </p:spPr>
      </p:pic>
    </p:spTree>
    <p:extLst>
      <p:ext uri="{BB962C8B-B14F-4D97-AF65-F5344CB8AC3E}">
        <p14:creationId xmlns:p14="http://schemas.microsoft.com/office/powerpoint/2010/main" val="368700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FOLIE nur Text Blau">
    <p:spTree>
      <p:nvGrpSpPr>
        <p:cNvPr id="1" name=""/>
        <p:cNvGrpSpPr/>
        <p:nvPr/>
      </p:nvGrpSpPr>
      <p:grpSpPr>
        <a:xfrm>
          <a:off x="0" y="0"/>
          <a:ext cx="0" cy="0"/>
          <a:chOff x="0" y="0"/>
          <a:chExt cx="0" cy="0"/>
        </a:xfrm>
      </p:grpSpPr>
      <p:sp>
        <p:nvSpPr>
          <p:cNvPr id="3" name="Titelplatzhalter 1"/>
          <p:cNvSpPr>
            <a:spLocks noGrp="1"/>
          </p:cNvSpPr>
          <p:nvPr>
            <p:ph type="title" hasCustomPrompt="1"/>
          </p:nvPr>
        </p:nvSpPr>
        <p:spPr>
          <a:xfrm>
            <a:off x="252000" y="1499456"/>
            <a:ext cx="8640000" cy="1080000"/>
          </a:xfrm>
          <a:prstGeom prst="rect">
            <a:avLst/>
          </a:prstGeom>
          <a:noFill/>
        </p:spPr>
        <p:txBody>
          <a:bodyPr vert="horz" lIns="91440" tIns="45720" rIns="91440" bIns="45720" rtlCol="0" anchor="ctr">
            <a:noAutofit/>
          </a:bodyPr>
          <a:lstStyle>
            <a:lvl1pPr algn="r">
              <a:defRPr sz="4050" baseline="0">
                <a:solidFill>
                  <a:srgbClr val="005A96"/>
                </a:solidFill>
              </a:defRPr>
            </a:lvl1pPr>
          </a:lstStyle>
          <a:p>
            <a:r>
              <a:rPr lang="de-DE" dirty="0" err="1"/>
              <a:t>Präsentations</a:t>
            </a:r>
            <a:r>
              <a:rPr lang="de-DE" dirty="0"/>
              <a:t> Titel</a:t>
            </a:r>
            <a:br>
              <a:rPr lang="de-DE" dirty="0"/>
            </a:br>
            <a:r>
              <a:rPr lang="de-DE" dirty="0"/>
              <a:t>(Arial </a:t>
            </a:r>
            <a:r>
              <a:rPr lang="de-DE" dirty="0" err="1"/>
              <a:t>Bold</a:t>
            </a:r>
            <a:r>
              <a:rPr lang="de-DE" dirty="0"/>
              <a:t>, 54pt)</a:t>
            </a:r>
            <a:endParaRPr lang="de-AT" dirty="0"/>
          </a:p>
        </p:txBody>
      </p:sp>
      <p:sp>
        <p:nvSpPr>
          <p:cNvPr id="5" name="Text Placeholder 4">
            <a:extLst>
              <a:ext uri="{FF2B5EF4-FFF2-40B4-BE49-F238E27FC236}">
                <a16:creationId xmlns:a16="http://schemas.microsoft.com/office/drawing/2014/main" id="{509247A6-7FA5-4C70-B8D4-64482CCCCA0A}"/>
              </a:ext>
            </a:extLst>
          </p:cNvPr>
          <p:cNvSpPr>
            <a:spLocks noGrp="1"/>
          </p:cNvSpPr>
          <p:nvPr>
            <p:ph type="body" sz="quarter" idx="10" hasCustomPrompt="1"/>
          </p:nvPr>
        </p:nvSpPr>
        <p:spPr>
          <a:xfrm>
            <a:off x="252000" y="2659502"/>
            <a:ext cx="8640000" cy="359569"/>
          </a:xfrm>
        </p:spPr>
        <p:txBody>
          <a:bodyPr wrap="square">
            <a:normAutofit/>
          </a:bodyPr>
          <a:lstStyle>
            <a:lvl1pPr marL="0" indent="0" algn="r">
              <a:buNone/>
              <a:defRPr>
                <a:solidFill>
                  <a:srgbClr val="005A96"/>
                </a:solidFill>
              </a:defRPr>
            </a:lvl1pPr>
            <a:lvl2pPr>
              <a:defRPr>
                <a:solidFill>
                  <a:schemeClr val="bg1"/>
                </a:solidFill>
                <a:highlight>
                  <a:srgbClr val="005A96"/>
                </a:highlight>
              </a:defRPr>
            </a:lvl2pPr>
            <a:lvl3pPr>
              <a:defRPr>
                <a:solidFill>
                  <a:schemeClr val="bg1"/>
                </a:solidFill>
                <a:highlight>
                  <a:srgbClr val="005A96"/>
                </a:highlight>
              </a:defRPr>
            </a:lvl3pPr>
            <a:lvl4pPr>
              <a:defRPr>
                <a:solidFill>
                  <a:schemeClr val="bg1"/>
                </a:solidFill>
                <a:highlight>
                  <a:srgbClr val="005A96"/>
                </a:highlight>
              </a:defRPr>
            </a:lvl4pPr>
            <a:lvl5pPr>
              <a:defRPr>
                <a:solidFill>
                  <a:schemeClr val="bg1"/>
                </a:solidFill>
                <a:highlight>
                  <a:srgbClr val="005A96"/>
                </a:highlight>
              </a:defRPr>
            </a:lvl5pPr>
          </a:lstStyle>
          <a:p>
            <a:pPr lvl="0"/>
            <a:r>
              <a:rPr lang="en-US" dirty="0" err="1"/>
              <a:t>Untertitel</a:t>
            </a:r>
            <a:r>
              <a:rPr lang="en-US" dirty="0"/>
              <a:t> / Autor</a:t>
            </a:r>
            <a:endParaRPr lang="en-AT" dirty="0"/>
          </a:p>
        </p:txBody>
      </p:sp>
      <p:pic>
        <p:nvPicPr>
          <p:cNvPr id="6" name="Grafik 5" descr="FH Technikum Wien - University of Applied Sciences">
            <a:extLst>
              <a:ext uri="{FF2B5EF4-FFF2-40B4-BE49-F238E27FC236}">
                <a16:creationId xmlns:a16="http://schemas.microsoft.com/office/drawing/2014/main" id="{6501A466-0610-40A9-AB61-914300F4FE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2" y="3186162"/>
            <a:ext cx="3242514" cy="2043228"/>
          </a:xfrm>
          <a:prstGeom prst="rect">
            <a:avLst/>
          </a:prstGeom>
        </p:spPr>
      </p:pic>
    </p:spTree>
    <p:extLst>
      <p:ext uri="{BB962C8B-B14F-4D97-AF65-F5344CB8AC3E}">
        <p14:creationId xmlns:p14="http://schemas.microsoft.com/office/powerpoint/2010/main" val="2993908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SFOLIE 01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7532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26306D8-CDF4-4F2E-9FBD-C5E3FF89EA62}"/>
              </a:ext>
            </a:extLst>
          </p:cNvPr>
          <p:cNvSpPr>
            <a:spLocks noGrp="1"/>
          </p:cNvSpPr>
          <p:nvPr>
            <p:ph type="body" sz="quarter" idx="14"/>
          </p:nvPr>
        </p:nvSpPr>
        <p:spPr>
          <a:xfrm>
            <a:off x="180001" y="607500"/>
            <a:ext cx="8775319"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10" name="Gerader Verbinder 9">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C183D7F6-B498-43B3-948B-1728B52AA6E4}">
                <adec:decorative xmlns:adec="http://schemas.microsoft.com/office/drawing/2017/decorative" val="1"/>
              </a:ext>
            </a:extLst>
          </p:cNvPr>
          <p:cNvCxnSpPr/>
          <p:nvPr userDrawn="1"/>
        </p:nvCxnSpPr>
        <p:spPr>
          <a:xfrm>
            <a:off x="0" y="4737152"/>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sp>
        <p:nvSpPr>
          <p:cNvPr id="11" name="Fußzeilenplatzhalter 10">
            <a:extLst>
              <a:ext uri="{FF2B5EF4-FFF2-40B4-BE49-F238E27FC236}">
                <a16:creationId xmlns:a16="http://schemas.microsoft.com/office/drawing/2014/main" id="{6A27FB59-6516-4608-814D-69599966B78B}"/>
              </a:ext>
              <a:ext uri="{C183D7F6-B498-43B3-948B-1728B52AA6E4}">
                <adec:decorative xmlns:adec="http://schemas.microsoft.com/office/drawing/2017/decorative" val="1"/>
              </a:ext>
            </a:extLst>
          </p:cNvPr>
          <p:cNvSpPr>
            <a:spLocks noGrp="1"/>
          </p:cNvSpPr>
          <p:nvPr>
            <p:ph type="ftr" sz="quarter" idx="12"/>
          </p:nvPr>
        </p:nvSpPr>
        <p:spPr/>
        <p:txBody>
          <a:bodyPr/>
          <a:lstStyle/>
          <a:p>
            <a:r>
              <a:rPr lang="en-GB"/>
              <a:t>Präsentationstitel | Name | Datum</a:t>
            </a:r>
            <a:endParaRPr lang="en-GB" dirty="0"/>
          </a:p>
        </p:txBody>
      </p:sp>
      <p:sp>
        <p:nvSpPr>
          <p:cNvPr id="13" name="Foliennummernplatzhalter 12">
            <a:extLst>
              <a:ext uri="{FF2B5EF4-FFF2-40B4-BE49-F238E27FC236}">
                <a16:creationId xmlns:a16="http://schemas.microsoft.com/office/drawing/2014/main" id="{E27BF722-F8E8-4DC1-892E-9949A7422027}"/>
              </a:ext>
              <a:ext uri="{C183D7F6-B498-43B3-948B-1728B52AA6E4}">
                <adec:decorative xmlns:adec="http://schemas.microsoft.com/office/drawing/2017/decorative" val="1"/>
              </a:ext>
            </a:extLst>
          </p:cNvPr>
          <p:cNvSpPr>
            <a:spLocks noGrp="1"/>
          </p:cNvSpPr>
          <p:nvPr>
            <p:ph type="sldNum" sz="quarter" idx="13"/>
          </p:nvPr>
        </p:nvSpPr>
        <p:spPr/>
        <p:txBody>
          <a:bodyPr/>
          <a:lstStyle/>
          <a:p>
            <a:fld id="{9C057DB4-583E-41A7-BD94-987342018C17}" type="slidenum">
              <a:rPr lang="en-GB" smtClean="0"/>
              <a:pPr/>
              <a:t>‹Nr.›</a:t>
            </a:fld>
            <a:endParaRPr lang="en-GB" dirty="0"/>
          </a:p>
        </p:txBody>
      </p:sp>
      <p:pic>
        <p:nvPicPr>
          <p:cNvPr id="9" name="Grafik 8">
            <a:extLst>
              <a:ext uri="{FF2B5EF4-FFF2-40B4-BE49-F238E27FC236}">
                <a16:creationId xmlns:a16="http://schemas.microsoft.com/office/drawing/2014/main" id="{585D0149-746E-4803-A83D-AA7F099F90F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5264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SFOLIE 02 Weiß">
    <p:spTree>
      <p:nvGrpSpPr>
        <p:cNvPr id="1" name=""/>
        <p:cNvGrpSpPr/>
        <p:nvPr/>
      </p:nvGrpSpPr>
      <p:grpSpPr>
        <a:xfrm>
          <a:off x="0" y="0"/>
          <a:ext cx="0" cy="0"/>
          <a:chOff x="0" y="0"/>
          <a:chExt cx="0" cy="0"/>
        </a:xfrm>
      </p:grpSpPr>
      <p:sp>
        <p:nvSpPr>
          <p:cNvPr id="23" name="Titelplatzhalter 1"/>
          <p:cNvSpPr>
            <a:spLocks noGrp="1"/>
          </p:cNvSpPr>
          <p:nvPr>
            <p:ph type="title" hasCustomPrompt="1"/>
          </p:nvPr>
        </p:nvSpPr>
        <p:spPr>
          <a:xfrm>
            <a:off x="180000" y="114303"/>
            <a:ext cx="8784000" cy="439153"/>
          </a:xfrm>
          <a:prstGeom prst="rect">
            <a:avLst/>
          </a:prstGeom>
        </p:spPr>
        <p:txBody>
          <a:bodyPr vert="horz" lIns="91440" tIns="45720" rIns="91440" bIns="45720" rtlCol="0" anchor="t">
            <a:normAutofit/>
          </a:bodyPr>
          <a:lstStyle>
            <a:lvl1pPr>
              <a:defRPr baseline="0">
                <a:solidFill>
                  <a:schemeClr val="tx1"/>
                </a:solidFill>
              </a:defRPr>
            </a:lvl1pPr>
          </a:lstStyle>
          <a:p>
            <a:r>
              <a:rPr lang="de-DE" dirty="0"/>
              <a:t>Folien Überschrift 1 (Arial </a:t>
            </a:r>
            <a:r>
              <a:rPr lang="de-DE" dirty="0" err="1"/>
              <a:t>Bold</a:t>
            </a:r>
            <a:r>
              <a:rPr lang="de-DE" dirty="0"/>
              <a:t>, 36pt)</a:t>
            </a:r>
            <a:br>
              <a:rPr lang="de-DE" dirty="0"/>
            </a:br>
            <a:endParaRPr lang="de-AT" dirty="0"/>
          </a:p>
        </p:txBody>
      </p:sp>
      <p:sp>
        <p:nvSpPr>
          <p:cNvPr id="3" name="Textplatzhalter 2">
            <a:extLst>
              <a:ext uri="{FF2B5EF4-FFF2-40B4-BE49-F238E27FC236}">
                <a16:creationId xmlns:a16="http://schemas.microsoft.com/office/drawing/2014/main" id="{9F491F86-EE9A-4115-A727-4BDFC52E9017}"/>
              </a:ext>
            </a:extLst>
          </p:cNvPr>
          <p:cNvSpPr>
            <a:spLocks noGrp="1"/>
          </p:cNvSpPr>
          <p:nvPr>
            <p:ph type="body" sz="quarter" idx="15"/>
          </p:nvPr>
        </p:nvSpPr>
        <p:spPr>
          <a:xfrm>
            <a:off x="179388"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12" name="Textplatzhalter 2">
            <a:extLst>
              <a:ext uri="{FF2B5EF4-FFF2-40B4-BE49-F238E27FC236}">
                <a16:creationId xmlns:a16="http://schemas.microsoft.com/office/drawing/2014/main" id="{A54ADA3D-EE1E-4DDD-A462-1405A7DF6ACF}"/>
              </a:ext>
            </a:extLst>
          </p:cNvPr>
          <p:cNvSpPr>
            <a:spLocks noGrp="1"/>
          </p:cNvSpPr>
          <p:nvPr>
            <p:ph type="body" sz="quarter" idx="16"/>
          </p:nvPr>
        </p:nvSpPr>
        <p:spPr>
          <a:xfrm>
            <a:off x="4644614" y="607500"/>
            <a:ext cx="4320000" cy="405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cxnSp>
        <p:nvCxnSpPr>
          <p:cNvPr id="24" name="Gerader Verbinder 23">
            <a:extLst>
              <a:ext uri="{C183D7F6-B498-43B3-948B-1728B52AA6E4}">
                <adec:decorative xmlns:adec="http://schemas.microsoft.com/office/drawing/2017/decorative" val="1"/>
              </a:ext>
            </a:extLst>
          </p:cNvPr>
          <p:cNvCxnSpPr/>
          <p:nvPr userDrawn="1"/>
        </p:nvCxnSpPr>
        <p:spPr>
          <a:xfrm>
            <a:off x="0" y="4729447"/>
            <a:ext cx="9144000" cy="0"/>
          </a:xfrm>
          <a:prstGeom prst="line">
            <a:avLst/>
          </a:prstGeom>
          <a:ln w="12700">
            <a:solidFill>
              <a:srgbClr val="72777A"/>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C183D7F6-B498-43B3-948B-1728B52AA6E4}">
                <adec:decorative xmlns:adec="http://schemas.microsoft.com/office/drawing/2017/decorative" val="1"/>
              </a:ext>
            </a:extLst>
          </p:cNvPr>
          <p:cNvCxnSpPr/>
          <p:nvPr userDrawn="1"/>
        </p:nvCxnSpPr>
        <p:spPr>
          <a:xfrm>
            <a:off x="8555052" y="4767638"/>
            <a:ext cx="0" cy="333633"/>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Fußzeilenplatzhalter 4">
            <a:extLst>
              <a:ext uri="{FF2B5EF4-FFF2-40B4-BE49-F238E27FC236}">
                <a16:creationId xmlns:a16="http://schemas.microsoft.com/office/drawing/2014/main" id="{6379EACA-542A-420D-9102-D87CB5A1169C}"/>
              </a:ext>
              <a:ext uri="{C183D7F6-B498-43B3-948B-1728B52AA6E4}">
                <adec:decorative xmlns:adec="http://schemas.microsoft.com/office/drawing/2017/decorative" val="1"/>
              </a:ext>
            </a:extLst>
          </p:cNvPr>
          <p:cNvSpPr>
            <a:spLocks noGrp="1"/>
          </p:cNvSpPr>
          <p:nvPr>
            <p:ph type="ftr" sz="quarter" idx="13"/>
          </p:nvPr>
        </p:nvSpPr>
        <p:spPr/>
        <p:txBody>
          <a:bodyPr/>
          <a:lstStyle/>
          <a:p>
            <a:r>
              <a:rPr lang="en-GB"/>
              <a:t>Präsentationstitel | Name | Datum</a:t>
            </a:r>
            <a:endParaRPr lang="en-GB" dirty="0"/>
          </a:p>
        </p:txBody>
      </p:sp>
      <p:sp>
        <p:nvSpPr>
          <p:cNvPr id="6" name="Foliennummernplatzhalter 5">
            <a:extLst>
              <a:ext uri="{FF2B5EF4-FFF2-40B4-BE49-F238E27FC236}">
                <a16:creationId xmlns:a16="http://schemas.microsoft.com/office/drawing/2014/main" id="{3EEBB329-097D-444A-8D3F-2D2FDAAC49F8}"/>
              </a:ext>
              <a:ext uri="{C183D7F6-B498-43B3-948B-1728B52AA6E4}">
                <adec:decorative xmlns:adec="http://schemas.microsoft.com/office/drawing/2017/decorative" val="1"/>
              </a:ext>
            </a:extLst>
          </p:cNvPr>
          <p:cNvSpPr>
            <a:spLocks noGrp="1"/>
          </p:cNvSpPr>
          <p:nvPr>
            <p:ph type="sldNum" sz="quarter" idx="14"/>
          </p:nvPr>
        </p:nvSpPr>
        <p:spPr/>
        <p:txBody>
          <a:bodyPr/>
          <a:lstStyle/>
          <a:p>
            <a:fld id="{9C057DB4-583E-41A7-BD94-987342018C17}" type="slidenum">
              <a:rPr lang="en-GB" smtClean="0"/>
              <a:pPr/>
              <a:t>‹Nr.›</a:t>
            </a:fld>
            <a:endParaRPr lang="en-GB" dirty="0"/>
          </a:p>
        </p:txBody>
      </p:sp>
      <p:pic>
        <p:nvPicPr>
          <p:cNvPr id="10" name="Grafik 9">
            <a:extLst>
              <a:ext uri="{FF2B5EF4-FFF2-40B4-BE49-F238E27FC236}">
                <a16:creationId xmlns:a16="http://schemas.microsoft.com/office/drawing/2014/main" id="{5395CAF2-D757-4B2C-A53F-C65EB56E59BE}"/>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704300"/>
            <a:ext cx="696991" cy="439200"/>
          </a:xfrm>
          <a:prstGeom prst="rect">
            <a:avLst/>
          </a:prstGeom>
        </p:spPr>
      </p:pic>
    </p:spTree>
    <p:extLst>
      <p:ext uri="{BB962C8B-B14F-4D97-AF65-F5344CB8AC3E}">
        <p14:creationId xmlns:p14="http://schemas.microsoft.com/office/powerpoint/2010/main" val="291551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6682" y="114303"/>
            <a:ext cx="8910638" cy="439153"/>
          </a:xfrm>
          <a:prstGeom prst="rect">
            <a:avLst/>
          </a:prstGeom>
        </p:spPr>
        <p:txBody>
          <a:bodyPr vert="horz" lIns="91440" tIns="45720" rIns="91440" bIns="45720" rtlCol="0" anchor="t">
            <a:normAutofit/>
          </a:bodyPr>
          <a:lstStyle/>
          <a:p>
            <a:r>
              <a:rPr lang="de-DE" dirty="0"/>
              <a:t>Folien Überschrift 1 (Arial </a:t>
            </a:r>
            <a:r>
              <a:rPr lang="de-DE" dirty="0" err="1"/>
              <a:t>Bold</a:t>
            </a:r>
            <a:r>
              <a:rPr lang="de-DE" dirty="0"/>
              <a:t>, 36pt)</a:t>
            </a:r>
            <a:br>
              <a:rPr lang="de-DE" dirty="0"/>
            </a:br>
            <a:endParaRPr lang="de-AT" dirty="0"/>
          </a:p>
        </p:txBody>
      </p:sp>
      <p:sp>
        <p:nvSpPr>
          <p:cNvPr id="3" name="Textplatzhalter 2"/>
          <p:cNvSpPr>
            <a:spLocks noGrp="1"/>
          </p:cNvSpPr>
          <p:nvPr>
            <p:ph type="body" idx="1"/>
          </p:nvPr>
        </p:nvSpPr>
        <p:spPr>
          <a:xfrm>
            <a:off x="116682" y="689434"/>
            <a:ext cx="8910638" cy="4042109"/>
          </a:xfrm>
          <a:prstGeom prst="rect">
            <a:avLst/>
          </a:prstGeom>
        </p:spPr>
        <p:txBody>
          <a:bodyPr vert="horz" lIns="91440" tIns="45720" rIns="91440" bIns="45720" rtlCol="0">
            <a:normAutofit/>
          </a:bodyPr>
          <a:lstStyle/>
          <a:p>
            <a:pPr lvl="0"/>
            <a:r>
              <a:rPr lang="de-DE" dirty="0"/>
              <a:t>Überschrift 2 (Arial </a:t>
            </a:r>
            <a:r>
              <a:rPr lang="de-DE" dirty="0" err="1"/>
              <a:t>Bold</a:t>
            </a:r>
            <a:r>
              <a:rPr lang="de-DE" dirty="0"/>
              <a:t>, 28pt)</a:t>
            </a:r>
          </a:p>
          <a:p>
            <a:pPr lvl="1"/>
            <a:r>
              <a:rPr lang="de-DE" dirty="0"/>
              <a:t>Überschrift 3 (Arial </a:t>
            </a:r>
            <a:r>
              <a:rPr lang="de-DE" dirty="0" err="1"/>
              <a:t>Bold</a:t>
            </a:r>
            <a:r>
              <a:rPr lang="de-DE" dirty="0"/>
              <a:t>, 24pt)</a:t>
            </a:r>
          </a:p>
          <a:p>
            <a:pPr marL="857228" marR="0" lvl="2"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18pt)</a:t>
            </a:r>
          </a:p>
          <a:p>
            <a:pPr marL="1285843" marR="0" lvl="3"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Laufschrift </a:t>
            </a:r>
            <a:r>
              <a:rPr lang="de-DE" dirty="0" err="1"/>
              <a:t>mindestgröße</a:t>
            </a:r>
            <a:r>
              <a:rPr lang="de-DE" dirty="0"/>
              <a:t> (Arial, 16pt)</a:t>
            </a:r>
          </a:p>
          <a:p>
            <a:pPr marL="1543012" marR="0" lvl="4"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a:pPr>
            <a:r>
              <a:rPr lang="de-DE" dirty="0"/>
              <a:t>Fünfte Ebene</a:t>
            </a:r>
          </a:p>
        </p:txBody>
      </p:sp>
      <p:sp>
        <p:nvSpPr>
          <p:cNvPr id="4" name="Fußzeilenplatzhalter 3">
            <a:extLst>
              <a:ext uri="{FF2B5EF4-FFF2-40B4-BE49-F238E27FC236}">
                <a16:creationId xmlns:a16="http://schemas.microsoft.com/office/drawing/2014/main" id="{24E08F28-5ED9-497F-8AE1-EDBEA8C7CD00}"/>
              </a:ext>
              <a:ext uri="{C183D7F6-B498-43B3-948B-1728B52AA6E4}">
                <adec:decorative xmlns:adec="http://schemas.microsoft.com/office/drawing/2017/decorative" val="1"/>
              </a:ext>
            </a:extLst>
          </p:cNvPr>
          <p:cNvSpPr>
            <a:spLocks noGrp="1"/>
          </p:cNvSpPr>
          <p:nvPr>
            <p:ph type="ftr" sz="quarter" idx="3"/>
          </p:nvPr>
        </p:nvSpPr>
        <p:spPr>
          <a:xfrm>
            <a:off x="2793304" y="4812504"/>
            <a:ext cx="5674248" cy="273844"/>
          </a:xfrm>
          <a:prstGeom prst="rect">
            <a:avLst/>
          </a:prstGeom>
        </p:spPr>
        <p:txBody>
          <a:bodyPr vert="horz" lIns="91440" tIns="45720" rIns="91440" bIns="45720" rtlCol="0" anchor="ctr"/>
          <a:lstStyle>
            <a:lvl1pPr algn="r">
              <a:defRPr sz="750">
                <a:solidFill>
                  <a:schemeClr val="tx1"/>
                </a:solidFill>
              </a:defRPr>
            </a:lvl1pPr>
          </a:lstStyle>
          <a:p>
            <a:r>
              <a:rPr lang="en-GB"/>
              <a:t>Präsentationstitel | Name | Datum</a:t>
            </a:r>
            <a:endParaRPr lang="en-GB" dirty="0"/>
          </a:p>
        </p:txBody>
      </p:sp>
      <p:sp>
        <p:nvSpPr>
          <p:cNvPr id="5" name="Foliennummernplatzhalter 4">
            <a:extLst>
              <a:ext uri="{FF2B5EF4-FFF2-40B4-BE49-F238E27FC236}">
                <a16:creationId xmlns:a16="http://schemas.microsoft.com/office/drawing/2014/main" id="{565B2D6C-EFE7-43C3-BA49-A7C81C2B5A0C}"/>
              </a:ext>
              <a:ext uri="{C183D7F6-B498-43B3-948B-1728B52AA6E4}">
                <adec:decorative xmlns:adec="http://schemas.microsoft.com/office/drawing/2017/decorative" val="1"/>
              </a:ext>
            </a:extLst>
          </p:cNvPr>
          <p:cNvSpPr>
            <a:spLocks noGrp="1"/>
          </p:cNvSpPr>
          <p:nvPr>
            <p:ph type="sldNum" sz="quarter" idx="4"/>
          </p:nvPr>
        </p:nvSpPr>
        <p:spPr>
          <a:xfrm>
            <a:off x="8542066" y="4812504"/>
            <a:ext cx="485255" cy="273844"/>
          </a:xfrm>
          <a:prstGeom prst="rect">
            <a:avLst/>
          </a:prstGeom>
        </p:spPr>
        <p:txBody>
          <a:bodyPr vert="horz" lIns="91440" tIns="45720" rIns="91440" bIns="45720" rtlCol="0" anchor="ctr"/>
          <a:lstStyle>
            <a:lvl1pPr algn="r">
              <a:defRPr sz="900">
                <a:solidFill>
                  <a:schemeClr val="tx1"/>
                </a:solidFill>
              </a:defRPr>
            </a:lvl1pPr>
          </a:lstStyle>
          <a:p>
            <a:fld id="{9C057DB4-583E-41A7-BD94-987342018C17}" type="slidenum">
              <a:rPr lang="en-GB" smtClean="0"/>
              <a:pPr/>
              <a:t>‹Nr.›</a:t>
            </a:fld>
            <a:endParaRPr lang="en-GB"/>
          </a:p>
        </p:txBody>
      </p:sp>
    </p:spTree>
    <p:extLst>
      <p:ext uri="{BB962C8B-B14F-4D97-AF65-F5344CB8AC3E}">
        <p14:creationId xmlns:p14="http://schemas.microsoft.com/office/powerpoint/2010/main" val="2873087812"/>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7" r:id="rId4"/>
    <p:sldLayoutId id="2147483669" r:id="rId5"/>
    <p:sldLayoutId id="2147483660" r:id="rId6"/>
    <p:sldLayoutId id="2147483659" r:id="rId7"/>
    <p:sldLayoutId id="2147483662" r:id="rId8"/>
    <p:sldLayoutId id="2147483665" r:id="rId9"/>
    <p:sldLayoutId id="2147483661" r:id="rId10"/>
    <p:sldLayoutId id="2147483666" r:id="rId11"/>
    <p:sldLayoutId id="2147483664" r:id="rId12"/>
    <p:sldLayoutId id="2147483668" r:id="rId13"/>
  </p:sldLayoutIdLst>
  <p:hf hdr="0" dt="0"/>
  <p:txStyles>
    <p:titleStyle>
      <a:lvl1pPr algn="l" defTabSz="685783" rtl="0" eaLnBrk="1" latinLnBrk="0" hangingPunct="1">
        <a:lnSpc>
          <a:spcPct val="90000"/>
        </a:lnSpc>
        <a:spcBef>
          <a:spcPct val="0"/>
        </a:spcBef>
        <a:buNone/>
        <a:defRPr sz="2700" b="1" kern="1200" baseline="0">
          <a:solidFill>
            <a:schemeClr val="tx1"/>
          </a:solidFill>
          <a:latin typeface="Arial" panose="020B0604020202020204" pitchFamily="34" charset="0"/>
          <a:ea typeface="+mj-ea"/>
          <a:cs typeface="Arial" panose="020B0604020202020204" pitchFamily="34" charset="0"/>
        </a:defRPr>
      </a:lvl1pPr>
    </p:titleStyle>
    <p:body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4" userDrawn="1">
          <p15:clr>
            <a:srgbClr val="F26B43"/>
          </p15:clr>
        </p15:guide>
        <p15:guide id="2" orient="horz" pos="72" userDrawn="1">
          <p15:clr>
            <a:srgbClr val="F26B43"/>
          </p15:clr>
        </p15:guide>
        <p15:guide id="3" orient="horz" pos="2981" userDrawn="1">
          <p15:clr>
            <a:srgbClr val="F26B43"/>
          </p15:clr>
        </p15:guide>
        <p15:guide id="4" pos="5687" userDrawn="1">
          <p15:clr>
            <a:srgbClr val="F26B43"/>
          </p15:clr>
        </p15:guide>
        <p15:guide id="5" orient="horz" pos="162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biking.michael-simons.eu/docs/index.html#section-solution-strategy" TargetMode="External"/><Relationship Id="rId2" Type="http://schemas.openxmlformats.org/officeDocument/2006/relationships/hyperlink" Target="https://docs.arc42.org/section-4/"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biking.michael-simons.eu/docs/index.html#section-design-decisions" TargetMode="External"/><Relationship Id="rId2" Type="http://schemas.openxmlformats.org/officeDocument/2006/relationships/hyperlink" Target="https://docs.arc42.org/section-9/"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ocs.arc42.org/examples/risk-htmlsc-1/" TargetMode="External"/><Relationship Id="rId2" Type="http://schemas.openxmlformats.org/officeDocument/2006/relationships/hyperlink" Target="https://docs.arc42.org/section-11/"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1EE7A55-1D41-490E-91EF-6B1065D289E5}"/>
              </a:ext>
            </a:extLst>
          </p:cNvPr>
          <p:cNvSpPr>
            <a:spLocks noGrp="1"/>
          </p:cNvSpPr>
          <p:nvPr>
            <p:ph type="title"/>
          </p:nvPr>
        </p:nvSpPr>
        <p:spPr>
          <a:xfrm>
            <a:off x="3059084" y="3582896"/>
            <a:ext cx="5216215" cy="531903"/>
          </a:xfrm>
        </p:spPr>
        <p:txBody>
          <a:bodyPr>
            <a:normAutofit fontScale="90000"/>
          </a:bodyPr>
          <a:lstStyle/>
          <a:p>
            <a:r>
              <a:rPr lang="en-US" dirty="0"/>
              <a:t>Solutions, Decisions and Risks</a:t>
            </a:r>
          </a:p>
        </p:txBody>
      </p:sp>
      <p:sp>
        <p:nvSpPr>
          <p:cNvPr id="7" name="Textplatzhalter 6">
            <a:extLst>
              <a:ext uri="{FF2B5EF4-FFF2-40B4-BE49-F238E27FC236}">
                <a16:creationId xmlns:a16="http://schemas.microsoft.com/office/drawing/2014/main" id="{5441A083-FC77-4905-9200-20D18E8DDFA5}"/>
              </a:ext>
            </a:extLst>
          </p:cNvPr>
          <p:cNvSpPr>
            <a:spLocks noGrp="1"/>
          </p:cNvSpPr>
          <p:nvPr>
            <p:ph type="body" sz="quarter" idx="10"/>
          </p:nvPr>
        </p:nvSpPr>
        <p:spPr>
          <a:xfrm>
            <a:off x="3059084" y="4182295"/>
            <a:ext cx="5216215" cy="359569"/>
          </a:xfrm>
        </p:spPr>
        <p:txBody>
          <a:bodyPr>
            <a:normAutofit lnSpcReduction="10000"/>
          </a:bodyPr>
          <a:lstStyle/>
          <a:p>
            <a:r>
              <a:rPr lang="en-US" dirty="0"/>
              <a:t>Software Architecture</a:t>
            </a:r>
          </a:p>
        </p:txBody>
      </p:sp>
    </p:spTree>
    <p:extLst>
      <p:ext uri="{BB962C8B-B14F-4D97-AF65-F5344CB8AC3E}">
        <p14:creationId xmlns:p14="http://schemas.microsoft.com/office/powerpoint/2010/main" val="27346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Solution Strategy</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2</a:t>
            </a:fld>
            <a:endParaRPr lang="en-GB" dirty="0"/>
          </a:p>
        </p:txBody>
      </p:sp>
      <p:sp>
        <p:nvSpPr>
          <p:cNvPr id="3" name="Textplatzhalter 6">
            <a:extLst>
              <a:ext uri="{FF2B5EF4-FFF2-40B4-BE49-F238E27FC236}">
                <a16:creationId xmlns:a16="http://schemas.microsoft.com/office/drawing/2014/main" id="{9AABE087-B7CE-3DE7-D0EE-9F2FE99CC12F}"/>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These decisions form the cornerstones for your architecture. They are the basis for many other detailed decisions or implementation rules.</a:t>
            </a:r>
          </a:p>
          <a:p>
            <a:pPr marL="0" indent="0">
              <a:buFont typeface="Arial" panose="020B0604020202020204" pitchFamily="34" charset="0"/>
              <a:buNone/>
            </a:pPr>
            <a:r>
              <a:rPr lang="en-US" sz="1200" dirty="0">
                <a:solidFill>
                  <a:schemeClr val="tx2"/>
                </a:solidFill>
              </a:rPr>
              <a:t>Define three goals/requirements and their architectural approach. The first approach must be the decision between a Monolith, Service-Oriented Architecture or Microservice approach.</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https://docs.arc42.org/section-4/</a:t>
            </a:r>
            <a:r>
              <a:rPr lang="en-US" sz="1200" dirty="0">
                <a:solidFill>
                  <a:schemeClr val="tx2"/>
                </a:solidFill>
              </a:rPr>
              <a:t> &amp; </a:t>
            </a:r>
            <a:r>
              <a:rPr lang="en-US" sz="1200" dirty="0">
                <a:solidFill>
                  <a:schemeClr val="tx2"/>
                </a:solidFill>
                <a:hlinkClick r:id="rId3"/>
              </a:rPr>
              <a:t>https://biking.michael-simons.eu/docs/index.html#section-solution-strategy</a:t>
            </a:r>
            <a:r>
              <a:rPr lang="en-US" sz="1200" dirty="0">
                <a:solidFill>
                  <a:schemeClr val="tx2"/>
                </a:solidFill>
              </a:rPr>
              <a:t> </a:t>
            </a:r>
          </a:p>
        </p:txBody>
      </p:sp>
      <p:graphicFrame>
        <p:nvGraphicFramePr>
          <p:cNvPr id="8" name="Table 7">
            <a:extLst>
              <a:ext uri="{FF2B5EF4-FFF2-40B4-BE49-F238E27FC236}">
                <a16:creationId xmlns:a16="http://schemas.microsoft.com/office/drawing/2014/main" id="{731D0967-8056-B975-8881-46DED55A6A9A}"/>
              </a:ext>
            </a:extLst>
          </p:cNvPr>
          <p:cNvGraphicFramePr>
            <a:graphicFrameLocks noGrp="1"/>
          </p:cNvGraphicFramePr>
          <p:nvPr>
            <p:extLst>
              <p:ext uri="{D42A27DB-BD31-4B8C-83A1-F6EECF244321}">
                <p14:modId xmlns:p14="http://schemas.microsoft.com/office/powerpoint/2010/main" val="1229327646"/>
              </p:ext>
            </p:extLst>
          </p:nvPr>
        </p:nvGraphicFramePr>
        <p:xfrm>
          <a:off x="179999" y="607500"/>
          <a:ext cx="8775319" cy="3159760"/>
        </p:xfrm>
        <a:graphic>
          <a:graphicData uri="http://schemas.openxmlformats.org/drawingml/2006/table">
            <a:tbl>
              <a:tblPr firstRow="1" bandRow="1">
                <a:tableStyleId>{5C22544A-7EE6-4342-B048-85BDC9FD1C3A}</a:tableStyleId>
              </a:tblPr>
              <a:tblGrid>
                <a:gridCol w="2328251">
                  <a:extLst>
                    <a:ext uri="{9D8B030D-6E8A-4147-A177-3AD203B41FA5}">
                      <a16:colId xmlns:a16="http://schemas.microsoft.com/office/drawing/2014/main" val="878654425"/>
                    </a:ext>
                  </a:extLst>
                </a:gridCol>
                <a:gridCol w="6447068">
                  <a:extLst>
                    <a:ext uri="{9D8B030D-6E8A-4147-A177-3AD203B41FA5}">
                      <a16:colId xmlns:a16="http://schemas.microsoft.com/office/drawing/2014/main" val="2853035927"/>
                    </a:ext>
                  </a:extLst>
                </a:gridCol>
              </a:tblGrid>
              <a:tr h="370840">
                <a:tc>
                  <a:txBody>
                    <a:bodyPr/>
                    <a:lstStyle/>
                    <a:p>
                      <a:r>
                        <a:rPr lang="en-US" dirty="0"/>
                        <a:t>Goal/Requirements</a:t>
                      </a:r>
                    </a:p>
                  </a:txBody>
                  <a:tcPr/>
                </a:tc>
                <a:tc>
                  <a:txBody>
                    <a:bodyPr/>
                    <a:lstStyle/>
                    <a:p>
                      <a:r>
                        <a:rPr lang="en-US" dirty="0"/>
                        <a:t>Architectural Approach</a:t>
                      </a:r>
                    </a:p>
                  </a:txBody>
                  <a:tcPr/>
                </a:tc>
                <a:extLst>
                  <a:ext uri="{0D108BD9-81ED-4DB2-BD59-A6C34878D82A}">
                    <a16:rowId xmlns:a16="http://schemas.microsoft.com/office/drawing/2014/main" val="2692723897"/>
                  </a:ext>
                </a:extLst>
              </a:tr>
              <a:tr h="37084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400" dirty="0"/>
                        <a:t>Custom/default: professional Image editing, filtering, sharing</a:t>
                      </a:r>
                    </a:p>
                    <a:p>
                      <a:endParaRPr lang="en-US" dirty="0"/>
                    </a:p>
                  </a:txBody>
                  <a:tcPr/>
                </a:tc>
                <a:tc>
                  <a:txBody>
                    <a:bodyPr/>
                    <a:lstStyle/>
                    <a:p>
                      <a:r>
                        <a:rPr lang="en-US" dirty="0"/>
                        <a:t>Microservice - </a:t>
                      </a:r>
                      <a:r>
                        <a:rPr lang="en-US" dirty="0" err="1"/>
                        <a:t>leicht</a:t>
                      </a:r>
                      <a:r>
                        <a:rPr lang="en-US" dirty="0"/>
                        <a:t> </a:t>
                      </a:r>
                      <a:r>
                        <a:rPr lang="en-US" dirty="0" err="1"/>
                        <a:t>neue</a:t>
                      </a:r>
                      <a:r>
                        <a:rPr lang="en-US" dirty="0"/>
                        <a:t> Filter- und Foto- </a:t>
                      </a:r>
                      <a:r>
                        <a:rPr lang="en-US" dirty="0" err="1"/>
                        <a:t>funktionen</a:t>
                      </a:r>
                      <a:r>
                        <a:rPr lang="en-US" dirty="0"/>
                        <a:t> </a:t>
                      </a:r>
                      <a:r>
                        <a:rPr lang="en-US" dirty="0" err="1"/>
                        <a:t>hinzufügbar</a:t>
                      </a:r>
                      <a:endParaRPr lang="en-US" dirty="0"/>
                    </a:p>
                  </a:txBody>
                  <a:tcPr/>
                </a:tc>
                <a:extLst>
                  <a:ext uri="{0D108BD9-81ED-4DB2-BD59-A6C34878D82A}">
                    <a16:rowId xmlns:a16="http://schemas.microsoft.com/office/drawing/2014/main" val="1989752836"/>
                  </a:ext>
                </a:extLst>
              </a:tr>
              <a:tr h="370840">
                <a:tc>
                  <a:txBody>
                    <a:bodyPr/>
                    <a:lstStyle/>
                    <a:p>
                      <a:r>
                        <a:rPr lang="en-US" sz="1400" dirty="0"/>
                        <a:t>Third-party integration of cloud-based software</a:t>
                      </a:r>
                      <a:endParaRPr lang="en-US" dirty="0"/>
                    </a:p>
                  </a:txBody>
                  <a:tcPr/>
                </a:tc>
                <a:tc>
                  <a:txBody>
                    <a:bodyPr/>
                    <a:lstStyle/>
                    <a:p>
                      <a:r>
                        <a:rPr lang="en-US" dirty="0"/>
                        <a:t>SOA - </a:t>
                      </a:r>
                      <a:r>
                        <a:rPr lang="en-US" dirty="0" err="1"/>
                        <a:t>Wir</a:t>
                      </a:r>
                      <a:r>
                        <a:rPr lang="en-US" dirty="0"/>
                        <a:t> </a:t>
                      </a:r>
                      <a:r>
                        <a:rPr lang="en-US" dirty="0" err="1"/>
                        <a:t>haben</a:t>
                      </a:r>
                      <a:r>
                        <a:rPr lang="en-US" dirty="0"/>
                        <a:t> </a:t>
                      </a:r>
                      <a:r>
                        <a:rPr lang="en-US" dirty="0" err="1"/>
                        <a:t>einen</a:t>
                      </a:r>
                      <a:r>
                        <a:rPr lang="en-US" dirty="0"/>
                        <a:t> Partner, </a:t>
                      </a:r>
                      <a:r>
                        <a:rPr lang="en-US" dirty="0" err="1"/>
                        <a:t>mit</a:t>
                      </a:r>
                      <a:r>
                        <a:rPr lang="en-US" dirty="0"/>
                        <a:t> dem </a:t>
                      </a:r>
                      <a:r>
                        <a:rPr lang="en-US" dirty="0" err="1"/>
                        <a:t>wir</a:t>
                      </a:r>
                      <a:r>
                        <a:rPr lang="en-US" dirty="0"/>
                        <a:t> </a:t>
                      </a:r>
                      <a:r>
                        <a:rPr lang="en-US" dirty="0" err="1"/>
                        <a:t>interagieren</a:t>
                      </a:r>
                      <a:r>
                        <a:rPr lang="en-US" dirty="0"/>
                        <a:t>, </a:t>
                      </a:r>
                      <a:r>
                        <a:rPr lang="en-US" dirty="0" err="1"/>
                        <a:t>somit</a:t>
                      </a:r>
                      <a:r>
                        <a:rPr lang="en-US" dirty="0"/>
                        <a:t> </a:t>
                      </a:r>
                      <a:r>
                        <a:rPr lang="en-US" dirty="0" err="1"/>
                        <a:t>müssen</a:t>
                      </a:r>
                      <a:r>
                        <a:rPr lang="en-US" dirty="0"/>
                        <a:t> </a:t>
                      </a:r>
                      <a:r>
                        <a:rPr lang="en-US" dirty="0" err="1"/>
                        <a:t>wir</a:t>
                      </a:r>
                      <a:r>
                        <a:rPr lang="en-US" dirty="0"/>
                        <a:t> </a:t>
                      </a:r>
                      <a:r>
                        <a:rPr lang="en-US" dirty="0" err="1"/>
                        <a:t>einen</a:t>
                      </a:r>
                      <a:r>
                        <a:rPr lang="en-US" dirty="0"/>
                        <a:t> Service </a:t>
                      </a:r>
                      <a:r>
                        <a:rPr lang="en-US" dirty="0" err="1"/>
                        <a:t>haben</a:t>
                      </a:r>
                      <a:r>
                        <a:rPr lang="en-US" dirty="0"/>
                        <a:t> der </a:t>
                      </a:r>
                      <a:r>
                        <a:rPr lang="en-US" dirty="0" err="1"/>
                        <a:t>sich</a:t>
                      </a:r>
                      <a:r>
                        <a:rPr lang="en-US" dirty="0"/>
                        <a:t> </a:t>
                      </a:r>
                      <a:r>
                        <a:rPr lang="en-US" dirty="0" err="1"/>
                        <a:t>darauf</a:t>
                      </a:r>
                      <a:r>
                        <a:rPr lang="en-US" dirty="0"/>
                        <a:t> </a:t>
                      </a:r>
                      <a:r>
                        <a:rPr lang="en-US" dirty="0" err="1"/>
                        <a:t>fokussiert</a:t>
                      </a:r>
                      <a:r>
                        <a:rPr lang="en-US" dirty="0"/>
                        <a:t> den Service des Partners </a:t>
                      </a:r>
                      <a:r>
                        <a:rPr lang="en-US" dirty="0" err="1"/>
                        <a:t>zu</a:t>
                      </a:r>
                      <a:r>
                        <a:rPr lang="en-US" dirty="0"/>
                        <a:t> </a:t>
                      </a:r>
                      <a:r>
                        <a:rPr lang="en-US" dirty="0" err="1"/>
                        <a:t>integrieren</a:t>
                      </a:r>
                      <a:r>
                        <a:rPr lang="en-US" dirty="0"/>
                        <a:t>, und es </a:t>
                      </a:r>
                      <a:r>
                        <a:rPr lang="en-US" dirty="0" err="1"/>
                        <a:t>offen</a:t>
                      </a:r>
                      <a:r>
                        <a:rPr lang="en-US" dirty="0"/>
                        <a:t> </a:t>
                      </a:r>
                      <a:r>
                        <a:rPr lang="en-US" dirty="0" err="1"/>
                        <a:t>fürvon</a:t>
                      </a:r>
                      <a:r>
                        <a:rPr lang="en-US" dirty="0"/>
                        <a:t> </a:t>
                      </a:r>
                      <a:r>
                        <a:rPr lang="en-US" dirty="0" err="1"/>
                        <a:t>anderen</a:t>
                      </a:r>
                      <a:r>
                        <a:rPr lang="en-US" dirty="0"/>
                        <a:t> </a:t>
                      </a:r>
                      <a:r>
                        <a:rPr lang="en-US" dirty="0" err="1"/>
                        <a:t>gemachte</a:t>
                      </a:r>
                      <a:r>
                        <a:rPr lang="en-US" dirty="0"/>
                        <a:t> Services </a:t>
                      </a:r>
                      <a:r>
                        <a:rPr lang="en-US" dirty="0" err="1"/>
                        <a:t>zu</a:t>
                      </a:r>
                      <a:r>
                        <a:rPr lang="en-US" dirty="0"/>
                        <a:t> </a:t>
                      </a:r>
                      <a:r>
                        <a:rPr lang="en-US" dirty="0" err="1"/>
                        <a:t>lassen</a:t>
                      </a:r>
                      <a:r>
                        <a:rPr lang="en-US" dirty="0"/>
                        <a:t> (</a:t>
                      </a:r>
                      <a:r>
                        <a:rPr lang="en-US" dirty="0" err="1"/>
                        <a:t>sie</a:t>
                      </a:r>
                      <a:r>
                        <a:rPr lang="en-US" dirty="0"/>
                        <a:t> </a:t>
                      </a:r>
                      <a:r>
                        <a:rPr lang="en-US" dirty="0" err="1"/>
                        <a:t>machen</a:t>
                      </a:r>
                      <a:r>
                        <a:rPr lang="en-US" dirty="0"/>
                        <a:t> die plugins/Microservices </a:t>
                      </a:r>
                      <a:r>
                        <a:rPr lang="en-US" dirty="0" err="1"/>
                        <a:t>somit</a:t>
                      </a:r>
                      <a:r>
                        <a:rPr lang="en-US" dirty="0"/>
                        <a:t> und </a:t>
                      </a:r>
                      <a:r>
                        <a:rPr lang="en-US" dirty="0" err="1"/>
                        <a:t>nicht</a:t>
                      </a:r>
                      <a:r>
                        <a:rPr lang="en-US" dirty="0"/>
                        <a:t> </a:t>
                      </a:r>
                      <a:r>
                        <a:rPr lang="en-US" dirty="0" err="1"/>
                        <a:t>wir</a:t>
                      </a:r>
                      <a:r>
                        <a:rPr lang="en-US" dirty="0"/>
                        <a:t>)</a:t>
                      </a:r>
                    </a:p>
                  </a:txBody>
                  <a:tcPr/>
                </a:tc>
                <a:extLst>
                  <a:ext uri="{0D108BD9-81ED-4DB2-BD59-A6C34878D82A}">
                    <a16:rowId xmlns:a16="http://schemas.microsoft.com/office/drawing/2014/main" val="1183577803"/>
                  </a:ext>
                </a:extLst>
              </a:tr>
              <a:tr h="37084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sz="1400" dirty="0"/>
                        <a:t>User generated Challenges, competitions, feeds</a:t>
                      </a:r>
                    </a:p>
                    <a:p>
                      <a:endParaRPr lang="en-US" dirty="0"/>
                    </a:p>
                  </a:txBody>
                  <a:tcPr/>
                </a:tc>
                <a:tc>
                  <a:txBody>
                    <a:bodyPr/>
                    <a:lstStyle/>
                    <a:p>
                      <a:r>
                        <a:rPr lang="en-US" dirty="0"/>
                        <a:t>Microservice: 1 Service </a:t>
                      </a:r>
                      <a:r>
                        <a:rPr lang="en-US" dirty="0" err="1"/>
                        <a:t>zum</a:t>
                      </a:r>
                      <a:r>
                        <a:rPr lang="en-US" dirty="0"/>
                        <a:t> </a:t>
                      </a:r>
                      <a:r>
                        <a:rPr lang="en-US" dirty="0" err="1"/>
                        <a:t>kreieren</a:t>
                      </a:r>
                      <a:r>
                        <a:rPr lang="en-US" dirty="0"/>
                        <a:t> und </a:t>
                      </a:r>
                      <a:r>
                        <a:rPr lang="en-US" dirty="0" err="1"/>
                        <a:t>dann</a:t>
                      </a:r>
                      <a:r>
                        <a:rPr lang="en-US" dirty="0"/>
                        <a:t> </a:t>
                      </a:r>
                      <a:r>
                        <a:rPr lang="en-US" dirty="0" err="1"/>
                        <a:t>zum</a:t>
                      </a:r>
                      <a:r>
                        <a:rPr lang="en-US" dirty="0"/>
                        <a:t> </a:t>
                      </a:r>
                      <a:r>
                        <a:rPr lang="en-US" dirty="0" err="1"/>
                        <a:t>überprüfen</a:t>
                      </a:r>
                      <a:r>
                        <a:rPr lang="en-US" dirty="0"/>
                        <a:t> des </a:t>
                      </a:r>
                      <a:r>
                        <a:rPr lang="en-US" dirty="0" err="1"/>
                        <a:t>abschließens</a:t>
                      </a:r>
                      <a:r>
                        <a:rPr lang="en-US" dirty="0"/>
                        <a:t> der Challenges </a:t>
                      </a:r>
                      <a:r>
                        <a:rPr lang="en-US" dirty="0" err="1"/>
                        <a:t>weitere</a:t>
                      </a:r>
                      <a:r>
                        <a:rPr lang="en-US" dirty="0"/>
                        <a:t> Services?</a:t>
                      </a:r>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18815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Architecture Decisions</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3</a:t>
            </a:fld>
            <a:endParaRPr lang="en-GB" dirty="0"/>
          </a:p>
        </p:txBody>
      </p:sp>
      <p:sp>
        <p:nvSpPr>
          <p:cNvPr id="3" name="Textplatzhalter 6">
            <a:extLst>
              <a:ext uri="{FF2B5EF4-FFF2-40B4-BE49-F238E27FC236}">
                <a16:creationId xmlns:a16="http://schemas.microsoft.com/office/drawing/2014/main" id="{C24D457D-5EB1-6B00-E191-180EBAE91817}"/>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Stakeholders of your system should be able to comprehend and retrace your decisions.</a:t>
            </a:r>
          </a:p>
          <a:p>
            <a:pPr marL="0" indent="0">
              <a:buFont typeface="Arial" panose="020B0604020202020204" pitchFamily="34" charset="0"/>
              <a:buNone/>
            </a:pPr>
            <a:r>
              <a:rPr lang="en-US" sz="1200" dirty="0">
                <a:solidFill>
                  <a:schemeClr val="tx2"/>
                </a:solidFill>
              </a:rPr>
              <a:t>Define three important, expensive, large scale or risky architecture decisions including rationales. With “decisions” we mean selecting one alternative based on given criteria.</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https://docs.arc42.org/section-9/</a:t>
            </a:r>
            <a:r>
              <a:rPr lang="en-US" sz="1200" dirty="0">
                <a:solidFill>
                  <a:schemeClr val="tx2"/>
                </a:solidFill>
              </a:rPr>
              <a:t> &amp; </a:t>
            </a:r>
            <a:r>
              <a:rPr lang="en-US" sz="1200" dirty="0">
                <a:solidFill>
                  <a:schemeClr val="tx2"/>
                </a:solidFill>
                <a:hlinkClick r:id="rId3"/>
              </a:rPr>
              <a:t>https://biking.michael-simons.eu/docs/index.html#section-design-decisions</a:t>
            </a:r>
            <a:r>
              <a:rPr lang="en-US" sz="1200" dirty="0">
                <a:solidFill>
                  <a:schemeClr val="tx2"/>
                </a:solidFill>
              </a:rPr>
              <a:t> </a:t>
            </a:r>
          </a:p>
        </p:txBody>
      </p:sp>
      <p:graphicFrame>
        <p:nvGraphicFramePr>
          <p:cNvPr id="8" name="Table 7">
            <a:extLst>
              <a:ext uri="{FF2B5EF4-FFF2-40B4-BE49-F238E27FC236}">
                <a16:creationId xmlns:a16="http://schemas.microsoft.com/office/drawing/2014/main" id="{85F9AEDF-D554-B3A6-F628-1864DEA33265}"/>
              </a:ext>
            </a:extLst>
          </p:cNvPr>
          <p:cNvGraphicFramePr>
            <a:graphicFrameLocks noGrp="1"/>
          </p:cNvGraphicFramePr>
          <p:nvPr>
            <p:extLst>
              <p:ext uri="{D42A27DB-BD31-4B8C-83A1-F6EECF244321}">
                <p14:modId xmlns:p14="http://schemas.microsoft.com/office/powerpoint/2010/main" val="460906282"/>
              </p:ext>
            </p:extLst>
          </p:nvPr>
        </p:nvGraphicFramePr>
        <p:xfrm>
          <a:off x="179999" y="607500"/>
          <a:ext cx="8775318" cy="2702560"/>
        </p:xfrm>
        <a:graphic>
          <a:graphicData uri="http://schemas.openxmlformats.org/drawingml/2006/table">
            <a:tbl>
              <a:tblPr firstRow="1" bandRow="1">
                <a:tableStyleId>{5C22544A-7EE6-4342-B048-85BDC9FD1C3A}</a:tableStyleId>
              </a:tblPr>
              <a:tblGrid>
                <a:gridCol w="2455251">
                  <a:extLst>
                    <a:ext uri="{9D8B030D-6E8A-4147-A177-3AD203B41FA5}">
                      <a16:colId xmlns:a16="http://schemas.microsoft.com/office/drawing/2014/main" val="878654425"/>
                    </a:ext>
                  </a:extLst>
                </a:gridCol>
                <a:gridCol w="2997200">
                  <a:extLst>
                    <a:ext uri="{9D8B030D-6E8A-4147-A177-3AD203B41FA5}">
                      <a16:colId xmlns:a16="http://schemas.microsoft.com/office/drawing/2014/main" val="2853035927"/>
                    </a:ext>
                  </a:extLst>
                </a:gridCol>
                <a:gridCol w="3322867">
                  <a:extLst>
                    <a:ext uri="{9D8B030D-6E8A-4147-A177-3AD203B41FA5}">
                      <a16:colId xmlns:a16="http://schemas.microsoft.com/office/drawing/2014/main" val="886232727"/>
                    </a:ext>
                  </a:extLst>
                </a:gridCol>
              </a:tblGrid>
              <a:tr h="370840">
                <a:tc>
                  <a:txBody>
                    <a:bodyPr/>
                    <a:lstStyle/>
                    <a:p>
                      <a:r>
                        <a:rPr lang="en-US" dirty="0"/>
                        <a:t>Problem</a:t>
                      </a:r>
                    </a:p>
                  </a:txBody>
                  <a:tcPr/>
                </a:tc>
                <a:tc>
                  <a:txBody>
                    <a:bodyPr/>
                    <a:lstStyle/>
                    <a:p>
                      <a:r>
                        <a:rPr lang="en-US" dirty="0"/>
                        <a:t>Considered Alternatives</a:t>
                      </a:r>
                    </a:p>
                  </a:txBody>
                  <a:tcPr/>
                </a:tc>
                <a:tc>
                  <a:txBody>
                    <a:bodyPr/>
                    <a:lstStyle/>
                    <a:p>
                      <a:r>
                        <a:rPr lang="en-US" dirty="0"/>
                        <a:t>Decision</a:t>
                      </a:r>
                    </a:p>
                  </a:txBody>
                  <a:tcPr/>
                </a:tc>
                <a:extLst>
                  <a:ext uri="{0D108BD9-81ED-4DB2-BD59-A6C34878D82A}">
                    <a16:rowId xmlns:a16="http://schemas.microsoft.com/office/drawing/2014/main" val="2692723897"/>
                  </a:ext>
                </a:extLst>
              </a:tr>
              <a:tr h="370840">
                <a:tc>
                  <a:txBody>
                    <a:bodyPr/>
                    <a:lstStyle/>
                    <a:p>
                      <a:r>
                        <a:rPr lang="en-US" dirty="0"/>
                        <a:t>Man muss </a:t>
                      </a:r>
                      <a:r>
                        <a:rPr lang="en-US" dirty="0" err="1"/>
                        <a:t>immer</a:t>
                      </a:r>
                      <a:r>
                        <a:rPr lang="en-US" dirty="0"/>
                        <a:t> </a:t>
                      </a:r>
                      <a:r>
                        <a:rPr lang="en-US" dirty="0" err="1"/>
                        <a:t>einen</a:t>
                      </a:r>
                      <a:r>
                        <a:rPr lang="en-US" dirty="0"/>
                        <a:t> </a:t>
                      </a:r>
                      <a:r>
                        <a:rPr lang="en-US" dirty="0" err="1"/>
                        <a:t>neuen</a:t>
                      </a:r>
                      <a:r>
                        <a:rPr lang="en-US" dirty="0"/>
                        <a:t> service pro challenge </a:t>
                      </a:r>
                      <a:r>
                        <a:rPr lang="en-US" dirty="0" err="1"/>
                        <a:t>erstellen</a:t>
                      </a:r>
                      <a:endParaRPr lang="en-US" dirty="0"/>
                    </a:p>
                  </a:txBody>
                  <a:tcPr/>
                </a:tc>
                <a:tc>
                  <a:txBody>
                    <a:bodyPr/>
                    <a:lstStyle/>
                    <a:p>
                      <a:r>
                        <a:rPr lang="en-US" dirty="0" err="1"/>
                        <a:t>Kontroll</a:t>
                      </a:r>
                      <a:r>
                        <a:rPr lang="en-US" dirty="0"/>
                        <a:t>-Service /create service AI powered</a:t>
                      </a:r>
                    </a:p>
                  </a:txBody>
                  <a:tcPr/>
                </a:tc>
                <a:tc>
                  <a:txBody>
                    <a:bodyPr/>
                    <a:lstStyle/>
                    <a:p>
                      <a:r>
                        <a:rPr lang="en-US" dirty="0" err="1"/>
                        <a:t>Wir</a:t>
                      </a:r>
                      <a:r>
                        <a:rPr lang="en-US" dirty="0"/>
                        <a:t> </a:t>
                      </a:r>
                      <a:r>
                        <a:rPr lang="en-US" dirty="0" err="1"/>
                        <a:t>haben</a:t>
                      </a:r>
                      <a:r>
                        <a:rPr lang="en-US" dirty="0"/>
                        <a:t> die </a:t>
                      </a:r>
                      <a:r>
                        <a:rPr lang="en-US" dirty="0" err="1"/>
                        <a:t>Recourcen</a:t>
                      </a:r>
                      <a:r>
                        <a:rPr lang="en-US" dirty="0"/>
                        <a:t> </a:t>
                      </a:r>
                      <a:r>
                        <a:rPr lang="en-US" dirty="0" err="1"/>
                        <a:t>dafür</a:t>
                      </a:r>
                      <a:r>
                        <a:rPr lang="en-US" dirty="0"/>
                        <a:t>, </a:t>
                      </a:r>
                      <a:r>
                        <a:rPr lang="en-US" dirty="0" err="1"/>
                        <a:t>wir</a:t>
                      </a:r>
                      <a:r>
                        <a:rPr lang="en-US" dirty="0"/>
                        <a:t> </a:t>
                      </a:r>
                      <a:r>
                        <a:rPr lang="en-US" dirty="0" err="1"/>
                        <a:t>behalten</a:t>
                      </a:r>
                      <a:r>
                        <a:rPr lang="en-US" dirty="0"/>
                        <a:t> Micro und </a:t>
                      </a:r>
                      <a:r>
                        <a:rPr lang="en-US" dirty="0" err="1"/>
                        <a:t>gehen</a:t>
                      </a:r>
                      <a:r>
                        <a:rPr lang="en-US" dirty="0"/>
                        <a:t> </a:t>
                      </a:r>
                      <a:r>
                        <a:rPr lang="en-US" dirty="0" err="1"/>
                        <a:t>nicht</a:t>
                      </a:r>
                      <a:r>
                        <a:rPr lang="en-US" dirty="0"/>
                        <a:t> </a:t>
                      </a:r>
                      <a:r>
                        <a:rPr lang="en-US" dirty="0" err="1"/>
                        <a:t>zu</a:t>
                      </a:r>
                      <a:r>
                        <a:rPr lang="en-US" dirty="0"/>
                        <a:t> SOA</a:t>
                      </a:r>
                    </a:p>
                  </a:txBody>
                  <a:tcPr/>
                </a:tc>
                <a:extLst>
                  <a:ext uri="{0D108BD9-81ED-4DB2-BD59-A6C34878D82A}">
                    <a16:rowId xmlns:a16="http://schemas.microsoft.com/office/drawing/2014/main" val="1989752836"/>
                  </a:ext>
                </a:extLst>
              </a:tr>
              <a:tr h="370840">
                <a:tc>
                  <a:txBody>
                    <a:bodyPr/>
                    <a:lstStyle/>
                    <a:p>
                      <a:r>
                        <a:rPr lang="en-US" dirty="0"/>
                        <a:t>Filter </a:t>
                      </a:r>
                      <a:r>
                        <a:rPr lang="en-US" dirty="0" err="1"/>
                        <a:t>können</a:t>
                      </a:r>
                      <a:r>
                        <a:rPr lang="en-US" dirty="0"/>
                        <a:t> </a:t>
                      </a:r>
                      <a:r>
                        <a:rPr lang="en-US" dirty="0" err="1"/>
                        <a:t>schlecht</a:t>
                      </a:r>
                      <a:r>
                        <a:rPr lang="en-US" dirty="0"/>
                        <a:t> </a:t>
                      </a:r>
                      <a:r>
                        <a:rPr lang="en-US" dirty="0" err="1"/>
                        <a:t>miteinander</a:t>
                      </a:r>
                      <a:r>
                        <a:rPr lang="en-US" dirty="0"/>
                        <a:t>/</a:t>
                      </a:r>
                      <a:r>
                        <a:rPr lang="en-US" dirty="0" err="1"/>
                        <a:t>anderen</a:t>
                      </a:r>
                      <a:r>
                        <a:rPr lang="en-US" dirty="0"/>
                        <a:t> </a:t>
                      </a:r>
                      <a:r>
                        <a:rPr lang="en-US" dirty="0" err="1"/>
                        <a:t>funktionen</a:t>
                      </a:r>
                      <a:r>
                        <a:rPr lang="en-US" dirty="0"/>
                        <a:t> </a:t>
                      </a:r>
                      <a:r>
                        <a:rPr lang="en-US" dirty="0" err="1"/>
                        <a:t>interagiern</a:t>
                      </a:r>
                      <a:endParaRPr lang="en-US" dirty="0"/>
                    </a:p>
                  </a:txBody>
                  <a:tcPr/>
                </a:tc>
                <a:tc>
                  <a:txBody>
                    <a:bodyPr/>
                    <a:lstStyle/>
                    <a:p>
                      <a:r>
                        <a:rPr lang="en-US" dirty="0" err="1"/>
                        <a:t>Nicht</a:t>
                      </a:r>
                      <a:r>
                        <a:rPr lang="en-US" dirty="0"/>
                        <a:t> </a:t>
                      </a:r>
                      <a:r>
                        <a:rPr lang="en-US" dirty="0" err="1"/>
                        <a:t>jeden</a:t>
                      </a:r>
                      <a:r>
                        <a:rPr lang="en-US" dirty="0"/>
                        <a:t> Filter </a:t>
                      </a:r>
                      <a:r>
                        <a:rPr lang="en-US" dirty="0" err="1"/>
                        <a:t>als</a:t>
                      </a:r>
                      <a:r>
                        <a:rPr lang="en-US" dirty="0"/>
                        <a:t> </a:t>
                      </a:r>
                      <a:r>
                        <a:rPr lang="en-US" dirty="0" err="1"/>
                        <a:t>eigenen</a:t>
                      </a:r>
                      <a:r>
                        <a:rPr lang="en-US" dirty="0"/>
                        <a:t> Microservice</a:t>
                      </a:r>
                    </a:p>
                  </a:txBody>
                  <a:tcPr/>
                </a:tc>
                <a:tc>
                  <a:txBody>
                    <a:bodyPr/>
                    <a:lstStyle/>
                    <a:p>
                      <a:r>
                        <a:rPr lang="en-US" dirty="0" err="1"/>
                        <a:t>Filtern</a:t>
                      </a:r>
                      <a:r>
                        <a:rPr lang="en-US" dirty="0"/>
                        <a:t> </a:t>
                      </a:r>
                      <a:r>
                        <a:rPr lang="en-US" dirty="0" err="1"/>
                        <a:t>als</a:t>
                      </a:r>
                      <a:r>
                        <a:rPr lang="en-US" dirty="0"/>
                        <a:t> </a:t>
                      </a:r>
                      <a:r>
                        <a:rPr lang="en-US" dirty="0" err="1"/>
                        <a:t>ein</a:t>
                      </a:r>
                      <a:r>
                        <a:rPr lang="en-US" dirty="0"/>
                        <a:t> Service, und die </a:t>
                      </a:r>
                      <a:r>
                        <a:rPr lang="en-US" dirty="0" err="1"/>
                        <a:t>verschiedenen</a:t>
                      </a:r>
                      <a:r>
                        <a:rPr lang="en-US" dirty="0"/>
                        <a:t> filter </a:t>
                      </a:r>
                      <a:r>
                        <a:rPr lang="en-US" dirty="0" err="1"/>
                        <a:t>als</a:t>
                      </a:r>
                      <a:r>
                        <a:rPr lang="en-US" dirty="0"/>
                        <a:t> </a:t>
                      </a:r>
                      <a:r>
                        <a:rPr lang="en-US" dirty="0" err="1"/>
                        <a:t>Datenbankeinträge</a:t>
                      </a:r>
                      <a:endParaRPr lang="en-US" dirty="0"/>
                    </a:p>
                  </a:txBody>
                  <a:tcPr/>
                </a:tc>
                <a:extLst>
                  <a:ext uri="{0D108BD9-81ED-4DB2-BD59-A6C34878D82A}">
                    <a16:rowId xmlns:a16="http://schemas.microsoft.com/office/drawing/2014/main" val="1183577803"/>
                  </a:ext>
                </a:extLst>
              </a:tr>
              <a:tr h="370840">
                <a:tc>
                  <a:txBody>
                    <a:bodyPr/>
                    <a:lstStyle/>
                    <a:p>
                      <a:r>
                        <a:rPr lang="en-US" dirty="0"/>
                        <a:t>Microservices </a:t>
                      </a:r>
                      <a:r>
                        <a:rPr lang="en-US" dirty="0" err="1"/>
                        <a:t>haben</a:t>
                      </a:r>
                      <a:r>
                        <a:rPr lang="en-US" dirty="0"/>
                        <a:t> </a:t>
                      </a:r>
                      <a:r>
                        <a:rPr lang="en-US" dirty="0" err="1"/>
                        <a:t>reduzierte</a:t>
                      </a:r>
                      <a:r>
                        <a:rPr lang="en-US" dirty="0"/>
                        <a:t> Performance</a:t>
                      </a:r>
                    </a:p>
                  </a:txBody>
                  <a:tcPr/>
                </a:tc>
                <a:tc>
                  <a:txBody>
                    <a:bodyPr/>
                    <a:lstStyle/>
                    <a:p>
                      <a:r>
                        <a:rPr lang="en-US" dirty="0"/>
                        <a:t>Soa für performance</a:t>
                      </a:r>
                    </a:p>
                  </a:txBody>
                  <a:tcPr/>
                </a:tc>
                <a:tc>
                  <a:txBody>
                    <a:bodyPr/>
                    <a:lstStyle/>
                    <a:p>
                      <a:r>
                        <a:rPr lang="en-US" dirty="0" err="1"/>
                        <a:t>Wir</a:t>
                      </a:r>
                      <a:r>
                        <a:rPr lang="en-US" dirty="0"/>
                        <a:t> </a:t>
                      </a:r>
                      <a:r>
                        <a:rPr lang="en-US" dirty="0" err="1"/>
                        <a:t>sind</a:t>
                      </a:r>
                      <a:r>
                        <a:rPr lang="en-US" dirty="0"/>
                        <a:t> </a:t>
                      </a:r>
                      <a:r>
                        <a:rPr lang="en-US" dirty="0" err="1"/>
                        <a:t>ein</a:t>
                      </a:r>
                      <a:r>
                        <a:rPr lang="en-US" dirty="0"/>
                        <a:t> internationals </a:t>
                      </a:r>
                      <a:r>
                        <a:rPr lang="en-US" dirty="0" err="1"/>
                        <a:t>Unternehmen</a:t>
                      </a:r>
                      <a:r>
                        <a:rPr lang="en-US" dirty="0"/>
                        <a:t> </a:t>
                      </a:r>
                      <a:r>
                        <a:rPr lang="en-US" dirty="0" err="1"/>
                        <a:t>wir</a:t>
                      </a:r>
                      <a:r>
                        <a:rPr lang="en-US" dirty="0"/>
                        <a:t> </a:t>
                      </a:r>
                      <a:r>
                        <a:rPr lang="en-US" dirty="0" err="1"/>
                        <a:t>haben</a:t>
                      </a:r>
                      <a:r>
                        <a:rPr lang="en-US" dirty="0"/>
                        <a:t> die </a:t>
                      </a:r>
                      <a:r>
                        <a:rPr lang="en-US" dirty="0" err="1"/>
                        <a:t>Resourcen</a:t>
                      </a:r>
                      <a:r>
                        <a:rPr lang="en-US" dirty="0"/>
                        <a:t> die Performance für das requirement </a:t>
                      </a:r>
                      <a:r>
                        <a:rPr lang="en-US" dirty="0" err="1"/>
                        <a:t>aufrecht</a:t>
                      </a:r>
                      <a:r>
                        <a:rPr lang="en-US" dirty="0"/>
                        <a:t> </a:t>
                      </a:r>
                      <a:r>
                        <a:rPr lang="en-US" dirty="0" err="1"/>
                        <a:t>zu</a:t>
                      </a:r>
                      <a:r>
                        <a:rPr lang="en-US" dirty="0"/>
                        <a:t> </a:t>
                      </a:r>
                      <a:r>
                        <a:rPr lang="en-US" dirty="0" err="1"/>
                        <a:t>halten</a:t>
                      </a:r>
                      <a:endParaRPr lang="en-US" dirty="0"/>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6015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A4FD04E-F4E5-4C20-8824-ED6C28B10A98}"/>
              </a:ext>
            </a:extLst>
          </p:cNvPr>
          <p:cNvSpPr>
            <a:spLocks noGrp="1"/>
          </p:cNvSpPr>
          <p:nvPr>
            <p:ph type="title"/>
          </p:nvPr>
        </p:nvSpPr>
        <p:spPr/>
        <p:txBody>
          <a:bodyPr>
            <a:normAutofit fontScale="90000"/>
          </a:bodyPr>
          <a:lstStyle/>
          <a:p>
            <a:r>
              <a:rPr lang="en-US" dirty="0"/>
              <a:t>Risks and Technical Debt</a:t>
            </a:r>
          </a:p>
        </p:txBody>
      </p:sp>
      <p:sp>
        <p:nvSpPr>
          <p:cNvPr id="4" name="Fußzeilenplatzhalter 3">
            <a:extLst>
              <a:ext uri="{FF2B5EF4-FFF2-40B4-BE49-F238E27FC236}">
                <a16:creationId xmlns:a16="http://schemas.microsoft.com/office/drawing/2014/main" id="{4FD62C21-1674-431C-9889-D591E8EF7681}"/>
              </a:ext>
              <a:ext uri="{C183D7F6-B498-43B3-948B-1728B52AA6E4}">
                <adec:decorative xmlns:adec="http://schemas.microsoft.com/office/drawing/2017/decorative" val="1"/>
              </a:ext>
            </a:extLst>
          </p:cNvPr>
          <p:cNvSpPr>
            <a:spLocks noGrp="1"/>
          </p:cNvSpPr>
          <p:nvPr>
            <p:ph type="ftr" sz="quarter" idx="12"/>
          </p:nvPr>
        </p:nvSpPr>
        <p:spPr>
          <a:xfrm>
            <a:off x="2793304" y="4812504"/>
            <a:ext cx="5674248" cy="273844"/>
          </a:xfrm>
        </p:spPr>
        <p:txBody>
          <a:bodyPr/>
          <a:lstStyle/>
          <a:p>
            <a:r>
              <a:rPr lang="en-GB" dirty="0"/>
              <a:t>Software Architecture</a:t>
            </a:r>
          </a:p>
        </p:txBody>
      </p:sp>
      <p:sp>
        <p:nvSpPr>
          <p:cNvPr id="5" name="Foliennummernplatzhalter 4">
            <a:extLst>
              <a:ext uri="{FF2B5EF4-FFF2-40B4-BE49-F238E27FC236}">
                <a16:creationId xmlns:a16="http://schemas.microsoft.com/office/drawing/2014/main" id="{76F73CB9-9AFC-44F1-9B35-8462F4B4D134}"/>
              </a:ext>
              <a:ext uri="{C183D7F6-B498-43B3-948B-1728B52AA6E4}">
                <adec:decorative xmlns:adec="http://schemas.microsoft.com/office/drawing/2017/decorative" val="1"/>
              </a:ext>
            </a:extLst>
          </p:cNvPr>
          <p:cNvSpPr>
            <a:spLocks noGrp="1"/>
          </p:cNvSpPr>
          <p:nvPr>
            <p:ph type="sldNum" sz="quarter" idx="13"/>
          </p:nvPr>
        </p:nvSpPr>
        <p:spPr>
          <a:xfrm>
            <a:off x="8542066" y="4812504"/>
            <a:ext cx="485255" cy="273844"/>
          </a:xfrm>
        </p:spPr>
        <p:txBody>
          <a:bodyPr/>
          <a:lstStyle/>
          <a:p>
            <a:fld id="{9C057DB4-583E-41A7-BD94-987342018C17}" type="slidenum">
              <a:rPr lang="en-GB" smtClean="0"/>
              <a:pPr/>
              <a:t>4</a:t>
            </a:fld>
            <a:endParaRPr lang="en-GB" dirty="0"/>
          </a:p>
        </p:txBody>
      </p:sp>
      <p:sp>
        <p:nvSpPr>
          <p:cNvPr id="2" name="Textplatzhalter 6">
            <a:extLst>
              <a:ext uri="{FF2B5EF4-FFF2-40B4-BE49-F238E27FC236}">
                <a16:creationId xmlns:a16="http://schemas.microsoft.com/office/drawing/2014/main" id="{BE07B452-8C72-079E-20E6-5F0646EAD70D}"/>
              </a:ext>
            </a:extLst>
          </p:cNvPr>
          <p:cNvSpPr txBox="1">
            <a:spLocks/>
          </p:cNvSpPr>
          <p:nvPr/>
        </p:nvSpPr>
        <p:spPr>
          <a:xfrm>
            <a:off x="180001" y="2144904"/>
            <a:ext cx="8775319" cy="2512596"/>
          </a:xfrm>
          <a:prstGeom prst="rect">
            <a:avLst/>
          </a:prstGeom>
        </p:spPr>
        <p:txBody>
          <a:bodyPr vert="horz" lIns="91440" tIns="45720" rIns="91440" bIns="45720" rtlCol="0">
            <a:normAutofit/>
          </a:bodyPr>
          <a:lstStyle>
            <a:lvl1pPr marL="171446" indent="-171446" algn="l" defTabSz="685783" rtl="0" eaLnBrk="1" latinLnBrk="0" hangingPunct="1">
              <a:lnSpc>
                <a:spcPct val="90000"/>
              </a:lnSpc>
              <a:spcBef>
                <a:spcPts val="375"/>
              </a:spcBef>
              <a:spcAft>
                <a:spcPts val="375"/>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spcAft>
                <a:spcPts val="375"/>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marR="0" indent="-171446" algn="l" defTabSz="685783" rtl="0" eaLnBrk="1" fontAlgn="auto" latinLnBrk="0" hangingPunct="1">
              <a:lnSpc>
                <a:spcPct val="90000"/>
              </a:lnSpc>
              <a:spcBef>
                <a:spcPts val="375"/>
              </a:spcBef>
              <a:spcAft>
                <a:spcPts val="375"/>
              </a:spcAft>
              <a:buClrTx/>
              <a:buSzTx/>
              <a:buFont typeface="Symbol" panose="05050102010706020507" pitchFamily="18" charset="2"/>
              <a:buChar char="-"/>
              <a:tabLst/>
              <a:defRPr sz="1350" kern="1200">
                <a:solidFill>
                  <a:schemeClr val="tx1"/>
                </a:solidFill>
                <a:latin typeface="Arial" panose="020B0604020202020204" pitchFamily="34" charset="0"/>
                <a:ea typeface="+mn-ea"/>
                <a:cs typeface="Arial" panose="020B0604020202020204" pitchFamily="34" charset="0"/>
              </a:defRPr>
            </a:lvl3pPr>
            <a:lvl4pPr marL="1285843" marR="0" indent="-171446" algn="l" defTabSz="685783" rtl="0" eaLnBrk="1" fontAlgn="auto" latinLnBrk="0" hangingPunct="1">
              <a:lnSpc>
                <a:spcPct val="90000"/>
              </a:lnSpc>
              <a:spcBef>
                <a:spcPts val="375"/>
              </a:spcBef>
              <a:spcAft>
                <a:spcPts val="0"/>
              </a:spcAft>
              <a:buClrTx/>
              <a:buSzTx/>
              <a:buFont typeface="Symbol" panose="05050102010706020507" pitchFamily="18" charset="2"/>
              <a:buChar char="-"/>
              <a:tabLst/>
              <a:defRPr sz="120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200" i="1" dirty="0">
                <a:solidFill>
                  <a:schemeClr val="tx2"/>
                </a:solidFill>
              </a:rPr>
              <a:t>This should be your motto for systematic detection and evaluation of risks and technical debts in the architecture, which will be needed by management stakeholders (e.g. project managers, product owners) as part of the overall risk analysis and measurement planning.</a:t>
            </a:r>
          </a:p>
          <a:p>
            <a:pPr marL="0" indent="0">
              <a:buFont typeface="Arial" panose="020B0604020202020204" pitchFamily="34" charset="0"/>
              <a:buNone/>
            </a:pPr>
            <a:r>
              <a:rPr lang="en-US" sz="1200" dirty="0">
                <a:solidFill>
                  <a:schemeClr val="tx2"/>
                </a:solidFill>
              </a:rPr>
              <a:t>Define three risks and/or technical debts, probably including suggested measures to minimize, mitigate or avoid risks or reduce technical debts.</a:t>
            </a:r>
          </a:p>
          <a:p>
            <a:pPr marL="0" indent="0">
              <a:buFont typeface="Arial" panose="020B0604020202020204" pitchFamily="34" charset="0"/>
              <a:buNone/>
            </a:pPr>
            <a:r>
              <a:rPr lang="en-US" sz="1200" dirty="0">
                <a:solidFill>
                  <a:schemeClr val="tx2"/>
                </a:solidFill>
              </a:rPr>
              <a:t>Help: </a:t>
            </a:r>
            <a:r>
              <a:rPr lang="en-US" sz="1200" dirty="0">
                <a:solidFill>
                  <a:schemeClr val="tx2"/>
                </a:solidFill>
                <a:hlinkClick r:id="rId2"/>
              </a:rPr>
              <a:t>https://docs.arc42.org/section-11/</a:t>
            </a:r>
            <a:r>
              <a:rPr lang="en-US" sz="1200" dirty="0">
                <a:solidFill>
                  <a:schemeClr val="tx2"/>
                </a:solidFill>
              </a:rPr>
              <a:t> &amp; </a:t>
            </a:r>
            <a:r>
              <a:rPr lang="en-US" sz="1200" dirty="0">
                <a:solidFill>
                  <a:schemeClr val="tx2"/>
                </a:solidFill>
                <a:hlinkClick r:id="rId3"/>
              </a:rPr>
              <a:t>https://docs.arc42.org/examples/risk-htmlsc-1/</a:t>
            </a:r>
            <a:r>
              <a:rPr lang="en-US" sz="1200" dirty="0">
                <a:solidFill>
                  <a:schemeClr val="tx2"/>
                </a:solidFill>
              </a:rPr>
              <a:t> </a:t>
            </a:r>
          </a:p>
        </p:txBody>
      </p:sp>
      <p:graphicFrame>
        <p:nvGraphicFramePr>
          <p:cNvPr id="3" name="Table 2">
            <a:extLst>
              <a:ext uri="{FF2B5EF4-FFF2-40B4-BE49-F238E27FC236}">
                <a16:creationId xmlns:a16="http://schemas.microsoft.com/office/drawing/2014/main" id="{3DC80293-11D7-A446-9378-11BD6A38D4B5}"/>
              </a:ext>
            </a:extLst>
          </p:cNvPr>
          <p:cNvGraphicFramePr>
            <a:graphicFrameLocks noGrp="1"/>
          </p:cNvGraphicFramePr>
          <p:nvPr>
            <p:extLst>
              <p:ext uri="{D42A27DB-BD31-4B8C-83A1-F6EECF244321}">
                <p14:modId xmlns:p14="http://schemas.microsoft.com/office/powerpoint/2010/main" val="4261014151"/>
              </p:ext>
            </p:extLst>
          </p:nvPr>
        </p:nvGraphicFramePr>
        <p:xfrm>
          <a:off x="179999" y="607500"/>
          <a:ext cx="8775319" cy="2291080"/>
        </p:xfrm>
        <a:graphic>
          <a:graphicData uri="http://schemas.openxmlformats.org/drawingml/2006/table">
            <a:tbl>
              <a:tblPr firstRow="1" bandRow="1">
                <a:tableStyleId>{5C22544A-7EE6-4342-B048-85BDC9FD1C3A}</a:tableStyleId>
              </a:tblPr>
              <a:tblGrid>
                <a:gridCol w="2569551">
                  <a:extLst>
                    <a:ext uri="{9D8B030D-6E8A-4147-A177-3AD203B41FA5}">
                      <a16:colId xmlns:a16="http://schemas.microsoft.com/office/drawing/2014/main" val="878654425"/>
                    </a:ext>
                  </a:extLst>
                </a:gridCol>
                <a:gridCol w="6205768">
                  <a:extLst>
                    <a:ext uri="{9D8B030D-6E8A-4147-A177-3AD203B41FA5}">
                      <a16:colId xmlns:a16="http://schemas.microsoft.com/office/drawing/2014/main" val="2853035927"/>
                    </a:ext>
                  </a:extLst>
                </a:gridCol>
              </a:tblGrid>
              <a:tr h="370840">
                <a:tc>
                  <a:txBody>
                    <a:bodyPr/>
                    <a:lstStyle/>
                    <a:p>
                      <a:r>
                        <a:rPr lang="en-US" dirty="0"/>
                        <a:t>Risk/Technical Debt</a:t>
                      </a:r>
                    </a:p>
                  </a:txBody>
                  <a:tcPr/>
                </a:tc>
                <a:tc>
                  <a:txBody>
                    <a:bodyPr/>
                    <a:lstStyle/>
                    <a:p>
                      <a:r>
                        <a:rPr lang="en-US" dirty="0"/>
                        <a:t>Description</a:t>
                      </a:r>
                    </a:p>
                  </a:txBody>
                  <a:tcPr/>
                </a:tc>
                <a:extLst>
                  <a:ext uri="{0D108BD9-81ED-4DB2-BD59-A6C34878D82A}">
                    <a16:rowId xmlns:a16="http://schemas.microsoft.com/office/drawing/2014/main" val="2692723897"/>
                  </a:ext>
                </a:extLst>
              </a:tr>
              <a:tr h="370840">
                <a:tc>
                  <a:txBody>
                    <a:bodyPr/>
                    <a:lstStyle/>
                    <a:p>
                      <a:r>
                        <a:rPr lang="de-DE" b="0" dirty="0"/>
                        <a:t>C</a:t>
                      </a:r>
                      <a:r>
                        <a:rPr lang="de-AT" b="0" dirty="0" err="1"/>
                        <a:t>omplexity</a:t>
                      </a:r>
                      <a:endParaRPr lang="en-US" b="0" dirty="0"/>
                    </a:p>
                  </a:txBody>
                  <a:tcPr/>
                </a:tc>
                <a:tc>
                  <a:txBody>
                    <a:bodyPr/>
                    <a:lstStyle/>
                    <a:p>
                      <a:r>
                        <a:rPr lang="en-US" dirty="0"/>
                        <a:t>Es </a:t>
                      </a:r>
                      <a:r>
                        <a:rPr lang="en-US" dirty="0" err="1"/>
                        <a:t>werden</a:t>
                      </a:r>
                      <a:r>
                        <a:rPr lang="en-US" dirty="0"/>
                        <a:t> </a:t>
                      </a:r>
                      <a:r>
                        <a:rPr lang="en-US" dirty="0" err="1"/>
                        <a:t>mehr</a:t>
                      </a:r>
                      <a:r>
                        <a:rPr lang="en-US" dirty="0"/>
                        <a:t> </a:t>
                      </a:r>
                      <a:r>
                        <a:rPr lang="en-US" dirty="0" err="1"/>
                        <a:t>Rescurcen</a:t>
                      </a:r>
                      <a:r>
                        <a:rPr lang="en-US" dirty="0"/>
                        <a:t> </a:t>
                      </a:r>
                      <a:r>
                        <a:rPr lang="en-US" dirty="0" err="1"/>
                        <a:t>benötigt</a:t>
                      </a:r>
                      <a:r>
                        <a:rPr lang="en-US" dirty="0"/>
                        <a:t> um die services </a:t>
                      </a:r>
                      <a:r>
                        <a:rPr lang="en-US" dirty="0" err="1"/>
                        <a:t>miteinander</a:t>
                      </a:r>
                      <a:r>
                        <a:rPr lang="en-US" dirty="0"/>
                        <a:t> </a:t>
                      </a:r>
                      <a:r>
                        <a:rPr lang="en-US" dirty="0" err="1"/>
                        <a:t>Kommunizieren</a:t>
                      </a:r>
                      <a:r>
                        <a:rPr lang="en-US" dirty="0"/>
                        <a:t> </a:t>
                      </a:r>
                      <a:r>
                        <a:rPr lang="en-US" dirty="0" err="1"/>
                        <a:t>zu</a:t>
                      </a:r>
                      <a:r>
                        <a:rPr lang="en-US" dirty="0"/>
                        <a:t> </a:t>
                      </a:r>
                      <a:r>
                        <a:rPr lang="en-US" dirty="0" err="1"/>
                        <a:t>lassen</a:t>
                      </a:r>
                      <a:r>
                        <a:rPr lang="en-US" dirty="0"/>
                        <a:t>, </a:t>
                      </a:r>
                      <a:r>
                        <a:rPr lang="en-US" dirty="0" err="1"/>
                        <a:t>sowie</a:t>
                      </a:r>
                      <a:r>
                        <a:rPr lang="en-US" dirty="0"/>
                        <a:t> </a:t>
                      </a:r>
                      <a:r>
                        <a:rPr lang="en-US" dirty="0" err="1"/>
                        <a:t>neue</a:t>
                      </a:r>
                      <a:r>
                        <a:rPr lang="en-US" dirty="0"/>
                        <a:t> services in das </a:t>
                      </a:r>
                      <a:r>
                        <a:rPr lang="en-US" dirty="0" err="1"/>
                        <a:t>bestehende</a:t>
                      </a:r>
                      <a:r>
                        <a:rPr lang="en-US" dirty="0"/>
                        <a:t> </a:t>
                      </a:r>
                      <a:r>
                        <a:rPr lang="en-US" dirty="0" err="1"/>
                        <a:t>Netzt</a:t>
                      </a:r>
                      <a:r>
                        <a:rPr lang="en-US" dirty="0"/>
                        <a:t> </a:t>
                      </a:r>
                      <a:r>
                        <a:rPr lang="en-US" dirty="0" err="1"/>
                        <a:t>einzubauen</a:t>
                      </a:r>
                      <a:endParaRPr lang="en-US" dirty="0"/>
                    </a:p>
                  </a:txBody>
                  <a:tcPr/>
                </a:tc>
                <a:extLst>
                  <a:ext uri="{0D108BD9-81ED-4DB2-BD59-A6C34878D82A}">
                    <a16:rowId xmlns:a16="http://schemas.microsoft.com/office/drawing/2014/main" val="1989752836"/>
                  </a:ext>
                </a:extLst>
              </a:tr>
              <a:tr h="370840">
                <a:tc>
                  <a:txBody>
                    <a:bodyPr/>
                    <a:lstStyle/>
                    <a:p>
                      <a:r>
                        <a:rPr lang="en-US" dirty="0" err="1"/>
                        <a:t>Datenmanagement</a:t>
                      </a:r>
                      <a:endParaRPr lang="en-US" dirty="0"/>
                    </a:p>
                  </a:txBody>
                  <a:tcPr/>
                </a:tc>
                <a:tc>
                  <a:txBody>
                    <a:bodyPr/>
                    <a:lstStyle/>
                    <a:p>
                      <a:r>
                        <a:rPr lang="en-US" dirty="0"/>
                        <a:t>Es </a:t>
                      </a:r>
                      <a:r>
                        <a:rPr lang="en-US" dirty="0" err="1"/>
                        <a:t>kommen</a:t>
                      </a:r>
                      <a:r>
                        <a:rPr lang="en-US" dirty="0"/>
                        <a:t> </a:t>
                      </a:r>
                      <a:r>
                        <a:rPr lang="en-US" dirty="0" err="1"/>
                        <a:t>eine</a:t>
                      </a:r>
                      <a:r>
                        <a:rPr lang="en-US" dirty="0"/>
                        <a:t> </a:t>
                      </a:r>
                      <a:r>
                        <a:rPr lang="en-US" dirty="0" err="1"/>
                        <a:t>Menge</a:t>
                      </a:r>
                      <a:r>
                        <a:rPr lang="en-US" dirty="0"/>
                        <a:t> </a:t>
                      </a:r>
                      <a:r>
                        <a:rPr lang="en-US" dirty="0" err="1"/>
                        <a:t>unkonsistente</a:t>
                      </a:r>
                      <a:r>
                        <a:rPr lang="en-US" dirty="0"/>
                        <a:t> </a:t>
                      </a:r>
                      <a:r>
                        <a:rPr lang="en-US" dirty="0" err="1"/>
                        <a:t>Daten</a:t>
                      </a:r>
                      <a:r>
                        <a:rPr lang="en-US" dirty="0"/>
                        <a:t> die </a:t>
                      </a:r>
                      <a:r>
                        <a:rPr lang="en-US" dirty="0" err="1"/>
                        <a:t>geordnet</a:t>
                      </a:r>
                      <a:r>
                        <a:rPr lang="en-US" dirty="0"/>
                        <a:t> und </a:t>
                      </a:r>
                      <a:r>
                        <a:rPr lang="en-US" dirty="0" err="1"/>
                        <a:t>verteilt</a:t>
                      </a:r>
                      <a:r>
                        <a:rPr lang="en-US" dirty="0"/>
                        <a:t> </a:t>
                      </a:r>
                      <a:r>
                        <a:rPr lang="en-US" dirty="0" err="1"/>
                        <a:t>werden</a:t>
                      </a:r>
                      <a:r>
                        <a:rPr lang="en-US" dirty="0"/>
                        <a:t> </a:t>
                      </a:r>
                      <a:r>
                        <a:rPr lang="en-US" dirty="0" err="1"/>
                        <a:t>müssen</a:t>
                      </a:r>
                      <a:r>
                        <a:rPr lang="en-US" dirty="0"/>
                        <a:t>.</a:t>
                      </a:r>
                    </a:p>
                  </a:txBody>
                  <a:tcPr/>
                </a:tc>
                <a:extLst>
                  <a:ext uri="{0D108BD9-81ED-4DB2-BD59-A6C34878D82A}">
                    <a16:rowId xmlns:a16="http://schemas.microsoft.com/office/drawing/2014/main" val="1183577803"/>
                  </a:ext>
                </a:extLst>
              </a:tr>
              <a:tr h="370840">
                <a:tc>
                  <a:txBody>
                    <a:bodyPr/>
                    <a:lstStyle/>
                    <a:p>
                      <a:r>
                        <a:rPr lang="en-US" dirty="0"/>
                        <a:t>Security</a:t>
                      </a:r>
                    </a:p>
                  </a:txBody>
                  <a:tcPr/>
                </a:tc>
                <a:tc>
                  <a:txBody>
                    <a:bodyPr/>
                    <a:lstStyle/>
                    <a:p>
                      <a:r>
                        <a:rPr lang="en-US" dirty="0"/>
                        <a:t>In </a:t>
                      </a:r>
                      <a:r>
                        <a:rPr lang="en-US" dirty="0" err="1"/>
                        <a:t>jedem</a:t>
                      </a:r>
                      <a:r>
                        <a:rPr lang="en-US" dirty="0"/>
                        <a:t> Microservice security measures </a:t>
                      </a:r>
                      <a:r>
                        <a:rPr lang="en-US" dirty="0" err="1"/>
                        <a:t>zu</a:t>
                      </a:r>
                      <a:r>
                        <a:rPr lang="en-US" dirty="0"/>
                        <a:t> </a:t>
                      </a:r>
                      <a:r>
                        <a:rPr lang="en-US" dirty="0" err="1"/>
                        <a:t>implementieren</a:t>
                      </a:r>
                      <a:r>
                        <a:rPr lang="en-US" dirty="0"/>
                        <a:t> </a:t>
                      </a:r>
                      <a:r>
                        <a:rPr lang="en-US" dirty="0" err="1"/>
                        <a:t>ist</a:t>
                      </a:r>
                      <a:r>
                        <a:rPr lang="en-US" dirty="0"/>
                        <a:t> </a:t>
                      </a:r>
                      <a:r>
                        <a:rPr lang="en-US" dirty="0" err="1"/>
                        <a:t>kostenintensiv</a:t>
                      </a:r>
                      <a:r>
                        <a:rPr lang="en-US" dirty="0"/>
                        <a:t>, </a:t>
                      </a:r>
                      <a:r>
                        <a:rPr lang="en-US" dirty="0" err="1"/>
                        <a:t>zudem</a:t>
                      </a:r>
                      <a:r>
                        <a:rPr lang="en-US" dirty="0"/>
                        <a:t> sensible </a:t>
                      </a:r>
                      <a:r>
                        <a:rPr lang="en-US" dirty="0" err="1"/>
                        <a:t>Daten</a:t>
                      </a:r>
                      <a:r>
                        <a:rPr lang="en-US" dirty="0"/>
                        <a:t> </a:t>
                      </a:r>
                      <a:r>
                        <a:rPr lang="en-US" dirty="0" err="1"/>
                        <a:t>zu</a:t>
                      </a:r>
                      <a:r>
                        <a:rPr lang="en-US" dirty="0"/>
                        <a:t> </a:t>
                      </a:r>
                      <a:r>
                        <a:rPr lang="en-US" dirty="0" err="1"/>
                        <a:t>sichern</a:t>
                      </a:r>
                      <a:r>
                        <a:rPr lang="en-US" dirty="0"/>
                        <a:t> </a:t>
                      </a:r>
                      <a:r>
                        <a:rPr lang="en-US" dirty="0" err="1"/>
                        <a:t>über</a:t>
                      </a:r>
                      <a:r>
                        <a:rPr lang="en-US" dirty="0"/>
                        <a:t> </a:t>
                      </a:r>
                      <a:r>
                        <a:rPr lang="en-US" dirty="0" err="1"/>
                        <a:t>viele</a:t>
                      </a:r>
                      <a:r>
                        <a:rPr lang="en-US" dirty="0"/>
                        <a:t> services </a:t>
                      </a:r>
                      <a:r>
                        <a:rPr lang="en-US" dirty="0" err="1"/>
                        <a:t>hinweg</a:t>
                      </a:r>
                      <a:r>
                        <a:rPr lang="en-US" dirty="0"/>
                        <a:t> </a:t>
                      </a:r>
                      <a:r>
                        <a:rPr lang="en-US" dirty="0" err="1"/>
                        <a:t>ist</a:t>
                      </a:r>
                      <a:r>
                        <a:rPr lang="en-US" dirty="0"/>
                        <a:t> </a:t>
                      </a:r>
                      <a:r>
                        <a:rPr lang="en-US" dirty="0" err="1"/>
                        <a:t>kosten</a:t>
                      </a:r>
                      <a:r>
                        <a:rPr lang="en-US" dirty="0"/>
                        <a:t> und </a:t>
                      </a:r>
                      <a:r>
                        <a:rPr lang="en-US" dirty="0" err="1"/>
                        <a:t>zeit</a:t>
                      </a:r>
                      <a:r>
                        <a:rPr lang="en-US" dirty="0"/>
                        <a:t> intensive. + </a:t>
                      </a:r>
                      <a:r>
                        <a:rPr lang="en-US" dirty="0" err="1"/>
                        <a:t>Schwer</a:t>
                      </a:r>
                      <a:r>
                        <a:rPr lang="en-US" dirty="0"/>
                        <a:t> </a:t>
                      </a:r>
                      <a:r>
                        <a:rPr lang="en-US" dirty="0" err="1"/>
                        <a:t>konsistent</a:t>
                      </a:r>
                      <a:r>
                        <a:rPr lang="en-US" dirty="0"/>
                        <a:t> </a:t>
                      </a:r>
                      <a:r>
                        <a:rPr lang="en-US" dirty="0" err="1"/>
                        <a:t>zu</a:t>
                      </a:r>
                      <a:r>
                        <a:rPr lang="en-US" dirty="0"/>
                        <a:t> </a:t>
                      </a:r>
                      <a:r>
                        <a:rPr lang="en-US" dirty="0" err="1"/>
                        <a:t>halten</a:t>
                      </a:r>
                      <a:endParaRPr lang="en-US" dirty="0"/>
                    </a:p>
                  </a:txBody>
                  <a:tcPr/>
                </a:tc>
                <a:extLst>
                  <a:ext uri="{0D108BD9-81ED-4DB2-BD59-A6C34878D82A}">
                    <a16:rowId xmlns:a16="http://schemas.microsoft.com/office/drawing/2014/main" val="3046435761"/>
                  </a:ext>
                </a:extLst>
              </a:tr>
            </a:tbl>
          </a:graphicData>
        </a:graphic>
      </p:graphicFrame>
    </p:spTree>
    <p:extLst>
      <p:ext uri="{BB962C8B-B14F-4D97-AF65-F5344CB8AC3E}">
        <p14:creationId xmlns:p14="http://schemas.microsoft.com/office/powerpoint/2010/main" val="4221326742"/>
      </p:ext>
    </p:extLst>
  </p:cSld>
  <p:clrMapOvr>
    <a:masterClrMapping/>
  </p:clrMapOvr>
</p:sld>
</file>

<file path=ppt/theme/theme1.xml><?xml version="1.0" encoding="utf-8"?>
<a:theme xmlns:a="http://schemas.openxmlformats.org/drawingml/2006/main" name="Office">
  <a:themeElements>
    <a:clrScheme name="Custom 2">
      <a:dk1>
        <a:sysClr val="windowText" lastClr="000000"/>
      </a:dk1>
      <a:lt1>
        <a:sysClr val="window" lastClr="FFFFFF"/>
      </a:lt1>
      <a:dk2>
        <a:srgbClr val="72777A"/>
      </a:dk2>
      <a:lt2>
        <a:srgbClr val="FFFFFF"/>
      </a:lt2>
      <a:accent1>
        <a:srgbClr val="72777A"/>
      </a:accent1>
      <a:accent2>
        <a:srgbClr val="AAADAF"/>
      </a:accent2>
      <a:accent3>
        <a:srgbClr val="8BB31D"/>
      </a:accent3>
      <a:accent4>
        <a:srgbClr val="B9D177"/>
      </a:accent4>
      <a:accent5>
        <a:srgbClr val="00649C"/>
      </a:accent5>
      <a:accent6>
        <a:srgbClr val="66A2C4"/>
      </a:accent6>
      <a:hlink>
        <a:srgbClr val="00649C"/>
      </a:hlink>
      <a:folHlink>
        <a:srgbClr val="323F4F"/>
      </a:folHlink>
    </a:clrScheme>
    <a:fontScheme name="Benutzerdefiniert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rmAutofit/>
      </a:bodyPr>
      <a:lstStyle>
        <a:defPPr algn="l">
          <a:defRPr sz="2800" dirty="0"/>
        </a:defPPr>
      </a:lstStyle>
    </a:txDef>
  </a:objectDefaults>
  <a:extraClrSchemeLst/>
  <a:extLst>
    <a:ext uri="{05A4C25C-085E-4340-85A3-A5531E510DB2}">
      <thm15:themeFamily xmlns:thm15="http://schemas.microsoft.com/office/thememl/2012/main" name="Präsentation3" id="{15EC8A32-EFA0-4B0B-AC0F-1D8CF766F1E4}" vid="{CE16643F-63A4-48FC-8B61-AF37F67178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FHTW_PowerPoint</Template>
  <TotalTime>0</TotalTime>
  <Words>529</Words>
  <Application>Microsoft Office PowerPoint</Application>
  <PresentationFormat>Bildschirmpräsentation (16:9)</PresentationFormat>
  <Paragraphs>48</Paragraphs>
  <Slides>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vt:i4>
      </vt:variant>
    </vt:vector>
  </HeadingPairs>
  <TitlesOfParts>
    <vt:vector size="8" baseType="lpstr">
      <vt:lpstr>Arial</vt:lpstr>
      <vt:lpstr>Calibri</vt:lpstr>
      <vt:lpstr>Symbol</vt:lpstr>
      <vt:lpstr>Office</vt:lpstr>
      <vt:lpstr>Solutions, Decisions and Risks</vt:lpstr>
      <vt:lpstr>Solution Strategy</vt:lpstr>
      <vt:lpstr>Architecture Decisions</vt:lpstr>
      <vt:lpstr>Risks and Technical Debt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Marvin Kosmider</dc:creator>
  <cp:lastModifiedBy>Jan Philip Schreiber</cp:lastModifiedBy>
  <cp:revision>6</cp:revision>
  <dcterms:created xsi:type="dcterms:W3CDTF">2022-06-08T12:45:54Z</dcterms:created>
  <dcterms:modified xsi:type="dcterms:W3CDTF">2023-10-05T13:05:23Z</dcterms:modified>
</cp:coreProperties>
</file>