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handoutMasterIdLst>
    <p:handoutMasterId r:id="rId6"/>
  </p:handoutMasterIdLst>
  <p:sldIdLst>
    <p:sldId id="263" r:id="rId2"/>
    <p:sldId id="265" r:id="rId3"/>
    <p:sldId id="261" r:id="rId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652" autoAdjust="0"/>
  </p:normalViewPr>
  <p:slideViewPr>
    <p:cSldViewPr snapToGrid="0">
      <p:cViewPr varScale="1">
        <p:scale>
          <a:sx n="84" d="100"/>
          <a:sy n="84" d="100"/>
        </p:scale>
        <p:origin x="80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25.10.2023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concepts" TargetMode="External"/><Relationship Id="rId2" Type="http://schemas.openxmlformats.org/officeDocument/2006/relationships/hyperlink" Target="https://docs.arc42.org/section-8/"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cognitect.com/blog/2011/11/15/documenting-architecture-decisions"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dirty="0"/>
              <a:t>Crosscutting Concepts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Crosscutting Concepts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3" name="Textplatzhalter 6">
            <a:extLst>
              <a:ext uri="{FF2B5EF4-FFF2-40B4-BE49-F238E27FC236}">
                <a16:creationId xmlns:a16="http://schemas.microsoft.com/office/drawing/2014/main" id="{18892260-1495-91B0-FD4F-64466467289A}"/>
              </a:ext>
            </a:extLst>
          </p:cNvPr>
          <p:cNvSpPr txBox="1">
            <a:spLocks/>
          </p:cNvSpPr>
          <p:nvPr/>
        </p:nvSpPr>
        <p:spPr>
          <a:xfrm>
            <a:off x="180001" y="3254444"/>
            <a:ext cx="8775319" cy="140305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Concepts form the basis for conceptual integrity (consistency, homogeneity) of the architecture. Thus, they are an important contribution to achieve inner qualities of your system. Some of these concepts cannot be assigned to individual building blocks (e.g. security or safety). This is the place in the template that we provided for a cohesive specification of such concepts..</a:t>
            </a:r>
          </a:p>
          <a:p>
            <a:pPr marL="0" indent="0">
              <a:buFont typeface="Arial" panose="020B0604020202020204" pitchFamily="34" charset="0"/>
              <a:buNone/>
            </a:pPr>
            <a:r>
              <a:rPr lang="en-US" sz="1200" dirty="0">
                <a:solidFill>
                  <a:schemeClr val="tx2"/>
                </a:solidFill>
              </a:rPr>
              <a:t>Define three crosscutting concepts. You can change the actual concepts if you want to.</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https://docs.arc42.org/section-8/</a:t>
            </a:r>
            <a:r>
              <a:rPr lang="en-US" sz="1200" dirty="0">
                <a:solidFill>
                  <a:schemeClr val="tx2"/>
                </a:solidFill>
              </a:rPr>
              <a:t> &amp; </a:t>
            </a:r>
            <a:r>
              <a:rPr lang="en-US" sz="1200" dirty="0">
                <a:solidFill>
                  <a:schemeClr val="tx2"/>
                </a:solidFill>
                <a:hlinkClick r:id="rId3"/>
              </a:rPr>
              <a:t>https://biking.michael-simons.eu/docs/index.html#section-concepts</a:t>
            </a:r>
            <a:r>
              <a:rPr lang="en-US" sz="1200" dirty="0">
                <a:solidFill>
                  <a:schemeClr val="tx2"/>
                </a:solidFill>
              </a:rPr>
              <a:t> </a:t>
            </a:r>
          </a:p>
        </p:txBody>
      </p:sp>
      <p:sp>
        <p:nvSpPr>
          <p:cNvPr id="7" name="Textplatzhalter 6">
            <a:extLst>
              <a:ext uri="{FF2B5EF4-FFF2-40B4-BE49-F238E27FC236}">
                <a16:creationId xmlns:a16="http://schemas.microsoft.com/office/drawing/2014/main" id="{DDD6C5CE-1AB1-4568-8C80-C8B813C4932E}"/>
              </a:ext>
            </a:extLst>
          </p:cNvPr>
          <p:cNvSpPr>
            <a:spLocks noGrp="1"/>
          </p:cNvSpPr>
          <p:nvPr>
            <p:ph type="body" sz="quarter" idx="14"/>
          </p:nvPr>
        </p:nvSpPr>
        <p:spPr>
          <a:xfrm>
            <a:off x="180001" y="607500"/>
            <a:ext cx="8775319" cy="3309180"/>
          </a:xfrm>
          <a:solidFill>
            <a:schemeClr val="bg1"/>
          </a:solidFill>
        </p:spPr>
        <p:txBody>
          <a:bodyPr>
            <a:normAutofit/>
          </a:bodyPr>
          <a:lstStyle/>
          <a:p>
            <a:pPr marL="0" indent="0">
              <a:buNone/>
            </a:pPr>
            <a:r>
              <a:rPr lang="en-US" sz="1200" i="1" dirty="0"/>
              <a:t>Development concepts</a:t>
            </a:r>
          </a:p>
          <a:p>
            <a:r>
              <a:rPr lang="en-US" sz="1600" i="1" dirty="0"/>
              <a:t>Developers should name Variables </a:t>
            </a:r>
            <a:r>
              <a:rPr lang="en-US" sz="1600" i="1" dirty="0" err="1"/>
              <a:t>etc</a:t>
            </a:r>
            <a:r>
              <a:rPr lang="en-US" sz="1600" i="1" dirty="0"/>
              <a:t>, after a strict Concept / Pattern / </a:t>
            </a:r>
            <a:r>
              <a:rPr lang="en-US" sz="1600" i="1" dirty="0" err="1"/>
              <a:t>Systhem</a:t>
            </a:r>
            <a:r>
              <a:rPr lang="en-US" sz="1600" i="1" dirty="0"/>
              <a:t> to ensure consistency across Services (Coding Conventions)</a:t>
            </a:r>
          </a:p>
          <a:p>
            <a:pPr marL="0" indent="0">
              <a:buNone/>
            </a:pPr>
            <a:r>
              <a:rPr lang="en-US" sz="1200" i="1" dirty="0"/>
              <a:t>Architecture and design patterns</a:t>
            </a:r>
          </a:p>
          <a:p>
            <a:r>
              <a:rPr lang="en-US" sz="1600" dirty="0"/>
              <a:t>Stability is ensured, by having backup Server to Run at reduced Speed during Maintenance of main Servers.</a:t>
            </a:r>
          </a:p>
          <a:p>
            <a:endParaRPr lang="en-US" sz="1600" dirty="0"/>
          </a:p>
          <a:p>
            <a:pPr marL="0" indent="0">
              <a:buNone/>
            </a:pPr>
            <a:r>
              <a:rPr lang="en-US" sz="1200" i="1" dirty="0"/>
              <a:t>Safety and security concepts</a:t>
            </a:r>
          </a:p>
          <a:p>
            <a:r>
              <a:rPr lang="en-US" sz="1600" dirty="0"/>
              <a:t>Password storage is done with inscription via a </a:t>
            </a:r>
            <a:r>
              <a:rPr lang="en-US" sz="1600" dirty="0" err="1"/>
              <a:t>Hashcode</a:t>
            </a:r>
            <a:r>
              <a:rPr lang="en-US" sz="1600" dirty="0"/>
              <a:t> converting system from an external library</a:t>
            </a:r>
          </a:p>
          <a:p>
            <a:endParaRPr lang="en-US" sz="1600" dirty="0"/>
          </a:p>
        </p:txBody>
      </p:sp>
    </p:spTree>
    <p:extLst>
      <p:ext uri="{BB962C8B-B14F-4D97-AF65-F5344CB8AC3E}">
        <p14:creationId xmlns:p14="http://schemas.microsoft.com/office/powerpoint/2010/main" val="122725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Decisions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graphicFrame>
        <p:nvGraphicFramePr>
          <p:cNvPr id="2" name="Table 1">
            <a:extLst>
              <a:ext uri="{FF2B5EF4-FFF2-40B4-BE49-F238E27FC236}">
                <a16:creationId xmlns:a16="http://schemas.microsoft.com/office/drawing/2014/main" id="{CE05875D-37B9-12DD-6339-6D4ABE759F1E}"/>
              </a:ext>
            </a:extLst>
          </p:cNvPr>
          <p:cNvGraphicFramePr>
            <a:graphicFrameLocks noGrp="1"/>
          </p:cNvGraphicFramePr>
          <p:nvPr>
            <p:extLst>
              <p:ext uri="{D42A27DB-BD31-4B8C-83A1-F6EECF244321}">
                <p14:modId xmlns:p14="http://schemas.microsoft.com/office/powerpoint/2010/main" val="1693671062"/>
              </p:ext>
            </p:extLst>
          </p:nvPr>
        </p:nvGraphicFramePr>
        <p:xfrm>
          <a:off x="179999" y="607500"/>
          <a:ext cx="8775318" cy="3319780"/>
        </p:xfrm>
        <a:graphic>
          <a:graphicData uri="http://schemas.openxmlformats.org/drawingml/2006/table">
            <a:tbl>
              <a:tblPr firstRow="1" bandRow="1">
                <a:tableStyleId>{5C22544A-7EE6-4342-B048-85BDC9FD1C3A}</a:tableStyleId>
              </a:tblPr>
              <a:tblGrid>
                <a:gridCol w="2925106">
                  <a:extLst>
                    <a:ext uri="{9D8B030D-6E8A-4147-A177-3AD203B41FA5}">
                      <a16:colId xmlns:a16="http://schemas.microsoft.com/office/drawing/2014/main" val="878654425"/>
                    </a:ext>
                  </a:extLst>
                </a:gridCol>
                <a:gridCol w="2925106">
                  <a:extLst>
                    <a:ext uri="{9D8B030D-6E8A-4147-A177-3AD203B41FA5}">
                      <a16:colId xmlns:a16="http://schemas.microsoft.com/office/drawing/2014/main" val="2853035927"/>
                    </a:ext>
                  </a:extLst>
                </a:gridCol>
                <a:gridCol w="2925106">
                  <a:extLst>
                    <a:ext uri="{9D8B030D-6E8A-4147-A177-3AD203B41FA5}">
                      <a16:colId xmlns:a16="http://schemas.microsoft.com/office/drawing/2014/main" val="1168178057"/>
                    </a:ext>
                  </a:extLst>
                </a:gridCol>
              </a:tblGrid>
              <a:tr h="370840">
                <a:tc>
                  <a:txBody>
                    <a:bodyPr/>
                    <a:lstStyle/>
                    <a:p>
                      <a:r>
                        <a:rPr lang="en-US" dirty="0"/>
                        <a:t>Context</a:t>
                      </a:r>
                    </a:p>
                  </a:txBody>
                  <a:tcPr/>
                </a:tc>
                <a:tc>
                  <a:txBody>
                    <a:bodyPr/>
                    <a:lstStyle/>
                    <a:p>
                      <a:r>
                        <a:rPr lang="en-US" dirty="0"/>
                        <a:t>Decision</a:t>
                      </a:r>
                    </a:p>
                  </a:txBody>
                  <a:tcPr/>
                </a:tc>
                <a:tc>
                  <a:txBody>
                    <a:bodyPr/>
                    <a:lstStyle/>
                    <a:p>
                      <a:r>
                        <a:rPr lang="en-US" dirty="0"/>
                        <a:t>Consequences</a:t>
                      </a:r>
                    </a:p>
                  </a:txBody>
                  <a:tcPr/>
                </a:tc>
                <a:extLst>
                  <a:ext uri="{0D108BD9-81ED-4DB2-BD59-A6C34878D82A}">
                    <a16:rowId xmlns:a16="http://schemas.microsoft.com/office/drawing/2014/main" val="2692723897"/>
                  </a:ext>
                </a:extLst>
              </a:tr>
              <a:tr h="370840">
                <a:tc>
                  <a:txBody>
                    <a:bodyPr/>
                    <a:lstStyle/>
                    <a:p>
                      <a:r>
                        <a:rPr lang="en-US" dirty="0"/>
                        <a:t>We want to manage the code on GitHub and need to decide if, we want one or more repositories</a:t>
                      </a:r>
                    </a:p>
                  </a:txBody>
                  <a:tcPr/>
                </a:tc>
                <a:tc>
                  <a:txBody>
                    <a:bodyPr/>
                    <a:lstStyle/>
                    <a:p>
                      <a:r>
                        <a:rPr lang="en-US" dirty="0"/>
                        <a:t>We will only use a single repository</a:t>
                      </a:r>
                    </a:p>
                  </a:txBody>
                  <a:tcPr/>
                </a:tc>
                <a:tc>
                  <a:txBody>
                    <a:bodyPr/>
                    <a:lstStyle/>
                    <a:p>
                      <a:r>
                        <a:rPr lang="en-US" dirty="0"/>
                        <a:t>We have the whole code in a single place and can find it faster.</a:t>
                      </a:r>
                    </a:p>
                    <a:p>
                      <a:r>
                        <a:rPr lang="en-US" dirty="0"/>
                        <a:t>We might have problems with the organization.</a:t>
                      </a:r>
                    </a:p>
                  </a:txBody>
                  <a:tcPr/>
                </a:tc>
                <a:extLst>
                  <a:ext uri="{0D108BD9-81ED-4DB2-BD59-A6C34878D82A}">
                    <a16:rowId xmlns:a16="http://schemas.microsoft.com/office/drawing/2014/main" val="1989752836"/>
                  </a:ext>
                </a:extLst>
              </a:tr>
              <a:tr h="370840">
                <a:tc>
                  <a:txBody>
                    <a:bodyPr/>
                    <a:lstStyle/>
                    <a:p>
                      <a:r>
                        <a:rPr lang="en-US" dirty="0"/>
                        <a:t>We have multiple teams and not everyone can code the same language</a:t>
                      </a:r>
                    </a:p>
                  </a:txBody>
                  <a:tcPr/>
                </a:tc>
                <a:tc>
                  <a:txBody>
                    <a:bodyPr/>
                    <a:lstStyle/>
                    <a:p>
                      <a:r>
                        <a:rPr lang="en-US" dirty="0"/>
                        <a:t>We will use multiple coding languages</a:t>
                      </a:r>
                    </a:p>
                  </a:txBody>
                  <a:tcPr/>
                </a:tc>
                <a:tc>
                  <a:txBody>
                    <a:bodyPr/>
                    <a:lstStyle/>
                    <a:p>
                      <a:r>
                        <a:rPr lang="en-US" dirty="0"/>
                        <a:t>As we have a microservices architecture, we can code every microservice with a different language.</a:t>
                      </a:r>
                    </a:p>
                    <a:p>
                      <a:r>
                        <a:rPr lang="en-US" dirty="0"/>
                        <a:t>Not everybody will be able to work on every code.</a:t>
                      </a:r>
                    </a:p>
                  </a:txBody>
                  <a:tcPr/>
                </a:tc>
                <a:extLst>
                  <a:ext uri="{0D108BD9-81ED-4DB2-BD59-A6C34878D82A}">
                    <a16:rowId xmlns:a16="http://schemas.microsoft.com/office/drawing/2014/main" val="1183577803"/>
                  </a:ext>
                </a:extLst>
              </a:tr>
              <a:tr h="370840">
                <a:tc>
                  <a:txBody>
                    <a:bodyPr/>
                    <a:lstStyle/>
                    <a:p>
                      <a:r>
                        <a:rPr lang="en-US" dirty="0"/>
                        <a:t>We have a lot of user passwords and need to store them</a:t>
                      </a:r>
                    </a:p>
                  </a:txBody>
                  <a:tcPr/>
                </a:tc>
                <a:tc>
                  <a:txBody>
                    <a:bodyPr/>
                    <a:lstStyle/>
                    <a:p>
                      <a:r>
                        <a:rPr lang="en-US" dirty="0"/>
                        <a:t>We will store passwords in a hash code library</a:t>
                      </a:r>
                    </a:p>
                  </a:txBody>
                  <a:tcPr/>
                </a:tc>
                <a:tc>
                  <a:txBody>
                    <a:bodyPr/>
                    <a:lstStyle/>
                    <a:p>
                      <a:r>
                        <a:rPr lang="en-US" dirty="0"/>
                        <a:t>It takes longer.</a:t>
                      </a:r>
                    </a:p>
                    <a:p>
                      <a:r>
                        <a:rPr lang="en-US" dirty="0"/>
                        <a:t>We have to implement an extra library.</a:t>
                      </a:r>
                    </a:p>
                  </a:txBody>
                  <a:tcPr/>
                </a:tc>
                <a:extLst>
                  <a:ext uri="{0D108BD9-81ED-4DB2-BD59-A6C34878D82A}">
                    <a16:rowId xmlns:a16="http://schemas.microsoft.com/office/drawing/2014/main" val="3046435761"/>
                  </a:ext>
                </a:extLst>
              </a:tr>
            </a:tbl>
          </a:graphicData>
        </a:graphic>
      </p:graphicFrame>
      <p:sp>
        <p:nvSpPr>
          <p:cNvPr id="3" name="Textplatzhalter 6">
            <a:extLst>
              <a:ext uri="{FF2B5EF4-FFF2-40B4-BE49-F238E27FC236}">
                <a16:creationId xmlns:a16="http://schemas.microsoft.com/office/drawing/2014/main" id="{18892260-1495-91B0-FD4F-64466467289A}"/>
              </a:ext>
            </a:extLst>
          </p:cNvPr>
          <p:cNvSpPr txBox="1">
            <a:spLocks/>
          </p:cNvSpPr>
          <p:nvPr/>
        </p:nvSpPr>
        <p:spPr>
          <a:xfrm>
            <a:off x="180001" y="4267200"/>
            <a:ext cx="8487749" cy="390300"/>
          </a:xfrm>
          <a:prstGeom prst="rect">
            <a:avLst/>
          </a:prstGeom>
        </p:spPr>
        <p:txBody>
          <a:bodyPr vert="horz" lIns="91440" tIns="45720" rIns="91440" bIns="45720" rtlCol="0">
            <a:normAutofit fontScale="25000" lnSpcReduction="20000"/>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err="1">
                <a:solidFill>
                  <a:schemeClr val="tx2"/>
                </a:solidFill>
              </a:rPr>
              <a:t>Architecturcan</a:t>
            </a:r>
            <a:r>
              <a:rPr lang="en-US" sz="1200" i="1" dirty="0">
                <a:solidFill>
                  <a:schemeClr val="tx2"/>
                </a:solidFill>
              </a:rPr>
              <a:t> has to be described and defined differently. Not all decisions will be made at once, nor will all of them be done when the project begins.</a:t>
            </a:r>
          </a:p>
          <a:p>
            <a:pPr marL="0" indent="0">
              <a:buFont typeface="Arial" panose="020B0604020202020204" pitchFamily="34" charset="0"/>
              <a:buNone/>
            </a:pPr>
            <a:r>
              <a:rPr lang="en-US" sz="1200" dirty="0">
                <a:solidFill>
                  <a:schemeClr val="tx2"/>
                </a:solidFill>
              </a:rPr>
              <a:t>Define three decisions using the Nygard-structure.</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https://cognitect.com/blog/2011/11/15/documenting-architecture-decisions</a:t>
            </a:r>
            <a:r>
              <a:rPr lang="en-US" sz="1200" dirty="0">
                <a:solidFill>
                  <a:schemeClr val="tx2"/>
                </a:solidFill>
              </a:rPr>
              <a:t> </a:t>
            </a:r>
          </a:p>
        </p:txBody>
      </p:sp>
    </p:spTree>
    <p:extLst>
      <p:ext uri="{BB962C8B-B14F-4D97-AF65-F5344CB8AC3E}">
        <p14:creationId xmlns:p14="http://schemas.microsoft.com/office/powerpoint/2010/main" val="1881509882"/>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375</Words>
  <Application>Microsoft Office PowerPoint</Application>
  <PresentationFormat>Bildschirmpräsentation (16:9)</PresentationFormat>
  <Paragraphs>36</Paragraphs>
  <Slides>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Arial</vt:lpstr>
      <vt:lpstr>Calibri</vt:lpstr>
      <vt:lpstr>Symbol</vt:lpstr>
      <vt:lpstr>Office</vt:lpstr>
      <vt:lpstr>Crosscutting Concepts</vt:lpstr>
      <vt:lpstr>Crosscutting Concepts</vt:lpstr>
      <vt:lpstr>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Reno Komarek</cp:lastModifiedBy>
  <cp:revision>14</cp:revision>
  <dcterms:created xsi:type="dcterms:W3CDTF">2022-06-08T12:45:54Z</dcterms:created>
  <dcterms:modified xsi:type="dcterms:W3CDTF">2023-10-25T12:09:37Z</dcterms:modified>
</cp:coreProperties>
</file>