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301" r:id="rId3"/>
    <p:sldId id="322" r:id="rId4"/>
    <p:sldId id="317" r:id="rId5"/>
    <p:sldId id="329" r:id="rId6"/>
    <p:sldId id="327" r:id="rId7"/>
    <p:sldId id="318" r:id="rId8"/>
    <p:sldId id="305" r:id="rId9"/>
    <p:sldId id="307" r:id="rId10"/>
    <p:sldId id="319" r:id="rId11"/>
    <p:sldId id="268" r:id="rId12"/>
    <p:sldId id="320" r:id="rId13"/>
    <p:sldId id="283" r:id="rId14"/>
    <p:sldId id="308" r:id="rId15"/>
    <p:sldId id="309" r:id="rId16"/>
    <p:sldId id="324" r:id="rId17"/>
    <p:sldId id="326" r:id="rId18"/>
    <p:sldId id="310" r:id="rId19"/>
    <p:sldId id="321" r:id="rId20"/>
    <p:sldId id="325" r:id="rId21"/>
    <p:sldId id="323" r:id="rId22"/>
    <p:sldId id="312" r:id="rId23"/>
    <p:sldId id="328" r:id="rId24"/>
    <p:sldId id="330" r:id="rId25"/>
    <p:sldId id="31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A2A"/>
    <a:srgbClr val="004F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61" d="100"/>
          <a:sy n="61" d="100"/>
        </p:scale>
        <p:origin x="2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05B7-ED55-4020-BC35-D1906086D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93699-F8E6-4FDD-8A1A-130B5FC2E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73BBA-906B-4587-AB9C-AB14EC07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CDB77-A125-416C-8ED8-AC080160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E08A9-C867-44BA-952F-A3D1F15A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302D2D-3B5B-4EAD-8C94-BDEBD16DBF62}"/>
              </a:ext>
            </a:extLst>
          </p:cNvPr>
          <p:cNvCxnSpPr>
            <a:cxnSpLocks/>
          </p:cNvCxnSpPr>
          <p:nvPr userDrawn="1"/>
        </p:nvCxnSpPr>
        <p:spPr>
          <a:xfrm>
            <a:off x="1524000" y="499208"/>
            <a:ext cx="10029092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A967E2-AFD1-478F-8FC3-D2FB840DA7ED}"/>
              </a:ext>
            </a:extLst>
          </p:cNvPr>
          <p:cNvCxnSpPr>
            <a:cxnSpLocks/>
          </p:cNvCxnSpPr>
          <p:nvPr userDrawn="1"/>
        </p:nvCxnSpPr>
        <p:spPr>
          <a:xfrm flipH="1">
            <a:off x="548419" y="1444748"/>
            <a:ext cx="34437" cy="4710723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C0262A-C217-4B34-8585-09D7C043E788}"/>
              </a:ext>
            </a:extLst>
          </p:cNvPr>
          <p:cNvCxnSpPr>
            <a:cxnSpLocks/>
          </p:cNvCxnSpPr>
          <p:nvPr userDrawn="1"/>
        </p:nvCxnSpPr>
        <p:spPr>
          <a:xfrm>
            <a:off x="1524000" y="743683"/>
            <a:ext cx="9144000" cy="0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923B8B-3CF8-4F9B-BC35-BBBCE852C9B7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44748"/>
            <a:ext cx="0" cy="380511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66A241D1-749D-4E1D-9A54-9CA6ADA8D7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262" y="111979"/>
            <a:ext cx="1076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0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D045-7A5A-4A79-B104-53C64402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4007B-4D77-4330-BDDA-073FA2F12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C9FC7-B217-4A34-AE88-E9FD68B7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14412-B571-4630-83CE-F4BB96EF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04F2-371C-47DA-85D2-3F8A71F2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58A62A-61E8-47B5-866D-B2BA9D6847D5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35A001-4A70-46A7-8ECA-F8B273087CE8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AD2D47-BAA0-4A57-A524-8795608DB787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335680-87EE-441A-93DE-9BBEE2B068B6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4BFCE503-1984-4B21-AF2B-370804DA1C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7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30D92-2062-4A67-979F-1EF953C4E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BCEEC-F220-4175-BF4C-B2CF573D3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98DF4-8FD3-46A7-9CCF-94C0F2CF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62747-8E47-4065-BC73-1F86664C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E82A6-3576-4255-90D5-FB3EB63E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4C9149-970C-4663-AA1F-3780F07ABCC2}"/>
              </a:ext>
            </a:extLst>
          </p:cNvPr>
          <p:cNvCxnSpPr>
            <a:cxnSpLocks/>
          </p:cNvCxnSpPr>
          <p:nvPr userDrawn="1"/>
        </p:nvCxnSpPr>
        <p:spPr>
          <a:xfrm>
            <a:off x="1112043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270CA8-EFDF-452B-807B-4EB1940ECF12}"/>
              </a:ext>
            </a:extLst>
          </p:cNvPr>
          <p:cNvCxnSpPr>
            <a:cxnSpLocks/>
          </p:cNvCxnSpPr>
          <p:nvPr userDrawn="1"/>
        </p:nvCxnSpPr>
        <p:spPr>
          <a:xfrm>
            <a:off x="11956988" y="695325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37AAC3-3778-42E5-9C66-FC53E10FC930}"/>
              </a:ext>
            </a:extLst>
          </p:cNvPr>
          <p:cNvCxnSpPr>
            <a:cxnSpLocks/>
          </p:cNvCxnSpPr>
          <p:nvPr userDrawn="1"/>
        </p:nvCxnSpPr>
        <p:spPr>
          <a:xfrm>
            <a:off x="1709727" y="353219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57B94-D532-4681-9307-C337BE7E76D7}"/>
              </a:ext>
            </a:extLst>
          </p:cNvPr>
          <p:cNvCxnSpPr>
            <a:cxnSpLocks/>
          </p:cNvCxnSpPr>
          <p:nvPr userDrawn="1"/>
        </p:nvCxnSpPr>
        <p:spPr>
          <a:xfrm>
            <a:off x="11802655" y="1109357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drawing of a person&#10;&#10;Description generated with high confidence">
            <a:extLst>
              <a:ext uri="{FF2B5EF4-FFF2-40B4-BE49-F238E27FC236}">
                <a16:creationId xmlns:a16="http://schemas.microsoft.com/office/drawing/2014/main" id="{CF41041B-7F82-4AF4-BA0A-5A04649D1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1447849" y="-34537"/>
            <a:ext cx="709612" cy="7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9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74BE-063E-4A5D-8F7F-64459098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3EA97-F17B-4314-8C3E-8576A6C19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20749-8B0B-45AF-9994-F27C6F2B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149E4-E42B-4980-8590-CAA123D7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F1586-6A13-4884-A71A-1D153AC9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7033AA-2551-4B0C-8364-EA7279155686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DC54B0-916C-4E63-9903-7CB7CCC54E9F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4FA110-70A4-439F-92F1-80EC4F7149E6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893C06-006B-42F5-88EB-889027D4B337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446AE7DE-D64C-4A1F-BE69-0DF2728928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D159-45DA-457F-828D-AFC673EE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740C5-9A3D-47DF-8073-691166ABB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95632-3819-4EAD-831B-999085E4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11825-5C97-4168-91FA-EA8B226B4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1C320-D9A4-4928-BE99-34D12B1E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FB0DBE-AD5C-47AC-8E39-B9FCAE911D98}"/>
              </a:ext>
            </a:extLst>
          </p:cNvPr>
          <p:cNvCxnSpPr>
            <a:cxnSpLocks/>
          </p:cNvCxnSpPr>
          <p:nvPr userDrawn="1"/>
        </p:nvCxnSpPr>
        <p:spPr>
          <a:xfrm>
            <a:off x="1524000" y="499208"/>
            <a:ext cx="10029092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67074C-1A02-43E9-A338-72A601DDF0F9}"/>
              </a:ext>
            </a:extLst>
          </p:cNvPr>
          <p:cNvCxnSpPr>
            <a:cxnSpLocks/>
          </p:cNvCxnSpPr>
          <p:nvPr userDrawn="1"/>
        </p:nvCxnSpPr>
        <p:spPr>
          <a:xfrm flipH="1">
            <a:off x="548419" y="1444748"/>
            <a:ext cx="34437" cy="4710723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417801-00CF-44ED-87B7-DCE757A93598}"/>
              </a:ext>
            </a:extLst>
          </p:cNvPr>
          <p:cNvCxnSpPr>
            <a:cxnSpLocks/>
          </p:cNvCxnSpPr>
          <p:nvPr userDrawn="1"/>
        </p:nvCxnSpPr>
        <p:spPr>
          <a:xfrm>
            <a:off x="1524000" y="743683"/>
            <a:ext cx="9144000" cy="0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799965-9B2E-45D5-ADE2-B870B3A81D88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44748"/>
            <a:ext cx="0" cy="380511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A9B24197-2BAB-4749-A148-F485BC8CDE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262" y="111979"/>
            <a:ext cx="1076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7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8818-8114-4496-A9EC-B6CB7502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E6FB-3A57-4D0A-8FFF-5493A6631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EA609-19E5-4684-99F5-4649249AC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188E0-6E6E-4E12-99A7-8BE94659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30F36-E5E3-4069-9ED4-4B8E90AB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8995A-D32E-43BE-B31C-70321515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D0B852-E796-4DF4-974B-746C2CB8B625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5AEF3F-4E03-4141-BF21-1D2971081EC7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495CA2-4FE6-4372-986B-117BA9566E2E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177FFF-8540-45BB-922A-6A0C7A228B21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21C0F81A-7075-41E7-8739-76388E8A1D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2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CE62-E6C0-410C-8835-BA2CF630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9DF77-D994-4C5F-B039-3EC68EAF8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D7F73-93B0-45ED-8EA8-CCA818B0D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907-31BA-4567-8D1E-6944780E8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5765F-089C-4357-B08E-C8657656B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D64AE-6D41-46DA-A6F5-6346B9F7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7CB0C-D780-4369-8172-1BFA5A88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066DB-3558-458E-A48F-BBE3B5D3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744EE-4F30-4E3F-AD95-6CF1BD99BD7A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18EE84-DF46-485E-960E-D264EF347DE4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57AF42-EBEE-490A-92AD-81AA05527771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AB6EBD-DA37-403E-B2FC-199A244E12B8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CA7A2E7-7C5D-4A70-91AD-1CB7F58604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8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53EE-C169-4557-9BC6-06BE12FC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997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AF8F8-F23E-42F5-A425-83C42C57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0165-0F43-42DF-A25A-B85C857E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1580F-442B-475C-81C5-2CC3D2A0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F6B466-8982-47B8-AEAF-9ABD285B4AAF}"/>
              </a:ext>
            </a:extLst>
          </p:cNvPr>
          <p:cNvCxnSpPr>
            <a:cxnSpLocks/>
          </p:cNvCxnSpPr>
          <p:nvPr userDrawn="1"/>
        </p:nvCxnSpPr>
        <p:spPr>
          <a:xfrm>
            <a:off x="1524000" y="499208"/>
            <a:ext cx="10029092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BA688A-AC1B-41BA-9E6A-76105E85952E}"/>
              </a:ext>
            </a:extLst>
          </p:cNvPr>
          <p:cNvCxnSpPr>
            <a:cxnSpLocks/>
          </p:cNvCxnSpPr>
          <p:nvPr userDrawn="1"/>
        </p:nvCxnSpPr>
        <p:spPr>
          <a:xfrm flipH="1">
            <a:off x="548419" y="1444748"/>
            <a:ext cx="34437" cy="4710723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4AF69C-3CD5-4180-B52D-AC80F19253AD}"/>
              </a:ext>
            </a:extLst>
          </p:cNvPr>
          <p:cNvCxnSpPr>
            <a:cxnSpLocks/>
          </p:cNvCxnSpPr>
          <p:nvPr userDrawn="1"/>
        </p:nvCxnSpPr>
        <p:spPr>
          <a:xfrm>
            <a:off x="1524000" y="743683"/>
            <a:ext cx="9144000" cy="0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0DF97D-6626-4949-8139-5D4BDFB2DED4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44748"/>
            <a:ext cx="0" cy="380511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D8D0C66D-81D5-40EC-822E-217E6AF8F9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262" y="111979"/>
            <a:ext cx="1076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8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4E49E0-1017-42CA-9A66-4FF39560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2D52B-8BF9-4141-B876-8098CD08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14A78-76CF-4FBD-B3BB-44461136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A14C8A-B30C-4EDB-9FE1-ED59DD53A168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A16F50-68BF-4699-96E9-7EE5A18979F8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76701C-9AA7-4F64-99F7-D2F4A7256777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FA088A-E7AC-48C7-8A08-E0DF8BD5E432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79F14D38-582E-4CB8-8C78-149BE0497C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1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9B03-59DB-4C9C-8E0B-F9D4FA69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19329-6E82-4F87-9DCD-C9E083271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66819-8ED1-4925-BB96-F358D80AC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90F9B-5217-4664-A49A-D48FC5B0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076CF-074B-4414-A5E6-063488D8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71A77-BCDC-4509-8A6B-8883122C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265335-E883-4508-91F6-9206C9A37246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896FF1-3844-425F-9A76-015F2A592253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DAD9FA-82AF-4BDD-A82B-D3816BA20607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5D08E4-96A1-49E3-A0BD-B3D63D55B175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26A64C9B-F209-46A1-96F8-B631621AD4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4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A0B2-0C0A-47AC-972F-626694D52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1273FC-156B-40EB-8BAB-1D6347EC1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258FC-536A-4B25-9CA2-DA2E2AB8C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E1685-694B-4914-B101-BFAA01F9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EF285-EEC9-4734-A8BD-9E5298CE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AB393-F4BF-4AD7-9CFA-8491D8E8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68EAD7-AD69-4189-81E7-66893398DE14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C8875C-EEE7-4472-9890-39E47F430D52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3E1B76-7F6B-4D3B-A3B0-0A93F910145B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34D963-7F12-44E8-B909-94D93B75426F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drawing of a person&#10;&#10;Description generated with high confidence">
            <a:extLst>
              <a:ext uri="{FF2B5EF4-FFF2-40B4-BE49-F238E27FC236}">
                <a16:creationId xmlns:a16="http://schemas.microsoft.com/office/drawing/2014/main" id="{3E30F053-A238-4A17-A4C8-3683FA5ECD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09612" cy="7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4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5000"/>
                <a:lumOff val="95000"/>
              </a:schemeClr>
            </a:gs>
            <a:gs pos="38000">
              <a:schemeClr val="bg1">
                <a:lumMod val="85000"/>
              </a:schemeClr>
            </a:gs>
            <a:gs pos="72000">
              <a:schemeClr val="bg1">
                <a:lumMod val="65000"/>
              </a:schemeClr>
            </a:gs>
            <a:gs pos="100000">
              <a:schemeClr val="bg1">
                <a:lumMod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D7E5E-686C-4110-9FA0-17BB1EE3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890C7-F271-419E-B0FE-117BD4AA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77AA4-CAE1-4255-A8D3-0ECABBE72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86147-1295-4C85-B48B-BFD57414E2B2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977ED-870B-4286-B39A-90F50EDD0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487E2-EE18-4D02-9F09-3CA39D3B7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0A93-96AA-44E0-B3D6-FF0275AF9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Helpful Tip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92487-6D5E-41D3-98F0-29EC71A84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04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F505-B8FC-4203-A564-CD3F9FE8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PyDoc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C3D02E-84AA-49AF-94A5-802699B6A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584"/>
          <a:stretch/>
        </p:blipFill>
        <p:spPr>
          <a:xfrm>
            <a:off x="3552958" y="483282"/>
            <a:ext cx="8132111" cy="629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94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0A93-96AA-44E0-B3D6-FF0275AF9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92487-6D5E-41D3-98F0-29EC71A84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9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48EFD-024D-41F5-8BEF-159CFCA6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Learning Python p.1127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90119-D247-49C2-B362-3F07E9B13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“In fact, realistic C programs often have as much code devoted to error detection as to doing actual work. But in Python, you don’t have to be so methodical (and neurotic!).”</a:t>
            </a:r>
          </a:p>
        </p:txBody>
      </p:sp>
    </p:spTree>
    <p:extLst>
      <p:ext uri="{BB962C8B-B14F-4D97-AF65-F5344CB8AC3E}">
        <p14:creationId xmlns:p14="http://schemas.microsoft.com/office/powerpoint/2010/main" val="443609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750"/>
            <a:ext cx="10515600" cy="1325563"/>
          </a:xfrm>
        </p:spPr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478F0E-4980-F64C-A6A9-63D4FD84C0E7}"/>
              </a:ext>
            </a:extLst>
          </p:cNvPr>
          <p:cNvSpPr txBox="1">
            <a:spLocks/>
          </p:cNvSpPr>
          <p:nvPr/>
        </p:nvSpPr>
        <p:spPr>
          <a:xfrm>
            <a:off x="838200" y="4178853"/>
            <a:ext cx="10515600" cy="510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The Python Way: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BB6F64-CFD0-B249-BAC1-2682FF06EB4E}"/>
              </a:ext>
            </a:extLst>
          </p:cNvPr>
          <p:cNvSpPr/>
          <p:nvPr/>
        </p:nvSpPr>
        <p:spPr>
          <a:xfrm>
            <a:off x="838200" y="1963126"/>
            <a:ext cx="10515600" cy="286232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687C1"/>
                </a:solidFill>
                <a:latin typeface="Menlo-Regular"/>
              </a:rPr>
              <a:t>try </a:t>
            </a:r>
            <a:r>
              <a:rPr lang="en-US" sz="2000" dirty="0">
                <a:solidFill>
                  <a:srgbClr val="D5D5D5"/>
                </a:solidFill>
                <a:latin typeface="Menlo-Regular"/>
              </a:rPr>
              <a:t>{</a:t>
            </a:r>
          </a:p>
          <a:p>
            <a:r>
              <a:rPr lang="en-US" sz="2000" dirty="0">
                <a:solidFill>
                  <a:srgbClr val="6A9A55"/>
                </a:solidFill>
                <a:latin typeface="Menlo-Regular"/>
              </a:rPr>
              <a:t>	// code block to try</a:t>
            </a:r>
          </a:p>
          <a:p>
            <a:r>
              <a:rPr lang="en-US" sz="2000" dirty="0">
                <a:solidFill>
                  <a:srgbClr val="D5D5D5"/>
                </a:solidFill>
                <a:latin typeface="Menlo-Regular"/>
              </a:rPr>
              <a:t>}</a:t>
            </a:r>
          </a:p>
          <a:p>
            <a:r>
              <a:rPr lang="en-US" sz="2000" dirty="0">
                <a:solidFill>
                  <a:srgbClr val="C687C1"/>
                </a:solidFill>
                <a:latin typeface="Menlo-Regular"/>
              </a:rPr>
              <a:t>catch </a:t>
            </a:r>
            <a:r>
              <a:rPr lang="en-US" sz="2000" dirty="0">
                <a:solidFill>
                  <a:srgbClr val="D5D5D5"/>
                </a:solidFill>
                <a:latin typeface="Menlo-Regular"/>
              </a:rPr>
              <a:t>(</a:t>
            </a:r>
            <a:r>
              <a:rPr lang="en-US" sz="2000" dirty="0" err="1">
                <a:solidFill>
                  <a:srgbClr val="D5D5D5"/>
                </a:solidFill>
                <a:latin typeface="Menlo-Regular"/>
              </a:rPr>
              <a:t>invalid_argument</a:t>
            </a:r>
            <a:r>
              <a:rPr lang="en-US" sz="2000" dirty="0">
                <a:solidFill>
                  <a:srgbClr val="D5D5D5"/>
                </a:solidFill>
                <a:latin typeface="Menlo-Regular"/>
              </a:rPr>
              <a:t>&amp; ex) {</a:t>
            </a:r>
          </a:p>
          <a:p>
            <a:r>
              <a:rPr lang="en-US" sz="2000" dirty="0">
                <a:solidFill>
                  <a:srgbClr val="D5D5D5"/>
                </a:solidFill>
                <a:latin typeface="Menlo-Regular"/>
              </a:rPr>
              <a:t>	</a:t>
            </a:r>
            <a:r>
              <a:rPr lang="en-US" sz="2000" dirty="0" err="1">
                <a:solidFill>
                  <a:srgbClr val="D5D5D5"/>
                </a:solidFill>
                <a:latin typeface="Menlo-Regular"/>
              </a:rPr>
              <a:t>cout</a:t>
            </a:r>
            <a:r>
              <a:rPr lang="en-US" sz="2000" dirty="0">
                <a:solidFill>
                  <a:srgbClr val="D5D5D5"/>
                </a:solidFill>
                <a:latin typeface="Menlo-Regular"/>
              </a:rPr>
              <a:t> &lt;&lt; </a:t>
            </a:r>
            <a:r>
              <a:rPr lang="en-US" sz="2000" dirty="0">
                <a:solidFill>
                  <a:srgbClr val="CF9278"/>
                </a:solidFill>
                <a:latin typeface="Menlo-Regular"/>
              </a:rPr>
              <a:t>"An invalid-argument exception occurred: " </a:t>
            </a:r>
            <a:r>
              <a:rPr lang="en-US" sz="2000" dirty="0">
                <a:solidFill>
                  <a:srgbClr val="D5D5D5"/>
                </a:solidFill>
                <a:latin typeface="Menlo-Regular"/>
              </a:rPr>
              <a:t>&lt;&lt; </a:t>
            </a:r>
            <a:r>
              <a:rPr lang="en-US" sz="2000" dirty="0" err="1">
                <a:solidFill>
                  <a:srgbClr val="D5D5D5"/>
                </a:solidFill>
                <a:latin typeface="Menlo-Regular"/>
              </a:rPr>
              <a:t>ex.</a:t>
            </a:r>
            <a:r>
              <a:rPr lang="en-US" sz="2000" dirty="0" err="1">
                <a:solidFill>
                  <a:srgbClr val="DDDDAB"/>
                </a:solidFill>
                <a:latin typeface="Menlo-Regular"/>
              </a:rPr>
              <a:t>what</a:t>
            </a:r>
            <a:r>
              <a:rPr lang="en-US" sz="2000" dirty="0">
                <a:solidFill>
                  <a:srgbClr val="DDDDAB"/>
                </a:solidFill>
                <a:latin typeface="Menlo-Regular"/>
              </a:rPr>
              <a:t> </a:t>
            </a:r>
            <a:r>
              <a:rPr lang="en-US" sz="2000" dirty="0">
                <a:solidFill>
                  <a:srgbClr val="D5D5D5"/>
                </a:solidFill>
                <a:latin typeface="Menlo-Regular"/>
              </a:rPr>
              <a:t>() &lt;&lt; </a:t>
            </a:r>
            <a:r>
              <a:rPr lang="en-US" sz="2000" dirty="0" err="1">
                <a:solidFill>
                  <a:srgbClr val="D5D5D5"/>
                </a:solidFill>
                <a:latin typeface="Menlo-Regular"/>
              </a:rPr>
              <a:t>endl</a:t>
            </a:r>
            <a:r>
              <a:rPr lang="en-US" sz="2000" dirty="0">
                <a:solidFill>
                  <a:srgbClr val="D5D5D5"/>
                </a:solidFill>
                <a:latin typeface="Menlo-Regular"/>
              </a:rPr>
              <a:t>;</a:t>
            </a:r>
          </a:p>
          <a:p>
            <a:r>
              <a:rPr lang="en-US" sz="2000" dirty="0">
                <a:solidFill>
                  <a:srgbClr val="D5D5D5"/>
                </a:solidFill>
                <a:latin typeface="Menlo-Regular"/>
              </a:rPr>
              <a:t>}</a:t>
            </a:r>
          </a:p>
          <a:p>
            <a:r>
              <a:rPr lang="en-US" sz="2000" dirty="0">
                <a:solidFill>
                  <a:srgbClr val="C687C1"/>
                </a:solidFill>
                <a:latin typeface="Menlo-Regular"/>
              </a:rPr>
              <a:t>catch </a:t>
            </a:r>
            <a:r>
              <a:rPr lang="en-US" sz="2000" dirty="0">
                <a:solidFill>
                  <a:srgbClr val="D5D5D5"/>
                </a:solidFill>
                <a:latin typeface="Menlo-Regular"/>
              </a:rPr>
              <a:t>(...) {</a:t>
            </a:r>
          </a:p>
          <a:p>
            <a:r>
              <a:rPr lang="en-US" sz="2000" dirty="0">
                <a:solidFill>
                  <a:srgbClr val="D5D5D5"/>
                </a:solidFill>
                <a:latin typeface="Menlo-Regular"/>
              </a:rPr>
              <a:t>	</a:t>
            </a:r>
            <a:r>
              <a:rPr lang="en-US" sz="2000" dirty="0" err="1">
                <a:solidFill>
                  <a:srgbClr val="D5D5D5"/>
                </a:solidFill>
                <a:latin typeface="Menlo-Regular"/>
              </a:rPr>
              <a:t>cout</a:t>
            </a:r>
            <a:r>
              <a:rPr lang="en-US" sz="2000" dirty="0">
                <a:solidFill>
                  <a:srgbClr val="D5D5D5"/>
                </a:solidFill>
                <a:latin typeface="Menlo-Regular"/>
              </a:rPr>
              <a:t> &lt;&lt; </a:t>
            </a:r>
            <a:r>
              <a:rPr lang="en-US" sz="2000" dirty="0">
                <a:solidFill>
                  <a:srgbClr val="CF9278"/>
                </a:solidFill>
                <a:latin typeface="Menlo-Regular"/>
              </a:rPr>
              <a:t>"Something besides an invalid-argument exception occurred" </a:t>
            </a:r>
            <a:r>
              <a:rPr lang="en-US" sz="2000" dirty="0">
                <a:solidFill>
                  <a:srgbClr val="D5D5D5"/>
                </a:solidFill>
                <a:latin typeface="Menlo-Regular"/>
              </a:rPr>
              <a:t>&lt;&lt; </a:t>
            </a:r>
            <a:r>
              <a:rPr lang="en-US" sz="2000" dirty="0" err="1">
                <a:solidFill>
                  <a:srgbClr val="D5D5D5"/>
                </a:solidFill>
                <a:latin typeface="Menlo-Regular"/>
              </a:rPr>
              <a:t>endl</a:t>
            </a:r>
            <a:r>
              <a:rPr lang="en-US" sz="2000" dirty="0">
                <a:solidFill>
                  <a:srgbClr val="D5D5D5"/>
                </a:solidFill>
                <a:latin typeface="Menlo-Regular"/>
              </a:rPr>
              <a:t>;</a:t>
            </a:r>
          </a:p>
          <a:p>
            <a:r>
              <a:rPr lang="en-US" sz="2000" dirty="0">
                <a:solidFill>
                  <a:srgbClr val="D5D5D5"/>
                </a:solidFill>
                <a:latin typeface="Menlo-Regular"/>
              </a:rPr>
              <a:t>}</a:t>
            </a:r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260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BB6F64-CFD0-B249-BAC1-2682FF06EB4E}"/>
              </a:ext>
            </a:extLst>
          </p:cNvPr>
          <p:cNvSpPr/>
          <p:nvPr/>
        </p:nvSpPr>
        <p:spPr>
          <a:xfrm>
            <a:off x="838200" y="1963126"/>
            <a:ext cx="10515600" cy="317009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except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ArithmeticError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"You had an arithmetic error."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except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"You cannot do that!"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"No errors."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54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0A93-96AA-44E0-B3D6-FF0275AF9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92487-6D5E-41D3-98F0-29EC71A84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66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6E7357-4879-4BD0-B902-6C75F6B5C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235" y="1128783"/>
            <a:ext cx="7143529" cy="460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15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6E7357-4879-4BD0-B902-6C75F6B5C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561" y="1263599"/>
            <a:ext cx="6766877" cy="433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92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 Debugger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5CE961-007F-4A3E-A3EA-DB15BEA7E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836" y="2872424"/>
            <a:ext cx="8078327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51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E4929C-9049-47BB-AFD0-DF8BC3A49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252" y="655388"/>
            <a:ext cx="7391495" cy="554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Comment and Uncomment in VS Code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C98C95-EF5B-5647-93AC-77122809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067"/>
            <a:ext cx="10515600" cy="4662807"/>
          </a:xfrm>
        </p:spPr>
        <p:txBody>
          <a:bodyPr>
            <a:normAutofit/>
          </a:bodyPr>
          <a:lstStyle/>
          <a:p>
            <a:r>
              <a:rPr lang="en-US" sz="3200" dirty="0"/>
              <a:t>Select what you want to comment and hit “</a:t>
            </a:r>
            <a:r>
              <a:rPr lang="en-US" sz="3200" dirty="0" err="1"/>
              <a:t>Ctrl”+”K</a:t>
            </a:r>
            <a:r>
              <a:rPr lang="en-US" sz="3200" dirty="0"/>
              <a:t>” then “</a:t>
            </a:r>
            <a:r>
              <a:rPr lang="en-US" sz="3200" dirty="0" err="1"/>
              <a:t>Ctrl”+”C</a:t>
            </a:r>
            <a:r>
              <a:rPr lang="en-US" sz="3200" dirty="0"/>
              <a:t>” to comment everything selected.</a:t>
            </a:r>
          </a:p>
          <a:p>
            <a:r>
              <a:rPr lang="en-US" sz="3200" dirty="0"/>
              <a:t>“</a:t>
            </a:r>
            <a:r>
              <a:rPr lang="en-US" sz="3200" dirty="0" err="1"/>
              <a:t>Ctrl”+”K</a:t>
            </a:r>
            <a:r>
              <a:rPr lang="en-US" sz="3200" dirty="0"/>
              <a:t>” then “</a:t>
            </a:r>
            <a:r>
              <a:rPr lang="en-US" sz="3200" dirty="0" err="1"/>
              <a:t>Ctrl”+”U</a:t>
            </a:r>
            <a:r>
              <a:rPr lang="en-US" sz="3200" dirty="0"/>
              <a:t>” uncomments selected text.</a:t>
            </a:r>
          </a:p>
        </p:txBody>
      </p:sp>
    </p:spTree>
    <p:extLst>
      <p:ext uri="{BB962C8B-B14F-4D97-AF65-F5344CB8AC3E}">
        <p14:creationId xmlns:p14="http://schemas.microsoft.com/office/powerpoint/2010/main" val="2465564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6E7357-4879-4BD0-B902-6C75F6B5C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364" y="1823813"/>
            <a:ext cx="6249272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02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6E7357-4879-4BD0-B902-6C75F6B5C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224" y="462879"/>
            <a:ext cx="3921552" cy="593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32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0A93-96AA-44E0-B3D6-FF0275AF9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92487-6D5E-41D3-98F0-29EC71A84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69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6E7357-4879-4BD0-B902-6C75F6B5C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89" y="836689"/>
            <a:ext cx="5184622" cy="518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51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6E7357-4879-4BD0-B902-6C75F6B5C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12" y="1911309"/>
            <a:ext cx="7108176" cy="30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82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unittest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DC6B066-D5A8-486B-B9D2-B8A9BC316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48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unittest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calculator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TestAddMethods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unittest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TestCase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testPositives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.assertEqual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calculator.Add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testNegatives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.assertEqual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calculator.Add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(-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-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), -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__name__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'__main__’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unittest.main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0017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6E7357-4879-4BD0-B902-6C75F6B5C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014" y="812260"/>
            <a:ext cx="6977971" cy="523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2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0A93-96AA-44E0-B3D6-FF0275AF9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92487-6D5E-41D3-98F0-29EC71A84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3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6E7357-4879-4BD0-B902-6C75F6B5C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645" y="1134645"/>
            <a:ext cx="4588710" cy="458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1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6E7357-4879-4BD0-B902-6C75F6B5C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376" y="734376"/>
            <a:ext cx="5389247" cy="538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8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In-Line Comments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C98C95-EF5B-5647-93AC-77122809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068"/>
            <a:ext cx="10515600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Use “#” to input lines the computer won’t read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D76A6-B805-3D4A-A2C0-449A63350EE4}"/>
              </a:ext>
            </a:extLst>
          </p:cNvPr>
          <p:cNvSpPr/>
          <p:nvPr/>
        </p:nvSpPr>
        <p:spPr>
          <a:xfrm>
            <a:off x="838200" y="2341048"/>
            <a:ext cx="10515600" cy="160043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# Calculate the area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length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width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area = length * width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statement 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"The area is 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(area) +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"."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(statement)</a:t>
            </a:r>
          </a:p>
        </p:txBody>
      </p:sp>
    </p:spTree>
    <p:extLst>
      <p:ext uri="{BB962C8B-B14F-4D97-AF65-F5344CB8AC3E}">
        <p14:creationId xmlns:p14="http://schemas.microsoft.com/office/powerpoint/2010/main" val="1583485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CBBA-9846-4D95-A662-63783D12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(and Class) Documentation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1C43FFC-892E-499A-B860-05DA91CCC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904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number1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number2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'''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Adds the two numbers.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'''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number1 + number2</a:t>
            </a:r>
          </a:p>
          <a:p>
            <a:pPr marL="0" indent="0">
              <a:buNone/>
            </a:pP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449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CBBA-9846-4D95-A662-63783D12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the Documentation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1C43FFC-892E-499A-B860-05DA91CCC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981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Add.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__doc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__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	Adds the two numbers.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161ACD-CE4F-46C2-BE54-34D9E2DCC91A}"/>
              </a:ext>
            </a:extLst>
          </p:cNvPr>
          <p:cNvSpPr txBox="1">
            <a:spLocks/>
          </p:cNvSpPr>
          <p:nvPr/>
        </p:nvSpPr>
        <p:spPr>
          <a:xfrm>
            <a:off x="838200" y="4548274"/>
            <a:ext cx="10515600" cy="1788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C4C623-7514-421D-8C0D-98613C9F98DE}"/>
              </a:ext>
            </a:extLst>
          </p:cNvPr>
          <p:cNvSpPr txBox="1"/>
          <p:nvPr/>
        </p:nvSpPr>
        <p:spPr>
          <a:xfrm>
            <a:off x="838200" y="3483234"/>
            <a:ext cx="439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That is two (2) “_”s on both sides!</a:t>
            </a:r>
          </a:p>
        </p:txBody>
      </p:sp>
    </p:spTree>
    <p:extLst>
      <p:ext uri="{BB962C8B-B14F-4D97-AF65-F5344CB8AC3E}">
        <p14:creationId xmlns:p14="http://schemas.microsoft.com/office/powerpoint/2010/main" val="1286975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noTechnologyAcademyTemplate.potx" id="{1F972A17-17A0-4BDC-AAAD-7834667CD0EE}" vid="{5392BCF0-1DEA-4407-A199-2AA26C36E1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RenoTechnologyAcademyTemplate</Template>
  <TotalTime>8613</TotalTime>
  <Words>207</Words>
  <Application>Microsoft Office PowerPoint</Application>
  <PresentationFormat>Widescreen</PresentationFormat>
  <Paragraphs>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Courier New</vt:lpstr>
      <vt:lpstr>Menlo-Regular</vt:lpstr>
      <vt:lpstr>Office Theme</vt:lpstr>
      <vt:lpstr>Helpful Tip</vt:lpstr>
      <vt:lpstr>Block Comment and Uncomment in VS Code</vt:lpstr>
      <vt:lpstr>PowerPoint Presentation</vt:lpstr>
      <vt:lpstr>Documentation</vt:lpstr>
      <vt:lpstr>PowerPoint Presentation</vt:lpstr>
      <vt:lpstr>PowerPoint Presentation</vt:lpstr>
      <vt:lpstr>In-Line Comments</vt:lpstr>
      <vt:lpstr>Function (and Class) Documentation</vt:lpstr>
      <vt:lpstr>Retrieving the Documentation</vt:lpstr>
      <vt:lpstr>PyDoc</vt:lpstr>
      <vt:lpstr>Error Handling</vt:lpstr>
      <vt:lpstr>Learning Python p.1127</vt:lpstr>
      <vt:lpstr>C++</vt:lpstr>
      <vt:lpstr>Python</vt:lpstr>
      <vt:lpstr>Debugging</vt:lpstr>
      <vt:lpstr>PowerPoint Presentation</vt:lpstr>
      <vt:lpstr>PowerPoint Presentation</vt:lpstr>
      <vt:lpstr>Visual Studio Code Debugger</vt:lpstr>
      <vt:lpstr>PowerPoint Presentation</vt:lpstr>
      <vt:lpstr>PowerPoint Presentation</vt:lpstr>
      <vt:lpstr>PowerPoint Presentation</vt:lpstr>
      <vt:lpstr>Unit Tests</vt:lpstr>
      <vt:lpstr>PowerPoint Presentation</vt:lpstr>
      <vt:lpstr>PowerPoint Presentation</vt:lpstr>
      <vt:lpstr>unittest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Reno Technology Academy</dc:title>
  <dc:creator>Paul Hinsberg</dc:creator>
  <cp:lastModifiedBy>Lindsay Spencer</cp:lastModifiedBy>
  <cp:revision>132</cp:revision>
  <dcterms:created xsi:type="dcterms:W3CDTF">2018-01-25T19:49:14Z</dcterms:created>
  <dcterms:modified xsi:type="dcterms:W3CDTF">2019-02-20T03:55:57Z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a23c400-78e7-4d42-982d-273adef68ef9_Enabled">
    <vt:lpwstr>True</vt:lpwstr>
  </property>
  <property fmtid="{D5CDD505-2E9C-101B-9397-08002B2CF9AE}" pid="3" name="MSIP_Label_3a23c400-78e7-4d42-982d-273adef68ef9_SiteId">
    <vt:lpwstr>7fe14ab6-8f5d-4139-84bf-cd8aed0ee6b9</vt:lpwstr>
  </property>
  <property fmtid="{D5CDD505-2E9C-101B-9397-08002B2CF9AE}" pid="4" name="MSIP_Label_3a23c400-78e7-4d42-982d-273adef68ef9_Owner">
    <vt:lpwstr>stephen.andreano@techdata.com</vt:lpwstr>
  </property>
  <property fmtid="{D5CDD505-2E9C-101B-9397-08002B2CF9AE}" pid="5" name="MSIP_Label_3a23c400-78e7-4d42-982d-273adef68ef9_SetDate">
    <vt:lpwstr>2019-01-12T01:12:09.9910000Z</vt:lpwstr>
  </property>
  <property fmtid="{D5CDD505-2E9C-101B-9397-08002B2CF9AE}" pid="6" name="MSIP_Label_3a23c400-78e7-4d42-982d-273adef68ef9_Name">
    <vt:lpwstr>Internal Use</vt:lpwstr>
  </property>
  <property fmtid="{D5CDD505-2E9C-101B-9397-08002B2CF9AE}" pid="7" name="MSIP_Label_3a23c400-78e7-4d42-982d-273adef68ef9_Application">
    <vt:lpwstr>Microsoft Azure Information Protection</vt:lpwstr>
  </property>
  <property fmtid="{D5CDD505-2E9C-101B-9397-08002B2CF9AE}" pid="8" name="MSIP_Label_3a23c400-78e7-4d42-982d-273adef68ef9_Extended_MSFT_Method">
    <vt:lpwstr>Automatic</vt:lpwstr>
  </property>
  <property fmtid="{D5CDD505-2E9C-101B-9397-08002B2CF9AE}" pid="9" name="Sensitivity">
    <vt:lpwstr>Internal Use</vt:lpwstr>
  </property>
</Properties>
</file>