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0" r:id="rId3"/>
    <p:sldId id="298" r:id="rId4"/>
    <p:sldId id="305" r:id="rId5"/>
    <p:sldId id="307" r:id="rId6"/>
    <p:sldId id="268" r:id="rId7"/>
    <p:sldId id="283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16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9" d="100"/>
          <a:sy n="69" d="100"/>
        </p:scale>
        <p:origin x="6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Caveat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7ABD39D8-6433-481F-8F80-64573779C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"Hi"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9EB105-0B0A-4075-8B30-247F55EAFEF1}"/>
              </a:ext>
            </a:extLst>
          </p:cNvPr>
          <p:cNvSpPr txBox="1">
            <a:spLocks/>
          </p:cNvSpPr>
          <p:nvPr/>
        </p:nvSpPr>
        <p:spPr>
          <a:xfrm>
            <a:off x="838200" y="2874686"/>
            <a:ext cx="10515600" cy="17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Works. Why?</a:t>
            </a:r>
          </a:p>
        </p:txBody>
      </p:sp>
    </p:spTree>
    <p:extLst>
      <p:ext uri="{BB962C8B-B14F-4D97-AF65-F5344CB8AC3E}">
        <p14:creationId xmlns:p14="http://schemas.microsoft.com/office/powerpoint/2010/main" val="325845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31830-04CF-42C1-869F-2C2CB71EA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2" t="35930" r="22770" b="12212"/>
          <a:stretch/>
        </p:blipFill>
        <p:spPr>
          <a:xfrm>
            <a:off x="838200" y="1243064"/>
            <a:ext cx="10515599" cy="53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5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F9285-3449-4DFE-8363-5B4355DB2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8" r="48215" b="70667"/>
          <a:stretch/>
        </p:blipFill>
        <p:spPr>
          <a:xfrm>
            <a:off x="838200" y="1545579"/>
            <a:ext cx="7512781" cy="50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7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Control &amp;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AE6634-0D97-41AA-A8F2-EE7272446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C++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60FA9D-47E4-4EF3-9E71-1B058882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69DD7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569DD7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569DD7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6)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n-NO" sz="2000" dirty="0">
              <a:solidFill>
                <a:srgbClr val="D5D5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143C07-3A01-43C0-98C0-8633C2836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EB110F9-F769-41C4-8D01-AA728728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n-NO" sz="2000" dirty="0">
                <a:solidFill>
                  <a:srgbClr val="D4D4D4"/>
                </a:solidFill>
                <a:latin typeface="Consolas" panose="020B0609020204030204" pitchFamily="49" charset="0"/>
              </a:rPr>
              <a:t>i = </a:t>
            </a:r>
            <a:r>
              <a:rPr lang="nn-NO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nn-NO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nn-NO" sz="2000" dirty="0">
                <a:solidFill>
                  <a:srgbClr val="D4D4D4"/>
                </a:solidFill>
                <a:latin typeface="Consolas" panose="020B0609020204030204" pitchFamily="49" charset="0"/>
              </a:rPr>
              <a:t> i &lt; </a:t>
            </a:r>
            <a:r>
              <a:rPr lang="nn-NO" sz="2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nn-NO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nn-NO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nn-NO" sz="2000" dirty="0">
                <a:solidFill>
                  <a:srgbClr val="D4D4D4"/>
                </a:solidFill>
                <a:latin typeface="Consolas" panose="020B0609020204030204" pitchFamily="49" charset="0"/>
              </a:rPr>
              <a:t>(i)</a:t>
            </a:r>
          </a:p>
          <a:p>
            <a:pPr marL="457200" lvl="1" indent="0">
              <a:buNone/>
            </a:pPr>
            <a:r>
              <a:rPr lang="nn-NO" sz="2000" dirty="0">
                <a:solidFill>
                  <a:srgbClr val="D4D4D4"/>
                </a:solidFill>
                <a:latin typeface="Consolas" panose="020B0609020204030204" pitchFamily="49" charset="0"/>
              </a:rPr>
              <a:t>i += </a:t>
            </a:r>
            <a:r>
              <a:rPr lang="nn-NO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nn-NO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7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EB110F9-F769-41C4-8D01-AA728728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904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continue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EB34E-3030-4745-8169-02674917DC2C}"/>
              </a:ext>
            </a:extLst>
          </p:cNvPr>
          <p:cNvSpPr txBox="1"/>
          <p:nvPr/>
        </p:nvSpPr>
        <p:spPr>
          <a:xfrm>
            <a:off x="838200" y="451658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the continue statement we can stop the current iteration, and continue with the next</a:t>
            </a:r>
          </a:p>
        </p:txBody>
      </p:sp>
    </p:spTree>
    <p:extLst>
      <p:ext uri="{BB962C8B-B14F-4D97-AF65-F5344CB8AC3E}">
        <p14:creationId xmlns:p14="http://schemas.microsoft.com/office/powerpoint/2010/main" val="424947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Statement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EB110F9-F769-41C4-8D01-AA728728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904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EB34E-3030-4745-8169-02674917DC2C}"/>
              </a:ext>
            </a:extLst>
          </p:cNvPr>
          <p:cNvSpPr txBox="1"/>
          <p:nvPr/>
        </p:nvSpPr>
        <p:spPr>
          <a:xfrm>
            <a:off x="838200" y="451658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the break statement we can stop the loop even if the while condition is true.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E509D-6102-47C1-AF00-463D509CA49F}"/>
              </a:ext>
            </a:extLst>
          </p:cNvPr>
          <p:cNvSpPr txBox="1"/>
          <p:nvPr/>
        </p:nvSpPr>
        <p:spPr>
          <a:xfrm>
            <a:off x="5218594" y="6123543"/>
            <a:ext cx="613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*https://www.w3schools.com/python/python_while_loops.asp</a:t>
            </a:r>
          </a:p>
        </p:txBody>
      </p:sp>
    </p:spTree>
    <p:extLst>
      <p:ext uri="{BB962C8B-B14F-4D97-AF65-F5344CB8AC3E}">
        <p14:creationId xmlns:p14="http://schemas.microsoft.com/office/powerpoint/2010/main" val="214850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8C633D-9766-4887-AEA2-C2A1BC0F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get to it later . . .</a:t>
            </a:r>
          </a:p>
        </p:txBody>
      </p:sp>
    </p:spTree>
    <p:extLst>
      <p:ext uri="{BB962C8B-B14F-4D97-AF65-F5344CB8AC3E}">
        <p14:creationId xmlns:p14="http://schemas.microsoft.com/office/powerpoint/2010/main" val="153879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9D8A-569C-4F10-A6C7-8EA65361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C++ Way: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A2AA-318F-44EF-A4A6-A774CB65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3474656"/>
            <a:ext cx="10166797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1703392"/>
            <a:ext cx="10166797" cy="44012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DD7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rgbClr val="DDDDAB"/>
                </a:solidFill>
                <a:latin typeface="Consolas" panose="020B0609020204030204" pitchFamily="49" charset="0"/>
              </a:rPr>
              <a:t>ConvertFahrenheitToCelsius</a:t>
            </a:r>
            <a:r>
              <a:rPr lang="en-US" sz="2000" dirty="0">
                <a:solidFill>
                  <a:srgbClr val="DDDDA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DD7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rgbClr val="D5D5D5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6A9A55"/>
                </a:solidFill>
                <a:latin typeface="Consolas" panose="020B0609020204030204" pitchFamily="49" charset="0"/>
              </a:rPr>
              <a:t>//  Conversion function</a:t>
            </a:r>
          </a:p>
          <a:p>
            <a:pPr lvl="1"/>
            <a:r>
              <a:rPr lang="en-US" sz="2000" dirty="0">
                <a:solidFill>
                  <a:srgbClr val="569DD7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5D5D5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 - 32) * (5. / 9.);</a:t>
            </a:r>
          </a:p>
          <a:p>
            <a:pPr marL="0" lvl="1"/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}</a:t>
            </a:r>
          </a:p>
          <a:p>
            <a:pPr marL="0" lvl="1"/>
            <a:endParaRPr lang="en-US" sz="2000" dirty="0">
              <a:solidFill>
                <a:srgbClr val="D5D5D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DD7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main() </a:t>
            </a:r>
          </a:p>
          <a:p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569DD7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de-DE" sz="2000" dirty="0">
                <a:solidFill>
                  <a:srgbClr val="D5D5D5"/>
                </a:solidFill>
                <a:latin typeface="Consolas" panose="020B0609020204030204" pitchFamily="49" charset="0"/>
              </a:rPr>
              <a:t>std::cout &lt;&lt; </a:t>
            </a:r>
            <a:r>
              <a:rPr lang="de-DE" sz="2000" dirty="0">
                <a:solidFill>
                  <a:srgbClr val="CF9278"/>
                </a:solidFill>
                <a:latin typeface="Consolas" panose="020B0609020204030204" pitchFamily="49" charset="0"/>
              </a:rPr>
              <a:t>"Insert degrees fahrenheit: "</a:t>
            </a:r>
            <a:r>
              <a:rPr lang="de-DE" sz="2000" dirty="0">
                <a:solidFill>
                  <a:srgbClr val="D5D5D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D5D5D5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D5D5D5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D5D5D5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D5D5D5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CF9278"/>
                </a:solidFill>
                <a:latin typeface="Consolas" panose="020B0609020204030204" pitchFamily="49" charset="0"/>
              </a:rPr>
              <a:t>" in </a:t>
            </a:r>
            <a:r>
              <a:rPr lang="en-US" sz="2000" dirty="0" err="1">
                <a:solidFill>
                  <a:srgbClr val="CF9278"/>
                </a:solidFill>
                <a:latin typeface="Consolas" panose="020B0609020204030204" pitchFamily="49" charset="0"/>
              </a:rPr>
              <a:t>celsius</a:t>
            </a:r>
            <a:r>
              <a:rPr lang="en-US" sz="2000" dirty="0">
                <a:solidFill>
                  <a:srgbClr val="CF9278"/>
                </a:solidFill>
                <a:latin typeface="Consolas" panose="020B0609020204030204" pitchFamily="49" charset="0"/>
              </a:rPr>
              <a:t> is " 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 err="1">
                <a:solidFill>
                  <a:srgbClr val="D5D5D5"/>
                </a:solidFill>
                <a:latin typeface="Consolas" panose="020B0609020204030204" pitchFamily="49" charset="0"/>
              </a:rPr>
              <a:t>ConvertFahrenheitToCelsius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5D5D5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5D5D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7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CBBA-9846-4D95-A662-63783D12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Way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C43FFC-892E-499A-B860-05DA91C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42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ConvertFahrenheitToCelsius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* 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"Insert degrees 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"in 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celsius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 is"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convertFahrenheitToCelsius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794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CBBA-9846-4D95-A662-63783D12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Way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C43FFC-892E-499A-B860-05DA91C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904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"Insert degrees 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"in 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celsius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 is"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ConvertFahrenheitToCelsius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ConvertFahrenheitToCelsius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fahrenheit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* 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161ACD-CE4F-46C2-BE54-34D9E2DCC91A}"/>
              </a:ext>
            </a:extLst>
          </p:cNvPr>
          <p:cNvSpPr txBox="1">
            <a:spLocks/>
          </p:cNvSpPr>
          <p:nvPr/>
        </p:nvSpPr>
        <p:spPr>
          <a:xfrm>
            <a:off x="838200" y="4548274"/>
            <a:ext cx="10515600" cy="17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Doesn’t work, even though the book says it should. Good rule of thumb is to make sure you define the function before you use it. </a:t>
            </a:r>
          </a:p>
        </p:txBody>
      </p:sp>
    </p:spTree>
    <p:extLst>
      <p:ext uri="{BB962C8B-B14F-4D97-AF65-F5344CB8AC3E}">
        <p14:creationId xmlns:p14="http://schemas.microsoft.com/office/powerpoint/2010/main" val="12869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9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17885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34778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9A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Scope</a:t>
            </a:r>
          </a:p>
          <a:p>
            <a:r>
              <a:rPr lang="en-US" sz="2000" dirty="0">
                <a:solidFill>
                  <a:srgbClr val="569D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99;</a:t>
            </a:r>
          </a:p>
          <a:p>
            <a:r>
              <a:rPr lang="en-US" sz="2000" dirty="0">
                <a:solidFill>
                  <a:srgbClr val="569D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solidFill>
                  <a:srgbClr val="DDDD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569D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lvl="1"/>
            <a:r>
              <a:rPr lang="en-US" sz="2000" dirty="0">
                <a:solidFill>
                  <a:srgbClr val="6A9A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scope</a:t>
            </a:r>
          </a:p>
          <a:p>
            <a:pPr lvl="1"/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X + Y;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569DD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>
                <a:solidFill>
                  <a:srgbClr val="DDDD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DDDD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6CF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6A9A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 = 100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17885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34778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 Global scope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X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99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 Local scope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Z = X + Y</a:t>
            </a: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Z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 result = 100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6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7365</TotalTime>
  <Words>349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Menlo-Regular</vt:lpstr>
      <vt:lpstr>Office Theme</vt:lpstr>
      <vt:lpstr>Operators Caveat</vt:lpstr>
      <vt:lpstr>Functions</vt:lpstr>
      <vt:lpstr>The C++ Way:</vt:lpstr>
      <vt:lpstr>The Python Way</vt:lpstr>
      <vt:lpstr>The Python Way</vt:lpstr>
      <vt:lpstr>Scope</vt:lpstr>
      <vt:lpstr>C++</vt:lpstr>
      <vt:lpstr>Python</vt:lpstr>
      <vt:lpstr>Modules</vt:lpstr>
      <vt:lpstr>C++</vt:lpstr>
      <vt:lpstr>Python</vt:lpstr>
      <vt:lpstr>Flow Control &amp; Loops</vt:lpstr>
      <vt:lpstr>While Loop</vt:lpstr>
      <vt:lpstr>The continue Statement</vt:lpstr>
      <vt:lpstr>The break Statement</vt:lpstr>
      <vt:lpstr>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115</cp:revision>
  <dcterms:created xsi:type="dcterms:W3CDTF">2018-01-25T19:49:14Z</dcterms:created>
  <dcterms:modified xsi:type="dcterms:W3CDTF">2019-02-11T06:42:58Z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