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98" r:id="rId3"/>
    <p:sldId id="268" r:id="rId4"/>
    <p:sldId id="283" r:id="rId5"/>
    <p:sldId id="296" r:id="rId6"/>
    <p:sldId id="302" r:id="rId7"/>
    <p:sldId id="303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A2A"/>
    <a:srgbClr val="004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5B7-ED55-4020-BC35-D1906086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3699-F8E6-4FDD-8A1A-130B5FC2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3BBA-906B-4587-AB9C-AB14EC0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DB77-A125-416C-8ED8-AC080160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08A9-C867-44BA-952F-A3D1F15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302D2D-3B5B-4EAD-8C94-BDEBD16DBF6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967E2-AFD1-478F-8FC3-D2FB840DA7ED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0262A-C217-4B34-8585-09D7C043E78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23B8B-3CF8-4F9B-BC35-BBBCE852C9B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6A241D1-749D-4E1D-9A54-9CA6ADA8D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D045-7A5A-4A79-B104-53C64402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4007B-4D77-4330-BDDA-073FA2F1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9FC7-B217-4A34-AE88-E9FD68B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4412-B571-4630-83CE-F4BB96E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04F2-371C-47DA-85D2-3F8A71F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58A62A-61E8-47B5-866D-B2BA9D6847D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5A001-4A70-46A7-8ECA-F8B273087CE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AD2D47-BAA0-4A57-A524-8795608DB78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35680-87EE-441A-93DE-9BBEE2B068B6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BFCE503-1984-4B21-AF2B-370804DA1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30D92-2062-4A67-979F-1EF953C4E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CEEC-F220-4175-BF4C-B2CF573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8DF4-8FD3-46A7-9CCF-94C0F2C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2747-8E47-4065-BC73-1F86664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82A6-3576-4255-90D5-FB3EB63E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C9149-970C-4663-AA1F-3780F07ABCC2}"/>
              </a:ext>
            </a:extLst>
          </p:cNvPr>
          <p:cNvCxnSpPr>
            <a:cxnSpLocks/>
          </p:cNvCxnSpPr>
          <p:nvPr userDrawn="1"/>
        </p:nvCxnSpPr>
        <p:spPr>
          <a:xfrm>
            <a:off x="1112043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0CA8-EFDF-452B-807B-4EB1940ECF12}"/>
              </a:ext>
            </a:extLst>
          </p:cNvPr>
          <p:cNvCxnSpPr>
            <a:cxnSpLocks/>
          </p:cNvCxnSpPr>
          <p:nvPr userDrawn="1"/>
        </p:nvCxnSpPr>
        <p:spPr>
          <a:xfrm>
            <a:off x="11956988" y="695325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37AAC3-3778-42E5-9C66-FC53E10FC930}"/>
              </a:ext>
            </a:extLst>
          </p:cNvPr>
          <p:cNvCxnSpPr>
            <a:cxnSpLocks/>
          </p:cNvCxnSpPr>
          <p:nvPr userDrawn="1"/>
        </p:nvCxnSpPr>
        <p:spPr>
          <a:xfrm>
            <a:off x="1709727" y="353219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57B94-D532-4681-9307-C337BE7E76D7}"/>
              </a:ext>
            </a:extLst>
          </p:cNvPr>
          <p:cNvCxnSpPr>
            <a:cxnSpLocks/>
          </p:cNvCxnSpPr>
          <p:nvPr userDrawn="1"/>
        </p:nvCxnSpPr>
        <p:spPr>
          <a:xfrm>
            <a:off x="11802655" y="1109357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CF41041B-7F82-4AF4-BA0A-5A04649D1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447849" y="-34537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4BE-063E-4A5D-8F7F-64459098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EA97-F17B-4314-8C3E-8576A6C1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0749-8B0B-45AF-9994-F27C6F2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49E4-E42B-4980-8590-CAA123D7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1586-6A13-4884-A71A-1D153AC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7033AA-2551-4B0C-8364-EA727915568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DC54B0-916C-4E63-9903-7CB7CCC54E9F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4FA110-70A4-439F-92F1-80EC4F7149E6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93C06-006B-42F5-88EB-889027D4B337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46AE7DE-D64C-4A1F-BE69-0DF272892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159-45DA-457F-828D-AFC673EE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0C5-9A3D-47DF-8073-691166AB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5632-3819-4EAD-831B-999085E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825-5C97-4168-91FA-EA8B22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C320-D9A4-4928-BE99-34D12B1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B0DBE-AD5C-47AC-8E39-B9FCAE911D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7074C-1A02-43E9-A338-72A601DDF0F9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417801-00CF-44ED-87B7-DCE757A935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799965-9B2E-45D5-ADE2-B870B3A81D88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9B24197-2BAB-4749-A148-F485BC8CD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818-8114-4496-A9EC-B6CB7502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E6FB-3A57-4D0A-8FFF-5493A6631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A609-19E5-4684-99F5-4649249A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88E0-6E6E-4E12-99A7-8BE9465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0F36-E5E3-4069-9ED4-4B8E90AB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995A-D32E-43BE-B31C-7032151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0B852-E796-4DF4-974B-746C2CB8B62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5AEF3F-4E03-4141-BF21-1D2971081EC7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495CA2-4FE6-4372-986B-117BA9566E2E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77FFF-8540-45BB-922A-6A0C7A228B21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1C0F81A-7075-41E7-8739-76388E8A1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CE62-E6C0-410C-8835-BA2CF63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DF77-D994-4C5F-B039-3EC68EAF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D7F73-93B0-45ED-8EA8-CCA818B0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907-31BA-4567-8D1E-6944780E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765F-089C-4357-B08E-C8657656B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D64AE-6D41-46DA-A6F5-6346B9F7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7CB0C-D780-4369-8172-1BFA5A8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066DB-3558-458E-A48F-BBE3B5D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744EE-4F30-4E3F-AD95-6CF1BD99BD7A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18EE84-DF46-485E-960E-D264EF347DE4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7AF42-EBEE-490A-92AD-81AA05527771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B6EBD-DA37-403E-B2FC-199A244E12B8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CA7A2E7-7C5D-4A70-91AD-1CB7F5860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53EE-C169-4557-9BC6-06BE12FC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9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AF8F8-F23E-42F5-A425-83C42C57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0165-0F43-42DF-A25A-B85C85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580F-442B-475C-81C5-2CC3D2A0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6B466-8982-47B8-AEAF-9ABD285B4A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A688A-AC1B-41BA-9E6A-76105E85952E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AF69C-3CD5-4180-B52D-AC80F19253A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DF97D-6626-4949-8139-5D4BDFB2DED4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8D0C66D-81D5-40EC-822E-217E6AF8F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E49E0-1017-42CA-9A66-4FF3956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2D52B-8BF9-4141-B876-8098CD0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14A78-76CF-4FBD-B3BB-44461136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14C8A-B30C-4EDB-9FE1-ED59DD53A168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A16F50-68BF-4699-96E9-7EE5A18979F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6701C-9AA7-4F64-99F7-D2F4A725677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A088A-E7AC-48C7-8A08-E0DF8BD5E432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9F14D38-582E-4CB8-8C78-149BE0497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B03-59DB-4C9C-8E0B-F9D4FA69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9329-6E82-4F87-9DCD-C9E08327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6819-8ED1-4925-BB96-F358D80A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0F9B-5217-4664-A49A-D48FC5B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6CF-074B-4414-A5E6-063488D8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1A77-BCDC-4509-8A6B-8883122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65335-E883-4508-91F6-9206C9A3724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96FF1-3844-425F-9A76-015F2A592253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DAD9FA-82AF-4BDD-A82B-D3816BA2060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5D08E4-96A1-49E3-A0BD-B3D63D55B175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6A64C9B-F209-46A1-96F8-B631621AD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A0B2-0C0A-47AC-972F-626694D5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273FC-156B-40EB-8BAB-1D6347EC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58FC-536A-4B25-9CA2-DA2E2AB8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1685-694B-4914-B101-BFAA01F9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F285-EEC9-4734-A8BD-9E5298CE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B393-F4BF-4AD7-9CFA-8491D8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8EAD7-AD69-4189-81E7-66893398DE14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8875C-EEE7-4472-9890-39E47F430D52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3E1B76-7F6B-4D3B-A3B0-0A93F910145B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4D963-7F12-44E8-B909-94D93B75426F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rawing of a person&#10;&#10;Description generated with high confidence">
            <a:extLst>
              <a:ext uri="{FF2B5EF4-FFF2-40B4-BE49-F238E27FC236}">
                <a16:creationId xmlns:a16="http://schemas.microsoft.com/office/drawing/2014/main" id="{3E30F053-A238-4A17-A4C8-3683FA5EC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5000"/>
                <a:lumOff val="95000"/>
              </a:schemeClr>
            </a:gs>
            <a:gs pos="38000">
              <a:schemeClr val="bg1">
                <a:lumMod val="85000"/>
              </a:schemeClr>
            </a:gs>
            <a:gs pos="7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D7E5E-686C-4110-9FA0-17BB1EE3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90C7-F271-419E-B0FE-117BD4AA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7AA4-CAE1-4255-A8D3-0ECABBE7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77ED-870B-4286-B39A-90F50EDD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7E2-EE18-4D02-9F09-3CA39D3B7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0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389"/>
            <a:ext cx="10166797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The C++ Way: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1B0CE5-0394-B648-A4DE-D2ED92908194}"/>
              </a:ext>
            </a:extLst>
          </p:cNvPr>
          <p:cNvSpPr txBox="1">
            <a:spLocks/>
          </p:cNvSpPr>
          <p:nvPr/>
        </p:nvSpPr>
        <p:spPr>
          <a:xfrm>
            <a:off x="838200" y="3474656"/>
            <a:ext cx="10166797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1085369"/>
            <a:ext cx="10166797" cy="206210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A55"/>
                </a:solidFill>
                <a:latin typeface="Menlo-Regular"/>
              </a:rPr>
              <a:t>// declare a variable</a:t>
            </a:r>
          </a:p>
          <a:p>
            <a:r>
              <a:rPr lang="en-US" sz="1600" dirty="0">
                <a:solidFill>
                  <a:srgbClr val="569DD7"/>
                </a:solidFill>
                <a:latin typeface="Menlo-Regular"/>
              </a:rPr>
              <a:t>int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age = </a:t>
            </a:r>
            <a:r>
              <a:rPr lang="en-US" sz="1600" dirty="0">
                <a:solidFill>
                  <a:srgbClr val="B6CFA9"/>
                </a:solidFill>
                <a:latin typeface="Menlo-Regular"/>
              </a:rPr>
              <a:t>37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6A9A55"/>
                </a:solidFill>
                <a:latin typeface="Menlo-Regular"/>
              </a:rPr>
              <a:t>// assign a new value to the variable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age = </a:t>
            </a:r>
            <a:r>
              <a:rPr lang="en-US" sz="1600" dirty="0">
                <a:solidFill>
                  <a:srgbClr val="B6CFA9"/>
                </a:solidFill>
                <a:latin typeface="Menlo-Regular"/>
              </a:rPr>
              <a:t>28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6A9A55"/>
                </a:solidFill>
                <a:latin typeface="Menlo-Regular"/>
              </a:rPr>
              <a:t>// examples of some simple expressions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age++; </a:t>
            </a:r>
            <a:r>
              <a:rPr lang="en-US" sz="1600" dirty="0">
                <a:solidFill>
                  <a:srgbClr val="6A9A55"/>
                </a:solidFill>
                <a:latin typeface="Menlo-Regular"/>
              </a:rPr>
              <a:t>// age is now 29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age = age * </a:t>
            </a:r>
            <a:r>
              <a:rPr lang="en-US" sz="1600" dirty="0">
                <a:solidFill>
                  <a:srgbClr val="B6CFA9"/>
                </a:solidFill>
                <a:latin typeface="Menlo-Regular"/>
              </a:rPr>
              <a:t>2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 </a:t>
            </a:r>
            <a:r>
              <a:rPr lang="en-US" sz="1600" dirty="0">
                <a:solidFill>
                  <a:srgbClr val="6A9A55"/>
                </a:solidFill>
                <a:latin typeface="Menlo-Regular"/>
              </a:rPr>
              <a:t>// age is now 58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age = age - </a:t>
            </a:r>
            <a:r>
              <a:rPr lang="en-US" sz="1600" dirty="0">
                <a:solidFill>
                  <a:srgbClr val="B6CFA9"/>
                </a:solidFill>
                <a:latin typeface="Menlo-Regular"/>
              </a:rPr>
              <a:t>13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 </a:t>
            </a:r>
            <a:r>
              <a:rPr lang="en-US" sz="1600" dirty="0">
                <a:solidFill>
                  <a:srgbClr val="6A9A55"/>
                </a:solidFill>
                <a:latin typeface="Menlo-Regular"/>
              </a:rPr>
              <a:t>// age is now 45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DF2E5-77B7-CA49-86A5-C9D4869BA292}"/>
              </a:ext>
            </a:extLst>
          </p:cNvPr>
          <p:cNvSpPr/>
          <p:nvPr/>
        </p:nvSpPr>
        <p:spPr>
          <a:xfrm>
            <a:off x="838200" y="3985635"/>
            <a:ext cx="10166797" cy="181588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declare a variable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age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37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assign a new value to the variable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age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examples of some simple expressions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age = age *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age is now 56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age = age -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age is now 43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5CBC1B-1E2F-47AA-AC1E-10EDD33E5716}"/>
              </a:ext>
            </a:extLst>
          </p:cNvPr>
          <p:cNvSpPr txBox="1">
            <a:spLocks/>
          </p:cNvSpPr>
          <p:nvPr/>
        </p:nvSpPr>
        <p:spPr>
          <a:xfrm>
            <a:off x="842499" y="6009631"/>
            <a:ext cx="10166797" cy="510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Note: No “++” or “--” operator in Python.</a:t>
            </a:r>
          </a:p>
        </p:txBody>
      </p:sp>
    </p:spTree>
    <p:extLst>
      <p:ext uri="{BB962C8B-B14F-4D97-AF65-F5344CB8AC3E}">
        <p14:creationId xmlns:p14="http://schemas.microsoft.com/office/powerpoint/2010/main" val="235072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Conditionals &amp; Branching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9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BFB6-8226-4234-821F-8640880C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14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The C++ Way: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78F0E-4980-F64C-A6A9-63D4FD84C0E7}"/>
              </a:ext>
            </a:extLst>
          </p:cNvPr>
          <p:cNvSpPr txBox="1">
            <a:spLocks/>
          </p:cNvSpPr>
          <p:nvPr/>
        </p:nvSpPr>
        <p:spPr>
          <a:xfrm>
            <a:off x="838200" y="4178853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1963126"/>
            <a:ext cx="10515600" cy="181588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687C1"/>
                </a:solidFill>
                <a:latin typeface="Menlo-Regular"/>
              </a:rPr>
              <a:t>if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(age &lt; </a:t>
            </a:r>
            <a:r>
              <a:rPr lang="en-US" sz="1600" dirty="0">
                <a:solidFill>
                  <a:srgbClr val="B6CFA9"/>
                </a:solidFill>
                <a:latin typeface="Menlo-Regular"/>
              </a:rPr>
              <a:t>50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	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1600" dirty="0">
                <a:solidFill>
                  <a:srgbClr val="CF9278"/>
                </a:solidFill>
                <a:latin typeface="Menlo-Regular"/>
              </a:rPr>
              <a:t>"Save now for retirement!"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&lt;&lt; 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}</a:t>
            </a:r>
          </a:p>
          <a:p>
            <a:r>
              <a:rPr lang="en-US" sz="1600" dirty="0">
                <a:solidFill>
                  <a:srgbClr val="C687C1"/>
                </a:solidFill>
                <a:latin typeface="Menlo-Regular"/>
              </a:rPr>
              <a:t>else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	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1600" dirty="0">
                <a:solidFill>
                  <a:srgbClr val="CF9278"/>
                </a:solidFill>
                <a:latin typeface="Menlo-Regular"/>
              </a:rPr>
              <a:t>"Your AARP membership is in the mail"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&lt;&lt; 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2B9E3-0FF1-3047-99DA-39EDF50964B4}"/>
              </a:ext>
            </a:extLst>
          </p:cNvPr>
          <p:cNvSpPr/>
          <p:nvPr/>
        </p:nvSpPr>
        <p:spPr>
          <a:xfrm>
            <a:off x="838200" y="4689833"/>
            <a:ext cx="10515600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(age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"Save now for retirement!"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"Your AARP membership is in the mail"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6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CC886A9-F2B7-4A8B-89F0-5DA89880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is Important!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59978A-6B1B-48AC-A383-949845F8946E}"/>
              </a:ext>
            </a:extLst>
          </p:cNvPr>
          <p:cNvSpPr/>
          <p:nvPr/>
        </p:nvSpPr>
        <p:spPr>
          <a:xfrm>
            <a:off x="851075" y="1605343"/>
            <a:ext cx="10515600" cy="15696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(age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"Save now for retirement!"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"Your AARP membership is in the mail"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"Please look carefully"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028AB-BDC6-40FA-93DE-C388E6206953}"/>
              </a:ext>
            </a:extLst>
          </p:cNvPr>
          <p:cNvSpPr/>
          <p:nvPr/>
        </p:nvSpPr>
        <p:spPr>
          <a:xfrm>
            <a:off x="838200" y="3768993"/>
            <a:ext cx="10515600" cy="15696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(age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"Save now for retirement!"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"Your AARP membership is in the mail"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"Please look carefully"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94E864-2504-44AA-A407-5E0CB06D842E}"/>
              </a:ext>
            </a:extLst>
          </p:cNvPr>
          <p:cNvSpPr txBox="1">
            <a:spLocks/>
          </p:cNvSpPr>
          <p:nvPr/>
        </p:nvSpPr>
        <p:spPr>
          <a:xfrm>
            <a:off x="838200" y="3242843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not the same as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EFDCC31-19A9-4EF4-8F56-D732EDE914FA}"/>
              </a:ext>
            </a:extLst>
          </p:cNvPr>
          <p:cNvSpPr txBox="1">
            <a:spLocks/>
          </p:cNvSpPr>
          <p:nvPr/>
        </p:nvSpPr>
        <p:spPr>
          <a:xfrm>
            <a:off x="836052" y="5372135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Whitespace serves the same function as C++’s { }</a:t>
            </a:r>
          </a:p>
        </p:txBody>
      </p:sp>
    </p:spTree>
    <p:extLst>
      <p:ext uri="{BB962C8B-B14F-4D97-AF65-F5344CB8AC3E}">
        <p14:creationId xmlns:p14="http://schemas.microsoft.com/office/powerpoint/2010/main" val="42536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</a:t>
            </a:r>
            <a:r>
              <a:rPr lang="en-US" dirty="0" err="1"/>
              <a:t>Elif</a:t>
            </a:r>
            <a:r>
              <a:rPr lang="en-US" dirty="0"/>
              <a:t>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BFB6-8226-4234-821F-8640880C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14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The C++ Way: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78F0E-4980-F64C-A6A9-63D4FD84C0E7}"/>
              </a:ext>
            </a:extLst>
          </p:cNvPr>
          <p:cNvSpPr txBox="1">
            <a:spLocks/>
          </p:cNvSpPr>
          <p:nvPr/>
        </p:nvSpPr>
        <p:spPr>
          <a:xfrm>
            <a:off x="838200" y="4320515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1963126"/>
            <a:ext cx="10515600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687C1"/>
                </a:solidFill>
                <a:latin typeface="Menlo-Regular"/>
              </a:rPr>
              <a:t>if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(age &lt; </a:t>
            </a:r>
            <a:r>
              <a:rPr lang="en-US" sz="1600" dirty="0">
                <a:solidFill>
                  <a:srgbClr val="B6CFA9"/>
                </a:solidFill>
                <a:latin typeface="Menlo-Regular"/>
              </a:rPr>
              <a:t>50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	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1600" dirty="0">
                <a:solidFill>
                  <a:srgbClr val="CF9278"/>
                </a:solidFill>
                <a:latin typeface="Menlo-Regular"/>
              </a:rPr>
              <a:t>"Save now for retirement!"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&lt;&lt; 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}</a:t>
            </a:r>
          </a:p>
          <a:p>
            <a:r>
              <a:rPr lang="en-US" sz="1600" dirty="0">
                <a:solidFill>
                  <a:srgbClr val="C687C1"/>
                </a:solidFill>
                <a:latin typeface="Menlo-Regular"/>
              </a:rPr>
              <a:t>else if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(age == </a:t>
            </a:r>
            <a:r>
              <a:rPr lang="en-US" sz="1600" dirty="0">
                <a:solidFill>
                  <a:srgbClr val="B6CFA9"/>
                </a:solidFill>
                <a:latin typeface="Menlo-Regular"/>
              </a:rPr>
              <a:t>50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	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1600" dirty="0">
                <a:solidFill>
                  <a:srgbClr val="CF9278"/>
                </a:solidFill>
                <a:latin typeface="Menlo-Regular"/>
              </a:rPr>
              <a:t>"Your AARP membership is in the mail"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&lt;&lt; 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}</a:t>
            </a:r>
          </a:p>
          <a:p>
            <a:r>
              <a:rPr lang="en-US" sz="1600" dirty="0">
                <a:solidFill>
                  <a:srgbClr val="C687C1"/>
                </a:solidFill>
                <a:latin typeface="Menlo-Regular"/>
              </a:rPr>
              <a:t>else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	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1600" dirty="0">
                <a:solidFill>
                  <a:srgbClr val="CF9278"/>
                </a:solidFill>
                <a:latin typeface="Menlo-Regular"/>
              </a:rPr>
              <a:t>"Enjoy your retirement!"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&lt;&lt; 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2B9E3-0FF1-3047-99DA-39EDF50964B4}"/>
              </a:ext>
            </a:extLst>
          </p:cNvPr>
          <p:cNvSpPr/>
          <p:nvPr/>
        </p:nvSpPr>
        <p:spPr>
          <a:xfrm>
            <a:off x="838200" y="4831495"/>
            <a:ext cx="10515600" cy="181588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(age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"Save now for retirement!"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(age ==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"Your AARP membership is in the mail."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"Enjoy your retirement!"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5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Switch Statement in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82886-0BC4-42D8-B845-F75E02BB5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way to implement the same functionality.</a:t>
            </a:r>
          </a:p>
          <a:p>
            <a:pPr lvl="1"/>
            <a:r>
              <a:rPr lang="en-US" dirty="0"/>
              <a:t>Look it up if you desire.</a:t>
            </a:r>
          </a:p>
        </p:txBody>
      </p:sp>
    </p:spTree>
    <p:extLst>
      <p:ext uri="{BB962C8B-B14F-4D97-AF65-F5344CB8AC3E}">
        <p14:creationId xmlns:p14="http://schemas.microsoft.com/office/powerpoint/2010/main" val="364847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/>
              <a:t>Constant Expressions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82886-0BC4-42D8-B845-F75E02BB5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way to implement the same functionality.</a:t>
            </a:r>
          </a:p>
          <a:p>
            <a:pPr lvl="1"/>
            <a:r>
              <a:rPr lang="en-US" dirty="0"/>
              <a:t>Look it up if you desire.</a:t>
            </a:r>
          </a:p>
        </p:txBody>
      </p:sp>
    </p:spTree>
    <p:extLst>
      <p:ext uri="{BB962C8B-B14F-4D97-AF65-F5344CB8AC3E}">
        <p14:creationId xmlns:p14="http://schemas.microsoft.com/office/powerpoint/2010/main" val="419631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oTechnologyAcademyTemplate.potx" id="{1F972A17-17A0-4BDC-AAAD-7834667CD0EE}" vid="{5392BCF0-1DEA-4407-A199-2AA26C36E1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RenoTechnologyAcademyTemplate</Template>
  <TotalTime>3078</TotalTime>
  <Words>249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Menlo</vt:lpstr>
      <vt:lpstr>Menlo-Regular</vt:lpstr>
      <vt:lpstr>Office Theme</vt:lpstr>
      <vt:lpstr>Expressions</vt:lpstr>
      <vt:lpstr>PowerPoint Presentation</vt:lpstr>
      <vt:lpstr>Conditionals &amp; Branching</vt:lpstr>
      <vt:lpstr>If/Else</vt:lpstr>
      <vt:lpstr>Indentation is Important!</vt:lpstr>
      <vt:lpstr>If/Elif/Else</vt:lpstr>
      <vt:lpstr>No Switch Statement in Python</vt:lpstr>
      <vt:lpstr>No Constant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Reno Technology Academy</dc:title>
  <dc:creator>Paul Hinsberg</dc:creator>
  <cp:lastModifiedBy>Lindsay Spencer</cp:lastModifiedBy>
  <cp:revision>93</cp:revision>
  <dcterms:created xsi:type="dcterms:W3CDTF">2018-01-25T19:49:14Z</dcterms:created>
  <dcterms:modified xsi:type="dcterms:W3CDTF">2019-02-18T03:05:32Z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iteId">
    <vt:lpwstr>7fe14ab6-8f5d-4139-84bf-cd8aed0ee6b9</vt:lpwstr>
  </property>
  <property fmtid="{D5CDD505-2E9C-101B-9397-08002B2CF9AE}" pid="4" name="MSIP_Label_3a23c400-78e7-4d42-982d-273adef68ef9_Owner">
    <vt:lpwstr>stephen.andreano@techdata.com</vt:lpwstr>
  </property>
  <property fmtid="{D5CDD505-2E9C-101B-9397-08002B2CF9AE}" pid="5" name="MSIP_Label_3a23c400-78e7-4d42-982d-273adef68ef9_SetDate">
    <vt:lpwstr>2019-01-12T01:12:09.9910000Z</vt:lpwstr>
  </property>
  <property fmtid="{D5CDD505-2E9C-101B-9397-08002B2CF9AE}" pid="6" name="MSIP_Label_3a23c400-78e7-4d42-982d-273adef68ef9_Name">
    <vt:lpwstr>Internal Use</vt:lpwstr>
  </property>
  <property fmtid="{D5CDD505-2E9C-101B-9397-08002B2CF9AE}" pid="7" name="MSIP_Label_3a23c400-78e7-4d42-982d-273adef68ef9_Application">
    <vt:lpwstr>Microsoft Azure Information Protection</vt:lpwstr>
  </property>
  <property fmtid="{D5CDD505-2E9C-101B-9397-08002B2CF9AE}" pid="8" name="MSIP_Label_3a23c400-78e7-4d42-982d-273adef68ef9_Extended_MSFT_Method">
    <vt:lpwstr>Automatic</vt:lpwstr>
  </property>
  <property fmtid="{D5CDD505-2E9C-101B-9397-08002B2CF9AE}" pid="9" name="Sensitivity">
    <vt:lpwstr>Internal Use</vt:lpwstr>
  </property>
</Properties>
</file>