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58" r:id="rId6"/>
    <p:sldId id="267" r:id="rId7"/>
    <p:sldId id="259" r:id="rId8"/>
    <p:sldId id="266" r:id="rId9"/>
    <p:sldId id="279" r:id="rId10"/>
    <p:sldId id="280" r:id="rId11"/>
    <p:sldId id="281" r:id="rId12"/>
    <p:sldId id="282" r:id="rId13"/>
    <p:sldId id="283" r:id="rId14"/>
    <p:sldId id="260" r:id="rId15"/>
    <p:sldId id="284" r:id="rId16"/>
    <p:sldId id="268" r:id="rId17"/>
    <p:sldId id="285" r:id="rId18"/>
    <p:sldId id="269" r:id="rId19"/>
    <p:sldId id="286" r:id="rId20"/>
    <p:sldId id="291" r:id="rId21"/>
    <p:sldId id="270" r:id="rId22"/>
    <p:sldId id="287" r:id="rId23"/>
    <p:sldId id="271" r:id="rId24"/>
    <p:sldId id="288" r:id="rId25"/>
    <p:sldId id="292" r:id="rId26"/>
    <p:sldId id="293" r:id="rId27"/>
    <p:sldId id="290" r:id="rId28"/>
    <p:sldId id="264" r:id="rId29"/>
    <p:sldId id="263" r:id="rId30"/>
  </p:sldIdLst>
  <p:sldSz cx="9144000" cy="5143500" type="screen16x9"/>
  <p:notesSz cx="6858000" cy="9144000"/>
  <p:embeddedFontLst>
    <p:embeddedFont>
      <p:font typeface="나눔스퀘어 Bold" pitchFamily="50" charset="-127"/>
      <p:bold r:id="rId33"/>
    </p:embeddedFont>
    <p:embeddedFont>
      <p:font typeface="맑은 고딕" pitchFamily="50" charset="-127"/>
      <p:regular r:id="rId34"/>
      <p:bold r:id="rId35"/>
    </p:embeddedFont>
    <p:embeddedFont>
      <p:font typeface="나눔바른고딕" charset="-127"/>
      <p:regular r:id="rId36"/>
      <p:bold r:id="rId37"/>
    </p:embeddedFont>
    <p:embeddedFont>
      <p:font typeface="나눔고딕 ExtraBold" pitchFamily="50" charset="-12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ECC88"/>
    <a:srgbClr val="F45452"/>
    <a:srgbClr val="51A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5" autoAdjust="0"/>
  </p:normalViewPr>
  <p:slideViewPr>
    <p:cSldViewPr>
      <p:cViewPr>
        <p:scale>
          <a:sx n="100" d="100"/>
          <a:sy n="100" d="100"/>
        </p:scale>
        <p:origin x="-294" y="-6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584E8-53A2-4E49-B82C-F33A151F4E5B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BA620-3FEF-464F-91CB-0CF9D71D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2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D66DA-AE8B-4B42-BE00-0ECB7FFC053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E6D84-EC4D-4F37-910C-30A15C5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88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6D84-EC4D-4F37-910C-30A15C563E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4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6D84-EC4D-4F37-910C-30A15C563E4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7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3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9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flipV="1">
            <a:off x="77024" y="51470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36113" y="4083918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32872" y="699542"/>
            <a:ext cx="8640960" cy="41764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 flipV="1">
            <a:off x="77024" y="51470"/>
            <a:ext cx="751764" cy="64807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2011089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F454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도시가스관리 시스템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9011" y="1764422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1A9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dirty="0">
                <a:solidFill>
                  <a:srgbClr val="51A9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9036" y="3795886"/>
            <a:ext cx="1603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8ECC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20133278 </a:t>
            </a:r>
            <a:r>
              <a:rPr lang="ko-KR" altLang="en-US" sz="1400" dirty="0">
                <a:solidFill>
                  <a:srgbClr val="8ECC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엄정환</a:t>
            </a:r>
            <a:endParaRPr lang="en-US" altLang="ko-KR" sz="1400" dirty="0">
              <a:solidFill>
                <a:srgbClr val="8ECC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400" dirty="0">
                <a:solidFill>
                  <a:srgbClr val="8ECC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20123421 </a:t>
            </a:r>
            <a:r>
              <a:rPr lang="ko-KR" altLang="en-US" sz="1400" dirty="0">
                <a:solidFill>
                  <a:srgbClr val="8ECC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박상진</a:t>
            </a:r>
            <a:endParaRPr lang="en-US" altLang="ko-KR" sz="1400" dirty="0">
              <a:solidFill>
                <a:srgbClr val="8ECC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400" dirty="0">
                <a:solidFill>
                  <a:srgbClr val="8ECC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20133140 </a:t>
            </a:r>
            <a:r>
              <a:rPr lang="ko-KR" altLang="en-US" sz="1400" dirty="0">
                <a:solidFill>
                  <a:srgbClr val="8ECC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이태건</a:t>
            </a:r>
            <a:endParaRPr lang="en-US" altLang="ko-KR" sz="1400" dirty="0">
              <a:solidFill>
                <a:srgbClr val="8ECC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400" dirty="0">
                <a:solidFill>
                  <a:srgbClr val="8ECC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20113827 </a:t>
            </a:r>
            <a:r>
              <a:rPr lang="ko-KR" altLang="en-US" sz="1400" dirty="0">
                <a:solidFill>
                  <a:srgbClr val="8ECC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이동민</a:t>
            </a:r>
            <a:endParaRPr lang="en-US" altLang="ko-KR" sz="1400" dirty="0">
              <a:solidFill>
                <a:srgbClr val="8ECC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671" y="125219"/>
            <a:ext cx="546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적용한 패턴 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sz="3600" b="1" dirty="0" err="1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스테이트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 패턴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3463"/>
            <a:ext cx="5616624" cy="411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17039" y="2285459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현재날짜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금액납부일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2BE313F-A989-466F-8B5A-D031E12D9CBC}"/>
              </a:ext>
            </a:extLst>
          </p:cNvPr>
          <p:cNvSpPr txBox="1"/>
          <p:nvPr/>
        </p:nvSpPr>
        <p:spPr>
          <a:xfrm>
            <a:off x="6876725" y="1779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미납내역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195735" y="2355726"/>
            <a:ext cx="1326811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671" y="125219"/>
            <a:ext cx="8105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적용한 패턴 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sz="3600" b="1" dirty="0" err="1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컴포지트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&amp; </a:t>
            </a:r>
            <a:r>
              <a:rPr lang="ko-KR" altLang="en-US" sz="3600" b="1" dirty="0" err="1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이터레이터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 패턴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1549"/>
            <a:ext cx="7200800" cy="407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3BC4D7-7265-4770-8E1E-E3080BA58303}"/>
              </a:ext>
            </a:extLst>
          </p:cNvPr>
          <p:cNvSpPr txBox="1"/>
          <p:nvPr/>
        </p:nvSpPr>
        <p:spPr>
          <a:xfrm>
            <a:off x="6909556" y="350697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최근 사용량 추이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B33961-E6B8-49CE-9E62-B43E5CB3AF81}"/>
              </a:ext>
            </a:extLst>
          </p:cNvPr>
          <p:cNvSpPr txBox="1"/>
          <p:nvPr/>
        </p:nvSpPr>
        <p:spPr>
          <a:xfrm>
            <a:off x="7032642" y="3876312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~12</a:t>
            </a:r>
            <a:r>
              <a:rPr lang="ko-KR" altLang="en-US" dirty="0"/>
              <a:t>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사용량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652120" y="2139702"/>
            <a:ext cx="1800200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5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685" y="125219"/>
            <a:ext cx="844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고객 기본정보 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추상 </a:t>
            </a:r>
            <a:r>
              <a:rPr lang="ko-KR" altLang="en-US" sz="3600" b="1" dirty="0" err="1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팩토리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 패턴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21505" name="_x192873072" descr="EMB000007cc2a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85" y="771550"/>
            <a:ext cx="7502622" cy="407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72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38B3FA-AB1F-4AAF-9251-8747C77DEE30}"/>
              </a:ext>
            </a:extLst>
          </p:cNvPr>
          <p:cNvSpPr txBox="1"/>
          <p:nvPr/>
        </p:nvSpPr>
        <p:spPr>
          <a:xfrm>
            <a:off x="763685" y="125219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고객 기본정보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8B8F67A-A2B5-459F-80A5-6DC85BE57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71550"/>
            <a:ext cx="8496944" cy="4074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07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ACCD2A5-540D-4FD0-905A-06EAA014AC5C}"/>
              </a:ext>
            </a:extLst>
          </p:cNvPr>
          <p:cNvSpPr txBox="1"/>
          <p:nvPr/>
        </p:nvSpPr>
        <p:spPr>
          <a:xfrm>
            <a:off x="4436629" y="2427734"/>
            <a:ext cx="265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3BCD3E"/>
                </a:solidFill>
              </a:rPr>
              <a:t>프로토 타입 패턴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B41D97A-14E9-45DF-AB3F-7412FB17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85" y="705655"/>
            <a:ext cx="3453030" cy="441586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F83CD0A-7910-49DF-80E5-82B10076E11B}"/>
              </a:ext>
            </a:extLst>
          </p:cNvPr>
          <p:cNvSpPr/>
          <p:nvPr/>
        </p:nvSpPr>
        <p:spPr>
          <a:xfrm>
            <a:off x="918014" y="2182663"/>
            <a:ext cx="2122357" cy="951805"/>
          </a:xfrm>
          <a:prstGeom prst="rect">
            <a:avLst/>
          </a:prstGeom>
          <a:solidFill>
            <a:srgbClr val="3BCD3E">
              <a:alpha val="0"/>
            </a:srgbClr>
          </a:solidFill>
          <a:ln w="69850">
            <a:solidFill>
              <a:srgbClr val="3BC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D573E08-7775-4775-9150-0C76C200781E}"/>
              </a:ext>
            </a:extLst>
          </p:cNvPr>
          <p:cNvSpPr/>
          <p:nvPr/>
        </p:nvSpPr>
        <p:spPr>
          <a:xfrm>
            <a:off x="3029690" y="2182663"/>
            <a:ext cx="1088767" cy="1253183"/>
          </a:xfrm>
          <a:prstGeom prst="rect">
            <a:avLst/>
          </a:prstGeom>
          <a:solidFill>
            <a:schemeClr val="accent1">
              <a:alpha val="0"/>
            </a:schemeClr>
          </a:solidFill>
          <a:ln w="82550">
            <a:solidFill>
              <a:srgbClr val="3BC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63685" y="125219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고객 상세정보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58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EFF2D6-8F66-4F45-B868-C32688EC8DF6}"/>
              </a:ext>
            </a:extLst>
          </p:cNvPr>
          <p:cNvSpPr txBox="1"/>
          <p:nvPr/>
        </p:nvSpPr>
        <p:spPr>
          <a:xfrm>
            <a:off x="763685" y="125219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고객 상세정보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2633A99-A4B7-4DBF-94CC-FD76F85E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1030"/>
            <a:ext cx="7272809" cy="40847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24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385" name="_x192870992" descr="EMB000007cc2a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71550"/>
            <a:ext cx="7204682" cy="40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3685" y="125219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납부정보 변경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72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4C6AA79-1B11-44E6-9631-A20B887E5A44}"/>
              </a:ext>
            </a:extLst>
          </p:cNvPr>
          <p:cNvSpPr txBox="1"/>
          <p:nvPr/>
        </p:nvSpPr>
        <p:spPr>
          <a:xfrm>
            <a:off x="763685" y="125219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납부정보 변경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1F192A7-04B5-4F35-A35B-C98DB326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83957"/>
            <a:ext cx="4181475" cy="2647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76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4C6AA79-1B11-44E6-9631-A20B887E5A44}"/>
              </a:ext>
            </a:extLst>
          </p:cNvPr>
          <p:cNvSpPr txBox="1"/>
          <p:nvPr/>
        </p:nvSpPr>
        <p:spPr>
          <a:xfrm>
            <a:off x="763685" y="125219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납부정보 변경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4756EE7-CF65-4825-928C-679058A2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4" y="744045"/>
            <a:ext cx="8495928" cy="3987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61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3685" y="699543"/>
            <a:ext cx="3592291" cy="4146266"/>
            <a:chOff x="147822" y="102093"/>
            <a:chExt cx="4888744" cy="675590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AB41D97A-14E9-45DF-AB3F-7412FB172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822" y="102093"/>
              <a:ext cx="4888744" cy="675590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8E7443B0-B89D-40CF-B7AF-3D2BDD0A8A28}"/>
                </a:ext>
              </a:extLst>
            </p:cNvPr>
            <p:cNvSpPr/>
            <p:nvPr/>
          </p:nvSpPr>
          <p:spPr>
            <a:xfrm>
              <a:off x="3278221" y="4581728"/>
              <a:ext cx="1614792" cy="81627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79375">
              <a:solidFill>
                <a:srgbClr val="6959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6217FF-9588-4A88-9259-15E9F06356EA}"/>
              </a:ext>
            </a:extLst>
          </p:cNvPr>
          <p:cNvSpPr txBox="1"/>
          <p:nvPr/>
        </p:nvSpPr>
        <p:spPr>
          <a:xfrm>
            <a:off x="4274106" y="3448805"/>
            <a:ext cx="265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695947"/>
                </a:solidFill>
              </a:rPr>
              <a:t>스테이트</a:t>
            </a:r>
            <a:r>
              <a:rPr lang="ko-KR" altLang="en-US" sz="2400" b="1" dirty="0">
                <a:solidFill>
                  <a:srgbClr val="695947"/>
                </a:solidFill>
              </a:rPr>
              <a:t> 패턴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3685" y="125219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미납내역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1BFF81C-0EB6-4553-B866-7F3EDFE72974}"/>
              </a:ext>
            </a:extLst>
          </p:cNvPr>
          <p:cNvSpPr txBox="1"/>
          <p:nvPr/>
        </p:nvSpPr>
        <p:spPr>
          <a:xfrm>
            <a:off x="4355976" y="771550"/>
            <a:ext cx="438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미납내역을 구분하는 기준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AF5FFCA-C043-4534-B867-8049748F18D6}"/>
              </a:ext>
            </a:extLst>
          </p:cNvPr>
          <p:cNvSpPr txBox="1"/>
          <p:nvPr/>
        </p:nvSpPr>
        <p:spPr>
          <a:xfrm>
            <a:off x="4411281" y="1171660"/>
            <a:ext cx="4386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미납내역이 </a:t>
            </a:r>
            <a:r>
              <a:rPr lang="ko-KR" altLang="en-US" sz="2000" dirty="0">
                <a:solidFill>
                  <a:srgbClr val="0000FF"/>
                </a:solidFill>
              </a:rPr>
              <a:t>없는</a:t>
            </a:r>
            <a:r>
              <a:rPr lang="ko-KR" altLang="en-US" sz="2000" dirty="0"/>
              <a:t> 경우</a:t>
            </a:r>
            <a:endParaRPr lang="en-US" altLang="ko-KR" sz="2000" dirty="0"/>
          </a:p>
          <a:p>
            <a:r>
              <a:rPr lang="ko-KR" altLang="en-US" sz="1600" dirty="0"/>
              <a:t>현재날짜가 </a:t>
            </a:r>
            <a:r>
              <a:rPr lang="ko-KR" altLang="en-US" sz="1600" dirty="0" err="1"/>
              <a:t>금액수납일보다</a:t>
            </a:r>
            <a:r>
              <a:rPr lang="ko-KR" altLang="en-US" sz="1600" dirty="0"/>
              <a:t> 작거나 </a:t>
            </a:r>
            <a:r>
              <a:rPr lang="ko-KR" altLang="en-US" sz="1600" dirty="0" err="1"/>
              <a:t>같을때</a:t>
            </a:r>
            <a:endParaRPr lang="en-US" altLang="ko-KR" sz="1600" dirty="0"/>
          </a:p>
          <a:p>
            <a:pPr marL="457200" indent="-457200">
              <a:buAutoNum type="arabicPeriod"/>
            </a:pP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9DC2336-28A6-4F88-8A06-3373980BB5FF}"/>
              </a:ext>
            </a:extLst>
          </p:cNvPr>
          <p:cNvSpPr txBox="1"/>
          <p:nvPr/>
        </p:nvSpPr>
        <p:spPr>
          <a:xfrm>
            <a:off x="4434399" y="1847293"/>
            <a:ext cx="4386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  </a:t>
            </a:r>
            <a:r>
              <a:rPr lang="ko-KR" altLang="en-US" sz="2000" dirty="0"/>
              <a:t>미납내역이 </a:t>
            </a:r>
            <a:r>
              <a:rPr lang="ko-KR" altLang="en-US" sz="2000" dirty="0">
                <a:solidFill>
                  <a:srgbClr val="FF0000"/>
                </a:solidFill>
              </a:rPr>
              <a:t>있는</a:t>
            </a:r>
            <a:r>
              <a:rPr lang="ko-KR" altLang="en-US" sz="2000" dirty="0"/>
              <a:t> 경우</a:t>
            </a:r>
            <a:endParaRPr lang="en-US" altLang="ko-KR" sz="2000" dirty="0"/>
          </a:p>
          <a:p>
            <a:r>
              <a:rPr lang="ko-KR" altLang="en-US" sz="1600" dirty="0"/>
              <a:t>현재날짜가 </a:t>
            </a:r>
            <a:r>
              <a:rPr lang="ko-KR" altLang="en-US" sz="1600" dirty="0" err="1"/>
              <a:t>금액수납일보다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클때</a:t>
            </a:r>
            <a:endParaRPr lang="en-US" altLang="ko-KR" sz="1600" dirty="0"/>
          </a:p>
          <a:p>
            <a:pPr marL="457200" indent="-457200">
              <a:buAutoNum type="arabicPeriod"/>
            </a:pPr>
            <a:endParaRPr lang="en-US" altLang="ko-KR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67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83350" y="675759"/>
            <a:ext cx="1377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51A9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4000" b="1" spc="-150" dirty="0">
              <a:solidFill>
                <a:srgbClr val="51A9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1763202"/>
            <a:ext cx="21483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001 / </a:t>
            </a:r>
            <a:r>
              <a:rPr lang="ko-KR" altLang="en-US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주제</a:t>
            </a:r>
            <a:endParaRPr lang="en-US" altLang="ko-KR" sz="2000" dirty="0">
              <a:solidFill>
                <a:srgbClr val="F45452"/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endParaRPr lang="en-US" altLang="ko-KR" sz="2000" dirty="0">
              <a:solidFill>
                <a:srgbClr val="F45452"/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r>
              <a:rPr lang="en-US" altLang="ko-KR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002 / </a:t>
            </a:r>
            <a:r>
              <a:rPr lang="ko-KR" altLang="en-US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시나리오</a:t>
            </a:r>
            <a:endParaRPr lang="en-US" altLang="ko-KR" sz="2000" dirty="0">
              <a:solidFill>
                <a:srgbClr val="F45452"/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endParaRPr lang="en-US" altLang="ko-KR" sz="2000" dirty="0">
              <a:solidFill>
                <a:srgbClr val="F45452"/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r>
              <a:rPr lang="en-US" altLang="ko-KR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003 / </a:t>
            </a:r>
            <a:r>
              <a:rPr lang="ko-KR" altLang="en-US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적용한 패턴</a:t>
            </a:r>
            <a:endParaRPr lang="en-US" altLang="ko-KR" sz="2000" dirty="0">
              <a:solidFill>
                <a:srgbClr val="F45452"/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endParaRPr lang="en-US" altLang="ko-KR" sz="2000" dirty="0">
              <a:solidFill>
                <a:srgbClr val="F45452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779912" y="1469006"/>
            <a:ext cx="1554484" cy="0"/>
          </a:xfrm>
          <a:prstGeom prst="line">
            <a:avLst/>
          </a:prstGeom>
          <a:ln w="12700" cap="rnd">
            <a:solidFill>
              <a:srgbClr val="8ECC88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54580" y="1779662"/>
            <a:ext cx="2622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004 / </a:t>
            </a:r>
            <a:r>
              <a:rPr lang="ko-KR" altLang="en-US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구현</a:t>
            </a:r>
            <a:endParaRPr lang="en-US" altLang="ko-KR" sz="2000" dirty="0">
              <a:solidFill>
                <a:srgbClr val="F45452"/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endParaRPr lang="en-US" altLang="ko-KR" sz="2000" dirty="0">
              <a:solidFill>
                <a:srgbClr val="F45452"/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r>
              <a:rPr lang="en-US" altLang="ko-KR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005 / </a:t>
            </a:r>
            <a:r>
              <a:rPr lang="ko-KR" altLang="en-US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위험처리 </a:t>
            </a:r>
            <a:endParaRPr lang="en-US" altLang="ko-KR" sz="2000" dirty="0">
              <a:solidFill>
                <a:srgbClr val="F45452"/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endParaRPr lang="en-US" altLang="ko-KR" sz="2000" dirty="0">
              <a:solidFill>
                <a:srgbClr val="F45452"/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r>
              <a:rPr lang="en-US" altLang="ko-KR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006 / </a:t>
            </a:r>
            <a:r>
              <a:rPr lang="ko-KR" altLang="en-US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일정 </a:t>
            </a:r>
            <a:r>
              <a:rPr lang="en-US" altLang="ko-KR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&amp; </a:t>
            </a:r>
            <a:r>
              <a:rPr lang="ko-KR" altLang="en-US" sz="2000" dirty="0">
                <a:solidFill>
                  <a:srgbClr val="F45452"/>
                </a:solidFill>
                <a:latin typeface="나눔스퀘어OTF ExtraBold" pitchFamily="34" charset="-127"/>
                <a:ea typeface="나눔스퀘어OTF ExtraBold" pitchFamily="34" charset="-127"/>
              </a:rPr>
              <a:t>역할분담</a:t>
            </a:r>
            <a:endParaRPr lang="en-US" altLang="ko-KR" sz="2000" dirty="0">
              <a:solidFill>
                <a:srgbClr val="F45452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32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6B564B-E1D8-4A54-B297-4138813F3BA0}"/>
              </a:ext>
            </a:extLst>
          </p:cNvPr>
          <p:cNvSpPr txBox="1"/>
          <p:nvPr/>
        </p:nvSpPr>
        <p:spPr>
          <a:xfrm>
            <a:off x="763685" y="125219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미납내역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A7A2211-D71A-4A36-8F71-C6F5E4C97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1031"/>
            <a:ext cx="6172200" cy="1476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5771FA3-9114-45A0-B000-3F96367E0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60516"/>
            <a:ext cx="3984336" cy="26084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6EEB2B9-183F-456D-9EA3-43D5429E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966" y="2360516"/>
            <a:ext cx="4441523" cy="2408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87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8380" y="751359"/>
            <a:ext cx="3446196" cy="4130674"/>
            <a:chOff x="147822" y="102093"/>
            <a:chExt cx="4888744" cy="675590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AB41D97A-14E9-45DF-AB3F-7412FB172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822" y="102093"/>
              <a:ext cx="4888744" cy="675590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B26F83BF-1779-4AA0-959B-A4ECBB44EC45}"/>
                </a:ext>
              </a:extLst>
            </p:cNvPr>
            <p:cNvSpPr/>
            <p:nvPr/>
          </p:nvSpPr>
          <p:spPr>
            <a:xfrm>
              <a:off x="372776" y="5436915"/>
              <a:ext cx="4520237" cy="12548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79375">
              <a:solidFill>
                <a:srgbClr val="040D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1978E37-F9B7-4FFA-8760-C5A7FEB54BCD}"/>
              </a:ext>
            </a:extLst>
          </p:cNvPr>
          <p:cNvSpPr txBox="1"/>
          <p:nvPr/>
        </p:nvSpPr>
        <p:spPr>
          <a:xfrm>
            <a:off x="4572000" y="3045315"/>
            <a:ext cx="2655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40DBC"/>
                </a:solidFill>
              </a:rPr>
              <a:t>컴포지트</a:t>
            </a:r>
            <a:r>
              <a:rPr lang="ko-KR" altLang="en-US" sz="2400" b="1" dirty="0">
                <a:solidFill>
                  <a:srgbClr val="040DBC"/>
                </a:solidFill>
              </a:rPr>
              <a:t> 패턴</a:t>
            </a:r>
            <a:endParaRPr lang="en-US" altLang="ko-KR" sz="2400" b="1" dirty="0">
              <a:solidFill>
                <a:srgbClr val="040DBC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040DBC"/>
                </a:solidFill>
              </a:rPr>
              <a:t> </a:t>
            </a:r>
            <a:r>
              <a:rPr lang="en-US" altLang="ko-KR" sz="2400" b="1" dirty="0">
                <a:solidFill>
                  <a:srgbClr val="040DBC"/>
                </a:solidFill>
              </a:rPr>
              <a:t>&amp;</a:t>
            </a:r>
          </a:p>
          <a:p>
            <a:pPr algn="ctr"/>
            <a:r>
              <a:rPr lang="ko-KR" altLang="en-US" sz="2400" b="1" dirty="0" err="1">
                <a:solidFill>
                  <a:srgbClr val="040DBC"/>
                </a:solidFill>
              </a:rPr>
              <a:t>이터레이터</a:t>
            </a:r>
            <a:r>
              <a:rPr lang="ko-KR" altLang="en-US" sz="2400" b="1" dirty="0">
                <a:solidFill>
                  <a:srgbClr val="040DBC"/>
                </a:solidFill>
              </a:rPr>
              <a:t> 패턴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0E45A1-D3D0-4A06-AA38-EAB6A7DF0426}"/>
              </a:ext>
            </a:extLst>
          </p:cNvPr>
          <p:cNvSpPr txBox="1"/>
          <p:nvPr/>
        </p:nvSpPr>
        <p:spPr>
          <a:xfrm>
            <a:off x="763685" y="125219"/>
            <a:ext cx="499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최근 사용량 추이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24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8745" y="2079234"/>
            <a:ext cx="2861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http://www.jfree.org/jfreechart/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157043D-1DDA-4FFD-9C8C-ABD3B92BB4CC}"/>
              </a:ext>
            </a:extLst>
          </p:cNvPr>
          <p:cNvSpPr txBox="1"/>
          <p:nvPr/>
        </p:nvSpPr>
        <p:spPr>
          <a:xfrm>
            <a:off x="763685" y="125219"/>
            <a:ext cx="499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최근 사용량 추이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EA6AD8E-732C-4E3E-8F99-2C1B65F2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83957"/>
            <a:ext cx="4438039" cy="3930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87C78D2-AF3B-4E3E-A906-DA13DA39DC0B}"/>
              </a:ext>
            </a:extLst>
          </p:cNvPr>
          <p:cNvSpPr txBox="1"/>
          <p:nvPr/>
        </p:nvSpPr>
        <p:spPr>
          <a:xfrm>
            <a:off x="4866951" y="1248237"/>
            <a:ext cx="359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라는 무료 라이브러리를 사용하여 </a:t>
            </a:r>
            <a:endParaRPr lang="en-US" altLang="ko-KR" sz="1600" dirty="0"/>
          </a:p>
          <a:p>
            <a:r>
              <a:rPr lang="ko-KR" altLang="en-US" sz="1600" dirty="0"/>
              <a:t>최근 사용량을 꺾은선 그래프로 </a:t>
            </a:r>
            <a:endParaRPr lang="en-US" altLang="ko-KR" sz="1600" dirty="0"/>
          </a:p>
          <a:p>
            <a:r>
              <a:rPr lang="ko-KR" altLang="en-US" sz="1600" dirty="0" err="1"/>
              <a:t>출력되도록함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9086EA-5D4C-44C7-8E6A-0E6EFA143971}"/>
              </a:ext>
            </a:extLst>
          </p:cNvPr>
          <p:cNvSpPr txBox="1"/>
          <p:nvPr/>
        </p:nvSpPr>
        <p:spPr>
          <a:xfrm>
            <a:off x="4875071" y="783957"/>
            <a:ext cx="336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JFreeChart</a:t>
            </a:r>
            <a:endParaRPr lang="en-US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00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157043D-1DDA-4FFD-9C8C-ABD3B92BB4CC}"/>
              </a:ext>
            </a:extLst>
          </p:cNvPr>
          <p:cNvSpPr txBox="1"/>
          <p:nvPr/>
        </p:nvSpPr>
        <p:spPr>
          <a:xfrm>
            <a:off x="763685" y="125219"/>
            <a:ext cx="499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최근 사용량 추이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4A08781-4FB4-4E52-8F50-76DBA955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20" y="771550"/>
            <a:ext cx="1872205" cy="404287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2DDEE3E5-34A1-440F-9173-74F0C4713AF4}"/>
              </a:ext>
            </a:extLst>
          </p:cNvPr>
          <p:cNvSpPr/>
          <p:nvPr/>
        </p:nvSpPr>
        <p:spPr>
          <a:xfrm>
            <a:off x="2547421" y="2468952"/>
            <a:ext cx="656427" cy="6480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AC4A4E3-12E9-4633-B859-EB0C3B199ED4}"/>
              </a:ext>
            </a:extLst>
          </p:cNvPr>
          <p:cNvSpPr/>
          <p:nvPr/>
        </p:nvSpPr>
        <p:spPr>
          <a:xfrm>
            <a:off x="5124010" y="783957"/>
            <a:ext cx="151216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전체 고객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2AE60DF-13EF-4BC4-8963-0EE8709A090B}"/>
              </a:ext>
            </a:extLst>
          </p:cNvPr>
          <p:cNvSpPr/>
          <p:nvPr/>
        </p:nvSpPr>
        <p:spPr>
          <a:xfrm>
            <a:off x="3680136" y="1352565"/>
            <a:ext cx="151216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 고객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49979B5-B90D-492B-9B2F-654D63580971}"/>
              </a:ext>
            </a:extLst>
          </p:cNvPr>
          <p:cNvSpPr/>
          <p:nvPr/>
        </p:nvSpPr>
        <p:spPr>
          <a:xfrm>
            <a:off x="6636178" y="1352565"/>
            <a:ext cx="151216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 고객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FD5A3FD-7826-4898-92EE-177A7409C0B6}"/>
              </a:ext>
            </a:extLst>
          </p:cNvPr>
          <p:cNvSpPr/>
          <p:nvPr/>
        </p:nvSpPr>
        <p:spPr>
          <a:xfrm>
            <a:off x="3066712" y="2067694"/>
            <a:ext cx="78520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5412DDA-7ADA-4384-A6DB-8DB927D2E4AA}"/>
              </a:ext>
            </a:extLst>
          </p:cNvPr>
          <p:cNvSpPr/>
          <p:nvPr/>
        </p:nvSpPr>
        <p:spPr>
          <a:xfrm>
            <a:off x="4043616" y="2067694"/>
            <a:ext cx="78520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211614E-9C01-4A02-A694-B54A53A6AAB0}"/>
              </a:ext>
            </a:extLst>
          </p:cNvPr>
          <p:cNvSpPr/>
          <p:nvPr/>
        </p:nvSpPr>
        <p:spPr>
          <a:xfrm>
            <a:off x="5045850" y="2068639"/>
            <a:ext cx="78520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ADB8D444-4F12-42BE-98A9-BFDE636F28AB}"/>
              </a:ext>
            </a:extLst>
          </p:cNvPr>
          <p:cNvSpPr/>
          <p:nvPr/>
        </p:nvSpPr>
        <p:spPr>
          <a:xfrm>
            <a:off x="6022754" y="2067694"/>
            <a:ext cx="78520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4D7E873-A18F-4B67-B6B7-1EC6EE4CBA36}"/>
              </a:ext>
            </a:extLst>
          </p:cNvPr>
          <p:cNvSpPr/>
          <p:nvPr/>
        </p:nvSpPr>
        <p:spPr>
          <a:xfrm>
            <a:off x="6999658" y="2067694"/>
            <a:ext cx="78520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074694D-0FD9-4E93-AD35-9944F786D2FC}"/>
              </a:ext>
            </a:extLst>
          </p:cNvPr>
          <p:cNvSpPr/>
          <p:nvPr/>
        </p:nvSpPr>
        <p:spPr>
          <a:xfrm>
            <a:off x="8001892" y="2068639"/>
            <a:ext cx="78520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59C6D7A-C4A6-4CCC-B1FE-2CB74C4CF84B}"/>
              </a:ext>
            </a:extLst>
          </p:cNvPr>
          <p:cNvSpPr/>
          <p:nvPr/>
        </p:nvSpPr>
        <p:spPr>
          <a:xfrm>
            <a:off x="3020516" y="3337998"/>
            <a:ext cx="885140" cy="3138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1~12</a:t>
            </a:r>
            <a:r>
              <a:rPr lang="ko-KR" altLang="en-US" sz="1600" dirty="0"/>
              <a:t>월 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사용량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21ED0F3-4FD5-4E09-AC4C-EC698092362B}"/>
              </a:ext>
            </a:extLst>
          </p:cNvPr>
          <p:cNvSpPr/>
          <p:nvPr/>
        </p:nvSpPr>
        <p:spPr>
          <a:xfrm>
            <a:off x="3995936" y="3337997"/>
            <a:ext cx="885140" cy="3138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1~12</a:t>
            </a:r>
            <a:r>
              <a:rPr lang="ko-KR" altLang="en-US" sz="1600" dirty="0"/>
              <a:t>월 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사용량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8444E4D-C9F5-4BFA-9B2D-910B0135917C}"/>
              </a:ext>
            </a:extLst>
          </p:cNvPr>
          <p:cNvSpPr/>
          <p:nvPr/>
        </p:nvSpPr>
        <p:spPr>
          <a:xfrm>
            <a:off x="5004048" y="3337998"/>
            <a:ext cx="885140" cy="3138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1~12</a:t>
            </a:r>
            <a:r>
              <a:rPr lang="ko-KR" altLang="en-US" sz="1600" dirty="0"/>
              <a:t>월 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사용량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F21DD61-E6B0-4314-83CE-70DA5789FC3B}"/>
              </a:ext>
            </a:extLst>
          </p:cNvPr>
          <p:cNvSpPr/>
          <p:nvPr/>
        </p:nvSpPr>
        <p:spPr>
          <a:xfrm>
            <a:off x="6012160" y="3338001"/>
            <a:ext cx="885140" cy="3138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1~12</a:t>
            </a:r>
            <a:r>
              <a:rPr lang="ko-KR" altLang="en-US" sz="1600" dirty="0"/>
              <a:t>월 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사용량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9512BFA-6078-4B16-881D-F11F887C142A}"/>
              </a:ext>
            </a:extLst>
          </p:cNvPr>
          <p:cNvSpPr/>
          <p:nvPr/>
        </p:nvSpPr>
        <p:spPr>
          <a:xfrm>
            <a:off x="7020272" y="3338000"/>
            <a:ext cx="885140" cy="3138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1~12</a:t>
            </a:r>
            <a:r>
              <a:rPr lang="ko-KR" altLang="en-US" sz="1600" dirty="0"/>
              <a:t>월 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사용량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AC945BB-9871-4C64-8448-9D2855FB5D32}"/>
              </a:ext>
            </a:extLst>
          </p:cNvPr>
          <p:cNvSpPr/>
          <p:nvPr/>
        </p:nvSpPr>
        <p:spPr>
          <a:xfrm>
            <a:off x="8028384" y="3338001"/>
            <a:ext cx="885140" cy="3138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1~12</a:t>
            </a:r>
            <a:r>
              <a:rPr lang="ko-KR" altLang="en-US" sz="1600" dirty="0"/>
              <a:t>월 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사용량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xmlns="" id="{C03B18B8-5F11-4245-8E2F-451B9701328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5017869" y="490340"/>
            <a:ext cx="280576" cy="1443874"/>
          </a:xfrm>
          <a:prstGeom prst="bentConnector3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xmlns="" id="{B94B9452-D579-4C4E-B254-A1FB9B49152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495890" y="456193"/>
            <a:ext cx="280576" cy="1512168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xmlns="" id="{A954C1FC-4C66-4B0A-B37F-E52EBA198B6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3734220" y="1365693"/>
            <a:ext cx="427097" cy="97690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xmlns="" id="{A476981B-191A-4B9C-8A1E-BDD8DA907A44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4222672" y="1854145"/>
            <a:ext cx="427097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xmlns="" id="{2359C44A-E82D-420F-BEFF-82CCDF28BDE4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rot="16200000" flipH="1">
            <a:off x="4723316" y="1353501"/>
            <a:ext cx="428042" cy="100223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xmlns="" id="{56C09770-4E61-42E3-8FC3-8C2F9C88974C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6690262" y="1365693"/>
            <a:ext cx="427097" cy="97690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xmlns="" id="{563BD7A5-63EE-4F08-83A9-53D4ACBC19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rot="5400000">
            <a:off x="7178714" y="1854145"/>
            <a:ext cx="427097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xmlns="" id="{CD12E43A-59F7-40A0-BA36-BD8019EE7B33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7679358" y="1353501"/>
            <a:ext cx="428042" cy="100223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62D18EA0-4A34-442C-8B17-C2E7D9BF433A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>
            <a:off x="3459316" y="2355726"/>
            <a:ext cx="3770" cy="9822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25B3E80-2E66-42A6-931D-0016D0F222E4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4436220" y="2355726"/>
            <a:ext cx="2286" cy="9822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xmlns="" id="{70943FCC-B6C2-4693-9E7A-E592A4A1E286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5438454" y="2356671"/>
            <a:ext cx="8164" cy="98132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6420333A-48B0-45CC-B32A-63B9E07B856E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6415358" y="2355726"/>
            <a:ext cx="39372" cy="98227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D6AC722F-5F53-40AA-9881-55366A8FE62B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7392262" y="2355726"/>
            <a:ext cx="70580" cy="98227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6F9F3BD1-4A0F-4574-8EF6-4ABEEDAED9E1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8394496" y="2356671"/>
            <a:ext cx="76458" cy="9813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58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157043D-1DDA-4FFD-9C8C-ABD3B92BB4CC}"/>
              </a:ext>
            </a:extLst>
          </p:cNvPr>
          <p:cNvSpPr txBox="1"/>
          <p:nvPr/>
        </p:nvSpPr>
        <p:spPr>
          <a:xfrm>
            <a:off x="763685" y="125219"/>
            <a:ext cx="499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구현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최근 사용량 추이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E558AF-A062-4B7B-ADE5-28AB38B7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7" y="3076377"/>
            <a:ext cx="6961580" cy="17694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7E59277-5594-448F-AAB7-33FDA357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78" y="719917"/>
            <a:ext cx="3618928" cy="23688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71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3685" y="12521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위험처리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A33294E-F6A5-480B-A6A8-677CD2871DA7}"/>
              </a:ext>
            </a:extLst>
          </p:cNvPr>
          <p:cNvSpPr txBox="1"/>
          <p:nvPr/>
        </p:nvSpPr>
        <p:spPr>
          <a:xfrm>
            <a:off x="395536" y="134761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최근 사용량 추이를 계획대로 개발하려면 </a:t>
            </a:r>
            <a:r>
              <a:rPr lang="en-US" altLang="ko-KR" b="1" dirty="0"/>
              <a:t>UI</a:t>
            </a:r>
            <a:r>
              <a:rPr lang="ko-KR" altLang="en-US" b="1" dirty="0"/>
              <a:t>를 통해 차트를 </a:t>
            </a:r>
            <a:r>
              <a:rPr lang="ko-KR" altLang="en-US" b="1" dirty="0" err="1"/>
              <a:t>그려야했다</a:t>
            </a:r>
            <a:r>
              <a:rPr lang="en-US" altLang="ko-KR" b="1" dirty="0"/>
              <a:t>.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Solution) </a:t>
            </a:r>
            <a:r>
              <a:rPr lang="en-US" altLang="ko-KR" b="1" dirty="0" err="1">
                <a:solidFill>
                  <a:srgbClr val="0000FF"/>
                </a:solidFill>
              </a:rPr>
              <a:t>JFreeChart</a:t>
            </a:r>
            <a:r>
              <a:rPr lang="ko-KR" altLang="en-US" b="1" dirty="0">
                <a:solidFill>
                  <a:srgbClr val="0000FF"/>
                </a:solidFill>
              </a:rPr>
              <a:t>라는 무료 라이브러리를 활용하여 손 쉽게 구현함</a:t>
            </a:r>
            <a:r>
              <a:rPr lang="en-US" altLang="ko-KR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ECF40B-6474-4C03-81B0-84825EA40431}"/>
              </a:ext>
            </a:extLst>
          </p:cNvPr>
          <p:cNvSpPr txBox="1"/>
          <p:nvPr/>
        </p:nvSpPr>
        <p:spPr>
          <a:xfrm>
            <a:off x="395536" y="221171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기존</a:t>
            </a:r>
            <a:r>
              <a:rPr lang="en-US" altLang="ko-KR" b="1" dirty="0"/>
              <a:t> UI </a:t>
            </a:r>
            <a:r>
              <a:rPr lang="ko-KR" altLang="en-US" b="1" dirty="0"/>
              <a:t>테마가 깔끔하지 않아 다른 스타일의 </a:t>
            </a:r>
            <a:r>
              <a:rPr lang="en-US" altLang="ko-KR" b="1" dirty="0"/>
              <a:t>UI </a:t>
            </a:r>
            <a:r>
              <a:rPr lang="ko-KR" altLang="en-US" b="1" dirty="0"/>
              <a:t>테마가 필요했다</a:t>
            </a:r>
            <a:r>
              <a:rPr lang="en-US" altLang="ko-KR" b="1" dirty="0"/>
              <a:t>.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Solution) </a:t>
            </a:r>
            <a:r>
              <a:rPr lang="en-US" altLang="ko-KR" b="1" dirty="0" err="1">
                <a:solidFill>
                  <a:srgbClr val="0000FF"/>
                </a:solidFill>
              </a:rPr>
              <a:t>Jtattoo</a:t>
            </a:r>
            <a:r>
              <a:rPr lang="ko-KR" altLang="en-US" b="1" dirty="0">
                <a:solidFill>
                  <a:srgbClr val="0000FF"/>
                </a:solidFill>
              </a:rPr>
              <a:t>라는 무료 라이브러리 테마를 이용하여 깔끔한 </a:t>
            </a:r>
            <a:r>
              <a:rPr lang="en-US" altLang="ko-KR" b="1" dirty="0">
                <a:solidFill>
                  <a:srgbClr val="0000FF"/>
                </a:solidFill>
              </a:rPr>
              <a:t>UI</a:t>
            </a:r>
            <a:r>
              <a:rPr lang="ko-KR" altLang="en-US" b="1" dirty="0">
                <a:solidFill>
                  <a:srgbClr val="0000FF"/>
                </a:solidFill>
              </a:rPr>
              <a:t>로 변경함</a:t>
            </a:r>
            <a:r>
              <a:rPr lang="en-US" altLang="ko-KR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CAC957-D515-46C7-853D-75F45FECD290}"/>
              </a:ext>
            </a:extLst>
          </p:cNvPr>
          <p:cNvSpPr txBox="1"/>
          <p:nvPr/>
        </p:nvSpPr>
        <p:spPr>
          <a:xfrm>
            <a:off x="395536" y="302557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초기 설계 때 만든 </a:t>
            </a:r>
            <a:r>
              <a:rPr lang="ko-KR" altLang="en-US" b="1" dirty="0" err="1"/>
              <a:t>클래스다이어그램과</a:t>
            </a:r>
            <a:r>
              <a:rPr lang="ko-KR" altLang="en-US" b="1" dirty="0"/>
              <a:t> 프로그램이 완성된 후 </a:t>
            </a:r>
            <a:r>
              <a:rPr lang="ko-KR" altLang="en-US" b="1" dirty="0" err="1"/>
              <a:t>클래스다이어그램을</a:t>
            </a:r>
            <a:r>
              <a:rPr lang="ko-KR" altLang="en-US" b="1" dirty="0"/>
              <a:t> 비교할 수단이 필요했다</a:t>
            </a:r>
            <a:r>
              <a:rPr lang="en-US" altLang="ko-KR" b="1" dirty="0"/>
              <a:t>.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Solution) </a:t>
            </a:r>
            <a:r>
              <a:rPr lang="ko-KR" altLang="en-US" b="1" dirty="0" err="1">
                <a:solidFill>
                  <a:srgbClr val="0000FF"/>
                </a:solidFill>
              </a:rPr>
              <a:t>넷빈즈에서</a:t>
            </a:r>
            <a:r>
              <a:rPr lang="ko-KR" altLang="en-US" b="1" dirty="0">
                <a:solidFill>
                  <a:srgbClr val="0000FF"/>
                </a:solidFill>
              </a:rPr>
              <a:t> 제공하는 </a:t>
            </a:r>
            <a:r>
              <a:rPr lang="en-US" altLang="ko-KR" b="1" dirty="0" err="1">
                <a:solidFill>
                  <a:srgbClr val="0000FF"/>
                </a:solidFill>
              </a:rPr>
              <a:t>EasyUML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툴을 통해 </a:t>
            </a:r>
            <a:r>
              <a:rPr lang="ko-KR" altLang="en-US" b="1" dirty="0" err="1">
                <a:solidFill>
                  <a:srgbClr val="0000FF"/>
                </a:solidFill>
              </a:rPr>
              <a:t>리버스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 err="1">
                <a:solidFill>
                  <a:srgbClr val="0000FF"/>
                </a:solidFill>
              </a:rPr>
              <a:t>엔지니어링을하여</a:t>
            </a:r>
            <a:r>
              <a:rPr lang="ko-KR" altLang="en-US" b="1" dirty="0">
                <a:solidFill>
                  <a:srgbClr val="0000FF"/>
                </a:solidFill>
              </a:rPr>
              <a:t> 비교할 수 있었다</a:t>
            </a:r>
            <a:r>
              <a:rPr lang="en-US" altLang="ko-KR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06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87497" y="84355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나눔스퀘어OTF ExtraBold" pitchFamily="34" charset="-127"/>
                <a:ea typeface="나눔스퀘어OTF ExtraBold" pitchFamily="34" charset="-127"/>
              </a:rPr>
              <a:t>엄정환</a:t>
            </a:r>
            <a:endParaRPr lang="ko-KR" altLang="en-US" sz="1600" dirty="0">
              <a:solidFill>
                <a:srgbClr val="FF0000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64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25219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일정 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&amp; 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역할분담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587974"/>
            <a:ext cx="89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pic>
        <p:nvPicPr>
          <p:cNvPr id="1025" name="_x185172792" descr="EMB000007cc2a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5" y="2167333"/>
            <a:ext cx="7632551" cy="264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87699" y="84355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ExtraBold" pitchFamily="34" charset="-127"/>
                <a:ea typeface="나눔스퀘어OTF ExtraBold" pitchFamily="34" charset="-127"/>
              </a:rPr>
              <a:t>이동민</a:t>
            </a:r>
            <a:endParaRPr lang="ko-KR" altLang="en-US" sz="1600" dirty="0">
              <a:solidFill>
                <a:srgbClr val="FFC000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3458" y="84355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8ECC88"/>
                </a:solidFill>
                <a:latin typeface="나눔스퀘어OTF ExtraBold" pitchFamily="34" charset="-127"/>
                <a:ea typeface="나눔스퀘어OTF ExtraBold" pitchFamily="34" charset="-127"/>
              </a:rPr>
              <a:t>박상진</a:t>
            </a:r>
            <a:endParaRPr lang="ko-KR" altLang="en-US" dirty="0">
              <a:solidFill>
                <a:srgbClr val="8ECC88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1650" y="84355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B0F0"/>
                </a:solidFill>
                <a:latin typeface="나눔스퀘어OTF ExtraBold" pitchFamily="34" charset="-127"/>
                <a:ea typeface="나눔스퀘어OTF ExtraBold" pitchFamily="34" charset="-127"/>
              </a:rPr>
              <a:t>이태건</a:t>
            </a:r>
            <a:endParaRPr lang="ko-KR" altLang="en-US" dirty="0">
              <a:solidFill>
                <a:srgbClr val="00B0F0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5616" y="2355726"/>
            <a:ext cx="432048" cy="1440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2571750"/>
            <a:ext cx="432048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3608" y="2859782"/>
            <a:ext cx="50405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82754" y="1162948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b="1" dirty="0">
                <a:latin typeface="나눔고딕 ExtraBold" pitchFamily="50" charset="-127"/>
                <a:ea typeface="나눔고딕 ExtraBold" pitchFamily="50" charset="-127"/>
              </a:rPr>
              <a:t>프로젝트 총괄</a:t>
            </a:r>
            <a:endParaRPr lang="en-US" altLang="ko-KR" sz="1400" b="1" dirty="0"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err="1">
                <a:latin typeface="나눔고딕 ExtraBold" pitchFamily="50" charset="-127"/>
                <a:ea typeface="나눔고딕 ExtraBold" pitchFamily="50" charset="-127"/>
              </a:rPr>
              <a:t>컴포지트</a:t>
            </a: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400" dirty="0">
                <a:latin typeface="나눔고딕 ExtraBold" pitchFamily="50" charset="-127"/>
                <a:ea typeface="나눔고딕 ExtraBold" pitchFamily="50" charset="-127"/>
              </a:rPr>
              <a:t>&amp;  </a:t>
            </a:r>
          </a:p>
          <a:p>
            <a:pPr marL="171450" indent="-171450">
              <a:buFontTx/>
              <a:buChar char="-"/>
            </a:pPr>
            <a:r>
              <a:rPr lang="ko-KR" altLang="en-US" sz="1400" dirty="0" err="1">
                <a:latin typeface="나눔고딕 ExtraBold" pitchFamily="50" charset="-127"/>
                <a:ea typeface="나눔고딕 ExtraBold" pitchFamily="50" charset="-127"/>
              </a:rPr>
              <a:t>이터레이터</a:t>
            </a: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 패턴</a:t>
            </a:r>
            <a:endParaRPr lang="en-US" altLang="ko-KR" sz="1400" b="1" dirty="0"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b="1" dirty="0" err="1">
                <a:latin typeface="나눔고딕 ExtraBold" pitchFamily="50" charset="-127"/>
                <a:ea typeface="나눔고딕 ExtraBold" pitchFamily="50" charset="-127"/>
              </a:rPr>
              <a:t>스테이트</a:t>
            </a:r>
            <a:r>
              <a:rPr lang="ko-KR" altLang="en-US" sz="1400" b="1" dirty="0">
                <a:latin typeface="나눔고딕 ExtraBold" pitchFamily="50" charset="-127"/>
                <a:ea typeface="나눔고딕 ExtraBold" pitchFamily="50" charset="-127"/>
              </a:rPr>
              <a:t> 패턴</a:t>
            </a:r>
            <a:endParaRPr lang="en-US" altLang="ko-KR" sz="1400" b="1" dirty="0"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sz="14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816" y="1203598"/>
            <a:ext cx="1777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400" dirty="0">
                <a:latin typeface="나눔고딕 ExtraBold" pitchFamily="50" charset="-127"/>
                <a:ea typeface="나눔고딕 ExtraBold" pitchFamily="50" charset="-127"/>
              </a:rPr>
              <a:t>PPT</a:t>
            </a:r>
          </a:p>
          <a:p>
            <a:pPr marL="171450" indent="-171450">
              <a:buFontTx/>
              <a:buChar char="-"/>
            </a:pP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프로토타입 패턴</a:t>
            </a:r>
            <a:endParaRPr lang="en-US" altLang="ko-KR" sz="1400" dirty="0"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sz="1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1203598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인터페이스</a:t>
            </a:r>
            <a:endParaRPr lang="en-US" altLang="ko-KR" sz="1400" dirty="0"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err="1">
                <a:latin typeface="나눔고딕 ExtraBold" pitchFamily="50" charset="-127"/>
                <a:ea typeface="나눔고딕 ExtraBold" pitchFamily="50" charset="-127"/>
              </a:rPr>
              <a:t>옵저버</a:t>
            </a: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  패턴</a:t>
            </a:r>
            <a:endParaRPr lang="en-US" altLang="ko-KR" sz="1400" dirty="0"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sz="1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0192" y="1203598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보고서</a:t>
            </a:r>
            <a:endParaRPr lang="en-US" altLang="ko-KR" sz="1400" dirty="0"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추상화 </a:t>
            </a:r>
            <a:r>
              <a:rPr lang="ko-KR" altLang="en-US" sz="1400" dirty="0" err="1">
                <a:latin typeface="나눔고딕 ExtraBold" pitchFamily="50" charset="-127"/>
                <a:ea typeface="나눔고딕 ExtraBold" pitchFamily="50" charset="-127"/>
              </a:rPr>
              <a:t>팩토리</a:t>
            </a:r>
            <a:endParaRPr lang="en-US" altLang="ko-KR" sz="1400" dirty="0">
              <a:latin typeface="나눔고딕 ExtraBold" pitchFamily="50" charset="-127"/>
              <a:ea typeface="나눔고딕 ExtraBold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sz="14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15616" y="3363838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5576" y="3867894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15616" y="4155926"/>
            <a:ext cx="432048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27584" y="307580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43608" y="3579862"/>
            <a:ext cx="504056" cy="2217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79984" y="4371950"/>
            <a:ext cx="567680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732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2" grpId="0"/>
      <p:bldP spid="13" grpId="0"/>
      <p:bldP spid="3" grpId="0" animBg="1"/>
      <p:bldP spid="3" grpId="1" animBg="1"/>
      <p:bldP spid="15" grpId="0" animBg="1"/>
      <p:bldP spid="15" grpId="1" animBg="1"/>
      <p:bldP spid="16" grpId="0" animBg="1"/>
      <p:bldP spid="16" grpId="1" animBg="1"/>
      <p:bldP spid="4" grpId="0"/>
      <p:bldP spid="20" grpId="0"/>
      <p:bldP spid="23" grpId="0"/>
      <p:bldP spid="24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3816" y="1988229"/>
            <a:ext cx="3596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454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800" dirty="0">
              <a:solidFill>
                <a:srgbClr val="F454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6365" y="2620898"/>
            <a:ext cx="10775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solidFill>
                  <a:srgbClr val="8ECC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수고하셨습니다</a:t>
            </a:r>
            <a:r>
              <a:rPr lang="en-US" altLang="ko-KR" sz="1050" dirty="0">
                <a:solidFill>
                  <a:srgbClr val="8ECC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587974"/>
            <a:ext cx="89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94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4977" y="125219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주제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148064" y="843558"/>
            <a:ext cx="1080120" cy="1080120"/>
            <a:chOff x="6156176" y="1275606"/>
            <a:chExt cx="1080120" cy="1080120"/>
          </a:xfrm>
        </p:grpSpPr>
        <p:sp>
          <p:nvSpPr>
            <p:cNvPr id="17" name="타원 16"/>
            <p:cNvSpPr/>
            <p:nvPr/>
          </p:nvSpPr>
          <p:spPr>
            <a:xfrm>
              <a:off x="6156176" y="1275606"/>
              <a:ext cx="1080120" cy="1080120"/>
            </a:xfrm>
            <a:prstGeom prst="ellipse">
              <a:avLst/>
            </a:prstGeom>
            <a:noFill/>
            <a:ln>
              <a:solidFill>
                <a:srgbClr val="A9D7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56176" y="163564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OTF" pitchFamily="34" charset="-127"/>
                  <a:ea typeface="나눔스퀘어OTF" pitchFamily="34" charset="-127"/>
                </a:rPr>
                <a:t>확장성</a:t>
              </a:r>
            </a:p>
          </p:txBody>
        </p:sp>
      </p:grpSp>
      <p:sp>
        <p:nvSpPr>
          <p:cNvPr id="12" name="타원 11"/>
          <p:cNvSpPr/>
          <p:nvPr/>
        </p:nvSpPr>
        <p:spPr>
          <a:xfrm>
            <a:off x="3635896" y="1779662"/>
            <a:ext cx="1728192" cy="1728192"/>
          </a:xfrm>
          <a:prstGeom prst="ellipse">
            <a:avLst/>
          </a:prstGeom>
          <a:noFill/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195736" y="2067694"/>
            <a:ext cx="1080120" cy="1080120"/>
            <a:chOff x="1691680" y="1275606"/>
            <a:chExt cx="1080120" cy="1080120"/>
          </a:xfrm>
        </p:grpSpPr>
        <p:sp>
          <p:nvSpPr>
            <p:cNvPr id="14" name="타원 13"/>
            <p:cNvSpPr/>
            <p:nvPr/>
          </p:nvSpPr>
          <p:spPr>
            <a:xfrm>
              <a:off x="1691680" y="1275606"/>
              <a:ext cx="1080120" cy="1080120"/>
            </a:xfrm>
            <a:prstGeom prst="ellipse">
              <a:avLst/>
            </a:prstGeom>
            <a:noFill/>
            <a:ln>
              <a:solidFill>
                <a:srgbClr val="A9D7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91680" y="162635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OTF" pitchFamily="34" charset="-127"/>
                  <a:ea typeface="나눔스퀘어OTF" pitchFamily="34" charset="-127"/>
                </a:rPr>
                <a:t>접근성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88024" y="3651870"/>
            <a:ext cx="1080120" cy="1080120"/>
            <a:chOff x="6156176" y="3147814"/>
            <a:chExt cx="1080120" cy="1080120"/>
          </a:xfrm>
        </p:grpSpPr>
        <p:sp>
          <p:nvSpPr>
            <p:cNvPr id="23" name="타원 22"/>
            <p:cNvSpPr/>
            <p:nvPr/>
          </p:nvSpPr>
          <p:spPr>
            <a:xfrm>
              <a:off x="6156176" y="3147814"/>
              <a:ext cx="1080120" cy="1080120"/>
            </a:xfrm>
            <a:prstGeom prst="ellipse">
              <a:avLst/>
            </a:prstGeom>
            <a:noFill/>
            <a:ln>
              <a:solidFill>
                <a:srgbClr val="ADD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56176" y="350785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OTF" pitchFamily="34" charset="-127"/>
                  <a:ea typeface="나눔스퀘어OTF" pitchFamily="34" charset="-127"/>
                </a:rPr>
                <a:t>편리함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51920" y="235746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" pitchFamily="34" charset="-127"/>
                <a:ea typeface="나눔스퀘어OTF" pitchFamily="34" charset="-127"/>
              </a:rPr>
              <a:t>도시가스 </a:t>
            </a:r>
            <a:endParaRPr lang="en-US" altLang="ko-KR" dirty="0">
              <a:latin typeface="나눔스퀘어OTF" pitchFamily="34" charset="-127"/>
              <a:ea typeface="나눔스퀘어OTF" pitchFamily="34" charset="-127"/>
            </a:endParaRPr>
          </a:p>
          <a:p>
            <a:pPr algn="ctr"/>
            <a:r>
              <a:rPr lang="ko-KR" altLang="en-US" dirty="0">
                <a:latin typeface="나눔스퀘어OTF" pitchFamily="34" charset="-127"/>
                <a:ea typeface="나눔스퀘어OTF" pitchFamily="34" charset="-127"/>
              </a:rPr>
              <a:t>청구서</a:t>
            </a:r>
          </a:p>
        </p:txBody>
      </p:sp>
      <p:sp>
        <p:nvSpPr>
          <p:cNvPr id="26" name="덧셈 기호 25"/>
          <p:cNvSpPr/>
          <p:nvPr/>
        </p:nvSpPr>
        <p:spPr>
          <a:xfrm>
            <a:off x="3779912" y="1131590"/>
            <a:ext cx="432048" cy="432048"/>
          </a:xfrm>
          <a:prstGeom prst="mathPlus">
            <a:avLst/>
          </a:prstGeom>
          <a:noFill/>
          <a:ln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덧셈 기호 26"/>
          <p:cNvSpPr/>
          <p:nvPr/>
        </p:nvSpPr>
        <p:spPr>
          <a:xfrm>
            <a:off x="3563888" y="3651870"/>
            <a:ext cx="432048" cy="432048"/>
          </a:xfrm>
          <a:prstGeom prst="mathPlus">
            <a:avLst/>
          </a:prstGeom>
          <a:noFill/>
          <a:ln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덧셈 기호 27"/>
          <p:cNvSpPr/>
          <p:nvPr/>
        </p:nvSpPr>
        <p:spPr>
          <a:xfrm>
            <a:off x="5796136" y="2571750"/>
            <a:ext cx="432048" cy="432048"/>
          </a:xfrm>
          <a:prstGeom prst="mathPlus">
            <a:avLst/>
          </a:prstGeom>
          <a:noFill/>
          <a:ln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95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84257" y="-812626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1A9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 중요한 내용 중에서 </a:t>
            </a:r>
            <a:r>
              <a:rPr lang="ko-KR" altLang="en-US" sz="16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중요</a:t>
            </a:r>
            <a:r>
              <a:rPr lang="ko-KR" altLang="en-US" sz="1600" dirty="0">
                <a:solidFill>
                  <a:srgbClr val="51A9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내용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4977" y="125219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주제</a:t>
            </a:r>
          </a:p>
        </p:txBody>
      </p:sp>
      <p:sp>
        <p:nvSpPr>
          <p:cNvPr id="29" name="타원 28"/>
          <p:cNvSpPr/>
          <p:nvPr/>
        </p:nvSpPr>
        <p:spPr>
          <a:xfrm>
            <a:off x="3131840" y="1347614"/>
            <a:ext cx="2808312" cy="2808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79912" y="235572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" pitchFamily="34" charset="-127"/>
                <a:ea typeface="나눔스퀘어OTF" pitchFamily="34" charset="-127"/>
              </a:rPr>
              <a:t>도시가스 </a:t>
            </a:r>
            <a:endParaRPr lang="en-US" altLang="ko-KR" dirty="0">
              <a:latin typeface="나눔스퀘어OTF" pitchFamily="34" charset="-127"/>
              <a:ea typeface="나눔스퀘어OTF" pitchFamily="34" charset="-127"/>
            </a:endParaRPr>
          </a:p>
          <a:p>
            <a:pPr algn="ctr"/>
            <a:r>
              <a:rPr lang="ko-KR" altLang="en-US" dirty="0">
                <a:latin typeface="나눔스퀘어OTF" pitchFamily="34" charset="-127"/>
                <a:ea typeface="나눔스퀘어OTF" pitchFamily="34" charset="-127"/>
              </a:rPr>
              <a:t>관리 시스템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65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25219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시나리오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587974"/>
            <a:ext cx="892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2051" name="Picture 3" descr="C:\Users\admin\Desktop\프로그램 흐름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71550"/>
            <a:ext cx="8208912" cy="406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54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671" y="125219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적용한 패턴 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- WBS</a:t>
            </a:r>
            <a:endParaRPr lang="ko-KR" altLang="en-US" sz="3600" b="1" dirty="0">
              <a:solidFill>
                <a:srgbClr val="F45452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624" y="2859782"/>
            <a:ext cx="79208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C:\Users\admin\Desktop\W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71550"/>
            <a:ext cx="698477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9592" y="1995686"/>
            <a:ext cx="2376264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55434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추상 </a:t>
            </a:r>
            <a:r>
              <a:rPr lang="ko-KR" altLang="en-US" sz="1600" b="1" dirty="0" err="1">
                <a:solidFill>
                  <a:srgbClr val="FF0000"/>
                </a:solidFill>
              </a:rPr>
              <a:t>팩토리</a:t>
            </a:r>
            <a:r>
              <a:rPr lang="ko-KR" altLang="en-US" sz="1600" b="1" dirty="0">
                <a:solidFill>
                  <a:srgbClr val="FF0000"/>
                </a:solidFill>
              </a:rPr>
              <a:t> 패턴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07904" y="1995686"/>
            <a:ext cx="1584176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5896" y="156363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50"/>
                </a:solidFill>
              </a:rPr>
              <a:t>프로토</a:t>
            </a:r>
            <a:r>
              <a:rPr lang="ko-KR" altLang="en-US" sz="1600" b="1" dirty="0">
                <a:solidFill>
                  <a:srgbClr val="00B050"/>
                </a:solidFill>
              </a:rPr>
              <a:t> 타입 패턴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12160" y="1995686"/>
            <a:ext cx="1944216" cy="14401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00192" y="156363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accent2">
                    <a:lumMod val="50000"/>
                  </a:schemeClr>
                </a:solidFill>
              </a:rPr>
              <a:t>옵저버</a:t>
            </a: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</a:rPr>
              <a:t> 패턴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72000" y="2787774"/>
            <a:ext cx="108012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99992" y="352934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스테이트</a:t>
            </a:r>
            <a:r>
              <a:rPr lang="ko-KR" altLang="en-US" sz="1600" b="1" dirty="0"/>
              <a:t> 패턴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23928" y="4227934"/>
            <a:ext cx="936104" cy="57606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60032" y="429994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accent5">
                    <a:lumMod val="75000"/>
                  </a:schemeClr>
                </a:solidFill>
              </a:rPr>
              <a:t>컴포지트</a:t>
            </a:r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&amp; </a:t>
            </a:r>
          </a:p>
          <a:p>
            <a:r>
              <a:rPr lang="ko-KR" altLang="en-US" sz="1600" b="1" dirty="0" err="1">
                <a:solidFill>
                  <a:schemeClr val="accent5">
                    <a:lumMod val="75000"/>
                  </a:schemeClr>
                </a:solidFill>
              </a:rPr>
              <a:t>이터레이터</a:t>
            </a:r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</a:rPr>
              <a:t> 패턴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13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671" y="125219"/>
            <a:ext cx="599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적용한 패턴 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추상 </a:t>
            </a:r>
            <a:r>
              <a:rPr lang="ko-KR" altLang="en-US" sz="3600" b="1" dirty="0" err="1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팩토리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 패턴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4483"/>
            <a:ext cx="5616624" cy="410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372200" y="1212890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고객번호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고객이름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고객주소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최근 </a:t>
            </a:r>
            <a:r>
              <a:rPr lang="ko-KR" altLang="en-US" dirty="0" smtClean="0"/>
              <a:t>검침일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D642A8-9A2E-4161-A1DD-4BFA261AAF01}"/>
              </a:ext>
            </a:extLst>
          </p:cNvPr>
          <p:cNvSpPr txBox="1"/>
          <p:nvPr/>
        </p:nvSpPr>
        <p:spPr>
          <a:xfrm>
            <a:off x="6372200" y="84355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고객 기본정보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51520" y="3363838"/>
            <a:ext cx="5472608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1671" y="125219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적용한 패턴 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sz="3600" b="1" dirty="0" err="1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프로토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 타입 패턴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728096"/>
            <a:ext cx="5642571" cy="414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7998" y="1244823"/>
            <a:ext cx="143981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계량기 번호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 err="1"/>
              <a:t>당월지침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전월 지침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보정계수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사용량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열량계수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 err="1"/>
              <a:t>청구량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 err="1"/>
              <a:t>예금주명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금융기관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계좌번호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이체일자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금액수납일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납부방법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금액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5DE091-5D3C-40D8-B967-F8809F19736C}"/>
              </a:ext>
            </a:extLst>
          </p:cNvPr>
          <p:cNvSpPr txBox="1"/>
          <p:nvPr/>
        </p:nvSpPr>
        <p:spPr>
          <a:xfrm>
            <a:off x="6372200" y="8754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고객 상세정보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123728" y="1131590"/>
            <a:ext cx="7920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43808" y="728096"/>
            <a:ext cx="946440" cy="691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671" y="125219"/>
            <a:ext cx="5040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적용한 패턴 </a:t>
            </a:r>
            <a:r>
              <a:rPr lang="en-US" altLang="ko-KR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– </a:t>
            </a:r>
            <a:r>
              <a:rPr lang="ko-KR" altLang="en-US" sz="3600" b="1" dirty="0" err="1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옵저버</a:t>
            </a:r>
            <a:r>
              <a:rPr lang="ko-KR" altLang="en-US" sz="3600" b="1" dirty="0">
                <a:solidFill>
                  <a:srgbClr val="F45452"/>
                </a:solidFill>
                <a:latin typeface="나눔스퀘어 Bold" pitchFamily="50" charset="-127"/>
                <a:ea typeface="나눔스퀘어 Bold" pitchFamily="50" charset="-127"/>
              </a:rPr>
              <a:t> 패턴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29740"/>
            <a:ext cx="5594842" cy="411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59567" y="2049111"/>
            <a:ext cx="139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 </a:t>
            </a:r>
            <a:r>
              <a:rPr lang="ko-KR" altLang="en-US" dirty="0"/>
              <a:t>예금주명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금융기관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계좌번호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납부방법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046430-392F-4E94-9352-ECD96F034B3A}"/>
              </a:ext>
            </a:extLst>
          </p:cNvPr>
          <p:cNvSpPr txBox="1"/>
          <p:nvPr/>
        </p:nvSpPr>
        <p:spPr>
          <a:xfrm>
            <a:off x="6532128" y="149163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납부정보 변경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20472" y="48039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</a:t>
            </a:r>
            <a:endParaRPr lang="ko-KR" altLang="en-US" sz="12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763688" y="4083918"/>
            <a:ext cx="37444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0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메인,목차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470</Words>
  <Application>Microsoft Office PowerPoint</Application>
  <PresentationFormat>화면 슬라이드 쇼(16:9)</PresentationFormat>
  <Paragraphs>200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굴림</vt:lpstr>
      <vt:lpstr>Arial</vt:lpstr>
      <vt:lpstr>나눔스퀘어 Bold</vt:lpstr>
      <vt:lpstr>맑은 고딕</vt:lpstr>
      <vt:lpstr>나눔스퀘어OTF ExtraBold</vt:lpstr>
      <vt:lpstr>나눔바른고딕</vt:lpstr>
      <vt:lpstr>나눔스퀘어OTF</vt:lpstr>
      <vt:lpstr>나눔고딕 ExtraBold</vt:lpstr>
      <vt:lpstr>메인,목차,마무리</vt:lpstr>
      <vt:lpstr>내용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admin</cp:lastModifiedBy>
  <cp:revision>95</cp:revision>
  <dcterms:created xsi:type="dcterms:W3CDTF">2016-07-29T12:19:15Z</dcterms:created>
  <dcterms:modified xsi:type="dcterms:W3CDTF">2017-06-13T23:37:09Z</dcterms:modified>
</cp:coreProperties>
</file>