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0"/>
  </p:notesMasterIdLst>
  <p:sldIdLst>
    <p:sldId id="284" r:id="rId2"/>
    <p:sldId id="258" r:id="rId3"/>
    <p:sldId id="287" r:id="rId4"/>
    <p:sldId id="288" r:id="rId5"/>
    <p:sldId id="409" r:id="rId6"/>
    <p:sldId id="408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301" r:id="rId15"/>
    <p:sldId id="300" r:id="rId16"/>
    <p:sldId id="302" r:id="rId17"/>
    <p:sldId id="303" r:id="rId18"/>
    <p:sldId id="304" r:id="rId19"/>
    <p:sldId id="305" r:id="rId20"/>
    <p:sldId id="306" r:id="rId21"/>
    <p:sldId id="307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32" r:id="rId46"/>
    <p:sldId id="333" r:id="rId47"/>
    <p:sldId id="334" r:id="rId48"/>
    <p:sldId id="335" r:id="rId49"/>
    <p:sldId id="336" r:id="rId50"/>
    <p:sldId id="337" r:id="rId51"/>
    <p:sldId id="338" r:id="rId52"/>
    <p:sldId id="339" r:id="rId53"/>
    <p:sldId id="340" r:id="rId54"/>
    <p:sldId id="341" r:id="rId55"/>
    <p:sldId id="342" r:id="rId56"/>
    <p:sldId id="343" r:id="rId57"/>
    <p:sldId id="344" r:id="rId58"/>
    <p:sldId id="345" r:id="rId59"/>
    <p:sldId id="346" r:id="rId60"/>
    <p:sldId id="347" r:id="rId61"/>
    <p:sldId id="348" r:id="rId62"/>
    <p:sldId id="349" r:id="rId63"/>
    <p:sldId id="350" r:id="rId64"/>
    <p:sldId id="351" r:id="rId65"/>
    <p:sldId id="352" r:id="rId66"/>
    <p:sldId id="353" r:id="rId67"/>
    <p:sldId id="354" r:id="rId68"/>
    <p:sldId id="355" r:id="rId69"/>
    <p:sldId id="356" r:id="rId70"/>
    <p:sldId id="357" r:id="rId71"/>
    <p:sldId id="358" r:id="rId72"/>
    <p:sldId id="359" r:id="rId73"/>
    <p:sldId id="360" r:id="rId74"/>
    <p:sldId id="361" r:id="rId75"/>
    <p:sldId id="362" r:id="rId76"/>
    <p:sldId id="363" r:id="rId77"/>
    <p:sldId id="364" r:id="rId78"/>
    <p:sldId id="365" r:id="rId79"/>
    <p:sldId id="366" r:id="rId80"/>
    <p:sldId id="367" r:id="rId81"/>
    <p:sldId id="368" r:id="rId82"/>
    <p:sldId id="369" r:id="rId83"/>
    <p:sldId id="370" r:id="rId84"/>
    <p:sldId id="371" r:id="rId85"/>
    <p:sldId id="372" r:id="rId86"/>
    <p:sldId id="373" r:id="rId87"/>
    <p:sldId id="374" r:id="rId88"/>
    <p:sldId id="375" r:id="rId89"/>
    <p:sldId id="376" r:id="rId90"/>
    <p:sldId id="377" r:id="rId91"/>
    <p:sldId id="378" r:id="rId92"/>
    <p:sldId id="379" r:id="rId93"/>
    <p:sldId id="380" r:id="rId94"/>
    <p:sldId id="381" r:id="rId95"/>
    <p:sldId id="382" r:id="rId96"/>
    <p:sldId id="383" r:id="rId97"/>
    <p:sldId id="384" r:id="rId98"/>
    <p:sldId id="385" r:id="rId99"/>
    <p:sldId id="386" r:id="rId100"/>
    <p:sldId id="387" r:id="rId101"/>
    <p:sldId id="388" r:id="rId102"/>
    <p:sldId id="389" r:id="rId103"/>
    <p:sldId id="390" r:id="rId104"/>
    <p:sldId id="391" r:id="rId105"/>
    <p:sldId id="392" r:id="rId106"/>
    <p:sldId id="394" r:id="rId107"/>
    <p:sldId id="395" r:id="rId108"/>
    <p:sldId id="396" r:id="rId109"/>
    <p:sldId id="397" r:id="rId110"/>
    <p:sldId id="398" r:id="rId111"/>
    <p:sldId id="399" r:id="rId112"/>
    <p:sldId id="400" r:id="rId113"/>
    <p:sldId id="402" r:id="rId114"/>
    <p:sldId id="403" r:id="rId115"/>
    <p:sldId id="404" r:id="rId116"/>
    <p:sldId id="405" r:id="rId117"/>
    <p:sldId id="407" r:id="rId118"/>
    <p:sldId id="289" r:id="rId119"/>
  </p:sldIdLst>
  <p:sldSz cx="9144000" cy="5143500" type="screen16x9"/>
  <p:notesSz cx="6858000" cy="9144000"/>
  <p:embeddedFontLst>
    <p:embeddedFont>
      <p:font typeface="Karla" panose="020B0604020202020204" charset="0"/>
      <p:regular r:id="rId121"/>
      <p:bold r:id="rId122"/>
      <p:italic r:id="rId123"/>
      <p:boldItalic r:id="rId124"/>
    </p:embeddedFont>
    <p:embeddedFont>
      <p:font typeface="Raleway" panose="020B0604020202020204" charset="0"/>
      <p:regular r:id="rId125"/>
      <p:bold r:id="rId126"/>
      <p:italic r:id="rId127"/>
      <p:boldItalic r:id="rId1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42833A-9898-4CB0-8505-47B892A2FAA7}">
  <a:tblStyle styleId="{8942833A-9898-4CB0-8505-47B892A2FA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font" Target="fonts/font3.fntdata"/><Relationship Id="rId128" Type="http://schemas.openxmlformats.org/officeDocument/2006/relationships/font" Target="fonts/font8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font" Target="fonts/font4.fntdata"/><Relationship Id="rId12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font" Target="fonts/font2.fntdata"/><Relationship Id="rId13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125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21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738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335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57825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441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54449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051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19430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044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18123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5489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7988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190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9112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2321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8674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8392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1673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6444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708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000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6496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94327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072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5418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4001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803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02383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72155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4286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9361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092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2362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4735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8361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3974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0555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382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4506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5184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8237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7937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540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1909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03760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7677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5272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11331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1684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0838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1059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47951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5868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920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2733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14056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87752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70130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74461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172863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61897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641922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29220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42169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503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21505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761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89694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300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385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41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ABE33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6025" y="301575"/>
            <a:ext cx="9150050" cy="4496748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>
            <a:off x="0" y="1580113"/>
            <a:ext cx="9144000" cy="3341668"/>
          </a:xfrm>
          <a:custGeom>
            <a:avLst/>
            <a:gdLst/>
            <a:ahLst/>
            <a:cxnLst/>
            <a:rect l="l" t="t" r="r" b="b"/>
            <a:pathLst>
              <a:path w="365760" h="110982" extrusionOk="0">
                <a:moveTo>
                  <a:pt x="0" y="0"/>
                </a:moveTo>
                <a:lnTo>
                  <a:pt x="0" y="54526"/>
                </a:lnTo>
                <a:lnTo>
                  <a:pt x="317748" y="110982"/>
                </a:lnTo>
                <a:lnTo>
                  <a:pt x="365760" y="84202"/>
                </a:lnTo>
                <a:lnTo>
                  <a:pt x="365760" y="2678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>
            <a:off x="-5900" y="410541"/>
            <a:ext cx="9144152" cy="4453148"/>
          </a:xfrm>
          <a:custGeom>
            <a:avLst/>
            <a:gdLst/>
            <a:ahLst/>
            <a:cxnLst/>
            <a:rect l="l" t="t" r="r" b="b"/>
            <a:pathLst>
              <a:path w="365036" h="147896" extrusionOk="0">
                <a:moveTo>
                  <a:pt x="365036" y="21714"/>
                </a:moveTo>
                <a:lnTo>
                  <a:pt x="87097" y="0"/>
                </a:lnTo>
                <a:lnTo>
                  <a:pt x="0" y="57421"/>
                </a:lnTo>
                <a:lnTo>
                  <a:pt x="0" y="117255"/>
                </a:lnTo>
                <a:lnTo>
                  <a:pt x="241266" y="147896"/>
                </a:lnTo>
                <a:lnTo>
                  <a:pt x="365036" y="112913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833775" y="2314200"/>
            <a:ext cx="5476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◇"/>
              <a:defRPr b="1"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3593400" y="1086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60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4179900" y="1041875"/>
            <a:ext cx="784200" cy="784200"/>
          </a:xfrm>
          <a:prstGeom prst="diamond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4" name="Google Shape;34;p5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6" name="Google Shape;36;p5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l" t="t" r="r" b="b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l" t="t" r="r" b="b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l" t="t" r="r" b="b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l" t="t" r="r" b="b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9" name="Google Shape;89;p10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l" t="t" r="r" b="b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90" name="Google Shape;90;p10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l" t="t" r="r" b="b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F1100-5E27-44BC-B233-4AD8EC56E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5525" y="1772356"/>
            <a:ext cx="5513100" cy="650522"/>
          </a:xfrm>
        </p:spPr>
        <p:txBody>
          <a:bodyPr/>
          <a:lstStyle/>
          <a:p>
            <a:r>
              <a:rPr lang="en-ID" sz="4400" dirty="0" err="1"/>
              <a:t>Pengenalan</a:t>
            </a:r>
            <a:r>
              <a:rPr lang="en-ID" sz="4400" dirty="0"/>
              <a:t>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71114-8D87-46E3-A182-BC09F5A94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5375" y="2720622"/>
            <a:ext cx="5513100" cy="1132828"/>
          </a:xfrm>
        </p:spPr>
        <p:txBody>
          <a:bodyPr/>
          <a:lstStyle/>
          <a:p>
            <a:pPr algn="l"/>
            <a:r>
              <a:rPr lang="en-ID" dirty="0">
                <a:solidFill>
                  <a:schemeClr val="bg1"/>
                </a:solidFill>
              </a:rPr>
              <a:t>Nama : Pratama Arief Ramadhan</a:t>
            </a:r>
          </a:p>
          <a:p>
            <a:pPr algn="l"/>
            <a:r>
              <a:rPr lang="en-ID" dirty="0">
                <a:solidFill>
                  <a:schemeClr val="bg1"/>
                </a:solidFill>
              </a:rPr>
              <a:t>Kelas : 4IA14</a:t>
            </a:r>
          </a:p>
          <a:p>
            <a:pPr algn="l"/>
            <a:r>
              <a:rPr lang="en-ID" dirty="0">
                <a:solidFill>
                  <a:schemeClr val="bg1"/>
                </a:solidFill>
              </a:rPr>
              <a:t>NPM : 55415378</a:t>
            </a:r>
          </a:p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77AEB-C643-4E9D-A83F-0BF203F817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5450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219B4E-5F84-4EAA-AF82-058271900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37" y="1963893"/>
            <a:ext cx="3286125" cy="790575"/>
          </a:xfrm>
          <a:prstGeom prst="rect">
            <a:avLst/>
          </a:prstGeom>
        </p:spPr>
      </p:pic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ct val="80000"/>
            </a:pPr>
            <a:r>
              <a:rPr lang="en-ID" sz="1600" dirty="0" err="1"/>
              <a:t>Contoh</a:t>
            </a:r>
            <a:r>
              <a:rPr lang="en-ID" sz="1600" dirty="0"/>
              <a:t> </a:t>
            </a:r>
            <a:r>
              <a:rPr lang="en-ID" sz="1600" dirty="0" err="1"/>
              <a:t>penggunaan</a:t>
            </a:r>
            <a:r>
              <a:rPr lang="en-ID" sz="1600" dirty="0"/>
              <a:t> </a:t>
            </a:r>
            <a:r>
              <a:rPr lang="en-ID" sz="1600" dirty="0" err="1"/>
              <a:t>komentar</a:t>
            </a:r>
            <a:r>
              <a:rPr lang="en-ID" sz="1600" dirty="0"/>
              <a:t> :</a:t>
            </a:r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pPr marL="285750" indent="-285750">
              <a:buSzPct val="80000"/>
            </a:pPr>
            <a:r>
              <a:rPr lang="en-ID" sz="1600" dirty="0"/>
              <a:t>Hasil </a:t>
            </a:r>
            <a:r>
              <a:rPr lang="en-ID" sz="1600" dirty="0" err="1"/>
              <a:t>setelah</a:t>
            </a:r>
            <a:r>
              <a:rPr lang="en-ID" sz="1600" dirty="0"/>
              <a:t> </a:t>
            </a:r>
            <a:r>
              <a:rPr lang="en-ID" sz="1600" dirty="0" err="1"/>
              <a:t>menjalankan</a:t>
            </a:r>
            <a:r>
              <a:rPr lang="en-ID" sz="1600" dirty="0"/>
              <a:t> script : </a:t>
            </a:r>
          </a:p>
          <a:p>
            <a:pPr marL="0" indent="0">
              <a:buNone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D2631C-AB25-4FCC-B5DE-B9295E257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547" y="3462562"/>
            <a:ext cx="13620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9263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</a:pPr>
            <a:r>
              <a:rPr lang="en-US" dirty="0"/>
              <a:t>Update Nilai </a:t>
            </a:r>
            <a:r>
              <a:rPr lang="en-US" dirty="0" err="1"/>
              <a:t>Dalam</a:t>
            </a:r>
            <a:r>
              <a:rPr lang="en-US" dirty="0"/>
              <a:t> Tuple Python</a:t>
            </a:r>
          </a:p>
          <a:p>
            <a:pPr marL="76200" indent="0">
              <a:buSzPct val="80000"/>
              <a:buNone/>
            </a:pPr>
            <a:r>
              <a:rPr lang="en-US" sz="1600" dirty="0"/>
              <a:t>Anda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memperbarui</a:t>
            </a:r>
            <a:r>
              <a:rPr lang="en-US" sz="1600" dirty="0"/>
              <a:t> Dictionary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menambahkan</a:t>
            </a:r>
            <a:r>
              <a:rPr lang="en-US" sz="1600" dirty="0"/>
              <a:t> </a:t>
            </a:r>
            <a:r>
              <a:rPr lang="en-US" sz="1600" dirty="0" err="1"/>
              <a:t>entri</a:t>
            </a:r>
            <a:r>
              <a:rPr lang="en-US" sz="1600" dirty="0"/>
              <a:t> </a:t>
            </a:r>
            <a:r>
              <a:rPr lang="en-US" sz="1600" dirty="0" err="1"/>
              <a:t>baru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pasangan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kunci</a:t>
            </a:r>
            <a:r>
              <a:rPr lang="en-US" sz="1600" dirty="0"/>
              <a:t>, </a:t>
            </a:r>
            <a:r>
              <a:rPr lang="en-US" sz="1600" dirty="0" err="1"/>
              <a:t>memodifikasi</a:t>
            </a:r>
            <a:r>
              <a:rPr lang="en-US" sz="1600" dirty="0"/>
              <a:t> </a:t>
            </a:r>
            <a:r>
              <a:rPr lang="en-US" sz="1600" dirty="0" err="1"/>
              <a:t>entri</a:t>
            </a:r>
            <a:r>
              <a:rPr lang="en-US" sz="1600" dirty="0"/>
              <a:t> yang </a:t>
            </a:r>
            <a:r>
              <a:rPr lang="en-US" sz="1600" dirty="0" err="1"/>
              <a:t>ada</a:t>
            </a:r>
            <a:r>
              <a:rPr lang="en-US" sz="1600" dirty="0"/>
              <a:t>,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menghapus</a:t>
            </a:r>
            <a:r>
              <a:rPr lang="en-US" sz="1600" dirty="0"/>
              <a:t> </a:t>
            </a:r>
            <a:r>
              <a:rPr lang="en-US" sz="1600" dirty="0" err="1"/>
              <a:t>entri</a:t>
            </a:r>
            <a:r>
              <a:rPr lang="en-US" sz="1600" dirty="0"/>
              <a:t> yang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ditunjukkan</a:t>
            </a:r>
            <a:r>
              <a:rPr lang="en-US" sz="1600" dirty="0"/>
              <a:t> pada </a:t>
            </a:r>
            <a:r>
              <a:rPr lang="en-US" sz="1600" dirty="0" err="1"/>
              <a:t>contoh</a:t>
            </a:r>
            <a:r>
              <a:rPr lang="en-US" sz="1600" dirty="0"/>
              <a:t> </a:t>
            </a:r>
            <a:r>
              <a:rPr lang="en-US" sz="1600" dirty="0" err="1"/>
              <a:t>sederhana</a:t>
            </a:r>
            <a:r>
              <a:rPr lang="en-US" sz="1600" dirty="0"/>
              <a:t> yang </a:t>
            </a:r>
            <a:r>
              <a:rPr lang="en-US" sz="1600" dirty="0" err="1"/>
              <a:t>diberikan</a:t>
            </a:r>
            <a:r>
              <a:rPr lang="en-US" sz="1600" dirty="0"/>
              <a:t> di </a:t>
            </a:r>
            <a:r>
              <a:rPr lang="en-US" sz="1600" dirty="0" err="1"/>
              <a:t>bawah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. </a:t>
            </a:r>
            <a:endParaRPr lang="en-ID" dirty="0"/>
          </a:p>
          <a:p>
            <a:pPr marL="76200" indent="0">
              <a:buSzPct val="80000"/>
              <a:buNone/>
            </a:pPr>
            <a:endParaRPr lang="en-ID" dirty="0"/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endParaRPr lang="en-ID" dirty="0"/>
          </a:p>
          <a:p>
            <a:pPr marL="76200" indent="0">
              <a:buNone/>
            </a:pP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100</a:t>
            </a:fld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6FED7E-D2B7-4A96-9C72-9BC896DAA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147" y="3000450"/>
            <a:ext cx="39528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1825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</a:pP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Dictionary Python</a:t>
            </a:r>
          </a:p>
          <a:p>
            <a:pPr marL="76200" indent="0">
              <a:buNone/>
            </a:pPr>
            <a:r>
              <a:rPr lang="en-US" sz="1600" dirty="0"/>
              <a:t>Anda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menghapus</a:t>
            </a:r>
            <a:r>
              <a:rPr lang="en-US" sz="1600" dirty="0"/>
              <a:t> </a:t>
            </a:r>
            <a:r>
              <a:rPr lang="en-US" sz="1600" dirty="0" err="1"/>
              <a:t>elemen</a:t>
            </a:r>
            <a:r>
              <a:rPr lang="en-US" sz="1600" dirty="0"/>
              <a:t> Dictionary individual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menghapus</a:t>
            </a:r>
            <a:r>
              <a:rPr lang="en-US" sz="1600" dirty="0"/>
              <a:t> </a:t>
            </a:r>
            <a:r>
              <a:rPr lang="en-US" sz="1600" dirty="0" err="1"/>
              <a:t>keseluruhan</a:t>
            </a:r>
            <a:r>
              <a:rPr lang="en-US" sz="1600" dirty="0"/>
              <a:t> </a:t>
            </a:r>
            <a:r>
              <a:rPr lang="en-US" sz="1600" dirty="0" err="1"/>
              <a:t>isi</a:t>
            </a:r>
            <a:r>
              <a:rPr lang="en-US" sz="1600" dirty="0"/>
              <a:t> Dictionary. Anda juga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menghapus</a:t>
            </a:r>
            <a:r>
              <a:rPr lang="en-US" sz="1600" dirty="0"/>
              <a:t> </a:t>
            </a:r>
            <a:r>
              <a:rPr lang="en-US" sz="1600" dirty="0" err="1"/>
              <a:t>seluruh</a:t>
            </a:r>
            <a:r>
              <a:rPr lang="en-US" sz="1600" dirty="0"/>
              <a:t> Dictionary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operasi</a:t>
            </a:r>
            <a:r>
              <a:rPr lang="en-US" sz="1600" dirty="0"/>
              <a:t>.</a:t>
            </a:r>
            <a:endParaRPr lang="en-ID" sz="1600" dirty="0"/>
          </a:p>
          <a:p>
            <a:pPr marL="76200" indent="0">
              <a:buNone/>
            </a:pP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menghapus</a:t>
            </a:r>
            <a:r>
              <a:rPr lang="en-US" sz="1600" dirty="0"/>
              <a:t> </a:t>
            </a:r>
            <a:r>
              <a:rPr lang="en-US" sz="1600" dirty="0" err="1"/>
              <a:t>seluruh</a:t>
            </a:r>
            <a:r>
              <a:rPr lang="en-US" sz="1600" dirty="0"/>
              <a:t> Dictionary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eksplisit</a:t>
            </a:r>
            <a:r>
              <a:rPr lang="en-US" sz="1600" dirty="0"/>
              <a:t>, </a:t>
            </a:r>
            <a:r>
              <a:rPr lang="en-US" sz="1600" dirty="0" err="1"/>
              <a:t>cukup</a:t>
            </a:r>
            <a:r>
              <a:rPr lang="en-US" sz="1600" dirty="0"/>
              <a:t> </a:t>
            </a:r>
            <a:r>
              <a:rPr lang="en-US" sz="1600" dirty="0" err="1"/>
              <a:t>gunakan</a:t>
            </a:r>
            <a:r>
              <a:rPr lang="en-US" sz="1600" dirty="0"/>
              <a:t> del statement. </a:t>
            </a:r>
            <a:r>
              <a:rPr lang="en-US" sz="1600" dirty="0" err="1"/>
              <a:t>Berikut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contoh</a:t>
            </a:r>
            <a:r>
              <a:rPr lang="en-US" sz="1600" dirty="0"/>
              <a:t> </a:t>
            </a:r>
            <a:r>
              <a:rPr lang="en-US" sz="1600" dirty="0" err="1"/>
              <a:t>sederhana</a:t>
            </a:r>
            <a:r>
              <a:rPr lang="en-US" sz="1600" dirty="0"/>
              <a:t> :</a:t>
            </a:r>
            <a:endParaRPr lang="en-ID" sz="1600" dirty="0"/>
          </a:p>
          <a:p>
            <a:pPr marL="76200" indent="0">
              <a:buSzPct val="80000"/>
              <a:buNone/>
            </a:pPr>
            <a:endParaRPr lang="en-ID" dirty="0"/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endParaRPr lang="en-ID" dirty="0"/>
          </a:p>
          <a:p>
            <a:pPr marL="76200" indent="0">
              <a:buNone/>
            </a:pP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101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A61A77-8D95-4307-992D-506107338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087" y="3285067"/>
            <a:ext cx="3933825" cy="146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0987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</a:pPr>
            <a:r>
              <a:rPr lang="en-US" dirty="0" err="1"/>
              <a:t>Fungsi</a:t>
            </a:r>
            <a:r>
              <a:rPr lang="en-US" dirty="0"/>
              <a:t> Build-in Dictionary Python</a:t>
            </a:r>
            <a:endParaRPr lang="en-ID" dirty="0"/>
          </a:p>
          <a:p>
            <a:pPr marL="76200" indent="0">
              <a:buNone/>
            </a:pPr>
            <a:r>
              <a:rPr lang="en-US" sz="1600" dirty="0"/>
              <a:t>Python </a:t>
            </a:r>
            <a:r>
              <a:rPr lang="en-US" sz="1600" dirty="0" err="1"/>
              <a:t>menyertakan</a:t>
            </a:r>
            <a:r>
              <a:rPr lang="en-US" sz="1600" dirty="0"/>
              <a:t> </a:t>
            </a:r>
            <a:r>
              <a:rPr lang="en-US" sz="1600" dirty="0" err="1"/>
              <a:t>fungsi</a:t>
            </a:r>
            <a:r>
              <a:rPr lang="en-US" sz="1600" dirty="0"/>
              <a:t> built-in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 </a:t>
            </a:r>
            <a:r>
              <a:rPr lang="en-US" dirty="0"/>
              <a:t>:</a:t>
            </a:r>
            <a:endParaRPr lang="en-ID" dirty="0"/>
          </a:p>
          <a:p>
            <a:pPr marL="76200" indent="0">
              <a:buNone/>
            </a:pP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102</a:t>
            </a:fld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146CA4-748D-4801-9EB8-58F616CD7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620989"/>
              </p:ext>
            </p:extLst>
          </p:nvPr>
        </p:nvGraphicFramePr>
        <p:xfrm>
          <a:off x="575821" y="2235341"/>
          <a:ext cx="7879558" cy="25984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939779">
                  <a:extLst>
                    <a:ext uri="{9D8B030D-6E8A-4147-A177-3AD203B41FA5}">
                      <a16:colId xmlns:a16="http://schemas.microsoft.com/office/drawing/2014/main" val="4136212874"/>
                    </a:ext>
                  </a:extLst>
                </a:gridCol>
                <a:gridCol w="3939779">
                  <a:extLst>
                    <a:ext uri="{9D8B030D-6E8A-4147-A177-3AD203B41FA5}">
                      <a16:colId xmlns:a16="http://schemas.microsoft.com/office/drawing/2014/main" val="3263675697"/>
                    </a:ext>
                  </a:extLst>
                </a:gridCol>
              </a:tblGrid>
              <a:tr h="341261">
                <a:tc>
                  <a:txBody>
                    <a:bodyPr/>
                    <a:lstStyle/>
                    <a:p>
                      <a:pPr algn="l"/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Fungsi Python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Penjelasan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2122640527"/>
                  </a:ext>
                </a:extLst>
              </a:tr>
              <a:tr h="341261"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cmp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(dict1, dict2)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Membandingkan unsur keduanya.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3318210768"/>
                  </a:ext>
                </a:extLst>
              </a:tr>
              <a:tr h="508410"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len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(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dict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)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Memberikan panjang total Dictionary. Ini sama dengan jumlah item dalam Dictionary.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879945348"/>
                  </a:ext>
                </a:extLst>
              </a:tr>
              <a:tr h="508410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str(dict)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Menghasilkan representasi string yang dapat dicetak dari Dictionary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3809231972"/>
                  </a:ext>
                </a:extLst>
              </a:tr>
              <a:tr h="675558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type(variable)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Mengembalikan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tipe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variabel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yang lulus.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Jika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variabel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yang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dilewatkan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adalah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Dictionary,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maka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akan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mengembalikan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tipe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Dictionary.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500910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33456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</a:pPr>
            <a:r>
              <a:rPr lang="en-US" dirty="0"/>
              <a:t>Method Build-in Dictionary Python</a:t>
            </a:r>
            <a:endParaRPr lang="en-ID" dirty="0"/>
          </a:p>
          <a:p>
            <a:pPr marL="76200" indent="0">
              <a:buNone/>
            </a:pPr>
            <a:r>
              <a:rPr lang="en-US" sz="1600" dirty="0"/>
              <a:t>Python </a:t>
            </a:r>
            <a:r>
              <a:rPr lang="en-US" sz="1600" dirty="0" err="1"/>
              <a:t>menyertakan</a:t>
            </a:r>
            <a:r>
              <a:rPr lang="en-US" sz="1600" dirty="0"/>
              <a:t> method built-in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 </a:t>
            </a:r>
            <a:r>
              <a:rPr lang="en-US" dirty="0"/>
              <a:t>:</a:t>
            </a:r>
            <a:endParaRPr lang="en-ID" dirty="0"/>
          </a:p>
          <a:p>
            <a:pPr marL="76200" indent="0">
              <a:buNone/>
            </a:pP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103</a:t>
            </a:fld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645C33-80C9-40FE-93C8-91F7A691C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484387"/>
              </p:ext>
            </p:extLst>
          </p:nvPr>
        </p:nvGraphicFramePr>
        <p:xfrm>
          <a:off x="575821" y="2301456"/>
          <a:ext cx="7868270" cy="24460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934135">
                  <a:extLst>
                    <a:ext uri="{9D8B030D-6E8A-4147-A177-3AD203B41FA5}">
                      <a16:colId xmlns:a16="http://schemas.microsoft.com/office/drawing/2014/main" val="2480286860"/>
                    </a:ext>
                  </a:extLst>
                </a:gridCol>
                <a:gridCol w="3934135">
                  <a:extLst>
                    <a:ext uri="{9D8B030D-6E8A-4147-A177-3AD203B41FA5}">
                      <a16:colId xmlns:a16="http://schemas.microsoft.com/office/drawing/2014/main" val="32521070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D">
                          <a:effectLst/>
                        </a:rPr>
                        <a:t>Method Python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>
                          <a:effectLst/>
                        </a:rPr>
                        <a:t>Penjelasan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437910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dict.clear()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Menghapus semua elemen Dictionary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3530989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dict.copy()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Mengembalikan salinan Dictionary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866513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dict.fromkeys()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Buat Dictionary baru dengan kunci dari seq dan nilai yang disetel ke nilai.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2704052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dict.get(key, default=None)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effectLst/>
                        </a:rPr>
                        <a:t>For key, </a:t>
                      </a:r>
                      <a:r>
                        <a:rPr lang="en-ID" dirty="0" err="1">
                          <a:effectLst/>
                        </a:rPr>
                        <a:t>nilai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pengembalian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atau</a:t>
                      </a:r>
                      <a:r>
                        <a:rPr lang="en-ID" dirty="0">
                          <a:effectLst/>
                        </a:rPr>
                        <a:t> default </a:t>
                      </a:r>
                      <a:r>
                        <a:rPr lang="en-ID" dirty="0" err="1">
                          <a:effectLst/>
                        </a:rPr>
                        <a:t>jika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tombol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tidak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ada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dalam</a:t>
                      </a:r>
                      <a:r>
                        <a:rPr lang="en-ID" dirty="0">
                          <a:effectLst/>
                        </a:rPr>
                        <a:t> Dictionary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407057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61234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DDFBB-4712-4396-87B0-FEC191F30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104</a:t>
            </a:fld>
            <a:endParaRPr lang="en"/>
          </a:p>
        </p:txBody>
      </p:sp>
      <p:sp>
        <p:nvSpPr>
          <p:cNvPr id="5" name="Google Shape;183;p20">
            <a:extLst>
              <a:ext uri="{FF2B5EF4-FFF2-40B4-BE49-F238E27FC236}">
                <a16:creationId xmlns:a16="http://schemas.microsoft.com/office/drawing/2014/main" id="{D5E056FA-734E-4D54-A081-57E85E522C52}"/>
              </a:ext>
            </a:extLst>
          </p:cNvPr>
          <p:cNvSpPr txBox="1">
            <a:spLocks/>
          </p:cNvSpPr>
          <p:nvPr/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80000"/>
            </a:pPr>
            <a:r>
              <a:rPr lang="en-US" dirty="0"/>
              <a:t>:</a:t>
            </a:r>
          </a:p>
          <a:p>
            <a:pPr marL="76200"/>
            <a:endParaRPr lang="en-US" sz="1600" dirty="0"/>
          </a:p>
          <a:p>
            <a:pPr marL="285750" indent="-285750">
              <a:buSzPct val="80000"/>
            </a:pPr>
            <a:endParaRPr lang="en-US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F87314-AC6B-4180-9116-A53872E2C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738006"/>
              </p:ext>
            </p:extLst>
          </p:nvPr>
        </p:nvGraphicFramePr>
        <p:xfrm>
          <a:off x="575820" y="1251049"/>
          <a:ext cx="7879558" cy="332739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939779">
                  <a:extLst>
                    <a:ext uri="{9D8B030D-6E8A-4147-A177-3AD203B41FA5}">
                      <a16:colId xmlns:a16="http://schemas.microsoft.com/office/drawing/2014/main" val="1461208026"/>
                    </a:ext>
                  </a:extLst>
                </a:gridCol>
                <a:gridCol w="3939779">
                  <a:extLst>
                    <a:ext uri="{9D8B030D-6E8A-4147-A177-3AD203B41FA5}">
                      <a16:colId xmlns:a16="http://schemas.microsoft.com/office/drawing/2014/main" val="2286684935"/>
                    </a:ext>
                  </a:extLst>
                </a:gridCol>
              </a:tblGrid>
              <a:tr h="588470">
                <a:tc>
                  <a:txBody>
                    <a:bodyPr/>
                    <a:lstStyle/>
                    <a:p>
                      <a:r>
                        <a:rPr lang="en-ID" sz="1300" dirty="0" err="1">
                          <a:effectLst/>
                        </a:rPr>
                        <a:t>dict.has_key</a:t>
                      </a:r>
                      <a:r>
                        <a:rPr lang="en-ID" sz="1300" dirty="0">
                          <a:effectLst/>
                        </a:rPr>
                        <a:t>(key)</a:t>
                      </a:r>
                    </a:p>
                  </a:txBody>
                  <a:tcPr marL="136220" marR="136220" marT="90813" marB="90813" anchor="ctr"/>
                </a:tc>
                <a:tc>
                  <a:txBody>
                    <a:bodyPr/>
                    <a:lstStyle/>
                    <a:p>
                      <a:r>
                        <a:rPr lang="en-ID" sz="1300">
                          <a:effectLst/>
                        </a:rPr>
                        <a:t>Mengembalikan true jika key dalam Dictionary, false sebaliknya</a:t>
                      </a:r>
                    </a:p>
                  </a:txBody>
                  <a:tcPr marL="136220" marR="136220" marT="90813" marB="90813" anchor="ctr"/>
                </a:tc>
                <a:extLst>
                  <a:ext uri="{0D108BD9-81ED-4DB2-BD59-A6C34878D82A}">
                    <a16:rowId xmlns:a16="http://schemas.microsoft.com/office/drawing/2014/main" val="2576216526"/>
                  </a:ext>
                </a:extLst>
              </a:tr>
              <a:tr h="588470">
                <a:tc>
                  <a:txBody>
                    <a:bodyPr/>
                    <a:lstStyle/>
                    <a:p>
                      <a:r>
                        <a:rPr lang="en-ID" sz="1300">
                          <a:effectLst/>
                        </a:rPr>
                        <a:t>dict.items()</a:t>
                      </a:r>
                    </a:p>
                  </a:txBody>
                  <a:tcPr marL="136220" marR="136220" marT="90813" marB="90813" anchor="ctr"/>
                </a:tc>
                <a:tc>
                  <a:txBody>
                    <a:bodyPr/>
                    <a:lstStyle/>
                    <a:p>
                      <a:r>
                        <a:rPr lang="en-ID" sz="1300">
                          <a:effectLst/>
                        </a:rPr>
                        <a:t>Mengembalikan daftari dari pasangan tuple dictionary (key, value)</a:t>
                      </a:r>
                    </a:p>
                  </a:txBody>
                  <a:tcPr marL="136220" marR="136220" marT="90813" marB="90813" anchor="ctr"/>
                </a:tc>
                <a:extLst>
                  <a:ext uri="{0D108BD9-81ED-4DB2-BD59-A6C34878D82A}">
                    <a16:rowId xmlns:a16="http://schemas.microsoft.com/office/drawing/2014/main" val="3796067052"/>
                  </a:ext>
                </a:extLst>
              </a:tr>
              <a:tr h="385048">
                <a:tc>
                  <a:txBody>
                    <a:bodyPr/>
                    <a:lstStyle/>
                    <a:p>
                      <a:r>
                        <a:rPr lang="en-ID" sz="1300">
                          <a:effectLst/>
                        </a:rPr>
                        <a:t>dict.keys()</a:t>
                      </a:r>
                    </a:p>
                  </a:txBody>
                  <a:tcPr marL="136220" marR="136220" marT="90813" marB="90813" anchor="ctr"/>
                </a:tc>
                <a:tc>
                  <a:txBody>
                    <a:bodyPr/>
                    <a:lstStyle/>
                    <a:p>
                      <a:r>
                        <a:rPr lang="en-ID" sz="1300">
                          <a:effectLst/>
                        </a:rPr>
                        <a:t>Mengembalikan daftar key dictionary</a:t>
                      </a:r>
                    </a:p>
                  </a:txBody>
                  <a:tcPr marL="136220" marR="136220" marT="90813" marB="90813" anchor="ctr"/>
                </a:tc>
                <a:extLst>
                  <a:ext uri="{0D108BD9-81ED-4DB2-BD59-A6C34878D82A}">
                    <a16:rowId xmlns:a16="http://schemas.microsoft.com/office/drawing/2014/main" val="516977306"/>
                  </a:ext>
                </a:extLst>
              </a:tr>
              <a:tr h="791892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dict.setdefault(key, default=None)</a:t>
                      </a:r>
                    </a:p>
                  </a:txBody>
                  <a:tcPr marL="136220" marR="136220" marT="90813" marB="90813" anchor="ctr"/>
                </a:tc>
                <a:tc>
                  <a:txBody>
                    <a:bodyPr/>
                    <a:lstStyle/>
                    <a:p>
                      <a:r>
                        <a:rPr lang="en-ID" sz="1300">
                          <a:effectLst/>
                        </a:rPr>
                        <a:t>Mirip dengan get (), tapi akan mengatur dict [key] = default jika kunci belum ada di dict</a:t>
                      </a:r>
                    </a:p>
                  </a:txBody>
                  <a:tcPr marL="136220" marR="136220" marT="90813" marB="90813" anchor="ctr"/>
                </a:tc>
                <a:extLst>
                  <a:ext uri="{0D108BD9-81ED-4DB2-BD59-A6C34878D82A}">
                    <a16:rowId xmlns:a16="http://schemas.microsoft.com/office/drawing/2014/main" val="2284109113"/>
                  </a:ext>
                </a:extLst>
              </a:tr>
              <a:tr h="588470">
                <a:tc>
                  <a:txBody>
                    <a:bodyPr/>
                    <a:lstStyle/>
                    <a:p>
                      <a:r>
                        <a:rPr lang="en-ID" sz="1300">
                          <a:effectLst/>
                        </a:rPr>
                        <a:t>dict.update(dict2)</a:t>
                      </a:r>
                    </a:p>
                  </a:txBody>
                  <a:tcPr marL="136220" marR="136220" marT="90813" marB="90813" anchor="ctr"/>
                </a:tc>
                <a:tc>
                  <a:txBody>
                    <a:bodyPr/>
                    <a:lstStyle/>
                    <a:p>
                      <a:r>
                        <a:rPr lang="en-ID" sz="1300">
                          <a:effectLst/>
                        </a:rPr>
                        <a:t>Menambahkan pasangan kunci kata kunci dict2 ke dict</a:t>
                      </a:r>
                    </a:p>
                  </a:txBody>
                  <a:tcPr marL="136220" marR="136220" marT="90813" marB="90813" anchor="ctr"/>
                </a:tc>
                <a:extLst>
                  <a:ext uri="{0D108BD9-81ED-4DB2-BD59-A6C34878D82A}">
                    <a16:rowId xmlns:a16="http://schemas.microsoft.com/office/drawing/2014/main" val="959592984"/>
                  </a:ext>
                </a:extLst>
              </a:tr>
              <a:tr h="385048">
                <a:tc>
                  <a:txBody>
                    <a:bodyPr/>
                    <a:lstStyle/>
                    <a:p>
                      <a:r>
                        <a:rPr lang="en-ID" sz="1300">
                          <a:effectLst/>
                        </a:rPr>
                        <a:t>dict.values()</a:t>
                      </a:r>
                    </a:p>
                  </a:txBody>
                  <a:tcPr marL="136220" marR="136220" marT="90813" marB="90813" anchor="ctr"/>
                </a:tc>
                <a:tc>
                  <a:txBody>
                    <a:bodyPr/>
                    <a:lstStyle/>
                    <a:p>
                      <a:r>
                        <a:rPr lang="en-ID" sz="1300" dirty="0" err="1">
                          <a:effectLst/>
                        </a:rPr>
                        <a:t>Mengembalikan</a:t>
                      </a:r>
                      <a:r>
                        <a:rPr lang="en-ID" sz="1300" dirty="0">
                          <a:effectLst/>
                        </a:rPr>
                        <a:t> daftar </a:t>
                      </a:r>
                      <a:r>
                        <a:rPr lang="en-ID" sz="1300" dirty="0" err="1">
                          <a:effectLst/>
                        </a:rPr>
                        <a:t>nilai</a:t>
                      </a:r>
                      <a:r>
                        <a:rPr lang="en-ID" sz="1300" dirty="0">
                          <a:effectLst/>
                        </a:rPr>
                        <a:t> dictionary</a:t>
                      </a:r>
                    </a:p>
                  </a:txBody>
                  <a:tcPr marL="136220" marR="136220" marT="90813" marB="90813" anchor="ctr"/>
                </a:tc>
                <a:extLst>
                  <a:ext uri="{0D108BD9-81ED-4DB2-BD59-A6C34878D82A}">
                    <a16:rowId xmlns:a16="http://schemas.microsoft.com/office/drawing/2014/main" val="3107863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23140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Fungsi</a:t>
            </a:r>
            <a:r>
              <a:rPr lang="en-ID" dirty="0"/>
              <a:t> Python</a:t>
            </a: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600" dirty="0" err="1"/>
              <a:t>Fungsi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blok</a:t>
            </a:r>
            <a:r>
              <a:rPr lang="en-US" sz="1600" dirty="0"/>
              <a:t> </a:t>
            </a:r>
            <a:r>
              <a:rPr lang="en-US" sz="1600" dirty="0" err="1"/>
              <a:t>kode</a:t>
            </a:r>
            <a:r>
              <a:rPr lang="en-US" sz="1600" dirty="0"/>
              <a:t> </a:t>
            </a:r>
            <a:r>
              <a:rPr lang="en-US" sz="1600" dirty="0" err="1"/>
              <a:t>terorganisir</a:t>
            </a:r>
            <a:r>
              <a:rPr lang="en-US" sz="1600" dirty="0"/>
              <a:t> dan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kembali</a:t>
            </a:r>
            <a:r>
              <a:rPr lang="en-US" sz="1600" dirty="0"/>
              <a:t>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tindakan</a:t>
            </a:r>
            <a:r>
              <a:rPr lang="en-US" sz="1600" dirty="0"/>
              <a:t>/action. </a:t>
            </a:r>
            <a:r>
              <a:rPr lang="en-US" sz="1600" dirty="0" err="1"/>
              <a:t>Fungsi</a:t>
            </a:r>
            <a:r>
              <a:rPr lang="en-US" sz="1600" dirty="0"/>
              <a:t>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modularitas</a:t>
            </a:r>
            <a:r>
              <a:rPr lang="en-US" sz="1600" dirty="0"/>
              <a:t> yang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baik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Anda dan </a:t>
            </a:r>
            <a:r>
              <a:rPr lang="en-US" sz="1600" dirty="0" err="1"/>
              <a:t>tingkat</a:t>
            </a:r>
            <a:r>
              <a:rPr lang="en-US" sz="1600" dirty="0"/>
              <a:t> </a:t>
            </a:r>
            <a:r>
              <a:rPr lang="en-US" sz="1600" dirty="0" err="1"/>
              <a:t>penggunaan</a:t>
            </a:r>
            <a:r>
              <a:rPr lang="en-US" sz="1600" dirty="0"/>
              <a:t> </a:t>
            </a:r>
            <a:r>
              <a:rPr lang="en-US" sz="1600" dirty="0" err="1"/>
              <a:t>kode</a:t>
            </a:r>
            <a:r>
              <a:rPr lang="en-US" sz="1600" dirty="0"/>
              <a:t> yang </a:t>
            </a:r>
            <a:r>
              <a:rPr lang="en-US" sz="1600" dirty="0" err="1"/>
              <a:t>tinggi</a:t>
            </a:r>
            <a:r>
              <a:rPr lang="en-US" sz="1600" dirty="0"/>
              <a:t>.</a:t>
            </a:r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endParaRPr lang="en-US" sz="1600" dirty="0"/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endParaRPr lang="en-US" sz="1600" dirty="0"/>
          </a:p>
          <a:p>
            <a:pPr marL="76200" indent="0">
              <a:buNone/>
            </a:pP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365524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DDFBB-4712-4396-87B0-FEC191F30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106</a:t>
            </a:fld>
            <a:endParaRPr lang="en"/>
          </a:p>
        </p:txBody>
      </p:sp>
      <p:sp>
        <p:nvSpPr>
          <p:cNvPr id="5" name="Google Shape;183;p20">
            <a:extLst>
              <a:ext uri="{FF2B5EF4-FFF2-40B4-BE49-F238E27FC236}">
                <a16:creationId xmlns:a16="http://schemas.microsoft.com/office/drawing/2014/main" id="{D5E056FA-734E-4D54-A081-57E85E522C52}"/>
              </a:ext>
            </a:extLst>
          </p:cNvPr>
          <p:cNvSpPr txBox="1">
            <a:spLocks/>
          </p:cNvSpPr>
          <p:nvPr/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80000"/>
            </a:pPr>
            <a:r>
              <a:rPr lang="en-US" dirty="0"/>
              <a:t>:</a:t>
            </a:r>
          </a:p>
          <a:p>
            <a:pPr marL="76200"/>
            <a:endParaRPr lang="en-US" sz="1600" dirty="0"/>
          </a:p>
          <a:p>
            <a:pPr marL="285750" indent="-285750">
              <a:buSzPct val="80000"/>
            </a:pPr>
            <a:endParaRPr lang="en-US" sz="1600" dirty="0"/>
          </a:p>
        </p:txBody>
      </p:sp>
      <p:sp>
        <p:nvSpPr>
          <p:cNvPr id="6" name="Google Shape;183;p20">
            <a:extLst>
              <a:ext uri="{FF2B5EF4-FFF2-40B4-BE49-F238E27FC236}">
                <a16:creationId xmlns:a16="http://schemas.microsoft.com/office/drawing/2014/main" id="{39CDB8E4-00A4-4967-B90D-53919D79BDAE}"/>
              </a:ext>
            </a:extLst>
          </p:cNvPr>
          <p:cNvSpPr txBox="1">
            <a:spLocks/>
          </p:cNvSpPr>
          <p:nvPr/>
        </p:nvSpPr>
        <p:spPr>
          <a:xfrm>
            <a:off x="575821" y="1049867"/>
            <a:ext cx="7681529" cy="36952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endParaRPr lang="en-ID" sz="1600" dirty="0"/>
          </a:p>
          <a:p>
            <a:pPr marL="76200"/>
            <a:endParaRPr lang="en-ID" sz="1600" dirty="0"/>
          </a:p>
          <a:p>
            <a:pPr marL="76200"/>
            <a:endParaRPr lang="en-ID" sz="1600" dirty="0"/>
          </a:p>
          <a:p>
            <a:pPr marL="76200"/>
            <a:endParaRPr lang="en-ID" sz="1600" dirty="0"/>
          </a:p>
          <a:p>
            <a:pPr marL="76200"/>
            <a:endParaRPr lang="en-ID" sz="1600" dirty="0"/>
          </a:p>
          <a:p>
            <a:pPr marL="285750" indent="-285750">
              <a:buSzPct val="80000"/>
            </a:pPr>
            <a:endParaRPr lang="en-ID" sz="1600" dirty="0"/>
          </a:p>
        </p:txBody>
      </p:sp>
      <p:sp>
        <p:nvSpPr>
          <p:cNvPr id="7" name="Google Shape;183;p20">
            <a:extLst>
              <a:ext uri="{FF2B5EF4-FFF2-40B4-BE49-F238E27FC236}">
                <a16:creationId xmlns:a16="http://schemas.microsoft.com/office/drawing/2014/main" id="{27032AE2-2741-42D3-BD88-692CBAE64914}"/>
              </a:ext>
            </a:extLst>
          </p:cNvPr>
          <p:cNvSpPr txBox="1">
            <a:spLocks/>
          </p:cNvSpPr>
          <p:nvPr/>
        </p:nvSpPr>
        <p:spPr>
          <a:xfrm>
            <a:off x="728221" y="609599"/>
            <a:ext cx="7681529" cy="4287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81000">
              <a:spcBef>
                <a:spcPts val="600"/>
              </a:spcBef>
              <a:buClr>
                <a:srgbClr val="ABE33F"/>
              </a:buClr>
              <a:buSzPct val="80000"/>
              <a:buFont typeface="Karla"/>
              <a:buChar char="◆"/>
            </a:pPr>
            <a:r>
              <a:rPr lang="en-ID" sz="2400" dirty="0" err="1">
                <a:solidFill>
                  <a:srgbClr val="004C52"/>
                </a:solidFill>
                <a:latin typeface="Karla"/>
                <a:sym typeface="Karla"/>
              </a:rPr>
              <a:t>Mendefinisikan</a:t>
            </a:r>
            <a:r>
              <a:rPr lang="en-ID" sz="24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2400" dirty="0" err="1">
                <a:solidFill>
                  <a:srgbClr val="004C52"/>
                </a:solidFill>
                <a:latin typeface="Karla"/>
                <a:sym typeface="Karla"/>
              </a:rPr>
              <a:t>Fungsi</a:t>
            </a:r>
            <a:r>
              <a:rPr lang="en-ID" sz="2400" dirty="0">
                <a:solidFill>
                  <a:srgbClr val="004C52"/>
                </a:solidFill>
                <a:latin typeface="Karla"/>
                <a:sym typeface="Karla"/>
              </a:rPr>
              <a:t> Python</a:t>
            </a:r>
            <a:endParaRPr lang="en-ID" dirty="0"/>
          </a:p>
          <a:p>
            <a:pPr marL="457200" lvl="0" indent="-381000">
              <a:spcBef>
                <a:spcPts val="600"/>
              </a:spcBef>
              <a:buClr>
                <a:srgbClr val="ABE33F"/>
              </a:buClr>
              <a:buSzPct val="80000"/>
              <a:buFont typeface="+mj-lt"/>
              <a:buAutoNum type="arabicPeriod"/>
            </a:pP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Anda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dapat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menentukan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fungsi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untuk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menyediakan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fungsionalitas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yang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dibutuhkan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.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Berikut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adalah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aturan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sederhana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untuk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mendefinisikan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fungsi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dengan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Python.</a:t>
            </a:r>
            <a:endParaRPr lang="en-ID" sz="1600" dirty="0">
              <a:solidFill>
                <a:srgbClr val="004C52"/>
              </a:solidFill>
              <a:latin typeface="Karla"/>
              <a:sym typeface="Karla"/>
            </a:endParaRPr>
          </a:p>
          <a:p>
            <a:pPr marL="457200" lvl="0" indent="-381000">
              <a:spcBef>
                <a:spcPts val="600"/>
              </a:spcBef>
              <a:buClr>
                <a:srgbClr val="ABE33F"/>
              </a:buClr>
              <a:buSzPct val="80000"/>
              <a:buFont typeface="+mj-lt"/>
              <a:buAutoNum type="arabicPeriod"/>
            </a:pP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Fungsi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blok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dimulai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dengan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def kata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kunci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diikuti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oleh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nama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fungsi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dan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tanda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kurung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(()).</a:t>
            </a:r>
            <a:endParaRPr lang="en-ID" sz="1600" dirty="0">
              <a:solidFill>
                <a:srgbClr val="004C52"/>
              </a:solidFill>
              <a:latin typeface="Karla"/>
              <a:sym typeface="Karla"/>
            </a:endParaRPr>
          </a:p>
          <a:p>
            <a:pPr marL="457200" lvl="0" indent="-381000">
              <a:spcBef>
                <a:spcPts val="600"/>
              </a:spcBef>
              <a:buClr>
                <a:srgbClr val="ABE33F"/>
              </a:buClr>
              <a:buSzPct val="80000"/>
              <a:buFont typeface="+mj-lt"/>
              <a:buAutoNum type="arabicPeriod"/>
            </a:pP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Setiap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parameter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masukan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atau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argumen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harus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ditempatkan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di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dalam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tanda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kurung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ini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. Anda juga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dapat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menentukan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parameter di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dalam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tanda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kurung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ini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.</a:t>
            </a:r>
            <a:endParaRPr lang="en-ID" sz="1600" dirty="0">
              <a:solidFill>
                <a:srgbClr val="004C52"/>
              </a:solidFill>
              <a:latin typeface="Karla"/>
              <a:sym typeface="Karla"/>
            </a:endParaRPr>
          </a:p>
          <a:p>
            <a:pPr marL="457200" lvl="0" indent="-381000">
              <a:spcBef>
                <a:spcPts val="600"/>
              </a:spcBef>
              <a:buClr>
                <a:srgbClr val="ABE33F"/>
              </a:buClr>
              <a:buSzPct val="80000"/>
              <a:buFont typeface="+mj-lt"/>
              <a:buAutoNum type="arabicPeriod"/>
            </a:pP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Pernyataan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pertama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dari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sebuah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fungsi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dapat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berupa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pernyataan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opsional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- string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dokumentasi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fungsi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atau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docstring.</a:t>
            </a:r>
            <a:endParaRPr lang="en-ID" sz="1600" dirty="0">
              <a:solidFill>
                <a:srgbClr val="004C52"/>
              </a:solidFill>
              <a:latin typeface="Karla"/>
              <a:sym typeface="Karla"/>
            </a:endParaRPr>
          </a:p>
          <a:p>
            <a:pPr marL="457200" lvl="0" indent="-381000">
              <a:spcBef>
                <a:spcPts val="600"/>
              </a:spcBef>
              <a:buClr>
                <a:srgbClr val="ABE33F"/>
              </a:buClr>
              <a:buSzPct val="80000"/>
              <a:buFont typeface="+mj-lt"/>
              <a:buAutoNum type="arabicPeriod"/>
            </a:pP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Blok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kode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dalam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setiap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fungsi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dimulai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dengan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titik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dua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(:) dan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indentasi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.</a:t>
            </a:r>
            <a:endParaRPr lang="en-ID" sz="1600" dirty="0">
              <a:solidFill>
                <a:srgbClr val="004C52"/>
              </a:solidFill>
              <a:latin typeface="Karla"/>
              <a:sym typeface="Karla"/>
            </a:endParaRPr>
          </a:p>
          <a:p>
            <a:pPr marL="457200" lvl="0" indent="-381000">
              <a:spcBef>
                <a:spcPts val="600"/>
              </a:spcBef>
              <a:buClr>
                <a:srgbClr val="ABE33F"/>
              </a:buClr>
              <a:buSzPct val="80000"/>
              <a:buFont typeface="+mj-lt"/>
              <a:buAutoNum type="arabicPeriod"/>
            </a:pP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Pernyataan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kembali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[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ekspresi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]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keluar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dari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sebuah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fungsi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,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secara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opsional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menyampaikan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kembali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ekspresi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ke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pemanggil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.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Pernyataan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pengembalian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tanpa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argumen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sama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dengan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return None.</a:t>
            </a:r>
            <a:endParaRPr lang="en-ID" sz="1600" dirty="0">
              <a:solidFill>
                <a:srgbClr val="004C52"/>
              </a:solidFill>
              <a:latin typeface="Karla"/>
              <a:sym typeface="Karla"/>
            </a:endParaRPr>
          </a:p>
          <a:p>
            <a:pPr marL="76200"/>
            <a:endParaRPr lang="en-ID" sz="1600" dirty="0"/>
          </a:p>
          <a:p>
            <a:pPr marL="76200"/>
            <a:endParaRPr lang="en-ID" sz="1600" dirty="0"/>
          </a:p>
          <a:p>
            <a:pPr marL="76200"/>
            <a:endParaRPr lang="en-ID" sz="1600" dirty="0"/>
          </a:p>
          <a:p>
            <a:pPr marL="76200"/>
            <a:endParaRPr lang="en-ID" sz="1600" dirty="0"/>
          </a:p>
          <a:p>
            <a:pPr marL="76200"/>
            <a:endParaRPr lang="en-ID" sz="1600" dirty="0"/>
          </a:p>
          <a:p>
            <a:pPr marL="285750" indent="-285750">
              <a:buSzPct val="80000"/>
            </a:pP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13573330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600" dirty="0" err="1"/>
              <a:t>Contoh</a:t>
            </a:r>
            <a:r>
              <a:rPr lang="en-US" sz="1600" dirty="0"/>
              <a:t> </a:t>
            </a:r>
            <a:r>
              <a:rPr lang="en-US" sz="1600" dirty="0" err="1"/>
              <a:t>Fungsi</a:t>
            </a:r>
            <a:r>
              <a:rPr lang="en-US" sz="1600" dirty="0"/>
              <a:t> : </a:t>
            </a:r>
            <a:endParaRPr lang="en-ID" sz="1600" dirty="0"/>
          </a:p>
          <a:p>
            <a:pPr marL="76200" indent="0">
              <a:buNone/>
            </a:pPr>
            <a:endParaRPr lang="en-US" sz="1600" dirty="0"/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endParaRPr lang="en-US" sz="1600" dirty="0"/>
          </a:p>
          <a:p>
            <a:pPr marL="76200" indent="0">
              <a:buNone/>
            </a:pP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107</a:t>
            </a:fld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809E7B-DA61-4DAC-83C8-596C73AF0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087" y="1962150"/>
            <a:ext cx="39338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8267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Modul Python</a:t>
            </a: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600" dirty="0"/>
              <a:t>Modul </a:t>
            </a:r>
            <a:r>
              <a:rPr lang="en-US" sz="1600" dirty="0" err="1"/>
              <a:t>memungkinkan</a:t>
            </a:r>
            <a:r>
              <a:rPr lang="en-US" sz="1600" dirty="0"/>
              <a:t> Anda </a:t>
            </a:r>
            <a:r>
              <a:rPr lang="en-US" sz="1600" dirty="0" err="1"/>
              <a:t>mengatur</a:t>
            </a:r>
            <a:r>
              <a:rPr lang="en-US" sz="1600" dirty="0"/>
              <a:t> </a:t>
            </a:r>
            <a:r>
              <a:rPr lang="en-US" sz="1600" dirty="0" err="1"/>
              <a:t>kode</a:t>
            </a:r>
            <a:r>
              <a:rPr lang="en-US" sz="1600" dirty="0"/>
              <a:t> Python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logis</a:t>
            </a:r>
            <a:r>
              <a:rPr lang="en-US" sz="1600" dirty="0"/>
              <a:t>. </a:t>
            </a:r>
            <a:r>
              <a:rPr lang="en-US" sz="1600" dirty="0" err="1"/>
              <a:t>Mengelompokkan</a:t>
            </a:r>
            <a:r>
              <a:rPr lang="en-US" sz="1600" dirty="0"/>
              <a:t> </a:t>
            </a:r>
            <a:r>
              <a:rPr lang="en-US" sz="1600" dirty="0" err="1"/>
              <a:t>kode</a:t>
            </a:r>
            <a:r>
              <a:rPr lang="en-US" sz="1600" dirty="0"/>
              <a:t> </a:t>
            </a:r>
            <a:r>
              <a:rPr lang="en-US" sz="1600" dirty="0" err="1"/>
              <a:t>terkait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modul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kode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mudah</a:t>
            </a:r>
            <a:r>
              <a:rPr lang="en-US" sz="1600" dirty="0"/>
              <a:t> </a:t>
            </a:r>
            <a:r>
              <a:rPr lang="en-US" sz="1600" dirty="0" err="1"/>
              <a:t>dipahami</a:t>
            </a:r>
            <a:r>
              <a:rPr lang="en-US" sz="1600" dirty="0"/>
              <a:t> dan </a:t>
            </a:r>
            <a:r>
              <a:rPr lang="en-US" sz="1600" dirty="0" err="1"/>
              <a:t>digunakan</a:t>
            </a:r>
            <a:r>
              <a:rPr lang="en-US" sz="1600" dirty="0"/>
              <a:t>. Modul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 Python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atribut</a:t>
            </a:r>
            <a:r>
              <a:rPr lang="en-US" sz="1600" dirty="0"/>
              <a:t> yang </a:t>
            </a:r>
            <a:r>
              <a:rPr lang="en-US" sz="1600" dirty="0" err="1"/>
              <a:t>diberi</a:t>
            </a:r>
            <a:r>
              <a:rPr lang="en-US" sz="1600" dirty="0"/>
              <a:t> </a:t>
            </a:r>
            <a:r>
              <a:rPr lang="en-US" sz="1600" dirty="0" err="1"/>
              <a:t>nama</a:t>
            </a:r>
            <a:r>
              <a:rPr lang="en-US" sz="1600" dirty="0"/>
              <a:t> yang </a:t>
            </a:r>
            <a:r>
              <a:rPr lang="en-US" sz="1600" dirty="0" err="1"/>
              <a:t>bisa</a:t>
            </a:r>
            <a:r>
              <a:rPr lang="en-US" sz="1600" dirty="0"/>
              <a:t> Anda bind dan </a:t>
            </a:r>
            <a:r>
              <a:rPr lang="en-US" sz="1600" dirty="0" err="1"/>
              <a:t>dijadikan</a:t>
            </a:r>
            <a:r>
              <a:rPr lang="en-US" sz="1600" dirty="0"/>
              <a:t> </a:t>
            </a:r>
            <a:r>
              <a:rPr lang="en-US" sz="1600" dirty="0" err="1"/>
              <a:t>referensi</a:t>
            </a:r>
            <a:r>
              <a:rPr lang="en-US" sz="1600" dirty="0"/>
              <a:t>.</a:t>
            </a:r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sederhana</a:t>
            </a:r>
            <a:r>
              <a:rPr lang="en-US" sz="1600" dirty="0"/>
              <a:t> </a:t>
            </a:r>
            <a:r>
              <a:rPr lang="en-US" sz="1600" dirty="0" err="1"/>
              <a:t>modul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file yang </a:t>
            </a:r>
            <a:r>
              <a:rPr lang="en-US" sz="1600" dirty="0" err="1"/>
              <a:t>terdiri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kode</a:t>
            </a:r>
            <a:r>
              <a:rPr lang="en-US" sz="1600" dirty="0"/>
              <a:t> Python. Modul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mendefinisikan</a:t>
            </a:r>
            <a:r>
              <a:rPr lang="en-US" sz="1600" dirty="0"/>
              <a:t> </a:t>
            </a:r>
            <a:r>
              <a:rPr lang="en-US" sz="1600" dirty="0" err="1"/>
              <a:t>fungsi</a:t>
            </a:r>
            <a:r>
              <a:rPr lang="en-US" sz="1600" dirty="0"/>
              <a:t>, </a:t>
            </a:r>
            <a:r>
              <a:rPr lang="en-US" sz="1600" dirty="0" err="1"/>
              <a:t>kelas</a:t>
            </a:r>
            <a:r>
              <a:rPr lang="en-US" sz="1600" dirty="0"/>
              <a:t> dan </a:t>
            </a:r>
            <a:r>
              <a:rPr lang="en-US" sz="1600" dirty="0" err="1"/>
              <a:t>variabel</a:t>
            </a:r>
            <a:r>
              <a:rPr lang="en-US" sz="1600" dirty="0"/>
              <a:t>. Modul juga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menyertakan</a:t>
            </a:r>
            <a:r>
              <a:rPr lang="en-US" sz="1600" dirty="0"/>
              <a:t> </a:t>
            </a:r>
            <a:r>
              <a:rPr lang="en-US" sz="1600" dirty="0" err="1"/>
              <a:t>kode</a:t>
            </a:r>
            <a:r>
              <a:rPr lang="en-US" sz="1600" dirty="0"/>
              <a:t> yang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dijalankan</a:t>
            </a:r>
            <a:r>
              <a:rPr lang="en-US" sz="1600" dirty="0"/>
              <a:t> “</a:t>
            </a:r>
            <a:r>
              <a:rPr lang="en-US" sz="1600" dirty="0" err="1"/>
              <a:t>runable</a:t>
            </a:r>
            <a:r>
              <a:rPr lang="en-US" sz="1600" dirty="0"/>
              <a:t>”.</a:t>
            </a:r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r>
              <a:rPr lang="en-US" sz="1600" dirty="0" err="1"/>
              <a:t>Berikut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contoh</a:t>
            </a:r>
            <a:r>
              <a:rPr lang="en-US" sz="1600" dirty="0"/>
              <a:t> </a:t>
            </a:r>
            <a:r>
              <a:rPr lang="en-US" sz="1600" dirty="0" err="1"/>
              <a:t>modul</a:t>
            </a:r>
            <a:r>
              <a:rPr lang="en-US" sz="1600" dirty="0"/>
              <a:t> </a:t>
            </a:r>
            <a:r>
              <a:rPr lang="en-US" sz="1600" dirty="0" err="1"/>
              <a:t>sederhana</a:t>
            </a:r>
            <a:r>
              <a:rPr lang="en-US" sz="1600" dirty="0"/>
              <a:t> pada Python :</a:t>
            </a:r>
            <a:endParaRPr lang="en-ID" sz="1600" dirty="0"/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endParaRPr lang="en-US" sz="1600" dirty="0"/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endParaRPr lang="en-US" sz="1600" dirty="0"/>
          </a:p>
          <a:p>
            <a:pPr marL="76200" indent="0">
              <a:buNone/>
            </a:pP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108</a:t>
            </a:fld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D2E987-025C-4C08-AFEE-AC446870E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162" y="4287900"/>
            <a:ext cx="19716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7674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</a:pPr>
            <a:r>
              <a:rPr lang="en-US" dirty="0"/>
              <a:t>Import Statement</a:t>
            </a:r>
          </a:p>
          <a:p>
            <a:pPr marL="76200" indent="0">
              <a:buNone/>
            </a:pPr>
            <a:r>
              <a:rPr lang="en-US" sz="1600" dirty="0"/>
              <a:t>Anda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file </a:t>
            </a:r>
            <a:r>
              <a:rPr lang="en-US" sz="1600" dirty="0" err="1"/>
              <a:t>sumber</a:t>
            </a:r>
            <a:r>
              <a:rPr lang="en-US" sz="1600" dirty="0"/>
              <a:t> Python </a:t>
            </a:r>
            <a:r>
              <a:rPr lang="en-US" sz="1600" dirty="0" err="1"/>
              <a:t>apapun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modul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mengeksekusi</a:t>
            </a:r>
            <a:r>
              <a:rPr lang="en-US" sz="1600" dirty="0"/>
              <a:t> </a:t>
            </a:r>
            <a:r>
              <a:rPr lang="en-US" sz="1600" dirty="0" err="1"/>
              <a:t>pernyataan</a:t>
            </a:r>
            <a:r>
              <a:rPr lang="en-US" sz="1600" dirty="0"/>
              <a:t> </a:t>
            </a:r>
            <a:r>
              <a:rPr lang="en-US" sz="1600" dirty="0" err="1"/>
              <a:t>impor</a:t>
            </a:r>
            <a:r>
              <a:rPr lang="en-US" sz="1600" dirty="0"/>
              <a:t> di file </a:t>
            </a:r>
            <a:r>
              <a:rPr lang="en-US" sz="1600" dirty="0" err="1"/>
              <a:t>sumber</a:t>
            </a:r>
            <a:r>
              <a:rPr lang="en-US" sz="1600" dirty="0"/>
              <a:t> Python </a:t>
            </a:r>
            <a:r>
              <a:rPr lang="en-US" sz="1600" dirty="0" err="1"/>
              <a:t>lainnya</a:t>
            </a:r>
            <a:r>
              <a:rPr lang="en-US" sz="1600" dirty="0"/>
              <a:t>. </a:t>
            </a:r>
            <a:r>
              <a:rPr lang="en-US" sz="1600" dirty="0" err="1"/>
              <a:t>Impornya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sintaks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.</a:t>
            </a:r>
            <a:endParaRPr lang="en-ID" sz="1600" dirty="0"/>
          </a:p>
          <a:p>
            <a:pPr marL="76200" indent="0">
              <a:buNone/>
            </a:pPr>
            <a:r>
              <a:rPr lang="en-US" sz="1600" dirty="0" err="1"/>
              <a:t>Ketika</a:t>
            </a:r>
            <a:r>
              <a:rPr lang="en-US" sz="1600" dirty="0"/>
              <a:t> interpreter </a:t>
            </a:r>
            <a:r>
              <a:rPr lang="en-US" sz="1600" dirty="0" err="1"/>
              <a:t>menemukan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pernyataan</a:t>
            </a:r>
            <a:r>
              <a:rPr lang="en-US" sz="1600" dirty="0"/>
              <a:t> import, </a:t>
            </a:r>
            <a:r>
              <a:rPr lang="en-US" sz="1600" dirty="0" err="1"/>
              <a:t>ia</a:t>
            </a:r>
            <a:r>
              <a:rPr lang="en-US" sz="1600" dirty="0"/>
              <a:t> </a:t>
            </a:r>
            <a:r>
              <a:rPr lang="en-US" sz="1600" dirty="0" err="1"/>
              <a:t>mengimpor</a:t>
            </a:r>
            <a:r>
              <a:rPr lang="en-US" sz="1600" dirty="0"/>
              <a:t> </a:t>
            </a:r>
            <a:r>
              <a:rPr lang="en-US" sz="1600" dirty="0" err="1"/>
              <a:t>modul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modul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di </a:t>
            </a:r>
            <a:r>
              <a:rPr lang="en-US" sz="1600" dirty="0" err="1"/>
              <a:t>jalur</a:t>
            </a:r>
            <a:r>
              <a:rPr lang="en-US" sz="1600" dirty="0"/>
              <a:t> </a:t>
            </a:r>
            <a:r>
              <a:rPr lang="en-US" sz="1600" dirty="0" err="1"/>
              <a:t>pencarian</a:t>
            </a:r>
            <a:r>
              <a:rPr lang="en-US" sz="1600" dirty="0"/>
              <a:t>. </a:t>
            </a:r>
            <a:r>
              <a:rPr lang="en-US" sz="1600" dirty="0" err="1"/>
              <a:t>Jalur</a:t>
            </a:r>
            <a:r>
              <a:rPr lang="en-US" sz="1600" dirty="0"/>
              <a:t> </a:t>
            </a:r>
            <a:r>
              <a:rPr lang="en-US" sz="1600" dirty="0" err="1"/>
              <a:t>pencarian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daftar </a:t>
            </a:r>
            <a:r>
              <a:rPr lang="en-US" sz="1600" dirty="0" err="1"/>
              <a:t>direktori</a:t>
            </a:r>
            <a:r>
              <a:rPr lang="en-US" sz="1600" dirty="0"/>
              <a:t> yang </a:t>
            </a:r>
            <a:r>
              <a:rPr lang="en-US" sz="1600" dirty="0" err="1"/>
              <a:t>ditafsirkan</a:t>
            </a:r>
            <a:r>
              <a:rPr lang="en-US" sz="1600" dirty="0"/>
              <a:t> </a:t>
            </a:r>
            <a:r>
              <a:rPr lang="en-US" sz="1600" dirty="0" err="1"/>
              <a:t>juru</a:t>
            </a:r>
            <a:r>
              <a:rPr lang="en-US" sz="1600" dirty="0"/>
              <a:t> </a:t>
            </a:r>
            <a:r>
              <a:rPr lang="en-US" sz="1600" dirty="0" err="1"/>
              <a:t>bahasa</a:t>
            </a:r>
            <a:r>
              <a:rPr lang="en-US" sz="1600" dirty="0"/>
              <a:t> </a:t>
            </a:r>
            <a:r>
              <a:rPr lang="en-US" sz="1600" dirty="0" err="1"/>
              <a:t>sebelum</a:t>
            </a:r>
            <a:r>
              <a:rPr lang="en-US" sz="1600" dirty="0"/>
              <a:t> </a:t>
            </a:r>
            <a:r>
              <a:rPr lang="en-US" sz="1600" dirty="0" err="1"/>
              <a:t>mengimpor</a:t>
            </a:r>
            <a:r>
              <a:rPr lang="en-US" sz="1600" dirty="0"/>
              <a:t> </a:t>
            </a:r>
            <a:r>
              <a:rPr lang="en-US" sz="1600" dirty="0" err="1"/>
              <a:t>modul</a:t>
            </a:r>
            <a:r>
              <a:rPr lang="en-US" sz="1600" dirty="0"/>
              <a:t>. </a:t>
            </a:r>
            <a:r>
              <a:rPr lang="en-US" sz="1600" dirty="0" err="1"/>
              <a:t>Misalnya</a:t>
            </a:r>
            <a:r>
              <a:rPr lang="en-US" sz="1600" dirty="0"/>
              <a:t>,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mengimpor</a:t>
            </a:r>
            <a:r>
              <a:rPr lang="en-US" sz="1600" dirty="0"/>
              <a:t> </a:t>
            </a:r>
            <a:r>
              <a:rPr lang="en-US" sz="1600" dirty="0" err="1"/>
              <a:t>modul</a:t>
            </a:r>
            <a:r>
              <a:rPr lang="en-US" sz="1600" dirty="0"/>
              <a:t> hello.py, Anda </a:t>
            </a:r>
            <a:r>
              <a:rPr lang="en-US" sz="1600" dirty="0" err="1"/>
              <a:t>perlu</a:t>
            </a:r>
            <a:r>
              <a:rPr lang="en-US" sz="1600" dirty="0"/>
              <a:t> </a:t>
            </a:r>
            <a:r>
              <a:rPr lang="en-US" sz="1600" dirty="0" err="1"/>
              <a:t>meletakkan</a:t>
            </a:r>
            <a:r>
              <a:rPr lang="en-US" sz="1600" dirty="0"/>
              <a:t> </a:t>
            </a:r>
            <a:r>
              <a:rPr lang="en-US" sz="1600" dirty="0" err="1"/>
              <a:t>perintah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 di </a:t>
            </a:r>
            <a:r>
              <a:rPr lang="en-US" sz="1600" dirty="0" err="1"/>
              <a:t>bagian</a:t>
            </a:r>
            <a:r>
              <a:rPr lang="en-US" sz="1600" dirty="0"/>
              <a:t> </a:t>
            </a:r>
            <a:r>
              <a:rPr lang="en-US" sz="1600" dirty="0" err="1"/>
              <a:t>atas</a:t>
            </a:r>
            <a:r>
              <a:rPr lang="en-US" sz="1600" dirty="0"/>
              <a:t> script.</a:t>
            </a:r>
            <a:endParaRPr lang="en-ID" sz="1600" dirty="0"/>
          </a:p>
          <a:p>
            <a:pPr marL="76200" indent="0">
              <a:buSzPct val="80000"/>
              <a:buNone/>
            </a:pPr>
            <a:endParaRPr lang="en-ID" sz="1600" dirty="0"/>
          </a:p>
          <a:p>
            <a:pPr marL="76200" indent="0">
              <a:buSzPct val="80000"/>
              <a:buNone/>
            </a:pPr>
            <a:endParaRPr lang="en-ID" dirty="0"/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endParaRPr lang="en-ID" dirty="0"/>
          </a:p>
          <a:p>
            <a:pPr marL="76200" indent="0">
              <a:buNone/>
            </a:pP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109</a:t>
            </a:fld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4273A1-03E4-438F-8147-37DE8E227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3984978"/>
            <a:ext cx="4038600" cy="76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75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Tipe</a:t>
            </a:r>
            <a:r>
              <a:rPr lang="en-ID" dirty="0"/>
              <a:t> Data Python</a:t>
            </a: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SzPct val="80000"/>
              <a:buNone/>
            </a:pPr>
            <a:r>
              <a:rPr lang="en-ID" sz="1600" dirty="0" err="1"/>
              <a:t>Tipe</a:t>
            </a:r>
            <a:r>
              <a:rPr lang="en-ID" sz="1600" dirty="0"/>
              <a:t> data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suatu</a:t>
            </a:r>
            <a:r>
              <a:rPr lang="en-ID" sz="1600" dirty="0"/>
              <a:t> media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memori</a:t>
            </a:r>
            <a:r>
              <a:rPr lang="en-ID" sz="1600" dirty="0"/>
              <a:t> pada </a:t>
            </a:r>
            <a:r>
              <a:rPr lang="en-ID" sz="1600" dirty="0" err="1"/>
              <a:t>komputer</a:t>
            </a:r>
            <a:r>
              <a:rPr lang="en-ID" sz="1600" dirty="0"/>
              <a:t> yang </a:t>
            </a:r>
            <a:r>
              <a:rPr lang="en-ID" sz="1600" dirty="0" err="1"/>
              <a:t>digunakan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menampung</a:t>
            </a:r>
            <a:r>
              <a:rPr lang="en-ID" sz="1600" dirty="0"/>
              <a:t> </a:t>
            </a:r>
            <a:r>
              <a:rPr lang="en-ID" sz="1600" dirty="0" err="1"/>
              <a:t>informasi</a:t>
            </a:r>
            <a:r>
              <a:rPr lang="en-ID" sz="1600" dirty="0"/>
              <a:t>. Python </a:t>
            </a:r>
            <a:r>
              <a:rPr lang="en-ID" sz="1600" dirty="0" err="1"/>
              <a:t>sendiri</a:t>
            </a:r>
            <a:r>
              <a:rPr lang="en-ID" sz="1600" dirty="0"/>
              <a:t> </a:t>
            </a:r>
            <a:r>
              <a:rPr lang="en-ID" sz="1600" dirty="0" err="1"/>
              <a:t>mempunyai</a:t>
            </a:r>
            <a:r>
              <a:rPr lang="en-ID" sz="1600" dirty="0"/>
              <a:t> </a:t>
            </a:r>
            <a:r>
              <a:rPr lang="en-ID" sz="1600" dirty="0" err="1"/>
              <a:t>tipe</a:t>
            </a:r>
            <a:r>
              <a:rPr lang="en-ID" sz="1600" dirty="0"/>
              <a:t> data yang </a:t>
            </a:r>
            <a:r>
              <a:rPr lang="en-ID" sz="1600" dirty="0" err="1"/>
              <a:t>cukup</a:t>
            </a:r>
            <a:r>
              <a:rPr lang="en-ID" sz="1600" dirty="0"/>
              <a:t> </a:t>
            </a:r>
            <a:r>
              <a:rPr lang="en-ID" sz="1600" dirty="0" err="1"/>
              <a:t>unik</a:t>
            </a:r>
            <a:r>
              <a:rPr lang="en-ID" sz="1600" dirty="0"/>
              <a:t> </a:t>
            </a:r>
            <a:r>
              <a:rPr lang="en-ID" sz="1600" dirty="0" err="1"/>
              <a:t>bila</a:t>
            </a:r>
            <a:r>
              <a:rPr lang="en-ID" sz="1600" dirty="0"/>
              <a:t> </a:t>
            </a:r>
            <a:r>
              <a:rPr lang="en-ID" sz="1600" dirty="0" err="1"/>
              <a:t>kita</a:t>
            </a:r>
            <a:r>
              <a:rPr lang="en-ID" sz="1600" dirty="0"/>
              <a:t> </a:t>
            </a:r>
            <a:r>
              <a:rPr lang="en-ID" sz="1600" dirty="0" err="1"/>
              <a:t>bandingkan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bahasa</a:t>
            </a:r>
            <a:r>
              <a:rPr lang="en-ID" sz="1600" dirty="0"/>
              <a:t> </a:t>
            </a:r>
            <a:r>
              <a:rPr lang="en-ID" sz="1600" dirty="0" err="1"/>
              <a:t>pemrograman</a:t>
            </a:r>
            <a:r>
              <a:rPr lang="en-ID" sz="1600" dirty="0"/>
              <a:t> yang lain.</a:t>
            </a:r>
          </a:p>
          <a:p>
            <a:endParaRPr lang="en-ID" sz="1600" dirty="0"/>
          </a:p>
          <a:p>
            <a:pPr marL="76200" indent="0">
              <a:buSzPct val="80000"/>
              <a:buNone/>
            </a:pPr>
            <a:r>
              <a:rPr lang="en-ID" sz="1600" dirty="0" err="1"/>
              <a:t>Berikut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tipe</a:t>
            </a:r>
            <a:r>
              <a:rPr lang="en-ID" sz="1600" dirty="0"/>
              <a:t> data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bahasa</a:t>
            </a:r>
            <a:r>
              <a:rPr lang="en-ID" sz="1600" dirty="0"/>
              <a:t> </a:t>
            </a:r>
            <a:r>
              <a:rPr lang="en-ID" sz="1600" dirty="0" err="1"/>
              <a:t>pemrograman</a:t>
            </a:r>
            <a:r>
              <a:rPr lang="en-ID" sz="1600" dirty="0"/>
              <a:t> Python 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506628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Object &amp; Class Python</a:t>
            </a: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600" dirty="0"/>
              <a:t>Python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bahasa</a:t>
            </a:r>
            <a:r>
              <a:rPr lang="en-US" sz="1600" dirty="0"/>
              <a:t> </a:t>
            </a:r>
            <a:r>
              <a:rPr lang="en-US" sz="1600" dirty="0" err="1"/>
              <a:t>berorientasi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 </a:t>
            </a:r>
            <a:r>
              <a:rPr lang="en-US" sz="1600" dirty="0" err="1"/>
              <a:t>sejak</a:t>
            </a:r>
            <a:r>
              <a:rPr lang="en-US" sz="1600" dirty="0"/>
              <a:t> </a:t>
            </a:r>
            <a:r>
              <a:rPr lang="en-US" sz="1600" dirty="0" err="1"/>
              <a:t>bahasa</a:t>
            </a:r>
            <a:r>
              <a:rPr lang="en-US" sz="1600" dirty="0"/>
              <a:t> Python </a:t>
            </a:r>
            <a:r>
              <a:rPr lang="en-US" sz="1600" dirty="0" err="1"/>
              <a:t>sendiri</a:t>
            </a:r>
            <a:r>
              <a:rPr lang="en-US" sz="1600" dirty="0"/>
              <a:t> </a:t>
            </a:r>
            <a:r>
              <a:rPr lang="en-US" sz="1600" dirty="0" err="1"/>
              <a:t>dibuat</a:t>
            </a:r>
            <a:r>
              <a:rPr lang="en-US" sz="1600" dirty="0"/>
              <a:t>.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dan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kelas</a:t>
            </a:r>
            <a:r>
              <a:rPr lang="en-US" sz="1600" dirty="0"/>
              <a:t> dan </a:t>
            </a:r>
            <a:r>
              <a:rPr lang="en-US" sz="1600" dirty="0" err="1"/>
              <a:t>objek</a:t>
            </a:r>
            <a:r>
              <a:rPr lang="en-US" sz="1600" dirty="0"/>
              <a:t> pada Python </a:t>
            </a:r>
            <a:r>
              <a:rPr lang="en-US" sz="1600" dirty="0" err="1"/>
              <a:t>benar-benar</a:t>
            </a:r>
            <a:r>
              <a:rPr lang="en-US" sz="1600" dirty="0"/>
              <a:t> </a:t>
            </a:r>
            <a:r>
              <a:rPr lang="en-US" sz="1600" dirty="0" err="1"/>
              <a:t>mudah</a:t>
            </a:r>
            <a:r>
              <a:rPr lang="en-US" sz="1600" dirty="0"/>
              <a:t>. Pada tutorial </a:t>
            </a:r>
            <a:r>
              <a:rPr lang="en-US" sz="1600" dirty="0" err="1"/>
              <a:t>ini</a:t>
            </a:r>
            <a:r>
              <a:rPr lang="en-US" sz="1600" dirty="0"/>
              <a:t> Anda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dibantu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ahli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penggunaan</a:t>
            </a:r>
            <a:r>
              <a:rPr lang="en-US" sz="1600" dirty="0"/>
              <a:t> </a:t>
            </a:r>
            <a:r>
              <a:rPr lang="en-US" sz="1600" dirty="0" err="1"/>
              <a:t>pemrograman</a:t>
            </a:r>
            <a:r>
              <a:rPr lang="en-US" sz="1600" dirty="0"/>
              <a:t> </a:t>
            </a:r>
            <a:r>
              <a:rPr lang="en-US" sz="1600" dirty="0" err="1"/>
              <a:t>berorientasi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 Python.</a:t>
            </a:r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r>
              <a:rPr lang="en-US" sz="1600" dirty="0" err="1"/>
              <a:t>Jika</a:t>
            </a:r>
            <a:r>
              <a:rPr lang="en-US" sz="1600" dirty="0"/>
              <a:t> Anda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pengalaman</a:t>
            </a:r>
            <a:r>
              <a:rPr lang="en-US" sz="1600" dirty="0"/>
              <a:t> </a:t>
            </a:r>
            <a:r>
              <a:rPr lang="en-US" sz="1600" dirty="0" err="1"/>
              <a:t>sebelumnya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pemrograman</a:t>
            </a:r>
            <a:r>
              <a:rPr lang="en-US" sz="1600" dirty="0"/>
              <a:t> </a:t>
            </a:r>
            <a:r>
              <a:rPr lang="en-US" sz="1600" dirty="0" err="1"/>
              <a:t>berorientasi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 (OOP), Anda </a:t>
            </a:r>
            <a:r>
              <a:rPr lang="en-US" sz="1600" dirty="0" err="1"/>
              <a:t>mempelajarinya</a:t>
            </a:r>
            <a:r>
              <a:rPr lang="en-US" sz="1600" dirty="0"/>
              <a:t> </a:t>
            </a:r>
            <a:r>
              <a:rPr lang="en-US" sz="1600" dirty="0" err="1"/>
              <a:t>terlebih</a:t>
            </a:r>
            <a:r>
              <a:rPr lang="en-US" sz="1600" dirty="0"/>
              <a:t> </a:t>
            </a:r>
            <a:r>
              <a:rPr lang="en-US" sz="1600" dirty="0" err="1"/>
              <a:t>dahulu</a:t>
            </a:r>
            <a:r>
              <a:rPr lang="en-US" sz="1600" dirty="0"/>
              <a:t> agar Anda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memahami</a:t>
            </a:r>
            <a:r>
              <a:rPr lang="en-US" sz="1600" dirty="0"/>
              <a:t> </a:t>
            </a:r>
            <a:r>
              <a:rPr lang="en-US" sz="1600" dirty="0" err="1"/>
              <a:t>konsep</a:t>
            </a:r>
            <a:r>
              <a:rPr lang="en-US" sz="1600" dirty="0"/>
              <a:t> </a:t>
            </a:r>
            <a:r>
              <a:rPr lang="en-US" sz="1600" dirty="0" err="1"/>
              <a:t>dasarnya</a:t>
            </a:r>
            <a:r>
              <a:rPr lang="en-US" sz="1600" dirty="0"/>
              <a:t>.</a:t>
            </a:r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memang</a:t>
            </a:r>
            <a:r>
              <a:rPr lang="en-US" sz="1600" dirty="0"/>
              <a:t>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mengerti</a:t>
            </a:r>
            <a:r>
              <a:rPr lang="en-US" sz="1600" dirty="0"/>
              <a:t> </a:t>
            </a:r>
            <a:r>
              <a:rPr lang="en-US" sz="1600" dirty="0" err="1"/>
              <a:t>konsep</a:t>
            </a:r>
            <a:r>
              <a:rPr lang="en-US" sz="1600" dirty="0"/>
              <a:t> </a:t>
            </a:r>
            <a:r>
              <a:rPr lang="en-US" sz="1600" dirty="0" err="1"/>
              <a:t>dasar</a:t>
            </a:r>
            <a:r>
              <a:rPr lang="en-US" sz="1600" dirty="0"/>
              <a:t> OOP </a:t>
            </a:r>
            <a:r>
              <a:rPr lang="en-US" sz="1600" dirty="0" err="1"/>
              <a:t>berikut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pengenalan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Object-Oriented Programming (OOP)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membantu</a:t>
            </a:r>
            <a:r>
              <a:rPr lang="en-US" sz="1600" dirty="0"/>
              <a:t> Anda.</a:t>
            </a:r>
            <a:endParaRPr lang="en-ID" sz="1600" dirty="0"/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endParaRPr lang="en-US" sz="1600" dirty="0"/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endParaRPr lang="en-US" sz="1600" dirty="0"/>
          </a:p>
          <a:p>
            <a:pPr marL="76200" indent="0">
              <a:buNone/>
            </a:pP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67604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DDFBB-4712-4396-87B0-FEC191F30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111</a:t>
            </a:fld>
            <a:endParaRPr lang="en"/>
          </a:p>
        </p:txBody>
      </p:sp>
      <p:sp>
        <p:nvSpPr>
          <p:cNvPr id="5" name="Google Shape;183;p20">
            <a:extLst>
              <a:ext uri="{FF2B5EF4-FFF2-40B4-BE49-F238E27FC236}">
                <a16:creationId xmlns:a16="http://schemas.microsoft.com/office/drawing/2014/main" id="{D5E056FA-734E-4D54-A081-57E85E522C52}"/>
              </a:ext>
            </a:extLst>
          </p:cNvPr>
          <p:cNvSpPr txBox="1">
            <a:spLocks/>
          </p:cNvSpPr>
          <p:nvPr/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80000"/>
            </a:pPr>
            <a:r>
              <a:rPr lang="en-US" dirty="0"/>
              <a:t>:</a:t>
            </a:r>
          </a:p>
          <a:p>
            <a:pPr marL="76200"/>
            <a:endParaRPr lang="en-US" sz="1600" dirty="0"/>
          </a:p>
          <a:p>
            <a:pPr marL="285750" indent="-285750">
              <a:buSzPct val="80000"/>
            </a:pPr>
            <a:endParaRPr lang="en-US" sz="1600" dirty="0"/>
          </a:p>
        </p:txBody>
      </p:sp>
      <p:sp>
        <p:nvSpPr>
          <p:cNvPr id="6" name="Google Shape;183;p20">
            <a:extLst>
              <a:ext uri="{FF2B5EF4-FFF2-40B4-BE49-F238E27FC236}">
                <a16:creationId xmlns:a16="http://schemas.microsoft.com/office/drawing/2014/main" id="{493252A9-5FED-400A-972A-916320628B75}"/>
              </a:ext>
            </a:extLst>
          </p:cNvPr>
          <p:cNvSpPr txBox="1">
            <a:spLocks/>
          </p:cNvSpPr>
          <p:nvPr/>
        </p:nvSpPr>
        <p:spPr>
          <a:xfrm>
            <a:off x="728221" y="688622"/>
            <a:ext cx="7681529" cy="4208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81000">
              <a:spcBef>
                <a:spcPts val="600"/>
              </a:spcBef>
              <a:buClr>
                <a:srgbClr val="ABE33F"/>
              </a:buClr>
              <a:buSzPct val="80000"/>
              <a:buFont typeface="Karla"/>
              <a:buChar char="◆"/>
            </a:pPr>
            <a:r>
              <a:rPr lang="en-US" sz="2400" dirty="0" err="1">
                <a:solidFill>
                  <a:srgbClr val="004C52"/>
                </a:solidFill>
                <a:latin typeface="Karla"/>
                <a:sym typeface="Karla"/>
              </a:rPr>
              <a:t>Istilah</a:t>
            </a:r>
            <a:r>
              <a:rPr lang="en-US" sz="24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2400" dirty="0" err="1">
                <a:solidFill>
                  <a:srgbClr val="004C52"/>
                </a:solidFill>
                <a:latin typeface="Karla"/>
                <a:sym typeface="Karla"/>
              </a:rPr>
              <a:t>Dalam</a:t>
            </a:r>
            <a:r>
              <a:rPr lang="en-US" sz="2400" dirty="0">
                <a:solidFill>
                  <a:srgbClr val="004C52"/>
                </a:solidFill>
                <a:latin typeface="Karla"/>
                <a:sym typeface="Karla"/>
              </a:rPr>
              <a:t> OOP</a:t>
            </a:r>
            <a:endParaRPr lang="en-US" sz="1600" dirty="0"/>
          </a:p>
          <a:p>
            <a:pPr marL="285750" indent="-285750">
              <a:buSzPct val="80000"/>
            </a:pPr>
            <a:endParaRPr lang="en-US" sz="1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75616A-9E70-4F49-8222-28496523F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378552"/>
              </p:ext>
            </p:extLst>
          </p:nvPr>
        </p:nvGraphicFramePr>
        <p:xfrm>
          <a:off x="575820" y="1289064"/>
          <a:ext cx="7833930" cy="3502427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28713">
                  <a:extLst>
                    <a:ext uri="{9D8B030D-6E8A-4147-A177-3AD203B41FA5}">
                      <a16:colId xmlns:a16="http://schemas.microsoft.com/office/drawing/2014/main" val="2073061048"/>
                    </a:ext>
                  </a:extLst>
                </a:gridCol>
                <a:gridCol w="6005217">
                  <a:extLst>
                    <a:ext uri="{9D8B030D-6E8A-4147-A177-3AD203B41FA5}">
                      <a16:colId xmlns:a16="http://schemas.microsoft.com/office/drawing/2014/main" val="2203892653"/>
                    </a:ext>
                  </a:extLst>
                </a:gridCol>
              </a:tblGrid>
              <a:tr h="281016">
                <a:tc>
                  <a:txBody>
                    <a:bodyPr/>
                    <a:lstStyle/>
                    <a:p>
                      <a:pPr algn="l"/>
                      <a:r>
                        <a:rPr lang="en-ID" sz="1200" dirty="0" err="1">
                          <a:effectLst/>
                        </a:rPr>
                        <a:t>Istilah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75899" marR="75899" marT="50599" marB="505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200">
                          <a:effectLst/>
                        </a:rPr>
                        <a:t>Penjelasan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5899" marR="75899" marT="50599" marB="50599" anchor="ctr"/>
                </a:tc>
                <a:extLst>
                  <a:ext uri="{0D108BD9-81ED-4DB2-BD59-A6C34878D82A}">
                    <a16:rowId xmlns:a16="http://schemas.microsoft.com/office/drawing/2014/main" val="2872996810"/>
                  </a:ext>
                </a:extLst>
              </a:tr>
              <a:tr h="916261"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</a:rPr>
                        <a:t>Class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75899" marR="75899" marT="50599" marB="50599" anchor="ctr"/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</a:rPr>
                        <a:t>Prototipe</a:t>
                      </a:r>
                      <a:r>
                        <a:rPr lang="en-ID" sz="1200" dirty="0">
                          <a:effectLst/>
                        </a:rPr>
                        <a:t> yang </a:t>
                      </a:r>
                      <a:r>
                        <a:rPr lang="en-ID" sz="1200" dirty="0" err="1">
                          <a:effectLst/>
                        </a:rPr>
                        <a:t>ditentukan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pengguna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untuk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objek</a:t>
                      </a:r>
                      <a:r>
                        <a:rPr lang="en-ID" sz="1200" dirty="0">
                          <a:effectLst/>
                        </a:rPr>
                        <a:t> yang </a:t>
                      </a:r>
                      <a:r>
                        <a:rPr lang="en-ID" sz="1200" dirty="0" err="1">
                          <a:effectLst/>
                        </a:rPr>
                        <a:t>mendefinisikan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seperangkat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atribut</a:t>
                      </a:r>
                      <a:r>
                        <a:rPr lang="en-ID" sz="1200" dirty="0">
                          <a:effectLst/>
                        </a:rPr>
                        <a:t> yang </a:t>
                      </a:r>
                      <a:r>
                        <a:rPr lang="en-ID" sz="1200" dirty="0" err="1">
                          <a:effectLst/>
                        </a:rPr>
                        <a:t>menjadi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ciri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objek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kelas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apa</a:t>
                      </a:r>
                      <a:r>
                        <a:rPr lang="en-ID" sz="1200" dirty="0">
                          <a:effectLst/>
                        </a:rPr>
                        <a:t> pun. </a:t>
                      </a:r>
                      <a:r>
                        <a:rPr lang="en-ID" sz="1200" dirty="0" err="1">
                          <a:effectLst/>
                        </a:rPr>
                        <a:t>Atribut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adalah</a:t>
                      </a:r>
                      <a:r>
                        <a:rPr lang="en-ID" sz="1200" dirty="0">
                          <a:effectLst/>
                        </a:rPr>
                        <a:t> data </a:t>
                      </a:r>
                      <a:r>
                        <a:rPr lang="en-ID" sz="1200" dirty="0" err="1">
                          <a:effectLst/>
                        </a:rPr>
                        <a:t>anggota</a:t>
                      </a:r>
                      <a:r>
                        <a:rPr lang="en-ID" sz="1200" dirty="0">
                          <a:effectLst/>
                        </a:rPr>
                        <a:t> (</a:t>
                      </a:r>
                      <a:r>
                        <a:rPr lang="en-ID" sz="1200" dirty="0" err="1">
                          <a:effectLst/>
                        </a:rPr>
                        <a:t>variabel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kelas</a:t>
                      </a:r>
                      <a:r>
                        <a:rPr lang="en-ID" sz="1200" dirty="0">
                          <a:effectLst/>
                        </a:rPr>
                        <a:t> dan </a:t>
                      </a:r>
                      <a:r>
                        <a:rPr lang="en-ID" sz="1200" dirty="0" err="1">
                          <a:effectLst/>
                        </a:rPr>
                        <a:t>variabel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contoh</a:t>
                      </a:r>
                      <a:r>
                        <a:rPr lang="en-ID" sz="1200" dirty="0">
                          <a:effectLst/>
                        </a:rPr>
                        <a:t>) dan </a:t>
                      </a:r>
                      <a:r>
                        <a:rPr lang="en-ID" sz="1200" dirty="0" err="1">
                          <a:effectLst/>
                        </a:rPr>
                        <a:t>metode</a:t>
                      </a:r>
                      <a:r>
                        <a:rPr lang="en-ID" sz="1200" dirty="0">
                          <a:effectLst/>
                        </a:rPr>
                        <a:t>, </a:t>
                      </a:r>
                      <a:r>
                        <a:rPr lang="en-ID" sz="1200" dirty="0" err="1">
                          <a:effectLst/>
                        </a:rPr>
                        <a:t>diakses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melalui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notasi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titik</a:t>
                      </a:r>
                      <a:r>
                        <a:rPr lang="en-ID" sz="1200" dirty="0">
                          <a:effectLst/>
                        </a:rPr>
                        <a:t>.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75899" marR="75899" marT="50599" marB="50599" anchor="ctr"/>
                </a:tc>
                <a:extLst>
                  <a:ext uri="{0D108BD9-81ED-4DB2-BD59-A6C34878D82A}">
                    <a16:rowId xmlns:a16="http://schemas.microsoft.com/office/drawing/2014/main" val="2621774965"/>
                  </a:ext>
                </a:extLst>
              </a:tr>
              <a:tr h="800173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Class variable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5899" marR="75899" marT="50599" marB="50599" anchor="ctr"/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</a:rPr>
                        <a:t>Sebuah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variabel</a:t>
                      </a:r>
                      <a:r>
                        <a:rPr lang="en-ID" sz="1200" dirty="0">
                          <a:effectLst/>
                        </a:rPr>
                        <a:t> yang </a:t>
                      </a:r>
                      <a:r>
                        <a:rPr lang="en-ID" sz="1200" dirty="0" err="1">
                          <a:effectLst/>
                        </a:rPr>
                        <a:t>dibagi</a:t>
                      </a:r>
                      <a:r>
                        <a:rPr lang="en-ID" sz="1200" dirty="0">
                          <a:effectLst/>
                        </a:rPr>
                        <a:t> oleh </a:t>
                      </a:r>
                      <a:r>
                        <a:rPr lang="en-ID" sz="1200" dirty="0" err="1">
                          <a:effectLst/>
                        </a:rPr>
                        <a:t>semua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contoh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kelas</a:t>
                      </a:r>
                      <a:r>
                        <a:rPr lang="en-ID" sz="1200" dirty="0">
                          <a:effectLst/>
                        </a:rPr>
                        <a:t>. </a:t>
                      </a:r>
                      <a:r>
                        <a:rPr lang="en-ID" sz="1200" dirty="0" err="1">
                          <a:effectLst/>
                        </a:rPr>
                        <a:t>Variabel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kelas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didefinisikan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dalam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kelas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tapi</a:t>
                      </a:r>
                      <a:r>
                        <a:rPr lang="en-ID" sz="1200" dirty="0">
                          <a:effectLst/>
                        </a:rPr>
                        <a:t> di </a:t>
                      </a:r>
                      <a:r>
                        <a:rPr lang="en-ID" sz="1200" dirty="0" err="1">
                          <a:effectLst/>
                        </a:rPr>
                        <a:t>luar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metode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kelas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manapun</a:t>
                      </a:r>
                      <a:r>
                        <a:rPr lang="en-ID" sz="1200" dirty="0">
                          <a:effectLst/>
                        </a:rPr>
                        <a:t>. </a:t>
                      </a:r>
                      <a:r>
                        <a:rPr lang="en-ID" sz="1200" dirty="0" err="1">
                          <a:effectLst/>
                        </a:rPr>
                        <a:t>Variabel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kelas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tidak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digunakan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sesering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variabel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contoh</a:t>
                      </a:r>
                      <a:r>
                        <a:rPr lang="en-ID" sz="1200" dirty="0">
                          <a:effectLst/>
                        </a:rPr>
                        <a:t>.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75899" marR="75899" marT="50599" marB="50599" anchor="ctr"/>
                </a:tc>
                <a:extLst>
                  <a:ext uri="{0D108BD9-81ED-4DB2-BD59-A6C34878D82A}">
                    <a16:rowId xmlns:a16="http://schemas.microsoft.com/office/drawing/2014/main" val="2608360039"/>
                  </a:ext>
                </a:extLst>
              </a:tr>
              <a:tr h="461925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Data member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5899" marR="75899" marT="50599" marB="50599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Variabel kelas atau variabel contoh yang menyimpan data yang terkait dengan kelas dan objeknya.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5899" marR="75899" marT="50599" marB="50599" anchor="ctr"/>
                </a:tc>
                <a:extLst>
                  <a:ext uri="{0D108BD9-81ED-4DB2-BD59-A6C34878D82A}">
                    <a16:rowId xmlns:a16="http://schemas.microsoft.com/office/drawing/2014/main" val="2373391182"/>
                  </a:ext>
                </a:extLst>
              </a:tr>
              <a:tr h="567999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Function overloading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5899" marR="75899" marT="50599" marB="50599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Penugasan lebih dari satu perilaku ke fungsi tertentu. Operasi yang dilakukan bervariasi menurut jenis objek atau argumen yang terlibat.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5899" marR="75899" marT="50599" marB="50599" anchor="ctr"/>
                </a:tc>
                <a:extLst>
                  <a:ext uri="{0D108BD9-81ED-4DB2-BD59-A6C34878D82A}">
                    <a16:rowId xmlns:a16="http://schemas.microsoft.com/office/drawing/2014/main" val="2118740391"/>
                  </a:ext>
                </a:extLst>
              </a:tr>
              <a:tr h="461925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Instance variable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5899" marR="75899" marT="50599" marB="50599" anchor="ctr"/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</a:rPr>
                        <a:t>Variabel</a:t>
                      </a:r>
                      <a:r>
                        <a:rPr lang="en-ID" sz="1200" dirty="0">
                          <a:effectLst/>
                        </a:rPr>
                        <a:t> yang </a:t>
                      </a:r>
                      <a:r>
                        <a:rPr lang="en-ID" sz="1200" dirty="0" err="1">
                          <a:effectLst/>
                        </a:rPr>
                        <a:t>didefinisikan</a:t>
                      </a:r>
                      <a:r>
                        <a:rPr lang="en-ID" sz="1200" dirty="0">
                          <a:effectLst/>
                        </a:rPr>
                        <a:t> di </a:t>
                      </a:r>
                      <a:r>
                        <a:rPr lang="en-ID" sz="1200" dirty="0" err="1">
                          <a:effectLst/>
                        </a:rPr>
                        <a:t>dalam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sebuah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metode</a:t>
                      </a:r>
                      <a:r>
                        <a:rPr lang="en-ID" sz="1200" dirty="0">
                          <a:effectLst/>
                        </a:rPr>
                        <a:t> dan </a:t>
                      </a:r>
                      <a:r>
                        <a:rPr lang="en-ID" sz="1200" dirty="0" err="1">
                          <a:effectLst/>
                        </a:rPr>
                        <a:t>hanya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dimiliki</a:t>
                      </a:r>
                      <a:r>
                        <a:rPr lang="en-ID" sz="1200" dirty="0">
                          <a:effectLst/>
                        </a:rPr>
                        <a:t> oleh instance </a:t>
                      </a:r>
                      <a:r>
                        <a:rPr lang="en-ID" sz="1200" dirty="0" err="1">
                          <a:effectLst/>
                        </a:rPr>
                        <a:t>kelas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saat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ini</a:t>
                      </a:r>
                      <a:r>
                        <a:rPr lang="en-ID" sz="1200" dirty="0">
                          <a:effectLst/>
                        </a:rPr>
                        <a:t>.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75899" marR="75899" marT="50599" marB="50599" anchor="ctr"/>
                </a:tc>
                <a:extLst>
                  <a:ext uri="{0D108BD9-81ED-4DB2-BD59-A6C34878D82A}">
                    <a16:rowId xmlns:a16="http://schemas.microsoft.com/office/drawing/2014/main" val="1087416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42518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DDFBB-4712-4396-87B0-FEC191F30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112</a:t>
            </a:fld>
            <a:endParaRPr lang="en"/>
          </a:p>
        </p:txBody>
      </p:sp>
      <p:sp>
        <p:nvSpPr>
          <p:cNvPr id="5" name="Google Shape;183;p20">
            <a:extLst>
              <a:ext uri="{FF2B5EF4-FFF2-40B4-BE49-F238E27FC236}">
                <a16:creationId xmlns:a16="http://schemas.microsoft.com/office/drawing/2014/main" id="{D5E056FA-734E-4D54-A081-57E85E522C52}"/>
              </a:ext>
            </a:extLst>
          </p:cNvPr>
          <p:cNvSpPr txBox="1">
            <a:spLocks/>
          </p:cNvSpPr>
          <p:nvPr/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80000"/>
            </a:pPr>
            <a:r>
              <a:rPr lang="en-US" dirty="0"/>
              <a:t>:</a:t>
            </a:r>
          </a:p>
          <a:p>
            <a:pPr marL="76200"/>
            <a:endParaRPr lang="en-US" sz="1600" dirty="0"/>
          </a:p>
          <a:p>
            <a:pPr marL="285750" indent="-285750">
              <a:buSzPct val="80000"/>
            </a:pPr>
            <a:endParaRPr lang="en-US" sz="1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41A7C64-28E9-4D72-9B72-D6CE4099D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222926"/>
              </p:ext>
            </p:extLst>
          </p:nvPr>
        </p:nvGraphicFramePr>
        <p:xfrm>
          <a:off x="575821" y="1251049"/>
          <a:ext cx="7890848" cy="332739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783559">
                  <a:extLst>
                    <a:ext uri="{9D8B030D-6E8A-4147-A177-3AD203B41FA5}">
                      <a16:colId xmlns:a16="http://schemas.microsoft.com/office/drawing/2014/main" val="1406230680"/>
                    </a:ext>
                  </a:extLst>
                </a:gridCol>
                <a:gridCol w="6107289">
                  <a:extLst>
                    <a:ext uri="{9D8B030D-6E8A-4147-A177-3AD203B41FA5}">
                      <a16:colId xmlns:a16="http://schemas.microsoft.com/office/drawing/2014/main" val="2318512947"/>
                    </a:ext>
                  </a:extLst>
                </a:gridCol>
              </a:tblGrid>
              <a:tr h="430542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Inheritance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99663" marR="99663" marT="66442" marB="66442" anchor="ctr"/>
                </a:tc>
                <a:tc>
                  <a:txBody>
                    <a:bodyPr/>
                    <a:lstStyle/>
                    <a:p>
                      <a:r>
                        <a:rPr lang="sv-SE" sz="1200" dirty="0">
                          <a:effectLst/>
                        </a:rPr>
                        <a:t>Pengalihan karakteristik kelas ke kelas lain yang berasal darinya.</a:t>
                      </a:r>
                      <a:endParaRPr lang="sv-SE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99663" marR="99663" marT="66442" marB="66442" anchor="ctr"/>
                </a:tc>
                <a:extLst>
                  <a:ext uri="{0D108BD9-81ED-4DB2-BD59-A6C34878D82A}">
                    <a16:rowId xmlns:a16="http://schemas.microsoft.com/office/drawing/2014/main" val="813864922"/>
                  </a:ext>
                </a:extLst>
              </a:tr>
              <a:tr h="728201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Instance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99663" marR="99663" marT="66442" marB="66442" anchor="ctr"/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</a:rPr>
                        <a:t>Objek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individu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dari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kelas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tertentu</a:t>
                      </a:r>
                      <a:r>
                        <a:rPr lang="en-ID" sz="1200" dirty="0">
                          <a:effectLst/>
                        </a:rPr>
                        <a:t>. </a:t>
                      </a:r>
                      <a:r>
                        <a:rPr lang="en-ID" sz="1200" dirty="0" err="1">
                          <a:effectLst/>
                        </a:rPr>
                        <a:t>Obyek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obj</a:t>
                      </a:r>
                      <a:r>
                        <a:rPr lang="en-ID" sz="1200" dirty="0">
                          <a:effectLst/>
                        </a:rPr>
                        <a:t> yang </a:t>
                      </a:r>
                      <a:r>
                        <a:rPr lang="en-ID" sz="1200" dirty="0" err="1">
                          <a:effectLst/>
                        </a:rPr>
                        <a:t>termasuk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dalam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Lingkaran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kelas</a:t>
                      </a:r>
                      <a:r>
                        <a:rPr lang="en-ID" sz="1200" dirty="0">
                          <a:effectLst/>
                        </a:rPr>
                        <a:t>, </a:t>
                      </a:r>
                      <a:r>
                        <a:rPr lang="en-ID" sz="1200" dirty="0" err="1">
                          <a:effectLst/>
                        </a:rPr>
                        <a:t>misalnya</a:t>
                      </a:r>
                      <a:r>
                        <a:rPr lang="en-ID" sz="1200" dirty="0">
                          <a:effectLst/>
                        </a:rPr>
                        <a:t>, </a:t>
                      </a:r>
                      <a:r>
                        <a:rPr lang="en-ID" sz="1200" dirty="0" err="1">
                          <a:effectLst/>
                        </a:rPr>
                        <a:t>adalah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turunan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dari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Lingkaran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kelas</a:t>
                      </a:r>
                      <a:r>
                        <a:rPr lang="en-ID" sz="1200" dirty="0">
                          <a:effectLst/>
                        </a:rPr>
                        <a:t>.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99663" marR="99663" marT="66442" marB="66442" anchor="ctr"/>
                </a:tc>
                <a:extLst>
                  <a:ext uri="{0D108BD9-81ED-4DB2-BD59-A6C34878D82A}">
                    <a16:rowId xmlns:a16="http://schemas.microsoft.com/office/drawing/2014/main" val="975792630"/>
                  </a:ext>
                </a:extLst>
              </a:tr>
              <a:tr h="430542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Instantiation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99663" marR="99663" marT="66442" marB="66442" anchor="ctr"/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</a:rPr>
                        <a:t>Penciptaan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sebuah</a:t>
                      </a:r>
                      <a:r>
                        <a:rPr lang="en-ID" sz="1200" dirty="0">
                          <a:effectLst/>
                        </a:rPr>
                        <a:t> instance </a:t>
                      </a:r>
                      <a:r>
                        <a:rPr lang="en-ID" sz="1200" dirty="0" err="1">
                          <a:effectLst/>
                        </a:rPr>
                        <a:t>dari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sebuah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kelas</a:t>
                      </a:r>
                      <a:r>
                        <a:rPr lang="en-ID" sz="1200" dirty="0">
                          <a:effectLst/>
                        </a:rPr>
                        <a:t>.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99663" marR="99663" marT="66442" marB="66442" anchor="ctr"/>
                </a:tc>
                <a:extLst>
                  <a:ext uri="{0D108BD9-81ED-4DB2-BD59-A6C34878D82A}">
                    <a16:rowId xmlns:a16="http://schemas.microsoft.com/office/drawing/2014/main" val="156694193"/>
                  </a:ext>
                </a:extLst>
              </a:tr>
              <a:tr h="430542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Method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99663" marR="99663" marT="66442" marB="66442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Jenis fungsi khusus yang didefinisikan dalam definisi kelas.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99663" marR="99663" marT="66442" marB="66442" anchor="ctr"/>
                </a:tc>
                <a:extLst>
                  <a:ext uri="{0D108BD9-81ED-4DB2-BD59-A6C34878D82A}">
                    <a16:rowId xmlns:a16="http://schemas.microsoft.com/office/drawing/2014/main" val="4054350046"/>
                  </a:ext>
                </a:extLst>
              </a:tr>
              <a:tr h="877030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Object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99663" marR="99663" marT="66442" marB="66442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Contoh unik dari struktur data yang didefinisikan oleh kelasnya. Objek terdiri dari kedua anggota data (variabel kelas dan variabel contoh) dan metode.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99663" marR="99663" marT="66442" marB="66442" anchor="ctr"/>
                </a:tc>
                <a:extLst>
                  <a:ext uri="{0D108BD9-81ED-4DB2-BD59-A6C34878D82A}">
                    <a16:rowId xmlns:a16="http://schemas.microsoft.com/office/drawing/2014/main" val="1127188186"/>
                  </a:ext>
                </a:extLst>
              </a:tr>
              <a:tr h="430542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Operator overloading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99663" marR="99663" marT="66442" marB="66442" anchor="ctr"/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</a:rPr>
                        <a:t>Penugasan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lebih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dari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satu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fungsi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ke</a:t>
                      </a:r>
                      <a:r>
                        <a:rPr lang="en-ID" sz="1200" dirty="0">
                          <a:effectLst/>
                        </a:rPr>
                        <a:t> operator </a:t>
                      </a:r>
                      <a:r>
                        <a:rPr lang="en-ID" sz="1200" dirty="0" err="1">
                          <a:effectLst/>
                        </a:rPr>
                        <a:t>tertentu</a:t>
                      </a:r>
                      <a:r>
                        <a:rPr lang="en-ID" sz="1200" dirty="0">
                          <a:effectLst/>
                        </a:rPr>
                        <a:t>.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99663" marR="99663" marT="66442" marB="66442" anchor="ctr"/>
                </a:tc>
                <a:extLst>
                  <a:ext uri="{0D108BD9-81ED-4DB2-BD59-A6C34878D82A}">
                    <a16:rowId xmlns:a16="http://schemas.microsoft.com/office/drawing/2014/main" val="1355927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780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DDFBB-4712-4396-87B0-FEC191F30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113</a:t>
            </a:fld>
            <a:endParaRPr lang="en"/>
          </a:p>
        </p:txBody>
      </p:sp>
      <p:sp>
        <p:nvSpPr>
          <p:cNvPr id="5" name="Google Shape;183;p20">
            <a:extLst>
              <a:ext uri="{FF2B5EF4-FFF2-40B4-BE49-F238E27FC236}">
                <a16:creationId xmlns:a16="http://schemas.microsoft.com/office/drawing/2014/main" id="{D5E056FA-734E-4D54-A081-57E85E522C52}"/>
              </a:ext>
            </a:extLst>
          </p:cNvPr>
          <p:cNvSpPr txBox="1">
            <a:spLocks/>
          </p:cNvSpPr>
          <p:nvPr/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80000"/>
            </a:pPr>
            <a:r>
              <a:rPr lang="en-US" dirty="0"/>
              <a:t>:</a:t>
            </a:r>
          </a:p>
          <a:p>
            <a:pPr marL="76200"/>
            <a:endParaRPr lang="en-US" sz="1600" dirty="0"/>
          </a:p>
          <a:p>
            <a:pPr marL="285750" indent="-285750">
              <a:buSzPct val="80000"/>
            </a:pPr>
            <a:endParaRPr lang="en-US" sz="1600" dirty="0"/>
          </a:p>
        </p:txBody>
      </p:sp>
      <p:sp>
        <p:nvSpPr>
          <p:cNvPr id="6" name="Google Shape;183;p20">
            <a:extLst>
              <a:ext uri="{FF2B5EF4-FFF2-40B4-BE49-F238E27FC236}">
                <a16:creationId xmlns:a16="http://schemas.microsoft.com/office/drawing/2014/main" id="{493252A9-5FED-400A-972A-916320628B75}"/>
              </a:ext>
            </a:extLst>
          </p:cNvPr>
          <p:cNvSpPr txBox="1">
            <a:spLocks/>
          </p:cNvSpPr>
          <p:nvPr/>
        </p:nvSpPr>
        <p:spPr>
          <a:xfrm>
            <a:off x="728221" y="541867"/>
            <a:ext cx="7681529" cy="43556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81000">
              <a:spcBef>
                <a:spcPts val="600"/>
              </a:spcBef>
              <a:buClr>
                <a:srgbClr val="ABE33F"/>
              </a:buClr>
              <a:buSzPct val="80000"/>
              <a:buFont typeface="Karla"/>
              <a:buChar char="◆"/>
            </a:pPr>
            <a:r>
              <a:rPr lang="en-US" sz="2400" dirty="0" err="1">
                <a:solidFill>
                  <a:srgbClr val="004C52"/>
                </a:solidFill>
                <a:latin typeface="Karla"/>
                <a:sym typeface="Karla"/>
              </a:rPr>
              <a:t>Membuat</a:t>
            </a:r>
            <a:r>
              <a:rPr lang="en-US" sz="2400" dirty="0">
                <a:solidFill>
                  <a:srgbClr val="004C52"/>
                </a:solidFill>
                <a:latin typeface="Karla"/>
                <a:sym typeface="Karla"/>
              </a:rPr>
              <a:t> Class Python</a:t>
            </a:r>
          </a:p>
          <a:p>
            <a:pPr marL="76200" lvl="0">
              <a:spcBef>
                <a:spcPts val="600"/>
              </a:spcBef>
              <a:buClr>
                <a:srgbClr val="ABE33F"/>
              </a:buClr>
              <a:buSzPct val="80000"/>
            </a:pPr>
            <a:r>
              <a:rPr lang="en-US" sz="1600" dirty="0">
                <a:solidFill>
                  <a:srgbClr val="004C52"/>
                </a:solidFill>
                <a:latin typeface="Karla" panose="020B0604020202020204" charset="0"/>
                <a:sym typeface="Karla"/>
              </a:rPr>
              <a:t>Statement class </a:t>
            </a:r>
            <a:r>
              <a:rPr lang="en-US" sz="1600" dirty="0" err="1">
                <a:solidFill>
                  <a:srgbClr val="004C52"/>
                </a:solidFill>
                <a:latin typeface="Karla" panose="020B0604020202020204" charset="0"/>
                <a:sym typeface="Karla"/>
              </a:rPr>
              <a:t>digunakan</a:t>
            </a:r>
            <a:r>
              <a:rPr lang="en-US" sz="1600" dirty="0">
                <a:solidFill>
                  <a:srgbClr val="004C52"/>
                </a:solidFill>
                <a:latin typeface="Karla" panose="020B0604020202020204" charset="0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 panose="020B0604020202020204" charset="0"/>
                <a:sym typeface="Karla"/>
              </a:rPr>
              <a:t>untuk</a:t>
            </a:r>
            <a:r>
              <a:rPr lang="en-US" sz="1600" dirty="0">
                <a:solidFill>
                  <a:srgbClr val="004C52"/>
                </a:solidFill>
                <a:latin typeface="Karla" panose="020B0604020202020204" charset="0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 panose="020B0604020202020204" charset="0"/>
                <a:sym typeface="Karla"/>
              </a:rPr>
              <a:t>membuat</a:t>
            </a:r>
            <a:r>
              <a:rPr lang="en-US" sz="1600" dirty="0">
                <a:solidFill>
                  <a:srgbClr val="004C52"/>
                </a:solidFill>
                <a:latin typeface="Karla" panose="020B0604020202020204" charset="0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 panose="020B0604020202020204" charset="0"/>
                <a:sym typeface="Karla"/>
              </a:rPr>
              <a:t>definisi</a:t>
            </a:r>
            <a:r>
              <a:rPr lang="en-US" sz="1600" dirty="0">
                <a:solidFill>
                  <a:srgbClr val="004C52"/>
                </a:solidFill>
                <a:latin typeface="Karla" panose="020B0604020202020204" charset="0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 panose="020B0604020202020204" charset="0"/>
                <a:sym typeface="Karla"/>
              </a:rPr>
              <a:t>kelas</a:t>
            </a:r>
            <a:r>
              <a:rPr lang="en-US" sz="1600" dirty="0">
                <a:solidFill>
                  <a:srgbClr val="004C52"/>
                </a:solidFill>
                <a:latin typeface="Karla" panose="020B0604020202020204" charset="0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 panose="020B0604020202020204" charset="0"/>
                <a:sym typeface="Karla"/>
              </a:rPr>
              <a:t>baru</a:t>
            </a:r>
            <a:r>
              <a:rPr lang="en-US" sz="1600" dirty="0">
                <a:solidFill>
                  <a:srgbClr val="004C52"/>
                </a:solidFill>
                <a:latin typeface="Karla" panose="020B0604020202020204" charset="0"/>
                <a:sym typeface="Karla"/>
              </a:rPr>
              <a:t>. Nama </a:t>
            </a:r>
            <a:r>
              <a:rPr lang="en-US" sz="1600" dirty="0" err="1">
                <a:solidFill>
                  <a:srgbClr val="004C52"/>
                </a:solidFill>
                <a:latin typeface="Karla" panose="020B0604020202020204" charset="0"/>
                <a:sym typeface="Karla"/>
              </a:rPr>
              <a:t>kelas</a:t>
            </a:r>
            <a:r>
              <a:rPr lang="en-US" sz="1600" dirty="0">
                <a:solidFill>
                  <a:srgbClr val="004C52"/>
                </a:solidFill>
                <a:latin typeface="Karla" panose="020B0604020202020204" charset="0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 panose="020B0604020202020204" charset="0"/>
                <a:sym typeface="Karla"/>
              </a:rPr>
              <a:t>segera</a:t>
            </a:r>
            <a:r>
              <a:rPr lang="en-US" sz="1600" dirty="0">
                <a:solidFill>
                  <a:srgbClr val="004C52"/>
                </a:solidFill>
                <a:latin typeface="Karla" panose="020B0604020202020204" charset="0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 panose="020B0604020202020204" charset="0"/>
                <a:sym typeface="Karla"/>
              </a:rPr>
              <a:t>mengikuti</a:t>
            </a:r>
            <a:r>
              <a:rPr lang="en-US" sz="1600" dirty="0">
                <a:solidFill>
                  <a:srgbClr val="004C52"/>
                </a:solidFill>
                <a:latin typeface="Karla" panose="020B0604020202020204" charset="0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 panose="020B0604020202020204" charset="0"/>
                <a:sym typeface="Karla"/>
              </a:rPr>
              <a:t>kelas</a:t>
            </a:r>
            <a:r>
              <a:rPr lang="en-US" sz="1600" dirty="0">
                <a:solidFill>
                  <a:srgbClr val="004C52"/>
                </a:solidFill>
                <a:latin typeface="Karla" panose="020B0604020202020204" charset="0"/>
                <a:sym typeface="Karla"/>
              </a:rPr>
              <a:t> kata </a:t>
            </a:r>
            <a:r>
              <a:rPr lang="en-US" sz="1600" dirty="0" err="1">
                <a:solidFill>
                  <a:srgbClr val="004C52"/>
                </a:solidFill>
                <a:latin typeface="Karla" panose="020B0604020202020204" charset="0"/>
                <a:sym typeface="Karla"/>
              </a:rPr>
              <a:t>kunci</a:t>
            </a:r>
            <a:r>
              <a:rPr lang="en-US" sz="1600" dirty="0">
                <a:solidFill>
                  <a:srgbClr val="004C52"/>
                </a:solidFill>
                <a:latin typeface="Karla" panose="020B0604020202020204" charset="0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 panose="020B0604020202020204" charset="0"/>
                <a:sym typeface="Karla"/>
              </a:rPr>
              <a:t>diikuti</a:t>
            </a:r>
            <a:r>
              <a:rPr lang="en-US" sz="1600" dirty="0">
                <a:solidFill>
                  <a:srgbClr val="004C52"/>
                </a:solidFill>
                <a:latin typeface="Karla" panose="020B0604020202020204" charset="0"/>
                <a:sym typeface="Karla"/>
              </a:rPr>
              <a:t> oleh </a:t>
            </a:r>
            <a:r>
              <a:rPr lang="en-US" sz="1600" dirty="0" err="1">
                <a:solidFill>
                  <a:srgbClr val="004C52"/>
                </a:solidFill>
                <a:latin typeface="Karla" panose="020B0604020202020204" charset="0"/>
                <a:sym typeface="Karla"/>
              </a:rPr>
              <a:t>titik</a:t>
            </a:r>
            <a:r>
              <a:rPr lang="en-US" sz="1600" dirty="0">
                <a:solidFill>
                  <a:srgbClr val="004C52"/>
                </a:solidFill>
                <a:latin typeface="Karla" panose="020B0604020202020204" charset="0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 panose="020B0604020202020204" charset="0"/>
                <a:sym typeface="Karla"/>
              </a:rPr>
              <a:t>dua</a:t>
            </a:r>
            <a:r>
              <a:rPr lang="en-US" sz="1600" dirty="0">
                <a:solidFill>
                  <a:srgbClr val="004C52"/>
                </a:solidFill>
                <a:latin typeface="Karla" panose="020B0604020202020204" charset="0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 panose="020B0604020202020204" charset="0"/>
                <a:sym typeface="Karla"/>
              </a:rPr>
              <a:t>sebagai</a:t>
            </a:r>
            <a:r>
              <a:rPr lang="en-US" sz="1600" dirty="0">
                <a:solidFill>
                  <a:srgbClr val="004C52"/>
                </a:solidFill>
                <a:latin typeface="Karla" panose="020B0604020202020204" charset="0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 panose="020B0604020202020204" charset="0"/>
                <a:sym typeface="Karla"/>
              </a:rPr>
              <a:t>berikut</a:t>
            </a:r>
            <a:r>
              <a:rPr lang="en-US" sz="1600" dirty="0">
                <a:solidFill>
                  <a:srgbClr val="004C52"/>
                </a:solidFill>
                <a:latin typeface="Karla" panose="020B0604020202020204" charset="0"/>
                <a:sym typeface="Karla"/>
              </a:rPr>
              <a:t>. </a:t>
            </a:r>
          </a:p>
          <a:p>
            <a:pPr marL="76200" lvl="0">
              <a:spcBef>
                <a:spcPts val="600"/>
              </a:spcBef>
              <a:buClr>
                <a:srgbClr val="ABE33F"/>
              </a:buClr>
              <a:buSzPct val="80000"/>
            </a:pPr>
            <a:r>
              <a:rPr lang="en-US" sz="1600" dirty="0">
                <a:solidFill>
                  <a:srgbClr val="004C52"/>
                </a:solidFill>
                <a:latin typeface="Karla" panose="020B0604020202020204" charset="0"/>
                <a:sym typeface="Karla"/>
              </a:rPr>
              <a:t>class </a:t>
            </a:r>
            <a:r>
              <a:rPr lang="en-US" sz="1600" dirty="0" err="1">
                <a:solidFill>
                  <a:srgbClr val="004C52"/>
                </a:solidFill>
                <a:latin typeface="Karla" panose="020B0604020202020204" charset="0"/>
                <a:sym typeface="Karla"/>
              </a:rPr>
              <a:t>ClassName</a:t>
            </a:r>
            <a:r>
              <a:rPr lang="en-US" sz="1600" dirty="0">
                <a:solidFill>
                  <a:srgbClr val="004C52"/>
                </a:solidFill>
                <a:latin typeface="Karla" panose="020B0604020202020204" charset="0"/>
                <a:sym typeface="Karla"/>
              </a:rPr>
              <a:t>: 'Optional class documentation string' </a:t>
            </a:r>
            <a:r>
              <a:rPr lang="en-US" sz="1600" dirty="0" err="1">
                <a:solidFill>
                  <a:srgbClr val="004C52"/>
                </a:solidFill>
                <a:latin typeface="Karla" panose="020B0604020202020204" charset="0"/>
                <a:sym typeface="Karla"/>
              </a:rPr>
              <a:t>class_suite</a:t>
            </a:r>
            <a:endParaRPr lang="en-US" sz="1600" dirty="0">
              <a:solidFill>
                <a:srgbClr val="004C52"/>
              </a:solidFill>
              <a:latin typeface="Karla" panose="020B0604020202020204" charset="0"/>
              <a:sym typeface="Karla"/>
            </a:endParaRPr>
          </a:p>
          <a:p>
            <a:pPr marL="76200" lvl="0">
              <a:spcBef>
                <a:spcPts val="600"/>
              </a:spcBef>
              <a:buClr>
                <a:srgbClr val="ABE33F"/>
              </a:buClr>
              <a:buSzPct val="80000"/>
            </a:pPr>
            <a:endParaRPr lang="en-US" sz="1600" dirty="0">
              <a:solidFill>
                <a:srgbClr val="004C52"/>
              </a:solidFill>
              <a:latin typeface="Karla" panose="020B0604020202020204" charset="0"/>
              <a:sym typeface="Karla"/>
            </a:endParaRPr>
          </a:p>
          <a:p>
            <a:pPr marL="76200" lvl="0">
              <a:spcBef>
                <a:spcPts val="600"/>
              </a:spcBef>
              <a:buClr>
                <a:srgbClr val="ABE33F"/>
              </a:buClr>
              <a:buSzPct val="80000"/>
            </a:pPr>
            <a:r>
              <a:rPr lang="en-US" sz="1600" dirty="0" err="1">
                <a:solidFill>
                  <a:srgbClr val="004C52"/>
                </a:solidFill>
                <a:latin typeface="Karla" panose="020B0604020202020204" charset="0"/>
                <a:sym typeface="Karla"/>
              </a:rPr>
              <a:t>Dibawah</a:t>
            </a:r>
            <a:r>
              <a:rPr lang="en-US" sz="1600" dirty="0">
                <a:solidFill>
                  <a:srgbClr val="004C52"/>
                </a:solidFill>
                <a:latin typeface="Karla" panose="020B0604020202020204" charset="0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 panose="020B0604020202020204" charset="0"/>
                <a:sym typeface="Karla"/>
              </a:rPr>
              <a:t>ini</a:t>
            </a:r>
            <a:r>
              <a:rPr lang="en-US" sz="1600" dirty="0">
                <a:solidFill>
                  <a:srgbClr val="004C52"/>
                </a:solidFill>
                <a:latin typeface="Karla" panose="020B0604020202020204" charset="0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 panose="020B0604020202020204" charset="0"/>
                <a:sym typeface="Karla"/>
              </a:rPr>
              <a:t>adalah</a:t>
            </a:r>
            <a:r>
              <a:rPr lang="en-US" sz="1600" dirty="0">
                <a:solidFill>
                  <a:srgbClr val="004C52"/>
                </a:solidFill>
                <a:latin typeface="Karla" panose="020B0604020202020204" charset="0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 panose="020B0604020202020204" charset="0"/>
                <a:sym typeface="Karla"/>
              </a:rPr>
              <a:t>contoh</a:t>
            </a:r>
            <a:r>
              <a:rPr lang="en-US" sz="1600" dirty="0">
                <a:solidFill>
                  <a:srgbClr val="004C52"/>
                </a:solidFill>
                <a:latin typeface="Karla" panose="020B0604020202020204" charset="0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 panose="020B0604020202020204" charset="0"/>
                <a:sym typeface="Karla"/>
              </a:rPr>
              <a:t>cara</a:t>
            </a:r>
            <a:r>
              <a:rPr lang="en-US" sz="1600" dirty="0">
                <a:solidFill>
                  <a:srgbClr val="004C52"/>
                </a:solidFill>
                <a:latin typeface="Karla" panose="020B0604020202020204" charset="0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 panose="020B0604020202020204" charset="0"/>
                <a:sym typeface="Karla"/>
              </a:rPr>
              <a:t>membuat</a:t>
            </a:r>
            <a:r>
              <a:rPr lang="en-US" sz="1600" dirty="0">
                <a:solidFill>
                  <a:srgbClr val="004C52"/>
                </a:solidFill>
                <a:latin typeface="Karla" panose="020B0604020202020204" charset="0"/>
                <a:sym typeface="Karla"/>
              </a:rPr>
              <a:t> class dan </a:t>
            </a:r>
            <a:r>
              <a:rPr lang="en-US" sz="1600" dirty="0" err="1">
                <a:solidFill>
                  <a:srgbClr val="004C52"/>
                </a:solidFill>
                <a:latin typeface="Karla" panose="020B0604020202020204" charset="0"/>
                <a:sym typeface="Karla"/>
              </a:rPr>
              <a:t>penggunaanya</a:t>
            </a:r>
            <a:r>
              <a:rPr lang="en-US" sz="1600" dirty="0">
                <a:solidFill>
                  <a:srgbClr val="004C52"/>
                </a:solidFill>
                <a:latin typeface="Karla" panose="020B0604020202020204" charset="0"/>
                <a:sym typeface="Karla"/>
              </a:rPr>
              <a:t> </a:t>
            </a:r>
            <a:endParaRPr lang="en-US" sz="1600" dirty="0">
              <a:latin typeface="Karla" panose="020B0604020202020204" charset="0"/>
            </a:endParaRPr>
          </a:p>
          <a:p>
            <a:pPr marL="285750" indent="-285750">
              <a:buSzPct val="80000"/>
            </a:pP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B84337-23E7-48B9-BFF5-F36AF464F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772" y="2855150"/>
            <a:ext cx="4924425" cy="196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9414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</a:pPr>
            <a:r>
              <a:rPr lang="en-US" dirty="0" err="1"/>
              <a:t>Membuat</a:t>
            </a:r>
            <a:r>
              <a:rPr lang="en-US" dirty="0"/>
              <a:t> Instance Object</a:t>
            </a:r>
          </a:p>
          <a:p>
            <a:pPr marL="76200" indent="0">
              <a:buSzPct val="80000"/>
              <a:buNone/>
            </a:pPr>
            <a:r>
              <a:rPr lang="id-ID" sz="1600" dirty="0"/>
              <a:t>Untuk membuat instance dari sebuah kelas, Anda memanggil kelas menggunakan nama kelas dan menyampaikan argumen apa pun yang metode init-nya terima untuk membuat instance kelas, Anda memanggil kelas menggunakan nama kelas dan memanggil argumen apa pun yang metode init terima</a:t>
            </a:r>
            <a:endParaRPr lang="en-ID" sz="1600" dirty="0"/>
          </a:p>
          <a:p>
            <a:pPr marL="76200" indent="0">
              <a:buSzPct val="80000"/>
              <a:buNone/>
            </a:pPr>
            <a:endParaRPr lang="en-ID" dirty="0"/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endParaRPr lang="en-ID" dirty="0"/>
          </a:p>
          <a:p>
            <a:pPr marL="76200" indent="0">
              <a:buNone/>
            </a:pP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114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07FFCA-8D96-4297-B8D9-10986138C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87" y="3240000"/>
            <a:ext cx="37814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8924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</a:pP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Atribut</a:t>
            </a:r>
            <a:endParaRPr lang="en-US" dirty="0"/>
          </a:p>
          <a:p>
            <a:pPr marL="76200" indent="0">
              <a:buSzPct val="80000"/>
              <a:buNone/>
            </a:pPr>
            <a:r>
              <a:rPr lang="en-US" sz="1600" dirty="0"/>
              <a:t>Anda </a:t>
            </a:r>
            <a:r>
              <a:rPr lang="en-US" sz="1600" dirty="0" err="1"/>
              <a:t>mengakses</a:t>
            </a:r>
            <a:r>
              <a:rPr lang="en-US" sz="1600" dirty="0"/>
              <a:t> </a:t>
            </a:r>
            <a:r>
              <a:rPr lang="en-US" sz="1600" dirty="0" err="1"/>
              <a:t>atribut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dot operator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. </a:t>
            </a: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kelas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diakses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nama</a:t>
            </a:r>
            <a:r>
              <a:rPr lang="en-US" sz="1600" dirty="0"/>
              <a:t> </a:t>
            </a:r>
            <a:r>
              <a:rPr lang="en-US" sz="1600" dirty="0" err="1"/>
              <a:t>kelas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 </a:t>
            </a:r>
            <a:r>
              <a:rPr lang="en-US" dirty="0"/>
              <a:t>:</a:t>
            </a:r>
            <a:endParaRPr lang="en-ID" dirty="0"/>
          </a:p>
          <a:p>
            <a:pPr marL="76200" indent="0">
              <a:buSzPct val="80000"/>
              <a:buNone/>
            </a:pPr>
            <a:endParaRPr lang="en-ID" dirty="0"/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r>
              <a:rPr lang="en-US" sz="1600" dirty="0" err="1"/>
              <a:t>Contoh</a:t>
            </a:r>
            <a:r>
              <a:rPr lang="en-US" sz="1600" dirty="0"/>
              <a:t> </a:t>
            </a:r>
            <a:r>
              <a:rPr lang="en-US" sz="1600" dirty="0" err="1"/>
              <a:t>lengkapnya</a:t>
            </a:r>
            <a:r>
              <a:rPr lang="en-US" sz="1600" dirty="0"/>
              <a:t>, </a:t>
            </a:r>
            <a:r>
              <a:rPr lang="en-US" sz="1600" dirty="0" err="1"/>
              <a:t>silahkan</a:t>
            </a:r>
            <a:r>
              <a:rPr lang="en-US" sz="1600" dirty="0"/>
              <a:t> </a:t>
            </a:r>
            <a:r>
              <a:rPr lang="en-US" sz="1600" dirty="0" err="1"/>
              <a:t>lihat</a:t>
            </a:r>
            <a:r>
              <a:rPr lang="en-US" sz="1600" dirty="0"/>
              <a:t> </a:t>
            </a:r>
            <a:r>
              <a:rPr lang="en-US" sz="1600" dirty="0" err="1"/>
              <a:t>kode</a:t>
            </a:r>
            <a:r>
              <a:rPr lang="en-US" sz="1600" dirty="0"/>
              <a:t> </a:t>
            </a:r>
            <a:r>
              <a:rPr lang="en-US" sz="1600" dirty="0" err="1"/>
              <a:t>dibawah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.</a:t>
            </a:r>
            <a:endParaRPr lang="en-ID" sz="1600" dirty="0"/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endParaRPr lang="en-ID" dirty="0"/>
          </a:p>
          <a:p>
            <a:pPr marL="76200" indent="0">
              <a:buNone/>
            </a:pP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115</a:t>
            </a:fld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1AC656-CBDE-4850-82E1-E6488DA4B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963" y="2757562"/>
            <a:ext cx="35909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4305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DDFBB-4712-4396-87B0-FEC191F30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116</a:t>
            </a:fld>
            <a:endParaRPr lang="en"/>
          </a:p>
        </p:txBody>
      </p:sp>
      <p:sp>
        <p:nvSpPr>
          <p:cNvPr id="5" name="Google Shape;183;p20">
            <a:extLst>
              <a:ext uri="{FF2B5EF4-FFF2-40B4-BE49-F238E27FC236}">
                <a16:creationId xmlns:a16="http://schemas.microsoft.com/office/drawing/2014/main" id="{D5E056FA-734E-4D54-A081-57E85E522C52}"/>
              </a:ext>
            </a:extLst>
          </p:cNvPr>
          <p:cNvSpPr txBox="1">
            <a:spLocks/>
          </p:cNvSpPr>
          <p:nvPr/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80000"/>
            </a:pPr>
            <a:r>
              <a:rPr lang="en-US" dirty="0"/>
              <a:t>:</a:t>
            </a:r>
          </a:p>
          <a:p>
            <a:pPr marL="76200"/>
            <a:endParaRPr lang="en-US" sz="1600" dirty="0"/>
          </a:p>
          <a:p>
            <a:pPr marL="285750" indent="-285750">
              <a:buSzPct val="80000"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1FAADF-7B9F-4F9C-8949-FFEEA043A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097" y="1205681"/>
            <a:ext cx="47529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1611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</a:pPr>
            <a:r>
              <a:rPr lang="en-US" sz="1600" dirty="0"/>
              <a:t>Hasil </a:t>
            </a: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menjalankan</a:t>
            </a:r>
            <a:r>
              <a:rPr lang="en-US" sz="1600" dirty="0"/>
              <a:t> script : </a:t>
            </a:r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endParaRPr lang="en-ID" dirty="0"/>
          </a:p>
          <a:p>
            <a:pPr marL="76200" indent="0">
              <a:buNone/>
            </a:pP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117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FF7D9B-74DA-45AA-B780-F149D03AC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50" y="2113200"/>
            <a:ext cx="22479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3590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91F4DF-8C29-41EE-93C9-C86533F33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ID" sz="6600" dirty="0"/>
              <a:t>TERIMA KASIH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CD147F-4326-482E-B3ED-692357A10E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2585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2F7242-A728-4C2C-BC5C-86CDD7DD1F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2C1A6A-D2DD-4870-91A8-6C6CCE1F0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692730"/>
              </p:ext>
            </p:extLst>
          </p:nvPr>
        </p:nvGraphicFramePr>
        <p:xfrm>
          <a:off x="604000" y="1158438"/>
          <a:ext cx="7935999" cy="350387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645333">
                  <a:extLst>
                    <a:ext uri="{9D8B030D-6E8A-4147-A177-3AD203B41FA5}">
                      <a16:colId xmlns:a16="http://schemas.microsoft.com/office/drawing/2014/main" val="314044243"/>
                    </a:ext>
                  </a:extLst>
                </a:gridCol>
                <a:gridCol w="2645333">
                  <a:extLst>
                    <a:ext uri="{9D8B030D-6E8A-4147-A177-3AD203B41FA5}">
                      <a16:colId xmlns:a16="http://schemas.microsoft.com/office/drawing/2014/main" val="3215585022"/>
                    </a:ext>
                  </a:extLst>
                </a:gridCol>
                <a:gridCol w="2645333">
                  <a:extLst>
                    <a:ext uri="{9D8B030D-6E8A-4147-A177-3AD203B41FA5}">
                      <a16:colId xmlns:a16="http://schemas.microsoft.com/office/drawing/2014/main" val="1199130024"/>
                    </a:ext>
                  </a:extLst>
                </a:gridCol>
              </a:tblGrid>
              <a:tr h="386348">
                <a:tc>
                  <a:txBody>
                    <a:bodyPr/>
                    <a:lstStyle/>
                    <a:p>
                      <a:pPr algn="l"/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Tipe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Data</a:t>
                      </a:r>
                    </a:p>
                  </a:txBody>
                  <a:tcPr marL="120675" marR="120675" marT="80450" marB="804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Contoh</a:t>
                      </a:r>
                    </a:p>
                  </a:txBody>
                  <a:tcPr marL="120675" marR="120675" marT="80450" marB="804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Penjelasan</a:t>
                      </a:r>
                    </a:p>
                  </a:txBody>
                  <a:tcPr marL="120675" marR="120675" marT="80450" marB="80450" anchor="ctr"/>
                </a:tc>
                <a:extLst>
                  <a:ext uri="{0D108BD9-81ED-4DB2-BD59-A6C34878D82A}">
                    <a16:rowId xmlns:a16="http://schemas.microsoft.com/office/drawing/2014/main" val="488624530"/>
                  </a:ext>
                </a:extLst>
              </a:tr>
              <a:tr h="1088076"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Boolean</a:t>
                      </a:r>
                    </a:p>
                  </a:txBody>
                  <a:tcPr marL="120675" marR="120675" marT="80450" marB="80450" anchor="ctr"/>
                </a:tc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True 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atau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 False</a:t>
                      </a:r>
                    </a:p>
                  </a:txBody>
                  <a:tcPr marL="120675" marR="120675" marT="80450" marB="804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Menyatakan benar True yang bernilai 1, atau salah False yang bernilai 0</a:t>
                      </a:r>
                    </a:p>
                  </a:txBody>
                  <a:tcPr marL="120675" marR="120675" marT="80450" marB="80450" anchor="ctr"/>
                </a:tc>
                <a:extLst>
                  <a:ext uri="{0D108BD9-81ED-4DB2-BD59-A6C34878D82A}">
                    <a16:rowId xmlns:a16="http://schemas.microsoft.com/office/drawing/2014/main" val="458072495"/>
                  </a:ext>
                </a:extLst>
              </a:tr>
              <a:tr h="903432"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String</a:t>
                      </a:r>
                    </a:p>
                  </a:txBody>
                  <a:tcPr marL="120675" marR="120675" marT="80450" marB="804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"Ayo belajar Python"</a:t>
                      </a:r>
                    </a:p>
                  </a:txBody>
                  <a:tcPr marL="120675" marR="120675" marT="80450" marB="804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Menyatakan karakter/kalimat bisa berupa huruf angka, dll (diapit tanda " atau ')</a:t>
                      </a:r>
                    </a:p>
                  </a:txBody>
                  <a:tcPr marL="120675" marR="120675" marT="80450" marB="80450" anchor="ctr"/>
                </a:tc>
                <a:extLst>
                  <a:ext uri="{0D108BD9-81ED-4DB2-BD59-A6C34878D82A}">
                    <a16:rowId xmlns:a16="http://schemas.microsoft.com/office/drawing/2014/main" val="298628862"/>
                  </a:ext>
                </a:extLst>
              </a:tr>
              <a:tr h="534146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Integer</a:t>
                      </a:r>
                    </a:p>
                  </a:txBody>
                  <a:tcPr marL="120675" marR="120675" marT="80450" marB="804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25 atau 1209</a:t>
                      </a:r>
                    </a:p>
                  </a:txBody>
                  <a:tcPr marL="120675" marR="120675" marT="80450" marB="804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Menyatakan bilangan bulat</a:t>
                      </a:r>
                    </a:p>
                  </a:txBody>
                  <a:tcPr marL="120675" marR="120675" marT="80450" marB="80450" anchor="ctr"/>
                </a:tc>
                <a:extLst>
                  <a:ext uri="{0D108BD9-81ED-4DB2-BD59-A6C34878D82A}">
                    <a16:rowId xmlns:a16="http://schemas.microsoft.com/office/drawing/2014/main" val="1280242170"/>
                  </a:ext>
                </a:extLst>
              </a:tr>
              <a:tr h="591872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Float</a:t>
                      </a:r>
                    </a:p>
                  </a:txBody>
                  <a:tcPr marL="120675" marR="120675" marT="80450" marB="804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3.14 atau 0.99</a:t>
                      </a:r>
                    </a:p>
                  </a:txBody>
                  <a:tcPr marL="120675" marR="120675" marT="80450" marB="80450" anchor="ctr"/>
                </a:tc>
                <a:tc>
                  <a:txBody>
                    <a:bodyPr/>
                    <a:lstStyle/>
                    <a:p>
                      <a:r>
                        <a:rPr lang="nn-NO" sz="1200" dirty="0">
                          <a:effectLst/>
                          <a:latin typeface="Karla" panose="020B0604020202020204" charset="0"/>
                        </a:rPr>
                        <a:t>Menyatakan bilangan yang mempunyai koma</a:t>
                      </a:r>
                    </a:p>
                  </a:txBody>
                  <a:tcPr marL="120675" marR="120675" marT="80450" marB="80450" anchor="ctr"/>
                </a:tc>
                <a:extLst>
                  <a:ext uri="{0D108BD9-81ED-4DB2-BD59-A6C34878D82A}">
                    <a16:rowId xmlns:a16="http://schemas.microsoft.com/office/drawing/2014/main" val="4119457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945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DDFBB-4712-4396-87B0-FEC191F30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A886C5-E449-4432-A283-F21ADAF1B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331397"/>
              </p:ext>
            </p:extLst>
          </p:nvPr>
        </p:nvGraphicFramePr>
        <p:xfrm>
          <a:off x="632223" y="1117600"/>
          <a:ext cx="7879554" cy="355230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626518">
                  <a:extLst>
                    <a:ext uri="{9D8B030D-6E8A-4147-A177-3AD203B41FA5}">
                      <a16:colId xmlns:a16="http://schemas.microsoft.com/office/drawing/2014/main" val="4217868068"/>
                    </a:ext>
                  </a:extLst>
                </a:gridCol>
                <a:gridCol w="2626518">
                  <a:extLst>
                    <a:ext uri="{9D8B030D-6E8A-4147-A177-3AD203B41FA5}">
                      <a16:colId xmlns:a16="http://schemas.microsoft.com/office/drawing/2014/main" val="3830815999"/>
                    </a:ext>
                  </a:extLst>
                </a:gridCol>
                <a:gridCol w="2626518">
                  <a:extLst>
                    <a:ext uri="{9D8B030D-6E8A-4147-A177-3AD203B41FA5}">
                      <a16:colId xmlns:a16="http://schemas.microsoft.com/office/drawing/2014/main" val="1800234760"/>
                    </a:ext>
                  </a:extLst>
                </a:gridCol>
              </a:tblGrid>
              <a:tr h="656946"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Hexadecimal</a:t>
                      </a:r>
                    </a:p>
                  </a:txBody>
                  <a:tcPr marL="99187" marR="99187" marT="66125" marB="66125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9a atau 1d3</a:t>
                      </a:r>
                    </a:p>
                  </a:txBody>
                  <a:tcPr marL="99187" marR="99187" marT="66125" marB="66125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Menyatakan bilangan dalam format heksa (bilangan berbasis 16)</a:t>
                      </a:r>
                    </a:p>
                  </a:txBody>
                  <a:tcPr marL="99187" marR="99187" marT="66125" marB="66125" anchor="ctr"/>
                </a:tc>
                <a:extLst>
                  <a:ext uri="{0D108BD9-81ED-4DB2-BD59-A6C34878D82A}">
                    <a16:rowId xmlns:a16="http://schemas.microsoft.com/office/drawing/2014/main" val="4035254591"/>
                  </a:ext>
                </a:extLst>
              </a:tr>
              <a:tr h="480497"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Complex</a:t>
                      </a:r>
                    </a:p>
                  </a:txBody>
                  <a:tcPr marL="99187" marR="99187" marT="66125" marB="66125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1 + 5j</a:t>
                      </a:r>
                    </a:p>
                  </a:txBody>
                  <a:tcPr marL="99187" marR="99187" marT="66125" marB="66125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Menyatakan pasangan angka real dan imajiner</a:t>
                      </a:r>
                    </a:p>
                  </a:txBody>
                  <a:tcPr marL="99187" marR="99187" marT="66125" marB="66125" anchor="ctr"/>
                </a:tc>
                <a:extLst>
                  <a:ext uri="{0D108BD9-81ED-4DB2-BD59-A6C34878D82A}">
                    <a16:rowId xmlns:a16="http://schemas.microsoft.com/office/drawing/2014/main" val="1689616229"/>
                  </a:ext>
                </a:extLst>
              </a:tr>
              <a:tr h="740674"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List</a:t>
                      </a:r>
                    </a:p>
                  </a:txBody>
                  <a:tcPr marL="99187" marR="99187" marT="66125" marB="66125" anchor="ctr"/>
                </a:tc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['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xyz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', 786, 2.23]</a:t>
                      </a:r>
                    </a:p>
                  </a:txBody>
                  <a:tcPr marL="99187" marR="99187" marT="66125" marB="66125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Data untaian yang menyimpan berbagai tipe data dan isinya bisa diubah-ubah</a:t>
                      </a:r>
                    </a:p>
                  </a:txBody>
                  <a:tcPr marL="99187" marR="99187" marT="66125" marB="66125" anchor="ctr"/>
                </a:tc>
                <a:extLst>
                  <a:ext uri="{0D108BD9-81ED-4DB2-BD59-A6C34878D82A}">
                    <a16:rowId xmlns:a16="http://schemas.microsoft.com/office/drawing/2014/main" val="1640301142"/>
                  </a:ext>
                </a:extLst>
              </a:tr>
              <a:tr h="740674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Tuple</a:t>
                      </a:r>
                    </a:p>
                  </a:txBody>
                  <a:tcPr marL="99187" marR="99187" marT="66125" marB="66125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('xyz', 768, 2.23)</a:t>
                      </a:r>
                    </a:p>
                  </a:txBody>
                  <a:tcPr marL="99187" marR="99187" marT="66125" marB="66125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Data untaian yang menyimpan berbagai tipe data tapi isinya tidak bisa diubah</a:t>
                      </a:r>
                    </a:p>
                  </a:txBody>
                  <a:tcPr marL="99187" marR="99187" marT="66125" marB="66125" anchor="ctr"/>
                </a:tc>
                <a:extLst>
                  <a:ext uri="{0D108BD9-81ED-4DB2-BD59-A6C34878D82A}">
                    <a16:rowId xmlns:a16="http://schemas.microsoft.com/office/drawing/2014/main" val="124663386"/>
                  </a:ext>
                </a:extLst>
              </a:tr>
              <a:tr h="892053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Dictionary</a:t>
                      </a:r>
                    </a:p>
                  </a:txBody>
                  <a:tcPr marL="99187" marR="99187" marT="66125" marB="66125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{'nama': 'adi','id':2}</a:t>
                      </a:r>
                    </a:p>
                  </a:txBody>
                  <a:tcPr marL="99187" marR="99187" marT="66125" marB="66125" anchor="ctr"/>
                </a:tc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Data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untaian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yang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menyimpan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berbagai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tipe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data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berupa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pasangan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penunjuk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dan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nilai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99187" marR="99187" marT="66125" marB="66125" anchor="ctr"/>
                </a:tc>
                <a:extLst>
                  <a:ext uri="{0D108BD9-81ED-4DB2-BD59-A6C34878D82A}">
                    <a16:rowId xmlns:a16="http://schemas.microsoft.com/office/drawing/2014/main" val="3389496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55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DDFBB-4712-4396-87B0-FEC191F30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Google Shape;183;p20">
            <a:extLst>
              <a:ext uri="{FF2B5EF4-FFF2-40B4-BE49-F238E27FC236}">
                <a16:creationId xmlns:a16="http://schemas.microsoft.com/office/drawing/2014/main" id="{882E6118-0CB5-4A7C-ACA4-724AE1D4D82B}"/>
              </a:ext>
            </a:extLst>
          </p:cNvPr>
          <p:cNvSpPr txBox="1">
            <a:spLocks/>
          </p:cNvSpPr>
          <p:nvPr/>
        </p:nvSpPr>
        <p:spPr>
          <a:xfrm>
            <a:off x="575821" y="869244"/>
            <a:ext cx="7681529" cy="3875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>
              <a:spcBef>
                <a:spcPts val="600"/>
              </a:spcBef>
              <a:buClr>
                <a:srgbClr val="ABE33F"/>
              </a:buClr>
              <a:buSzPct val="80000"/>
              <a:buFont typeface="Karla"/>
              <a:buChar char="◆"/>
            </a:pP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Contoh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penggunaan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tipe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data :</a:t>
            </a:r>
          </a:p>
          <a:p>
            <a:pPr lvl="0">
              <a:spcBef>
                <a:spcPts val="600"/>
              </a:spcBef>
              <a:buClr>
                <a:srgbClr val="ABE33F"/>
              </a:buClr>
              <a:buSzPts val="2400"/>
            </a:pPr>
            <a:endParaRPr lang="en-ID" sz="1600" dirty="0">
              <a:solidFill>
                <a:srgbClr val="004C52"/>
              </a:solidFill>
              <a:latin typeface="Karla"/>
              <a:sym typeface="Karla"/>
            </a:endParaRPr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endParaRPr lang="en-ID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9A2D42-0295-4D25-9D77-3924089D3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1365955"/>
            <a:ext cx="2762250" cy="367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06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DDFBB-4712-4396-87B0-FEC191F30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Google Shape;183;p20">
            <a:extLst>
              <a:ext uri="{FF2B5EF4-FFF2-40B4-BE49-F238E27FC236}">
                <a16:creationId xmlns:a16="http://schemas.microsoft.com/office/drawing/2014/main" id="{882E6118-0CB5-4A7C-ACA4-724AE1D4D82B}"/>
              </a:ext>
            </a:extLst>
          </p:cNvPr>
          <p:cNvSpPr txBox="1">
            <a:spLocks/>
          </p:cNvSpPr>
          <p:nvPr/>
        </p:nvSpPr>
        <p:spPr>
          <a:xfrm>
            <a:off x="575821" y="869244"/>
            <a:ext cx="7681529" cy="3875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>
              <a:spcBef>
                <a:spcPts val="600"/>
              </a:spcBef>
              <a:buClr>
                <a:srgbClr val="ABE33F"/>
              </a:buClr>
              <a:buSzPct val="80000"/>
              <a:buFont typeface="Karla"/>
              <a:buChar char="◆"/>
            </a:pP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Hasil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setelah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menjalankan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script :</a:t>
            </a:r>
          </a:p>
          <a:p>
            <a:pPr lvl="0">
              <a:spcBef>
                <a:spcPts val="600"/>
              </a:spcBef>
              <a:buClr>
                <a:srgbClr val="ABE33F"/>
              </a:buClr>
              <a:buSzPts val="2400"/>
            </a:pPr>
            <a:endParaRPr lang="en-ID" sz="1600" dirty="0">
              <a:solidFill>
                <a:srgbClr val="004C52"/>
              </a:solidFill>
              <a:latin typeface="Karla"/>
              <a:sym typeface="Karla"/>
            </a:endParaRPr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endParaRPr lang="en-ID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615B6-5C6A-429B-B998-7F1DAB33C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387" y="1647825"/>
            <a:ext cx="21812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08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Variabel</a:t>
            </a:r>
            <a:r>
              <a:rPr lang="en-ID" dirty="0"/>
              <a:t> Python</a:t>
            </a: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SzPct val="80000"/>
              <a:buNone/>
            </a:pPr>
            <a:r>
              <a:rPr lang="en-ID" sz="1600" dirty="0" err="1"/>
              <a:t>Variabel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lokasi</a:t>
            </a:r>
            <a:r>
              <a:rPr lang="en-ID" sz="1600" dirty="0"/>
              <a:t> </a:t>
            </a:r>
            <a:r>
              <a:rPr lang="en-ID" sz="1600" dirty="0" err="1"/>
              <a:t>memori</a:t>
            </a:r>
            <a:r>
              <a:rPr lang="en-ID" sz="1600" dirty="0"/>
              <a:t> yang </a:t>
            </a:r>
            <a:r>
              <a:rPr lang="en-ID" sz="1600" dirty="0" err="1"/>
              <a:t>dicadangkan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menyimpan</a:t>
            </a:r>
            <a:r>
              <a:rPr lang="en-ID" sz="1600" dirty="0"/>
              <a:t> </a:t>
            </a:r>
            <a:r>
              <a:rPr lang="en-ID" sz="1600" dirty="0" err="1"/>
              <a:t>nilai-nilai</a:t>
            </a:r>
            <a:r>
              <a:rPr lang="en-ID" sz="1600" dirty="0"/>
              <a:t>.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berarti</a:t>
            </a:r>
            <a:r>
              <a:rPr lang="en-ID" sz="1600" dirty="0"/>
              <a:t> </a:t>
            </a:r>
            <a:r>
              <a:rPr lang="en-ID" sz="1600" dirty="0" err="1"/>
              <a:t>bahwa</a:t>
            </a:r>
            <a:r>
              <a:rPr lang="en-ID" sz="1600" dirty="0"/>
              <a:t> </a:t>
            </a:r>
            <a:r>
              <a:rPr lang="en-ID" sz="1600" dirty="0" err="1"/>
              <a:t>ketika</a:t>
            </a:r>
            <a:r>
              <a:rPr lang="en-ID" sz="1600" dirty="0"/>
              <a:t> Anda </a:t>
            </a:r>
            <a:r>
              <a:rPr lang="en-ID" sz="1600" dirty="0" err="1"/>
              <a:t>membuat</a:t>
            </a:r>
            <a:r>
              <a:rPr lang="en-ID" sz="1600" dirty="0"/>
              <a:t> </a:t>
            </a:r>
            <a:r>
              <a:rPr lang="en-ID" sz="1600" dirty="0" err="1"/>
              <a:t>sebuah</a:t>
            </a:r>
            <a:r>
              <a:rPr lang="en-ID" sz="1600" dirty="0"/>
              <a:t> </a:t>
            </a:r>
            <a:r>
              <a:rPr lang="en-ID" sz="1600" dirty="0" err="1"/>
              <a:t>variabel</a:t>
            </a:r>
            <a:r>
              <a:rPr lang="en-ID" sz="1600" dirty="0"/>
              <a:t> Anda </a:t>
            </a:r>
            <a:r>
              <a:rPr lang="en-ID" sz="1600" dirty="0" err="1"/>
              <a:t>memesan</a:t>
            </a:r>
            <a:r>
              <a:rPr lang="en-ID" sz="1600" dirty="0"/>
              <a:t> </a:t>
            </a:r>
            <a:r>
              <a:rPr lang="en-ID" sz="1600" dirty="0" err="1"/>
              <a:t>beberapa</a:t>
            </a:r>
            <a:r>
              <a:rPr lang="en-ID" sz="1600" dirty="0"/>
              <a:t> </a:t>
            </a:r>
            <a:r>
              <a:rPr lang="en-ID" sz="1600" dirty="0" err="1"/>
              <a:t>ruang</a:t>
            </a:r>
            <a:r>
              <a:rPr lang="en-ID" sz="1600" dirty="0"/>
              <a:t> di </a:t>
            </a:r>
            <a:r>
              <a:rPr lang="en-ID" sz="1600" dirty="0" err="1"/>
              <a:t>memori</a:t>
            </a:r>
            <a:r>
              <a:rPr lang="en-ID" sz="1600" dirty="0"/>
              <a:t>. </a:t>
            </a:r>
            <a:r>
              <a:rPr lang="en-ID" sz="1600" dirty="0" err="1"/>
              <a:t>Variabel</a:t>
            </a:r>
            <a:r>
              <a:rPr lang="en-ID" sz="1600" dirty="0"/>
              <a:t> </a:t>
            </a:r>
            <a:r>
              <a:rPr lang="en-ID" sz="1600" dirty="0" err="1"/>
              <a:t>menyimpan</a:t>
            </a:r>
            <a:r>
              <a:rPr lang="en-ID" sz="1600" dirty="0"/>
              <a:t> data yang </a:t>
            </a:r>
            <a:r>
              <a:rPr lang="en-ID" sz="1600" dirty="0" err="1"/>
              <a:t>dilakukan</a:t>
            </a:r>
            <a:r>
              <a:rPr lang="en-ID" sz="1600" dirty="0"/>
              <a:t> </a:t>
            </a:r>
            <a:r>
              <a:rPr lang="en-ID" sz="1600" dirty="0" err="1"/>
              <a:t>selama</a:t>
            </a:r>
            <a:r>
              <a:rPr lang="en-ID" sz="1600" dirty="0"/>
              <a:t> program </a:t>
            </a:r>
            <a:r>
              <a:rPr lang="en-ID" sz="1600" dirty="0" err="1"/>
              <a:t>dieksekusi</a:t>
            </a:r>
            <a:r>
              <a:rPr lang="en-ID" sz="1600" dirty="0"/>
              <a:t>, yang </a:t>
            </a:r>
            <a:r>
              <a:rPr lang="en-ID" sz="1600" dirty="0" err="1"/>
              <a:t>nantinya</a:t>
            </a:r>
            <a:r>
              <a:rPr lang="en-ID" sz="1600" dirty="0"/>
              <a:t> </a:t>
            </a:r>
            <a:r>
              <a:rPr lang="en-ID" sz="1600" dirty="0" err="1"/>
              <a:t>isi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variabel</a:t>
            </a:r>
            <a:r>
              <a:rPr lang="en-ID" sz="1600" dirty="0"/>
              <a:t> </a:t>
            </a:r>
            <a:r>
              <a:rPr lang="en-ID" sz="1600" dirty="0" err="1"/>
              <a:t>tersebut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diubah</a:t>
            </a:r>
            <a:r>
              <a:rPr lang="en-ID" sz="1600" dirty="0"/>
              <a:t> oleh </a:t>
            </a:r>
            <a:r>
              <a:rPr lang="en-ID" sz="1600" dirty="0" err="1"/>
              <a:t>operasi</a:t>
            </a:r>
            <a:r>
              <a:rPr lang="en-ID" sz="1600" dirty="0"/>
              <a:t> - </a:t>
            </a:r>
            <a:r>
              <a:rPr lang="en-ID" sz="1600" dirty="0" err="1"/>
              <a:t>operasi</a:t>
            </a:r>
            <a:r>
              <a:rPr lang="en-ID" sz="1600" dirty="0"/>
              <a:t> </a:t>
            </a:r>
            <a:r>
              <a:rPr lang="en-ID" sz="1600" dirty="0" err="1"/>
              <a:t>tertentu</a:t>
            </a:r>
            <a:r>
              <a:rPr lang="en-ID" sz="1600" dirty="0"/>
              <a:t> pada program yang </a:t>
            </a:r>
            <a:r>
              <a:rPr lang="en-ID" sz="1600" dirty="0" err="1"/>
              <a:t>menggunakan</a:t>
            </a:r>
            <a:r>
              <a:rPr lang="en-ID" sz="1600" dirty="0"/>
              <a:t> </a:t>
            </a:r>
            <a:r>
              <a:rPr lang="en-ID" sz="1600" dirty="0" err="1"/>
              <a:t>variabel</a:t>
            </a:r>
            <a:r>
              <a:rPr lang="en-ID" sz="1600" dirty="0"/>
              <a:t>.</a:t>
            </a:r>
          </a:p>
          <a:p>
            <a:pPr marL="76200" indent="0">
              <a:buSzPct val="80000"/>
              <a:buNone/>
            </a:pPr>
            <a:endParaRPr lang="en-ID" sz="1600" dirty="0"/>
          </a:p>
          <a:p>
            <a:pPr marL="76200" indent="0">
              <a:buSzPct val="80000"/>
              <a:buNone/>
            </a:pPr>
            <a:r>
              <a:rPr lang="en-ID" sz="1600" dirty="0" err="1"/>
              <a:t>Variabel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menyimpan</a:t>
            </a:r>
            <a:r>
              <a:rPr lang="en-ID" sz="1600" dirty="0"/>
              <a:t> </a:t>
            </a:r>
            <a:r>
              <a:rPr lang="en-ID" sz="1600" dirty="0" err="1"/>
              <a:t>berbagai</a:t>
            </a:r>
            <a:r>
              <a:rPr lang="en-ID" sz="1600" dirty="0"/>
              <a:t> </a:t>
            </a:r>
            <a:r>
              <a:rPr lang="en-ID" sz="1600" dirty="0" err="1"/>
              <a:t>macam</a:t>
            </a:r>
            <a:r>
              <a:rPr lang="en-ID" sz="1600" dirty="0"/>
              <a:t> </a:t>
            </a:r>
            <a:r>
              <a:rPr lang="en-ID" sz="1600" dirty="0" err="1"/>
              <a:t>tipe</a:t>
            </a:r>
            <a:r>
              <a:rPr lang="en-ID" sz="1600" dirty="0"/>
              <a:t> data. Di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pemrograman</a:t>
            </a:r>
            <a:r>
              <a:rPr lang="en-ID" sz="1600" dirty="0"/>
              <a:t> Python, </a:t>
            </a:r>
            <a:r>
              <a:rPr lang="en-ID" sz="1600" dirty="0" err="1"/>
              <a:t>variabel</a:t>
            </a:r>
            <a:r>
              <a:rPr lang="en-ID" sz="1600" dirty="0"/>
              <a:t> </a:t>
            </a:r>
            <a:r>
              <a:rPr lang="en-ID" sz="1600" dirty="0" err="1"/>
              <a:t>mempunyai</a:t>
            </a:r>
            <a:r>
              <a:rPr lang="en-ID" sz="1600" dirty="0"/>
              <a:t> </a:t>
            </a:r>
            <a:r>
              <a:rPr lang="en-ID" sz="1600" dirty="0" err="1"/>
              <a:t>sifat</a:t>
            </a:r>
            <a:r>
              <a:rPr lang="en-ID" sz="1600" dirty="0"/>
              <a:t> yang </a:t>
            </a:r>
            <a:r>
              <a:rPr lang="en-ID" sz="1600" dirty="0" err="1"/>
              <a:t>dinamis</a:t>
            </a:r>
            <a:r>
              <a:rPr lang="en-ID" sz="1600" dirty="0"/>
              <a:t>, </a:t>
            </a:r>
            <a:r>
              <a:rPr lang="en-ID" sz="1600" dirty="0" err="1"/>
              <a:t>artinya</a:t>
            </a:r>
            <a:r>
              <a:rPr lang="en-ID" sz="1600" dirty="0"/>
              <a:t> </a:t>
            </a:r>
            <a:r>
              <a:rPr lang="en-ID" sz="1600" dirty="0" err="1"/>
              <a:t>variabel</a:t>
            </a:r>
            <a:r>
              <a:rPr lang="en-ID" sz="1600" dirty="0"/>
              <a:t> Python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perlu</a:t>
            </a:r>
            <a:r>
              <a:rPr lang="en-ID" sz="1600" dirty="0"/>
              <a:t> </a:t>
            </a:r>
            <a:r>
              <a:rPr lang="en-ID" sz="1600" dirty="0" err="1"/>
              <a:t>didekralasikan</a:t>
            </a:r>
            <a:r>
              <a:rPr lang="en-ID" sz="1600" dirty="0"/>
              <a:t> </a:t>
            </a:r>
            <a:r>
              <a:rPr lang="en-ID" sz="1600" dirty="0" err="1"/>
              <a:t>tipe</a:t>
            </a:r>
            <a:r>
              <a:rPr lang="en-ID" sz="1600" dirty="0"/>
              <a:t> data </a:t>
            </a:r>
            <a:r>
              <a:rPr lang="en-ID" sz="1600" dirty="0" err="1"/>
              <a:t>tertentu</a:t>
            </a:r>
            <a:r>
              <a:rPr lang="en-ID" sz="1600" dirty="0"/>
              <a:t> dan </a:t>
            </a:r>
            <a:r>
              <a:rPr lang="en-ID" sz="1600" dirty="0" err="1"/>
              <a:t>variabel</a:t>
            </a:r>
            <a:r>
              <a:rPr lang="en-ID" sz="1600" dirty="0"/>
              <a:t> Python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diubah</a:t>
            </a:r>
            <a:r>
              <a:rPr lang="en-ID" sz="1600" dirty="0"/>
              <a:t> </a:t>
            </a:r>
            <a:r>
              <a:rPr lang="en-ID" sz="1600" dirty="0" err="1"/>
              <a:t>saat</a:t>
            </a:r>
            <a:r>
              <a:rPr lang="en-ID" sz="1600" dirty="0"/>
              <a:t> program </a:t>
            </a:r>
            <a:r>
              <a:rPr lang="en-ID" sz="1600" dirty="0" err="1"/>
              <a:t>dijalankan</a:t>
            </a:r>
            <a:r>
              <a:rPr lang="en-ID" sz="1600" dirty="0"/>
              <a:t>.</a:t>
            </a:r>
          </a:p>
          <a:p>
            <a:endParaRPr lang="en-ID"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1287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</a:pPr>
            <a:r>
              <a:rPr lang="en-ID" sz="1600" dirty="0" err="1"/>
              <a:t>Penulisan</a:t>
            </a:r>
            <a:r>
              <a:rPr lang="en-ID" sz="1600" dirty="0"/>
              <a:t> </a:t>
            </a:r>
            <a:r>
              <a:rPr lang="en-ID" sz="1600" dirty="0" err="1"/>
              <a:t>variabel</a:t>
            </a:r>
            <a:r>
              <a:rPr lang="en-ID" sz="1600" dirty="0"/>
              <a:t> Python </a:t>
            </a:r>
            <a:r>
              <a:rPr lang="en-ID" sz="1600" dirty="0" err="1"/>
              <a:t>sendiri</a:t>
            </a:r>
            <a:r>
              <a:rPr lang="en-ID" sz="1600" dirty="0"/>
              <a:t> juga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aturan</a:t>
            </a:r>
            <a:r>
              <a:rPr lang="en-ID" sz="1600" dirty="0"/>
              <a:t> </a:t>
            </a:r>
            <a:r>
              <a:rPr lang="en-ID" sz="1600" dirty="0" err="1"/>
              <a:t>tertentu</a:t>
            </a:r>
            <a:r>
              <a:rPr lang="en-ID" sz="1600" dirty="0"/>
              <a:t>, </a:t>
            </a:r>
            <a:r>
              <a:rPr lang="en-ID" sz="1600" dirty="0" err="1"/>
              <a:t>yaitu</a:t>
            </a:r>
            <a:r>
              <a:rPr lang="en-ID" sz="1600" dirty="0"/>
              <a:t> :</a:t>
            </a:r>
          </a:p>
          <a:p>
            <a:pPr marL="76200" indent="0">
              <a:buSzPct val="80000"/>
              <a:buNone/>
            </a:pPr>
            <a:endParaRPr lang="en-ID" sz="1600" dirty="0"/>
          </a:p>
          <a:p>
            <a:pPr marL="631825">
              <a:buSzPct val="80000"/>
              <a:buFont typeface="+mj-lt"/>
              <a:buAutoNum type="arabicPeriod"/>
            </a:pPr>
            <a:r>
              <a:rPr lang="en-ID" sz="1600" dirty="0" err="1"/>
              <a:t>Karakter</a:t>
            </a:r>
            <a:r>
              <a:rPr lang="en-ID" sz="1600" dirty="0"/>
              <a:t> </a:t>
            </a:r>
            <a:r>
              <a:rPr lang="en-ID" sz="1600" dirty="0" err="1"/>
              <a:t>pertama</a:t>
            </a:r>
            <a:r>
              <a:rPr lang="en-ID" sz="1600" dirty="0"/>
              <a:t> </a:t>
            </a:r>
            <a:r>
              <a:rPr lang="en-ID" sz="1600" dirty="0" err="1"/>
              <a:t>harus</a:t>
            </a:r>
            <a:r>
              <a:rPr lang="en-ID" sz="1600" dirty="0"/>
              <a:t> </a:t>
            </a:r>
            <a:r>
              <a:rPr lang="en-ID" sz="1600" dirty="0" err="1"/>
              <a:t>berupa</a:t>
            </a:r>
            <a:r>
              <a:rPr lang="en-ID" sz="1600" dirty="0"/>
              <a:t> </a:t>
            </a:r>
            <a:r>
              <a:rPr lang="en-ID" sz="1600" dirty="0" err="1"/>
              <a:t>huruf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garis</a:t>
            </a:r>
            <a:r>
              <a:rPr lang="en-ID" sz="1600" dirty="0"/>
              <a:t> </a:t>
            </a:r>
            <a:r>
              <a:rPr lang="en-ID" sz="1600" dirty="0" err="1"/>
              <a:t>bawah</a:t>
            </a:r>
            <a:r>
              <a:rPr lang="en-ID" sz="1600" dirty="0"/>
              <a:t>/underscore _</a:t>
            </a:r>
          </a:p>
          <a:p>
            <a:pPr marL="631825">
              <a:buSzPct val="80000"/>
              <a:buFont typeface="+mj-lt"/>
              <a:buAutoNum type="arabicPeriod"/>
            </a:pPr>
            <a:r>
              <a:rPr lang="en-ID" sz="1600" dirty="0" err="1"/>
              <a:t>Karakter</a:t>
            </a:r>
            <a:r>
              <a:rPr lang="en-ID" sz="1600" dirty="0"/>
              <a:t> </a:t>
            </a:r>
            <a:r>
              <a:rPr lang="en-ID" sz="1600" dirty="0" err="1"/>
              <a:t>selanjutnya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berupa</a:t>
            </a:r>
            <a:r>
              <a:rPr lang="en-ID" sz="1600" dirty="0"/>
              <a:t> </a:t>
            </a:r>
            <a:r>
              <a:rPr lang="en-ID" sz="1600" dirty="0" err="1"/>
              <a:t>huruf</a:t>
            </a:r>
            <a:r>
              <a:rPr lang="en-ID" sz="1600" dirty="0"/>
              <a:t>, </a:t>
            </a:r>
            <a:r>
              <a:rPr lang="en-ID" sz="1600" dirty="0" err="1"/>
              <a:t>garis</a:t>
            </a:r>
            <a:r>
              <a:rPr lang="en-ID" sz="1600" dirty="0"/>
              <a:t> </a:t>
            </a:r>
            <a:r>
              <a:rPr lang="en-ID" sz="1600" dirty="0" err="1"/>
              <a:t>bawah</a:t>
            </a:r>
            <a:r>
              <a:rPr lang="en-ID" sz="1600" dirty="0"/>
              <a:t>/underscore _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angka</a:t>
            </a:r>
            <a:endParaRPr lang="en-ID" sz="1600" dirty="0"/>
          </a:p>
          <a:p>
            <a:pPr marL="631825">
              <a:buSzPct val="80000"/>
              <a:buFont typeface="+mj-lt"/>
              <a:buAutoNum type="arabicPeriod"/>
            </a:pPr>
            <a:r>
              <a:rPr lang="en-ID" sz="1600" dirty="0" err="1"/>
              <a:t>Karakter</a:t>
            </a:r>
            <a:r>
              <a:rPr lang="en-ID" sz="1600" dirty="0"/>
              <a:t> pada </a:t>
            </a:r>
            <a:r>
              <a:rPr lang="en-ID" sz="1600" dirty="0" err="1"/>
              <a:t>nama</a:t>
            </a:r>
            <a:r>
              <a:rPr lang="en-ID" sz="1600" dirty="0"/>
              <a:t> </a:t>
            </a:r>
            <a:r>
              <a:rPr lang="en-ID" sz="1600" dirty="0" err="1"/>
              <a:t>variabel</a:t>
            </a:r>
            <a:r>
              <a:rPr lang="en-ID" sz="1600" dirty="0"/>
              <a:t> </a:t>
            </a:r>
            <a:r>
              <a:rPr lang="en-ID" sz="1600" dirty="0" err="1"/>
              <a:t>bersifat</a:t>
            </a:r>
            <a:r>
              <a:rPr lang="en-ID" sz="1600" dirty="0"/>
              <a:t> </a:t>
            </a:r>
            <a:r>
              <a:rPr lang="en-ID" sz="1600" dirty="0" err="1"/>
              <a:t>sensitif</a:t>
            </a:r>
            <a:r>
              <a:rPr lang="en-ID" sz="1600" dirty="0"/>
              <a:t> (case-</a:t>
            </a:r>
            <a:r>
              <a:rPr lang="en-ID" sz="1600" dirty="0" err="1"/>
              <a:t>sensitif</a:t>
            </a:r>
            <a:r>
              <a:rPr lang="en-ID" sz="1600" dirty="0"/>
              <a:t>). </a:t>
            </a:r>
            <a:r>
              <a:rPr lang="en-ID" sz="1600" dirty="0" err="1"/>
              <a:t>Artinya</a:t>
            </a:r>
            <a:r>
              <a:rPr lang="en-ID" sz="1600" dirty="0"/>
              <a:t> </a:t>
            </a:r>
            <a:r>
              <a:rPr lang="en-ID" sz="1600" dirty="0" err="1"/>
              <a:t>huruf</a:t>
            </a:r>
            <a:r>
              <a:rPr lang="en-ID" sz="1600" dirty="0"/>
              <a:t> </a:t>
            </a:r>
            <a:r>
              <a:rPr lang="en-ID" sz="1600" dirty="0" err="1"/>
              <a:t>kecil</a:t>
            </a:r>
            <a:r>
              <a:rPr lang="en-ID" sz="1600" dirty="0"/>
              <a:t> dan </a:t>
            </a:r>
            <a:r>
              <a:rPr lang="en-ID" sz="1600" dirty="0" err="1"/>
              <a:t>huruf</a:t>
            </a:r>
            <a:r>
              <a:rPr lang="en-ID" sz="1600" dirty="0"/>
              <a:t> </a:t>
            </a:r>
            <a:r>
              <a:rPr lang="en-ID" sz="1600" dirty="0" err="1"/>
              <a:t>besar</a:t>
            </a:r>
            <a:r>
              <a:rPr lang="en-ID" sz="1600" dirty="0"/>
              <a:t> </a:t>
            </a:r>
            <a:r>
              <a:rPr lang="en-ID" sz="1600" dirty="0" err="1"/>
              <a:t>dibedakan</a:t>
            </a:r>
            <a:r>
              <a:rPr lang="en-ID" sz="1600" dirty="0"/>
              <a:t>.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contoh</a:t>
            </a:r>
            <a:r>
              <a:rPr lang="en-ID" sz="1600" dirty="0"/>
              <a:t>, </a:t>
            </a:r>
            <a:r>
              <a:rPr lang="en-ID" sz="1600" dirty="0" err="1"/>
              <a:t>variabel</a:t>
            </a:r>
            <a:r>
              <a:rPr lang="en-ID" sz="1600" dirty="0"/>
              <a:t> </a:t>
            </a:r>
            <a:r>
              <a:rPr lang="en-ID" sz="1600" dirty="0" err="1"/>
              <a:t>namaDepan</a:t>
            </a:r>
            <a:r>
              <a:rPr lang="en-ID" sz="1600" dirty="0"/>
              <a:t> dan </a:t>
            </a:r>
            <a:r>
              <a:rPr lang="en-ID" sz="1600" dirty="0" err="1"/>
              <a:t>namadepan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variabel</a:t>
            </a:r>
            <a:r>
              <a:rPr lang="en-ID" sz="1600" dirty="0"/>
              <a:t> yang </a:t>
            </a:r>
            <a:r>
              <a:rPr lang="en-ID" sz="1600" dirty="0" err="1"/>
              <a:t>berbeda</a:t>
            </a:r>
            <a:r>
              <a:rPr lang="en-ID" sz="1600" dirty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3841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SzPct val="80000"/>
              <a:buNone/>
            </a:pP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mulai</a:t>
            </a:r>
            <a:r>
              <a:rPr lang="en-ID" sz="1600" dirty="0"/>
              <a:t> </a:t>
            </a:r>
            <a:r>
              <a:rPr lang="en-ID" sz="1600" dirty="0" err="1"/>
              <a:t>membuat</a:t>
            </a:r>
            <a:r>
              <a:rPr lang="en-ID" sz="1600" dirty="0"/>
              <a:t> </a:t>
            </a:r>
            <a:r>
              <a:rPr lang="en-ID" sz="1600" dirty="0" err="1"/>
              <a:t>variabel</a:t>
            </a:r>
            <a:r>
              <a:rPr lang="en-ID" sz="1600" dirty="0"/>
              <a:t> di Python </a:t>
            </a:r>
            <a:r>
              <a:rPr lang="en-ID" sz="1600" dirty="0" err="1"/>
              <a:t>caranya</a:t>
            </a:r>
            <a:r>
              <a:rPr lang="en-ID" sz="1600" dirty="0"/>
              <a:t> </a:t>
            </a:r>
            <a:r>
              <a:rPr lang="en-ID" sz="1600" dirty="0" err="1"/>
              <a:t>sangat</a:t>
            </a:r>
            <a:r>
              <a:rPr lang="en-ID" sz="1600" dirty="0"/>
              <a:t> </a:t>
            </a:r>
            <a:r>
              <a:rPr lang="en-ID" sz="1600" dirty="0" err="1"/>
              <a:t>mudah</a:t>
            </a:r>
            <a:r>
              <a:rPr lang="en-ID" sz="1600" dirty="0"/>
              <a:t>, Anda </a:t>
            </a:r>
            <a:r>
              <a:rPr lang="en-ID" sz="1600" dirty="0" err="1"/>
              <a:t>cukup</a:t>
            </a:r>
            <a:r>
              <a:rPr lang="en-ID" sz="1600" dirty="0"/>
              <a:t> </a:t>
            </a:r>
            <a:r>
              <a:rPr lang="en-ID" sz="1600" dirty="0" err="1"/>
              <a:t>menuliskan</a:t>
            </a:r>
            <a:r>
              <a:rPr lang="en-ID" sz="1600" dirty="0"/>
              <a:t> </a:t>
            </a:r>
            <a:r>
              <a:rPr lang="en-ID" sz="1600" dirty="0" err="1"/>
              <a:t>variabel</a:t>
            </a:r>
            <a:r>
              <a:rPr lang="en-ID" sz="1600" dirty="0"/>
              <a:t> </a:t>
            </a:r>
            <a:r>
              <a:rPr lang="en-ID" sz="1600" dirty="0" err="1"/>
              <a:t>lalu</a:t>
            </a:r>
            <a:r>
              <a:rPr lang="en-ID" sz="1600" dirty="0"/>
              <a:t> </a:t>
            </a:r>
            <a:r>
              <a:rPr lang="en-ID" sz="1600" dirty="0" err="1"/>
              <a:t>mengisinya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suatu</a:t>
            </a:r>
            <a:r>
              <a:rPr lang="en-ID" sz="1600" dirty="0"/>
              <a:t> </a:t>
            </a:r>
            <a:r>
              <a:rPr lang="en-ID" sz="1600" dirty="0" err="1"/>
              <a:t>nilai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cara</a:t>
            </a:r>
            <a:r>
              <a:rPr lang="en-ID" sz="1600" dirty="0"/>
              <a:t> </a:t>
            </a:r>
            <a:r>
              <a:rPr lang="en-ID" sz="1600" dirty="0" err="1"/>
              <a:t>menambahkan</a:t>
            </a:r>
            <a:r>
              <a:rPr lang="en-ID" sz="1600" dirty="0"/>
              <a:t> </a:t>
            </a:r>
            <a:r>
              <a:rPr lang="en-ID" sz="1600" dirty="0" err="1"/>
              <a:t>tanda</a:t>
            </a:r>
            <a:r>
              <a:rPr lang="en-ID" sz="1600" dirty="0"/>
              <a:t> </a:t>
            </a:r>
            <a:r>
              <a:rPr lang="en-ID" sz="1600" dirty="0" err="1"/>
              <a:t>sama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= </a:t>
            </a:r>
            <a:r>
              <a:rPr lang="en-ID" sz="1600" dirty="0" err="1"/>
              <a:t>diikuti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nilai</a:t>
            </a:r>
            <a:r>
              <a:rPr lang="en-ID" sz="1600" dirty="0"/>
              <a:t> yang </a:t>
            </a:r>
            <a:r>
              <a:rPr lang="en-ID" sz="1600" dirty="0" err="1"/>
              <a:t>ingin</a:t>
            </a:r>
            <a:r>
              <a:rPr lang="en-ID" sz="1600" dirty="0"/>
              <a:t> </a:t>
            </a:r>
            <a:r>
              <a:rPr lang="en-ID" sz="1600" dirty="0" err="1"/>
              <a:t>dimasukan</a:t>
            </a:r>
            <a:r>
              <a:rPr lang="en-ID" sz="1600" dirty="0"/>
              <a:t>.</a:t>
            </a:r>
          </a:p>
          <a:p>
            <a:pPr>
              <a:buSzPct val="80000"/>
            </a:pPr>
            <a:endParaRPr lang="en-ID" sz="1600" dirty="0"/>
          </a:p>
          <a:p>
            <a:pPr marL="76200" indent="0">
              <a:buSzPct val="80000"/>
              <a:buNone/>
            </a:pPr>
            <a:r>
              <a:rPr lang="en-ID" sz="1600" dirty="0" err="1"/>
              <a:t>Dibawah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contoh</a:t>
            </a:r>
            <a:r>
              <a:rPr lang="en-ID" sz="1600" dirty="0"/>
              <a:t> </a:t>
            </a:r>
            <a:r>
              <a:rPr lang="en-ID" sz="1600" dirty="0" err="1"/>
              <a:t>penggunaan</a:t>
            </a:r>
            <a:r>
              <a:rPr lang="en-ID" sz="1600" dirty="0"/>
              <a:t> </a:t>
            </a:r>
            <a:r>
              <a:rPr lang="en-ID" sz="1600" dirty="0" err="1"/>
              <a:t>variabel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bahasa</a:t>
            </a:r>
            <a:r>
              <a:rPr lang="en-ID" sz="1600" dirty="0"/>
              <a:t> </a:t>
            </a:r>
            <a:r>
              <a:rPr lang="en-ID" sz="1600" dirty="0" err="1"/>
              <a:t>pemrograman</a:t>
            </a:r>
            <a:r>
              <a:rPr lang="en-ID" sz="1600" dirty="0"/>
              <a:t> Python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18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DDFBB-4712-4396-87B0-FEC191F30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5" name="Google Shape;183;p20">
            <a:extLst>
              <a:ext uri="{FF2B5EF4-FFF2-40B4-BE49-F238E27FC236}">
                <a16:creationId xmlns:a16="http://schemas.microsoft.com/office/drawing/2014/main" id="{882E6118-0CB5-4A7C-ACA4-724AE1D4D82B}"/>
              </a:ext>
            </a:extLst>
          </p:cNvPr>
          <p:cNvSpPr txBox="1">
            <a:spLocks/>
          </p:cNvSpPr>
          <p:nvPr/>
        </p:nvSpPr>
        <p:spPr>
          <a:xfrm>
            <a:off x="575821" y="869244"/>
            <a:ext cx="7681529" cy="3875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>
              <a:spcBef>
                <a:spcPts val="600"/>
              </a:spcBef>
              <a:buClr>
                <a:srgbClr val="ABE33F"/>
              </a:buClr>
              <a:buSzPct val="80000"/>
              <a:buFont typeface="Karla"/>
              <a:buChar char="◆"/>
            </a:pP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Contoh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penggunaan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variabel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:</a:t>
            </a:r>
          </a:p>
          <a:p>
            <a:pPr lvl="0">
              <a:spcBef>
                <a:spcPts val="600"/>
              </a:spcBef>
              <a:buClr>
                <a:srgbClr val="ABE33F"/>
              </a:buClr>
              <a:buSzPts val="2400"/>
            </a:pPr>
            <a:endParaRPr lang="en-ID" sz="1600" dirty="0">
              <a:solidFill>
                <a:srgbClr val="004C52"/>
              </a:solidFill>
              <a:latin typeface="Karla"/>
              <a:sym typeface="Karla"/>
            </a:endParaRPr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endParaRPr lang="en-ID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563AD-9298-4B72-A378-A14A1A9E5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1286933"/>
            <a:ext cx="3800475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2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729039-1CD4-45EF-875C-581259E06A6A}"/>
              </a:ext>
            </a:extLst>
          </p:cNvPr>
          <p:cNvSpPr/>
          <p:nvPr/>
        </p:nvSpPr>
        <p:spPr>
          <a:xfrm>
            <a:off x="575822" y="1128725"/>
            <a:ext cx="808275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0">
              <a:spcBef>
                <a:spcPts val="600"/>
              </a:spcBef>
              <a:buClr>
                <a:srgbClr val="ABE33F"/>
              </a:buClr>
              <a:buSzPct val="80000"/>
            </a:pP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Python 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adalah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bahasa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pemrograman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interpretatif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multiguna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.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Tidak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seperti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bahasa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lain yang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susah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untuk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dibaca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dan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dipahami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, python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lebih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menekankan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pada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keterbacaan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kode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agar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lebih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mudah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untuk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memahami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sintaks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. Hal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ini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membuat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Python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sangat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mudah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dipelajari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baik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untuk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pemula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maupun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untuk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yang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sudah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menguasai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bahasa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pemrograman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lain.</a:t>
            </a:r>
          </a:p>
          <a:p>
            <a:pPr marL="76200" lvl="0">
              <a:spcBef>
                <a:spcPts val="600"/>
              </a:spcBef>
              <a:buClr>
                <a:srgbClr val="ABE33F"/>
              </a:buClr>
              <a:buSzPts val="2400"/>
            </a:pPr>
            <a:endParaRPr lang="en-ID" sz="1600" dirty="0">
              <a:solidFill>
                <a:srgbClr val="004C52"/>
              </a:solidFill>
              <a:latin typeface="Karla"/>
              <a:sym typeface="Karla"/>
            </a:endParaRPr>
          </a:p>
          <a:p>
            <a:pPr marL="76200" lvl="0">
              <a:spcBef>
                <a:spcPts val="600"/>
              </a:spcBef>
              <a:buClr>
                <a:srgbClr val="ABE33F"/>
              </a:buClr>
              <a:buSzPct val="80000"/>
            </a:pP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Bahasa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ini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muncul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pertama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kali pada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tahun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1991,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dirancang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oleh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seorang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bernama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 Guido van Rossum.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Sampai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saat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ini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Python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masih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dikembangkan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oleh Python Software Foundation. Bahasa Python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mendukung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hampir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semua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sistem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operasi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,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bahkan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untuk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sistem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operasi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Linux,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hampir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semua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distronya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sudah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menyertakan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Python di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dalamnya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.</a:t>
            </a:r>
          </a:p>
          <a:p>
            <a:pPr marL="457200" lvl="0" indent="-381000">
              <a:spcBef>
                <a:spcPts val="600"/>
              </a:spcBef>
              <a:buClr>
                <a:srgbClr val="ABE33F"/>
              </a:buClr>
              <a:buSzPts val="2400"/>
              <a:buFont typeface="Karla"/>
              <a:buChar char="◆"/>
            </a:pPr>
            <a:endParaRPr lang="en-ID" sz="1600" dirty="0">
              <a:solidFill>
                <a:srgbClr val="004C52"/>
              </a:solidFill>
              <a:latin typeface="Karla"/>
              <a:sym typeface="Karla"/>
            </a:endParaRPr>
          </a:p>
          <a:p>
            <a:pPr marL="457200" lvl="0" indent="-381000">
              <a:spcBef>
                <a:spcPts val="600"/>
              </a:spcBef>
              <a:buClr>
                <a:srgbClr val="ABE33F"/>
              </a:buClr>
              <a:buSzPts val="2400"/>
              <a:buFont typeface="Karla"/>
              <a:buChar char="◆"/>
            </a:pPr>
            <a:endParaRPr lang="en-ID" sz="1600" dirty="0">
              <a:solidFill>
                <a:srgbClr val="004C52"/>
              </a:solidFill>
              <a:latin typeface="Karla"/>
              <a:sym typeface="Karla"/>
            </a:endParaRPr>
          </a:p>
        </p:txBody>
      </p:sp>
      <p:sp>
        <p:nvSpPr>
          <p:cNvPr id="15" name="Google Shape;182;p20">
            <a:extLst>
              <a:ext uri="{FF2B5EF4-FFF2-40B4-BE49-F238E27FC236}">
                <a16:creationId xmlns:a16="http://schemas.microsoft.com/office/drawing/2014/main" id="{81F71A97-6FC4-416F-AF59-70D1EC34BCF3}"/>
              </a:ext>
            </a:extLst>
          </p:cNvPr>
          <p:cNvSpPr txBox="1">
            <a:spLocks/>
          </p:cNvSpPr>
          <p:nvPr/>
        </p:nvSpPr>
        <p:spPr>
          <a:xfrm>
            <a:off x="886650" y="135468"/>
            <a:ext cx="7370700" cy="564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ID" dirty="0" err="1"/>
              <a:t>Pendahuluan</a:t>
            </a:r>
            <a:r>
              <a:rPr lang="en-ID" dirty="0"/>
              <a:t> Python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949AA6B-483A-4511-AE70-BCC204708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178" y="317288"/>
            <a:ext cx="3048000" cy="857401"/>
          </a:xfrm>
          <a:prstGeom prst="rect">
            <a:avLst/>
          </a:prstGeom>
        </p:spPr>
      </p:pic>
      <p:sp>
        <p:nvSpPr>
          <p:cNvPr id="17" name="Google Shape;185;p20">
            <a:extLst>
              <a:ext uri="{FF2B5EF4-FFF2-40B4-BE49-F238E27FC236}">
                <a16:creationId xmlns:a16="http://schemas.microsoft.com/office/drawing/2014/main" id="{0C927A7B-C782-48AB-972F-87642FC2DD1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DDFBB-4712-4396-87B0-FEC191F30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5" name="Google Shape;183;p20">
            <a:extLst>
              <a:ext uri="{FF2B5EF4-FFF2-40B4-BE49-F238E27FC236}">
                <a16:creationId xmlns:a16="http://schemas.microsoft.com/office/drawing/2014/main" id="{882E6118-0CB5-4A7C-ACA4-724AE1D4D82B}"/>
              </a:ext>
            </a:extLst>
          </p:cNvPr>
          <p:cNvSpPr txBox="1">
            <a:spLocks/>
          </p:cNvSpPr>
          <p:nvPr/>
        </p:nvSpPr>
        <p:spPr>
          <a:xfrm>
            <a:off x="575821" y="869244"/>
            <a:ext cx="7681529" cy="3875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>
              <a:spcBef>
                <a:spcPts val="600"/>
              </a:spcBef>
              <a:buClr>
                <a:srgbClr val="ABE33F"/>
              </a:buClr>
              <a:buSzPct val="80000"/>
              <a:buFont typeface="Karla"/>
              <a:buChar char="◆"/>
            </a:pP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Hasil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setelah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menjalankan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script :</a:t>
            </a:r>
          </a:p>
          <a:p>
            <a:pPr lvl="0">
              <a:spcBef>
                <a:spcPts val="600"/>
              </a:spcBef>
              <a:buClr>
                <a:srgbClr val="ABE33F"/>
              </a:buClr>
              <a:buSzPts val="2400"/>
            </a:pPr>
            <a:endParaRPr lang="en-ID" sz="1600" dirty="0">
              <a:solidFill>
                <a:srgbClr val="004C52"/>
              </a:solidFill>
              <a:latin typeface="Karla"/>
              <a:sym typeface="Karla"/>
            </a:endParaRPr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endParaRPr lang="en-ID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D0DF28-E9A6-44B0-BB5E-46186E626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847" y="1962150"/>
            <a:ext cx="11334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22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Operator Python</a:t>
            </a: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</a:pPr>
            <a:r>
              <a:rPr lang="en-ID" sz="1600" dirty="0"/>
              <a:t>Operator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konstruksi</a:t>
            </a:r>
            <a:r>
              <a:rPr lang="en-ID" sz="1600" dirty="0"/>
              <a:t> yang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memanipulasi</a:t>
            </a:r>
            <a:r>
              <a:rPr lang="en-ID" sz="1600" dirty="0"/>
              <a:t> </a:t>
            </a:r>
            <a:r>
              <a:rPr lang="en-ID" sz="1600" dirty="0" err="1"/>
              <a:t>nilai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operan</a:t>
            </a:r>
            <a:r>
              <a:rPr lang="en-ID" sz="1600" dirty="0"/>
              <a:t>.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contoh</a:t>
            </a:r>
            <a:r>
              <a:rPr lang="en-ID" sz="1600" dirty="0"/>
              <a:t> </a:t>
            </a:r>
            <a:r>
              <a:rPr lang="en-ID" sz="1600" dirty="0" err="1"/>
              <a:t>operasi</a:t>
            </a:r>
            <a:r>
              <a:rPr lang="en-ID" sz="1600" dirty="0"/>
              <a:t> 3 + 2 = 5. </a:t>
            </a:r>
            <a:r>
              <a:rPr lang="en-ID" sz="1600" dirty="0" err="1"/>
              <a:t>Disini</a:t>
            </a:r>
            <a:r>
              <a:rPr lang="en-ID" sz="1600" dirty="0"/>
              <a:t> 3 dan 2 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operan</a:t>
            </a:r>
            <a:r>
              <a:rPr lang="en-ID" sz="1600" dirty="0"/>
              <a:t> dan + </a:t>
            </a:r>
            <a:r>
              <a:rPr lang="en-ID" sz="1600" dirty="0" err="1"/>
              <a:t>adalah</a:t>
            </a:r>
            <a:r>
              <a:rPr lang="en-ID" sz="1600" dirty="0"/>
              <a:t> operator.</a:t>
            </a:r>
          </a:p>
          <a:p>
            <a:pPr>
              <a:buSzPct val="80000"/>
            </a:pPr>
            <a:r>
              <a:rPr lang="en-ID" sz="1600" dirty="0"/>
              <a:t>Bahasa </a:t>
            </a:r>
            <a:r>
              <a:rPr lang="en-ID" sz="1600" dirty="0" err="1"/>
              <a:t>pemrograman</a:t>
            </a:r>
            <a:r>
              <a:rPr lang="en-ID" sz="1600" dirty="0"/>
              <a:t> Python </a:t>
            </a:r>
            <a:r>
              <a:rPr lang="en-ID" sz="1600" dirty="0" err="1"/>
              <a:t>mendukung</a:t>
            </a:r>
            <a:r>
              <a:rPr lang="en-ID" sz="1600" dirty="0"/>
              <a:t> </a:t>
            </a:r>
            <a:r>
              <a:rPr lang="en-ID" sz="1600" dirty="0" err="1"/>
              <a:t>berbagai</a:t>
            </a:r>
            <a:r>
              <a:rPr lang="en-ID" sz="1600" dirty="0"/>
              <a:t> </a:t>
            </a:r>
            <a:r>
              <a:rPr lang="en-ID" sz="1600" dirty="0" err="1"/>
              <a:t>macam</a:t>
            </a:r>
            <a:r>
              <a:rPr lang="en-ID" sz="1600" dirty="0"/>
              <a:t> operator, </a:t>
            </a:r>
            <a:r>
              <a:rPr lang="en-ID" sz="1600" dirty="0" err="1"/>
              <a:t>diantaranya</a:t>
            </a:r>
            <a:r>
              <a:rPr lang="en-ID" sz="1600" dirty="0"/>
              <a:t> :</a:t>
            </a:r>
          </a:p>
          <a:p>
            <a:pPr marL="892175" lvl="0">
              <a:buSzPct val="80000"/>
              <a:buFont typeface="+mj-lt"/>
              <a:buAutoNum type="arabicPeriod"/>
            </a:pPr>
            <a:r>
              <a:rPr lang="en-ID" sz="1600" dirty="0"/>
              <a:t>Operator </a:t>
            </a:r>
            <a:r>
              <a:rPr lang="en-ID" sz="1600" dirty="0" err="1"/>
              <a:t>Aritmatika</a:t>
            </a:r>
            <a:r>
              <a:rPr lang="en-ID" sz="1600" dirty="0"/>
              <a:t> (Arithmetic Operators)</a:t>
            </a:r>
          </a:p>
          <a:p>
            <a:pPr marL="892175" lvl="0">
              <a:buSzPct val="80000"/>
              <a:buFont typeface="+mj-lt"/>
              <a:buAutoNum type="arabicPeriod"/>
            </a:pPr>
            <a:r>
              <a:rPr lang="en-ID" sz="1600" dirty="0"/>
              <a:t>Operator </a:t>
            </a:r>
            <a:r>
              <a:rPr lang="en-ID" sz="1600" dirty="0" err="1"/>
              <a:t>Perbandingan</a:t>
            </a:r>
            <a:r>
              <a:rPr lang="en-ID" sz="1600" dirty="0"/>
              <a:t> (Comparison (Relational) Operators)</a:t>
            </a:r>
          </a:p>
          <a:p>
            <a:pPr marL="892175" lvl="0">
              <a:buSzPct val="80000"/>
              <a:buFont typeface="+mj-lt"/>
              <a:buAutoNum type="arabicPeriod"/>
            </a:pPr>
            <a:r>
              <a:rPr lang="en-ID" sz="1600" dirty="0"/>
              <a:t>Operator </a:t>
            </a:r>
            <a:r>
              <a:rPr lang="en-ID" sz="1600" dirty="0" err="1"/>
              <a:t>Penugasan</a:t>
            </a:r>
            <a:r>
              <a:rPr lang="en-ID" sz="1600" dirty="0"/>
              <a:t> (Assignment Operators)</a:t>
            </a:r>
          </a:p>
          <a:p>
            <a:pPr marL="892175" lvl="0">
              <a:buSzPct val="80000"/>
              <a:buFont typeface="+mj-lt"/>
              <a:buAutoNum type="arabicPeriod"/>
            </a:pPr>
            <a:r>
              <a:rPr lang="en-ID" sz="1600" dirty="0"/>
              <a:t>Operator </a:t>
            </a:r>
            <a:r>
              <a:rPr lang="en-ID" sz="1600" dirty="0" err="1"/>
              <a:t>Logika</a:t>
            </a:r>
            <a:r>
              <a:rPr lang="en-ID" sz="1600" dirty="0"/>
              <a:t> (Logical Operators)</a:t>
            </a:r>
          </a:p>
          <a:p>
            <a:pPr marL="892175" lvl="0">
              <a:buSzPct val="80000"/>
              <a:buFont typeface="+mj-lt"/>
              <a:buAutoNum type="arabicPeriod"/>
            </a:pPr>
            <a:r>
              <a:rPr lang="en-ID" sz="1600" dirty="0"/>
              <a:t>Operator Bitwise (Bitwise Operators)</a:t>
            </a:r>
          </a:p>
          <a:p>
            <a:pPr marL="892175" lvl="0">
              <a:buSzPct val="80000"/>
              <a:buFont typeface="+mj-lt"/>
              <a:buAutoNum type="arabicPeriod"/>
            </a:pPr>
            <a:r>
              <a:rPr lang="en-ID" sz="1600" dirty="0"/>
              <a:t>Operator </a:t>
            </a:r>
            <a:r>
              <a:rPr lang="en-ID" sz="1600" dirty="0" err="1"/>
              <a:t>Keanggotaan</a:t>
            </a:r>
            <a:r>
              <a:rPr lang="en-ID" sz="1600" dirty="0"/>
              <a:t> (Membership Operators)</a:t>
            </a:r>
          </a:p>
          <a:p>
            <a:pPr marL="892175" lvl="0">
              <a:buSzPct val="80000"/>
              <a:buFont typeface="+mj-lt"/>
              <a:buAutoNum type="arabicPeriod"/>
            </a:pPr>
            <a:r>
              <a:rPr lang="en-ID" sz="1600" dirty="0"/>
              <a:t>Operator </a:t>
            </a:r>
            <a:r>
              <a:rPr lang="en-ID" sz="1600" dirty="0" err="1"/>
              <a:t>Identitas</a:t>
            </a:r>
            <a:r>
              <a:rPr lang="en-ID" sz="1600" dirty="0"/>
              <a:t> (Identity Operators)</a:t>
            </a:r>
          </a:p>
          <a:p>
            <a:endParaRPr lang="en-ID"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200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DDFBB-4712-4396-87B0-FEC191F30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84B397-C814-41F5-B82F-3490F62DD6FE}"/>
              </a:ext>
            </a:extLst>
          </p:cNvPr>
          <p:cNvSpPr/>
          <p:nvPr/>
        </p:nvSpPr>
        <p:spPr>
          <a:xfrm>
            <a:off x="632223" y="242766"/>
            <a:ext cx="78795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400" b="1" dirty="0">
                <a:solidFill>
                  <a:srgbClr val="FFFFFF"/>
                </a:solidFill>
                <a:latin typeface="Raleway"/>
                <a:sym typeface="Raleway"/>
              </a:rPr>
              <a:t>Operator </a:t>
            </a:r>
            <a:r>
              <a:rPr lang="en-ID" sz="2400" b="1" dirty="0" err="1">
                <a:solidFill>
                  <a:srgbClr val="FFFFFF"/>
                </a:solidFill>
                <a:latin typeface="Raleway"/>
                <a:sym typeface="Raleway"/>
              </a:rPr>
              <a:t>Aritmatika</a:t>
            </a:r>
            <a:endParaRPr lang="en-ID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B57F713-DDB7-4B67-859A-2A7CDF394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546108"/>
              </p:ext>
            </p:extLst>
          </p:nvPr>
        </p:nvGraphicFramePr>
        <p:xfrm>
          <a:off x="632223" y="1128890"/>
          <a:ext cx="7879554" cy="349955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626518">
                  <a:extLst>
                    <a:ext uri="{9D8B030D-6E8A-4147-A177-3AD203B41FA5}">
                      <a16:colId xmlns:a16="http://schemas.microsoft.com/office/drawing/2014/main" val="1613765564"/>
                    </a:ext>
                  </a:extLst>
                </a:gridCol>
                <a:gridCol w="2626518">
                  <a:extLst>
                    <a:ext uri="{9D8B030D-6E8A-4147-A177-3AD203B41FA5}">
                      <a16:colId xmlns:a16="http://schemas.microsoft.com/office/drawing/2014/main" val="2442067361"/>
                    </a:ext>
                  </a:extLst>
                </a:gridCol>
                <a:gridCol w="2626518">
                  <a:extLst>
                    <a:ext uri="{9D8B030D-6E8A-4147-A177-3AD203B41FA5}">
                      <a16:colId xmlns:a16="http://schemas.microsoft.com/office/drawing/2014/main" val="1505564770"/>
                    </a:ext>
                  </a:extLst>
                </a:gridCol>
              </a:tblGrid>
              <a:tr h="361277">
                <a:tc>
                  <a:txBody>
                    <a:bodyPr/>
                    <a:lstStyle/>
                    <a:p>
                      <a:pPr algn="l"/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Operator</a:t>
                      </a:r>
                    </a:p>
                  </a:txBody>
                  <a:tcPr marL="120675" marR="120675" marT="80450" marB="804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Contoh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120675" marR="120675" marT="80450" marB="804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Penjelasan</a:t>
                      </a:r>
                    </a:p>
                  </a:txBody>
                  <a:tcPr marL="120675" marR="120675" marT="80450" marB="80450" anchor="ctr"/>
                </a:tc>
                <a:extLst>
                  <a:ext uri="{0D108BD9-81ED-4DB2-BD59-A6C34878D82A}">
                    <a16:rowId xmlns:a16="http://schemas.microsoft.com/office/drawing/2014/main" val="2082122067"/>
                  </a:ext>
                </a:extLst>
              </a:tr>
              <a:tr h="737224"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Penjumlahan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 +</a:t>
                      </a:r>
                    </a:p>
                  </a:txBody>
                  <a:tcPr marL="120675" marR="120675" marT="80450" marB="804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1 + 3 = 4</a:t>
                      </a:r>
                    </a:p>
                  </a:txBody>
                  <a:tcPr marL="120675" marR="120675" marT="80450" marB="804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Menjumlahkan nilai dari masing-masing operan atau bilangan</a:t>
                      </a:r>
                    </a:p>
                  </a:txBody>
                  <a:tcPr marL="120675" marR="120675" marT="80450" marB="80450" anchor="ctr"/>
                </a:tc>
                <a:extLst>
                  <a:ext uri="{0D108BD9-81ED-4DB2-BD59-A6C34878D82A}">
                    <a16:rowId xmlns:a16="http://schemas.microsoft.com/office/drawing/2014/main" val="2229236244"/>
                  </a:ext>
                </a:extLst>
              </a:tr>
              <a:tr h="926604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Pengurangan -</a:t>
                      </a:r>
                    </a:p>
                  </a:txBody>
                  <a:tcPr marL="120675" marR="120675" marT="80450" marB="804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4 - 1 = 3</a:t>
                      </a:r>
                    </a:p>
                  </a:txBody>
                  <a:tcPr marL="120675" marR="120675" marT="80450" marB="804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Mengurangi nilai operan di sebelah kiri menggunakan operan di sebelah kanan</a:t>
                      </a:r>
                    </a:p>
                  </a:txBody>
                  <a:tcPr marL="120675" marR="120675" marT="80450" marB="80450" anchor="ctr"/>
                </a:tc>
                <a:extLst>
                  <a:ext uri="{0D108BD9-81ED-4DB2-BD59-A6C34878D82A}">
                    <a16:rowId xmlns:a16="http://schemas.microsoft.com/office/drawing/2014/main" val="958808519"/>
                  </a:ext>
                </a:extLst>
              </a:tr>
              <a:tr h="547847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Perkalian *</a:t>
                      </a:r>
                    </a:p>
                  </a:txBody>
                  <a:tcPr marL="120675" marR="120675" marT="80450" marB="80450" anchor="ctr"/>
                </a:tc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2 * 4 = 8</a:t>
                      </a:r>
                    </a:p>
                  </a:txBody>
                  <a:tcPr marL="120675" marR="120675" marT="80450" marB="804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Mengalikan operan/bilangan</a:t>
                      </a:r>
                    </a:p>
                  </a:txBody>
                  <a:tcPr marL="120675" marR="120675" marT="80450" marB="80450" anchor="ctr"/>
                </a:tc>
                <a:extLst>
                  <a:ext uri="{0D108BD9-81ED-4DB2-BD59-A6C34878D82A}">
                    <a16:rowId xmlns:a16="http://schemas.microsoft.com/office/drawing/2014/main" val="3151958797"/>
                  </a:ext>
                </a:extLst>
              </a:tr>
              <a:tr h="926604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Pembagian /</a:t>
                      </a:r>
                    </a:p>
                  </a:txBody>
                  <a:tcPr marL="120675" marR="120675" marT="80450" marB="804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10 / 5 = 2</a:t>
                      </a:r>
                    </a:p>
                  </a:txBody>
                  <a:tcPr marL="120675" marR="120675" marT="80450" marB="80450" anchor="ctr"/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Untuk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membagi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operan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di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sebelah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kiri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menggunakan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operan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di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sebelah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kanan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120675" marR="120675" marT="80450" marB="80450" anchor="ctr"/>
                </a:tc>
                <a:extLst>
                  <a:ext uri="{0D108BD9-81ED-4DB2-BD59-A6C34878D82A}">
                    <a16:rowId xmlns:a16="http://schemas.microsoft.com/office/drawing/2014/main" val="474769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183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DDFBB-4712-4396-87B0-FEC191F30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3AD93D-B28B-4A5A-B31D-49CDC83F2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597262"/>
              </p:ext>
            </p:extLst>
          </p:nvPr>
        </p:nvGraphicFramePr>
        <p:xfrm>
          <a:off x="575822" y="1128889"/>
          <a:ext cx="7879557" cy="352213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626519">
                  <a:extLst>
                    <a:ext uri="{9D8B030D-6E8A-4147-A177-3AD203B41FA5}">
                      <a16:colId xmlns:a16="http://schemas.microsoft.com/office/drawing/2014/main" val="934259933"/>
                    </a:ext>
                  </a:extLst>
                </a:gridCol>
                <a:gridCol w="2626519">
                  <a:extLst>
                    <a:ext uri="{9D8B030D-6E8A-4147-A177-3AD203B41FA5}">
                      <a16:colId xmlns:a16="http://schemas.microsoft.com/office/drawing/2014/main" val="216984509"/>
                    </a:ext>
                  </a:extLst>
                </a:gridCol>
                <a:gridCol w="2626519">
                  <a:extLst>
                    <a:ext uri="{9D8B030D-6E8A-4147-A177-3AD203B41FA5}">
                      <a16:colId xmlns:a16="http://schemas.microsoft.com/office/drawing/2014/main" val="2520298405"/>
                    </a:ext>
                  </a:extLst>
                </a:gridCol>
              </a:tblGrid>
              <a:tr h="1325744"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Sisa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Bagi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 %</a:t>
                      </a:r>
                    </a:p>
                  </a:txBody>
                  <a:tcPr marL="142116" marR="142116" marT="94744" marB="94744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11 % 2 = 1</a:t>
                      </a:r>
                    </a:p>
                  </a:txBody>
                  <a:tcPr marL="142116" marR="142116" marT="94744" marB="94744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Mendapatkan sisa pembagian dari operan di sebelah kiri operator ketika dibagi oleh operan di sebelah kanan</a:t>
                      </a:r>
                    </a:p>
                  </a:txBody>
                  <a:tcPr marL="142116" marR="142116" marT="94744" marB="94744" anchor="ctr"/>
                </a:tc>
                <a:extLst>
                  <a:ext uri="{0D108BD9-81ED-4DB2-BD59-A6C34878D82A}">
                    <a16:rowId xmlns:a16="http://schemas.microsoft.com/office/drawing/2014/main" val="2047281769"/>
                  </a:ext>
                </a:extLst>
              </a:tr>
              <a:tr h="1100588"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Pangkat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 **</a:t>
                      </a:r>
                    </a:p>
                  </a:txBody>
                  <a:tcPr marL="142116" marR="142116" marT="94744" marB="94744" anchor="ctr"/>
                </a:tc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8 ** 2 = 64</a:t>
                      </a:r>
                    </a:p>
                  </a:txBody>
                  <a:tcPr marL="142116" marR="142116" marT="94744" marB="94744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Memangkatkan operan disebelah kiri operator dengan operan di sebelah kanan operator</a:t>
                      </a:r>
                    </a:p>
                  </a:txBody>
                  <a:tcPr marL="142116" marR="142116" marT="94744" marB="94744" anchor="ctr"/>
                </a:tc>
                <a:extLst>
                  <a:ext uri="{0D108BD9-81ED-4DB2-BD59-A6C34878D82A}">
                    <a16:rowId xmlns:a16="http://schemas.microsoft.com/office/drawing/2014/main" val="2774510226"/>
                  </a:ext>
                </a:extLst>
              </a:tr>
              <a:tr h="1095801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Pembagian Bulat //</a:t>
                      </a:r>
                    </a:p>
                  </a:txBody>
                  <a:tcPr marL="142116" marR="142116" marT="94744" marB="94744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10 // 3 = 3</a:t>
                      </a:r>
                    </a:p>
                  </a:txBody>
                  <a:tcPr marL="142116" marR="142116" marT="94744" marB="94744" anchor="ctr"/>
                </a:tc>
                <a:tc>
                  <a:txBody>
                    <a:bodyPr/>
                    <a:lstStyle/>
                    <a:p>
                      <a:r>
                        <a:rPr lang="nn-NO" sz="1200" dirty="0">
                          <a:effectLst/>
                          <a:latin typeface="Karla" panose="020B0604020202020204" charset="0"/>
                        </a:rPr>
                        <a:t>Sama seperti pembagian. Hanya saja angka dibelakang koma dihilangkan</a:t>
                      </a:r>
                    </a:p>
                  </a:txBody>
                  <a:tcPr marL="142116" marR="142116" marT="94744" marB="94744" anchor="ctr"/>
                </a:tc>
                <a:extLst>
                  <a:ext uri="{0D108BD9-81ED-4DB2-BD59-A6C34878D82A}">
                    <a16:rowId xmlns:a16="http://schemas.microsoft.com/office/drawing/2014/main" val="1475865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019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DDFBB-4712-4396-87B0-FEC191F30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5" name="Google Shape;183;p20">
            <a:extLst>
              <a:ext uri="{FF2B5EF4-FFF2-40B4-BE49-F238E27FC236}">
                <a16:creationId xmlns:a16="http://schemas.microsoft.com/office/drawing/2014/main" id="{882E6118-0CB5-4A7C-ACA4-724AE1D4D82B}"/>
              </a:ext>
            </a:extLst>
          </p:cNvPr>
          <p:cNvSpPr txBox="1">
            <a:spLocks/>
          </p:cNvSpPr>
          <p:nvPr/>
        </p:nvSpPr>
        <p:spPr>
          <a:xfrm>
            <a:off x="575821" y="869244"/>
            <a:ext cx="7681529" cy="3875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>
              <a:spcBef>
                <a:spcPts val="600"/>
              </a:spcBef>
              <a:buClr>
                <a:srgbClr val="ABE33F"/>
              </a:buClr>
              <a:buSzPct val="80000"/>
              <a:buFont typeface="Karla"/>
              <a:buChar char="◆"/>
            </a:pP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Contoh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penggunaan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operator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aritmatika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:</a:t>
            </a:r>
          </a:p>
          <a:p>
            <a:pPr lvl="0">
              <a:spcBef>
                <a:spcPts val="600"/>
              </a:spcBef>
              <a:buClr>
                <a:srgbClr val="ABE33F"/>
              </a:buClr>
              <a:buSzPts val="2400"/>
            </a:pPr>
            <a:endParaRPr lang="en-ID" sz="1600" dirty="0">
              <a:solidFill>
                <a:srgbClr val="004C52"/>
              </a:solidFill>
              <a:latin typeface="Karla"/>
              <a:sym typeface="Karla"/>
            </a:endParaRPr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endParaRPr lang="en-ID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442B21-0F68-4225-9053-605E1947F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110" y="1322918"/>
            <a:ext cx="5335780" cy="362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98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DDFBB-4712-4396-87B0-FEC191F30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5" name="Google Shape;183;p20">
            <a:extLst>
              <a:ext uri="{FF2B5EF4-FFF2-40B4-BE49-F238E27FC236}">
                <a16:creationId xmlns:a16="http://schemas.microsoft.com/office/drawing/2014/main" id="{882E6118-0CB5-4A7C-ACA4-724AE1D4D82B}"/>
              </a:ext>
            </a:extLst>
          </p:cNvPr>
          <p:cNvSpPr txBox="1">
            <a:spLocks/>
          </p:cNvSpPr>
          <p:nvPr/>
        </p:nvSpPr>
        <p:spPr>
          <a:xfrm>
            <a:off x="575821" y="869244"/>
            <a:ext cx="7681529" cy="3875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>
              <a:spcBef>
                <a:spcPts val="600"/>
              </a:spcBef>
              <a:buClr>
                <a:srgbClr val="ABE33F"/>
              </a:buClr>
              <a:buSzPct val="80000"/>
              <a:buFont typeface="Karla"/>
              <a:buChar char="◆"/>
            </a:pP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Hasil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setelah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menjalankan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script :</a:t>
            </a:r>
          </a:p>
          <a:p>
            <a:pPr lvl="0">
              <a:spcBef>
                <a:spcPts val="600"/>
              </a:spcBef>
              <a:buClr>
                <a:srgbClr val="ABE33F"/>
              </a:buClr>
              <a:buSzPts val="2400"/>
            </a:pPr>
            <a:endParaRPr lang="en-ID" sz="1600" dirty="0">
              <a:solidFill>
                <a:srgbClr val="004C52"/>
              </a:solidFill>
              <a:latin typeface="Karla"/>
              <a:sym typeface="Karla"/>
            </a:endParaRPr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endParaRPr lang="en-ID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38B43-021A-4028-AFA4-317656CEE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1587972"/>
            <a:ext cx="40862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03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DDFBB-4712-4396-87B0-FEC191F30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84B397-C814-41F5-B82F-3490F62DD6FE}"/>
              </a:ext>
            </a:extLst>
          </p:cNvPr>
          <p:cNvSpPr/>
          <p:nvPr/>
        </p:nvSpPr>
        <p:spPr>
          <a:xfrm>
            <a:off x="632223" y="242766"/>
            <a:ext cx="78795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400" b="1" dirty="0">
                <a:solidFill>
                  <a:srgbClr val="FFFFFF"/>
                </a:solidFill>
                <a:latin typeface="Raleway"/>
                <a:sym typeface="Raleway"/>
              </a:rPr>
              <a:t>Operator </a:t>
            </a:r>
            <a:r>
              <a:rPr lang="en-ID" sz="2400" b="1" dirty="0" err="1">
                <a:solidFill>
                  <a:srgbClr val="FFFFFF"/>
                </a:solidFill>
                <a:latin typeface="Raleway"/>
                <a:sym typeface="Raleway"/>
              </a:rPr>
              <a:t>Perbandingan</a:t>
            </a:r>
            <a:endParaRPr lang="en-ID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1759DD3-1214-427E-8E35-10316538E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680953"/>
              </p:ext>
            </p:extLst>
          </p:nvPr>
        </p:nvGraphicFramePr>
        <p:xfrm>
          <a:off x="632224" y="1128890"/>
          <a:ext cx="7879554" cy="355787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626518">
                  <a:extLst>
                    <a:ext uri="{9D8B030D-6E8A-4147-A177-3AD203B41FA5}">
                      <a16:colId xmlns:a16="http://schemas.microsoft.com/office/drawing/2014/main" val="155899563"/>
                    </a:ext>
                  </a:extLst>
                </a:gridCol>
                <a:gridCol w="2626518">
                  <a:extLst>
                    <a:ext uri="{9D8B030D-6E8A-4147-A177-3AD203B41FA5}">
                      <a16:colId xmlns:a16="http://schemas.microsoft.com/office/drawing/2014/main" val="1015979906"/>
                    </a:ext>
                  </a:extLst>
                </a:gridCol>
                <a:gridCol w="2626518">
                  <a:extLst>
                    <a:ext uri="{9D8B030D-6E8A-4147-A177-3AD203B41FA5}">
                      <a16:colId xmlns:a16="http://schemas.microsoft.com/office/drawing/2014/main" val="1696704346"/>
                    </a:ext>
                  </a:extLst>
                </a:gridCol>
              </a:tblGrid>
              <a:tr h="285040">
                <a:tc>
                  <a:txBody>
                    <a:bodyPr/>
                    <a:lstStyle/>
                    <a:p>
                      <a:pPr algn="l"/>
                      <a:r>
                        <a:rPr lang="en-ID" sz="1200" dirty="0">
                          <a:effectLst/>
                        </a:rPr>
                        <a:t>Operator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94960" marR="94960" marT="63307" marB="633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200" dirty="0" err="1">
                          <a:effectLst/>
                        </a:rPr>
                        <a:t>Contoh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94960" marR="94960" marT="63307" marB="633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200">
                          <a:effectLst/>
                        </a:rPr>
                        <a:t>Penjelasan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94960" marR="94960" marT="63307" marB="63307" anchor="ctr"/>
                </a:tc>
                <a:extLst>
                  <a:ext uri="{0D108BD9-81ED-4DB2-BD59-A6C34878D82A}">
                    <a16:rowId xmlns:a16="http://schemas.microsoft.com/office/drawing/2014/main" val="3826205690"/>
                  </a:ext>
                </a:extLst>
              </a:tr>
              <a:tr h="887389"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Sama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dengan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 ==</a:t>
                      </a:r>
                    </a:p>
                  </a:txBody>
                  <a:tcPr marL="94960" marR="94960" marT="63307" marB="63307" anchor="ctr"/>
                </a:tc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1 == 1</a:t>
                      </a:r>
                    </a:p>
                  </a:txBody>
                  <a:tcPr marL="94960" marR="94960" marT="63307" marB="63307" anchor="ctr"/>
                </a:tc>
                <a:tc>
                  <a:txBody>
                    <a:bodyPr/>
                    <a:lstStyle/>
                    <a:p>
                      <a:r>
                        <a:rPr lang="sv-SE" sz="1200">
                          <a:effectLst/>
                          <a:latin typeface="Karla" panose="020B0604020202020204" charset="0"/>
                        </a:rPr>
                        <a:t>bernilai True Jika masing-masing operan memiliki nilai yang sama, maka kondisi bernilai benar atau True.</a:t>
                      </a:r>
                    </a:p>
                  </a:txBody>
                  <a:tcPr marL="94960" marR="94960" marT="63307" marB="63307" anchor="ctr"/>
                </a:tc>
                <a:extLst>
                  <a:ext uri="{0D108BD9-81ED-4DB2-BD59-A6C34878D82A}">
                    <a16:rowId xmlns:a16="http://schemas.microsoft.com/office/drawing/2014/main" val="3889495381"/>
                  </a:ext>
                </a:extLst>
              </a:tr>
              <a:tr h="736802"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Tidak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sama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dengan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 !=</a:t>
                      </a:r>
                    </a:p>
                  </a:txBody>
                  <a:tcPr marL="94960" marR="94960" marT="63307" marB="63307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2 != 2</a:t>
                      </a:r>
                    </a:p>
                  </a:txBody>
                  <a:tcPr marL="94960" marR="94960" marT="63307" marB="63307" anchor="ctr"/>
                </a:tc>
                <a:tc>
                  <a:txBody>
                    <a:bodyPr/>
                    <a:lstStyle/>
                    <a:p>
                      <a:r>
                        <a:rPr lang="sv-SE" sz="1200">
                          <a:effectLst/>
                          <a:latin typeface="Karla" panose="020B0604020202020204" charset="0"/>
                        </a:rPr>
                        <a:t>bernilai False Akan menghasilkan nilai kebalikan dari kondisi sebenarnya.</a:t>
                      </a:r>
                    </a:p>
                  </a:txBody>
                  <a:tcPr marL="94960" marR="94960" marT="63307" marB="63307" anchor="ctr"/>
                </a:tc>
                <a:extLst>
                  <a:ext uri="{0D108BD9-81ED-4DB2-BD59-A6C34878D82A}">
                    <a16:rowId xmlns:a16="http://schemas.microsoft.com/office/drawing/2014/main" val="2332890595"/>
                  </a:ext>
                </a:extLst>
              </a:tr>
              <a:tr h="736802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Tidak sama dengan &lt;&gt;</a:t>
                      </a:r>
                    </a:p>
                  </a:txBody>
                  <a:tcPr marL="94960" marR="94960" marT="63307" marB="63307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2 &lt;&gt; 2</a:t>
                      </a:r>
                    </a:p>
                  </a:txBody>
                  <a:tcPr marL="94960" marR="94960" marT="63307" marB="63307" anchor="ctr"/>
                </a:tc>
                <a:tc>
                  <a:txBody>
                    <a:bodyPr/>
                    <a:lstStyle/>
                    <a:p>
                      <a:r>
                        <a:rPr lang="sv-SE" sz="1200">
                          <a:effectLst/>
                          <a:latin typeface="Karla" panose="020B0604020202020204" charset="0"/>
                        </a:rPr>
                        <a:t>bernilai False Akan menghasilkan nilai kebalikan dari kondisi sebenarnya.</a:t>
                      </a:r>
                    </a:p>
                  </a:txBody>
                  <a:tcPr marL="94960" marR="94960" marT="63307" marB="63307" anchor="ctr"/>
                </a:tc>
                <a:extLst>
                  <a:ext uri="{0D108BD9-81ED-4DB2-BD59-A6C34878D82A}">
                    <a16:rowId xmlns:a16="http://schemas.microsoft.com/office/drawing/2014/main" val="3237051053"/>
                  </a:ext>
                </a:extLst>
              </a:tr>
              <a:tr h="887389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Lebih besar dari &gt;</a:t>
                      </a:r>
                    </a:p>
                  </a:txBody>
                  <a:tcPr marL="94960" marR="94960" marT="63307" marB="63307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5 &gt; 3</a:t>
                      </a:r>
                    </a:p>
                  </a:txBody>
                  <a:tcPr marL="94960" marR="94960" marT="63307" marB="63307" anchor="ctr"/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bernilai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True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Jika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nilai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operan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kiri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lebih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besar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dari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nilai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operan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kanan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,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maka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kondisi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menjadi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benar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.</a:t>
                      </a:r>
                    </a:p>
                  </a:txBody>
                  <a:tcPr marL="94960" marR="94960" marT="63307" marB="63307" anchor="ctr"/>
                </a:tc>
                <a:extLst>
                  <a:ext uri="{0D108BD9-81ED-4DB2-BD59-A6C34878D82A}">
                    <a16:rowId xmlns:a16="http://schemas.microsoft.com/office/drawing/2014/main" val="3634186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152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DDFBB-4712-4396-87B0-FEC191F30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AFC7D2-FC6E-43B1-9619-590EEAFA8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544814"/>
              </p:ext>
            </p:extLst>
          </p:nvPr>
        </p:nvGraphicFramePr>
        <p:xfrm>
          <a:off x="575822" y="1140178"/>
          <a:ext cx="7879557" cy="349955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626519">
                  <a:extLst>
                    <a:ext uri="{9D8B030D-6E8A-4147-A177-3AD203B41FA5}">
                      <a16:colId xmlns:a16="http://schemas.microsoft.com/office/drawing/2014/main" val="4156747367"/>
                    </a:ext>
                  </a:extLst>
                </a:gridCol>
                <a:gridCol w="2626519">
                  <a:extLst>
                    <a:ext uri="{9D8B030D-6E8A-4147-A177-3AD203B41FA5}">
                      <a16:colId xmlns:a16="http://schemas.microsoft.com/office/drawing/2014/main" val="3771541118"/>
                    </a:ext>
                  </a:extLst>
                </a:gridCol>
                <a:gridCol w="2626519">
                  <a:extLst>
                    <a:ext uri="{9D8B030D-6E8A-4147-A177-3AD203B41FA5}">
                      <a16:colId xmlns:a16="http://schemas.microsoft.com/office/drawing/2014/main" val="2615713047"/>
                    </a:ext>
                  </a:extLst>
                </a:gridCol>
              </a:tblGrid>
              <a:tr h="1166518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Lebih kecil dari &lt;</a:t>
                      </a:r>
                    </a:p>
                  </a:txBody>
                  <a:tcPr marL="126038" marR="126038" marT="84025" marB="84025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5 &lt; 3</a:t>
                      </a:r>
                    </a:p>
                  </a:txBody>
                  <a:tcPr marL="126038" marR="126038" marT="84025" marB="84025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bernilai True Jika nilai operan kiri lebih kecil dari nilai operan kanan, maka kondisi menjadi benar.</a:t>
                      </a:r>
                    </a:p>
                  </a:txBody>
                  <a:tcPr marL="126038" marR="126038" marT="84025" marB="84025" anchor="ctr"/>
                </a:tc>
                <a:extLst>
                  <a:ext uri="{0D108BD9-81ED-4DB2-BD59-A6C34878D82A}">
                    <a16:rowId xmlns:a16="http://schemas.microsoft.com/office/drawing/2014/main" val="3641314417"/>
                  </a:ext>
                </a:extLst>
              </a:tr>
              <a:tr h="1166518"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Lebih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besar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atau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sama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dengan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 &gt;=</a:t>
                      </a:r>
                    </a:p>
                  </a:txBody>
                  <a:tcPr marL="126038" marR="126038" marT="84025" marB="84025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5 &gt;= 3</a:t>
                      </a:r>
                    </a:p>
                  </a:txBody>
                  <a:tcPr marL="126038" marR="126038" marT="84025" marB="84025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bernilai True Jika nilai operan kiri lebih besar dari nilai operan kanan, atau sama, maka kondisi menjadi benar.</a:t>
                      </a:r>
                    </a:p>
                  </a:txBody>
                  <a:tcPr marL="126038" marR="126038" marT="84025" marB="84025" anchor="ctr"/>
                </a:tc>
                <a:extLst>
                  <a:ext uri="{0D108BD9-81ED-4DB2-BD59-A6C34878D82A}">
                    <a16:rowId xmlns:a16="http://schemas.microsoft.com/office/drawing/2014/main" val="1041296233"/>
                  </a:ext>
                </a:extLst>
              </a:tr>
              <a:tr h="1166518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Lebih kecil atau sama dengan &lt;=</a:t>
                      </a:r>
                    </a:p>
                  </a:txBody>
                  <a:tcPr marL="126038" marR="126038" marT="84025" marB="84025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5 &lt;= 3</a:t>
                      </a:r>
                    </a:p>
                  </a:txBody>
                  <a:tcPr marL="126038" marR="126038" marT="84025" marB="84025" anchor="ctr"/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bernilai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True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Jika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nilai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operan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kiri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lebih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kecil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dari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nilai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operan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kanan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,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atau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sama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,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maka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kondisi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menjadi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benar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.</a:t>
                      </a:r>
                    </a:p>
                  </a:txBody>
                  <a:tcPr marL="126038" marR="126038" marT="84025" marB="84025" anchor="ctr"/>
                </a:tc>
                <a:extLst>
                  <a:ext uri="{0D108BD9-81ED-4DB2-BD59-A6C34878D82A}">
                    <a16:rowId xmlns:a16="http://schemas.microsoft.com/office/drawing/2014/main" val="3551863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231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DDFBB-4712-4396-87B0-FEC191F30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84B397-C814-41F5-B82F-3490F62DD6FE}"/>
              </a:ext>
            </a:extLst>
          </p:cNvPr>
          <p:cNvSpPr/>
          <p:nvPr/>
        </p:nvSpPr>
        <p:spPr>
          <a:xfrm>
            <a:off x="632223" y="242766"/>
            <a:ext cx="78795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400" b="1" dirty="0">
                <a:solidFill>
                  <a:srgbClr val="FFFFFF"/>
                </a:solidFill>
                <a:latin typeface="Raleway"/>
                <a:sym typeface="Raleway"/>
              </a:rPr>
              <a:t>Operator </a:t>
            </a:r>
            <a:r>
              <a:rPr lang="en-ID" sz="2400" b="1" dirty="0" err="1">
                <a:solidFill>
                  <a:srgbClr val="FFFFFF"/>
                </a:solidFill>
                <a:latin typeface="Raleway"/>
                <a:sym typeface="Raleway"/>
              </a:rPr>
              <a:t>Penugasan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61CB5E-F4FF-4677-B4AA-3D97CA60E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691743"/>
              </p:ext>
            </p:extLst>
          </p:nvPr>
        </p:nvGraphicFramePr>
        <p:xfrm>
          <a:off x="632223" y="1128889"/>
          <a:ext cx="7879554" cy="353839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626518">
                  <a:extLst>
                    <a:ext uri="{9D8B030D-6E8A-4147-A177-3AD203B41FA5}">
                      <a16:colId xmlns:a16="http://schemas.microsoft.com/office/drawing/2014/main" val="2026601042"/>
                    </a:ext>
                  </a:extLst>
                </a:gridCol>
                <a:gridCol w="2626518">
                  <a:extLst>
                    <a:ext uri="{9D8B030D-6E8A-4147-A177-3AD203B41FA5}">
                      <a16:colId xmlns:a16="http://schemas.microsoft.com/office/drawing/2014/main" val="362129778"/>
                    </a:ext>
                  </a:extLst>
                </a:gridCol>
                <a:gridCol w="2626518">
                  <a:extLst>
                    <a:ext uri="{9D8B030D-6E8A-4147-A177-3AD203B41FA5}">
                      <a16:colId xmlns:a16="http://schemas.microsoft.com/office/drawing/2014/main" val="1602407958"/>
                    </a:ext>
                  </a:extLst>
                </a:gridCol>
              </a:tblGrid>
              <a:tr h="297159">
                <a:tc>
                  <a:txBody>
                    <a:bodyPr/>
                    <a:lstStyle/>
                    <a:p>
                      <a:pPr algn="l"/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Operator</a:t>
                      </a:r>
                    </a:p>
                  </a:txBody>
                  <a:tcPr marL="91078" marR="91078" marT="60719" marB="607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Contoh</a:t>
                      </a:r>
                    </a:p>
                  </a:txBody>
                  <a:tcPr marL="91078" marR="91078" marT="60719" marB="607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Penjelasan</a:t>
                      </a:r>
                    </a:p>
                  </a:txBody>
                  <a:tcPr marL="91078" marR="91078" marT="60719" marB="60719" anchor="ctr"/>
                </a:tc>
                <a:extLst>
                  <a:ext uri="{0D108BD9-81ED-4DB2-BD59-A6C34878D82A}">
                    <a16:rowId xmlns:a16="http://schemas.microsoft.com/office/drawing/2014/main" val="4120318363"/>
                  </a:ext>
                </a:extLst>
              </a:tr>
              <a:tr h="701057"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Sama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dengan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 =</a:t>
                      </a:r>
                    </a:p>
                  </a:txBody>
                  <a:tcPr marL="91078" marR="91078" marT="60719" marB="60719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a = 1</a:t>
                      </a:r>
                    </a:p>
                  </a:txBody>
                  <a:tcPr marL="91078" marR="91078" marT="60719" marB="60719" anchor="ctr"/>
                </a:tc>
                <a:tc>
                  <a:txBody>
                    <a:bodyPr/>
                    <a:lstStyle/>
                    <a:p>
                      <a:r>
                        <a:rPr lang="sv-SE" sz="1200">
                          <a:effectLst/>
                          <a:latin typeface="Karla" panose="020B0604020202020204" charset="0"/>
                        </a:rPr>
                        <a:t>Memberikan nilai di kanan ke dalam variabel yang berada di sebelah kiri.</a:t>
                      </a:r>
                    </a:p>
                  </a:txBody>
                  <a:tcPr marL="91078" marR="91078" marT="60719" marB="60719" anchor="ctr"/>
                </a:tc>
                <a:extLst>
                  <a:ext uri="{0D108BD9-81ED-4DB2-BD59-A6C34878D82A}">
                    <a16:rowId xmlns:a16="http://schemas.microsoft.com/office/drawing/2014/main" val="4210435911"/>
                  </a:ext>
                </a:extLst>
              </a:tr>
              <a:tr h="844339"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Tambah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sama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dengan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 +=</a:t>
                      </a:r>
                    </a:p>
                  </a:txBody>
                  <a:tcPr marL="91078" marR="91078" marT="60719" marB="60719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a += 2</a:t>
                      </a:r>
                    </a:p>
                  </a:txBody>
                  <a:tcPr marL="91078" marR="91078" marT="60719" marB="60719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Memberikan nilai variabel dengan nilai variabel itu sendiri ditambah dengan nilai di sebelah kanan.</a:t>
                      </a:r>
                    </a:p>
                  </a:txBody>
                  <a:tcPr marL="91078" marR="91078" marT="60719" marB="60719" anchor="ctr"/>
                </a:tc>
                <a:extLst>
                  <a:ext uri="{0D108BD9-81ED-4DB2-BD59-A6C34878D82A}">
                    <a16:rowId xmlns:a16="http://schemas.microsoft.com/office/drawing/2014/main" val="824441700"/>
                  </a:ext>
                </a:extLst>
              </a:tr>
              <a:tr h="844339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Kurang sama dengan -=</a:t>
                      </a:r>
                    </a:p>
                  </a:txBody>
                  <a:tcPr marL="91078" marR="91078" marT="60719" marB="60719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a -= 2</a:t>
                      </a:r>
                    </a:p>
                  </a:txBody>
                  <a:tcPr marL="91078" marR="91078" marT="60719" marB="60719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Memberikan nilai variabel dengan nilai variabel itu sendiri dikurangi dengan nilai di sebelah kanan.</a:t>
                      </a:r>
                    </a:p>
                  </a:txBody>
                  <a:tcPr marL="91078" marR="91078" marT="60719" marB="60719" anchor="ctr"/>
                </a:tc>
                <a:extLst>
                  <a:ext uri="{0D108BD9-81ED-4DB2-BD59-A6C34878D82A}">
                    <a16:rowId xmlns:a16="http://schemas.microsoft.com/office/drawing/2014/main" val="2403446079"/>
                  </a:ext>
                </a:extLst>
              </a:tr>
              <a:tr h="844339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Kali sama dengan *=</a:t>
                      </a:r>
                    </a:p>
                  </a:txBody>
                  <a:tcPr marL="91078" marR="91078" marT="60719" marB="60719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a *= 2</a:t>
                      </a:r>
                    </a:p>
                  </a:txBody>
                  <a:tcPr marL="91078" marR="91078" marT="60719" marB="60719" anchor="ctr"/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Memberikan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nilai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variabel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dengan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nilai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variabel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itu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sendiri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dikali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dengan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nilai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di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sebelah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kanan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.</a:t>
                      </a:r>
                    </a:p>
                  </a:txBody>
                  <a:tcPr marL="91078" marR="91078" marT="60719" marB="60719" anchor="ctr"/>
                </a:tc>
                <a:extLst>
                  <a:ext uri="{0D108BD9-81ED-4DB2-BD59-A6C34878D82A}">
                    <a16:rowId xmlns:a16="http://schemas.microsoft.com/office/drawing/2014/main" val="3988697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254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DDFBB-4712-4396-87B0-FEC191F30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F50C7F-BE5C-4F12-8DCE-8B24E9A53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954586"/>
              </p:ext>
            </p:extLst>
          </p:nvPr>
        </p:nvGraphicFramePr>
        <p:xfrm>
          <a:off x="575823" y="1140178"/>
          <a:ext cx="7868265" cy="362249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622755">
                  <a:extLst>
                    <a:ext uri="{9D8B030D-6E8A-4147-A177-3AD203B41FA5}">
                      <a16:colId xmlns:a16="http://schemas.microsoft.com/office/drawing/2014/main" val="4110996418"/>
                    </a:ext>
                  </a:extLst>
                </a:gridCol>
                <a:gridCol w="2622755">
                  <a:extLst>
                    <a:ext uri="{9D8B030D-6E8A-4147-A177-3AD203B41FA5}">
                      <a16:colId xmlns:a16="http://schemas.microsoft.com/office/drawing/2014/main" val="787768795"/>
                    </a:ext>
                  </a:extLst>
                </a:gridCol>
                <a:gridCol w="2622755">
                  <a:extLst>
                    <a:ext uri="{9D8B030D-6E8A-4147-A177-3AD203B41FA5}">
                      <a16:colId xmlns:a16="http://schemas.microsoft.com/office/drawing/2014/main" val="4193878209"/>
                    </a:ext>
                  </a:extLst>
                </a:gridCol>
              </a:tblGrid>
              <a:tr h="752787"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Bagi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sama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dengan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 /=</a:t>
                      </a:r>
                    </a:p>
                  </a:txBody>
                  <a:tcPr marL="80814" marR="80814" marT="53876" marB="53876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a /= 4</a:t>
                      </a:r>
                    </a:p>
                  </a:txBody>
                  <a:tcPr marL="80814" marR="80814" marT="53876" marB="53876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Memberikan nilai variabel dengan nilai variabel itu sendiri dibagi dengan nilai di sebelah kanan.</a:t>
                      </a:r>
                    </a:p>
                  </a:txBody>
                  <a:tcPr marL="80814" marR="80814" marT="53876" marB="53876" anchor="ctr"/>
                </a:tc>
                <a:extLst>
                  <a:ext uri="{0D108BD9-81ED-4DB2-BD59-A6C34878D82A}">
                    <a16:rowId xmlns:a16="http://schemas.microsoft.com/office/drawing/2014/main" val="1411811907"/>
                  </a:ext>
                </a:extLst>
              </a:tr>
              <a:tr h="1008280"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Sisa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bagi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sama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dengan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 %=</a:t>
                      </a:r>
                    </a:p>
                  </a:txBody>
                  <a:tcPr marL="80814" marR="80814" marT="53876" marB="53876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a %= 3</a:t>
                      </a:r>
                    </a:p>
                  </a:txBody>
                  <a:tcPr marL="80814" marR="80814" marT="53876" marB="53876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Memberikan nilai variabel dengan nilai variabel itu sendiri dibagi dengan nilai di sebelah kanan. Yang diambil nantinya adalah sisa baginya.</a:t>
                      </a:r>
                    </a:p>
                  </a:txBody>
                  <a:tcPr marL="80814" marR="80814" marT="53876" marB="53876" anchor="ctr"/>
                </a:tc>
                <a:extLst>
                  <a:ext uri="{0D108BD9-81ED-4DB2-BD59-A6C34878D82A}">
                    <a16:rowId xmlns:a16="http://schemas.microsoft.com/office/drawing/2014/main" val="3098547987"/>
                  </a:ext>
                </a:extLst>
              </a:tr>
              <a:tr h="752787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Pangkat sama dengan **=</a:t>
                      </a:r>
                    </a:p>
                  </a:txBody>
                  <a:tcPr marL="80814" marR="80814" marT="53876" marB="53876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a **= 3</a:t>
                      </a:r>
                    </a:p>
                  </a:txBody>
                  <a:tcPr marL="80814" marR="80814" marT="53876" marB="53876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Memberikan nilai variabel dengan nilai variabel itu sendiri dipangkatkan dengan nilai di sebelah kanan.</a:t>
                      </a:r>
                    </a:p>
                  </a:txBody>
                  <a:tcPr marL="80814" marR="80814" marT="53876" marB="53876" anchor="ctr"/>
                </a:tc>
                <a:extLst>
                  <a:ext uri="{0D108BD9-81ED-4DB2-BD59-A6C34878D82A}">
                    <a16:rowId xmlns:a16="http://schemas.microsoft.com/office/drawing/2014/main" val="3658778775"/>
                  </a:ext>
                </a:extLst>
              </a:tr>
              <a:tr h="1008280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Pembagian bulat sama dengan //=</a:t>
                      </a:r>
                    </a:p>
                  </a:txBody>
                  <a:tcPr marL="80814" marR="80814" marT="53876" marB="53876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a //= 3</a:t>
                      </a:r>
                    </a:p>
                  </a:txBody>
                  <a:tcPr marL="80814" marR="80814" marT="53876" marB="53876" anchor="ctr"/>
                </a:tc>
                <a:tc>
                  <a:txBody>
                    <a:bodyPr/>
                    <a:lstStyle/>
                    <a:p>
                      <a:r>
                        <a:rPr lang="sv-SE" sz="1200" dirty="0">
                          <a:effectLst/>
                          <a:latin typeface="Karla" panose="020B0604020202020204" charset="0"/>
                        </a:rPr>
                        <a:t>Membagi bulat operan sebelah kiri operator dengan operan sebelah kanan operator kemudian hasilnya diisikan ke operan sebelah kiri.</a:t>
                      </a:r>
                    </a:p>
                  </a:txBody>
                  <a:tcPr marL="80814" marR="80814" marT="53876" marB="53876" anchor="ctr"/>
                </a:tc>
                <a:extLst>
                  <a:ext uri="{0D108BD9-81ED-4DB2-BD59-A6C34878D82A}">
                    <a16:rowId xmlns:a16="http://schemas.microsoft.com/office/drawing/2014/main" val="305934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80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37069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SzPct val="80000"/>
              <a:buNone/>
            </a:pPr>
            <a:r>
              <a:rPr lang="en-ID" sz="1600" dirty="0"/>
              <a:t>Python 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bahasa</a:t>
            </a:r>
            <a:r>
              <a:rPr lang="en-ID" sz="1600" dirty="0"/>
              <a:t> </a:t>
            </a:r>
            <a:r>
              <a:rPr lang="en-ID" sz="1600" dirty="0" err="1"/>
              <a:t>pemrograman</a:t>
            </a:r>
            <a:r>
              <a:rPr lang="en-ID" sz="1600" dirty="0"/>
              <a:t> </a:t>
            </a:r>
            <a:r>
              <a:rPr lang="en-ID" sz="1600" dirty="0" err="1"/>
              <a:t>interpretatif</a:t>
            </a:r>
            <a:r>
              <a:rPr lang="en-ID" sz="1600" dirty="0"/>
              <a:t> </a:t>
            </a:r>
            <a:r>
              <a:rPr lang="en-ID" sz="1600" dirty="0" err="1"/>
              <a:t>multiguna</a:t>
            </a:r>
            <a:r>
              <a:rPr lang="en-ID" sz="1600" dirty="0"/>
              <a:t>.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seperti</a:t>
            </a:r>
            <a:r>
              <a:rPr lang="en-ID" sz="1600" dirty="0"/>
              <a:t> </a:t>
            </a:r>
            <a:r>
              <a:rPr lang="en-ID" sz="1600" dirty="0" err="1"/>
              <a:t>bahasa</a:t>
            </a:r>
            <a:r>
              <a:rPr lang="en-ID" sz="1600" dirty="0"/>
              <a:t> lain yang </a:t>
            </a:r>
            <a:r>
              <a:rPr lang="en-ID" sz="1600" dirty="0" err="1"/>
              <a:t>susah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dibaca</a:t>
            </a:r>
            <a:r>
              <a:rPr lang="en-ID" sz="1600" dirty="0"/>
              <a:t> dan </a:t>
            </a:r>
            <a:r>
              <a:rPr lang="en-ID" sz="1600" dirty="0" err="1"/>
              <a:t>dipahami</a:t>
            </a:r>
            <a:r>
              <a:rPr lang="en-ID" sz="1600" dirty="0"/>
              <a:t>, python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menekankan</a:t>
            </a:r>
            <a:r>
              <a:rPr lang="en-ID" sz="1600" dirty="0"/>
              <a:t> pada </a:t>
            </a:r>
            <a:r>
              <a:rPr lang="en-ID" sz="1600" dirty="0" err="1"/>
              <a:t>keterbacaan</a:t>
            </a:r>
            <a:r>
              <a:rPr lang="en-ID" sz="1600" dirty="0"/>
              <a:t> </a:t>
            </a:r>
            <a:r>
              <a:rPr lang="en-ID" sz="1600" dirty="0" err="1"/>
              <a:t>kode</a:t>
            </a:r>
            <a:r>
              <a:rPr lang="en-ID" sz="1600" dirty="0"/>
              <a:t> agar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mudah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memahami</a:t>
            </a:r>
            <a:r>
              <a:rPr lang="en-ID" sz="1600" dirty="0"/>
              <a:t> </a:t>
            </a:r>
            <a:r>
              <a:rPr lang="en-ID" sz="1600" dirty="0" err="1"/>
              <a:t>sintaks</a:t>
            </a:r>
            <a:r>
              <a:rPr lang="en-ID" sz="1600" dirty="0"/>
              <a:t>. Hal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membuat</a:t>
            </a:r>
            <a:r>
              <a:rPr lang="en-ID" sz="1600" dirty="0"/>
              <a:t> Python </a:t>
            </a:r>
            <a:r>
              <a:rPr lang="en-ID" sz="1600" dirty="0" err="1"/>
              <a:t>sangat</a:t>
            </a:r>
            <a:r>
              <a:rPr lang="en-ID" sz="1600" dirty="0"/>
              <a:t> </a:t>
            </a:r>
            <a:r>
              <a:rPr lang="en-ID" sz="1600" dirty="0" err="1"/>
              <a:t>mudah</a:t>
            </a:r>
            <a:r>
              <a:rPr lang="en-ID" sz="1600" dirty="0"/>
              <a:t> </a:t>
            </a:r>
            <a:r>
              <a:rPr lang="en-ID" sz="1600" dirty="0" err="1"/>
              <a:t>dipelajari</a:t>
            </a:r>
            <a:r>
              <a:rPr lang="en-ID" sz="1600" dirty="0"/>
              <a:t> </a:t>
            </a:r>
            <a:r>
              <a:rPr lang="en-ID" sz="1600" dirty="0" err="1"/>
              <a:t>baik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pemula</a:t>
            </a:r>
            <a:r>
              <a:rPr lang="en-ID" sz="1600" dirty="0"/>
              <a:t> </a:t>
            </a:r>
            <a:r>
              <a:rPr lang="en-ID" sz="1600" dirty="0" err="1"/>
              <a:t>maupun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yang </a:t>
            </a:r>
            <a:r>
              <a:rPr lang="en-ID" sz="1600" dirty="0" err="1"/>
              <a:t>sudah</a:t>
            </a:r>
            <a:r>
              <a:rPr lang="en-ID" sz="1600" dirty="0"/>
              <a:t> </a:t>
            </a:r>
            <a:r>
              <a:rPr lang="en-ID" sz="1600" dirty="0" err="1"/>
              <a:t>menguasai</a:t>
            </a:r>
            <a:r>
              <a:rPr lang="en-ID" sz="1600" dirty="0"/>
              <a:t> </a:t>
            </a:r>
            <a:r>
              <a:rPr lang="en-ID" sz="1600" dirty="0" err="1"/>
              <a:t>bahasa</a:t>
            </a:r>
            <a:r>
              <a:rPr lang="en-ID" sz="1600" dirty="0"/>
              <a:t> </a:t>
            </a:r>
            <a:r>
              <a:rPr lang="en-ID" sz="1600" dirty="0" err="1"/>
              <a:t>pemrograman</a:t>
            </a:r>
            <a:r>
              <a:rPr lang="en-ID" sz="1600" dirty="0"/>
              <a:t> lain.</a:t>
            </a:r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SzPct val="80000"/>
              <a:buNone/>
            </a:pPr>
            <a:r>
              <a:rPr lang="en-ID" sz="1600" dirty="0" err="1"/>
              <a:t>Hanya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menuliskan</a:t>
            </a:r>
            <a:r>
              <a:rPr lang="en-ID" sz="1600" dirty="0"/>
              <a:t> </a:t>
            </a:r>
            <a:r>
              <a:rPr lang="en-ID" sz="1600" dirty="0" err="1"/>
              <a:t>kode</a:t>
            </a:r>
            <a:r>
              <a:rPr lang="en-ID" sz="1600" dirty="0"/>
              <a:t> print </a:t>
            </a:r>
            <a:r>
              <a:rPr lang="en-ID" sz="1600" dirty="0" err="1"/>
              <a:t>seperti</a:t>
            </a:r>
            <a:r>
              <a:rPr lang="en-ID" sz="1600" dirty="0"/>
              <a:t> yang </a:t>
            </a:r>
            <a:r>
              <a:rPr lang="en-ID" sz="1600" dirty="0" err="1"/>
              <a:t>diatas</a:t>
            </a:r>
            <a:r>
              <a:rPr lang="en-ID" sz="1600" dirty="0"/>
              <a:t>, </a:t>
            </a:r>
            <a:r>
              <a:rPr lang="en-ID" sz="1600" dirty="0" err="1"/>
              <a:t>anda</a:t>
            </a:r>
            <a:r>
              <a:rPr lang="en-ID" sz="1600" dirty="0"/>
              <a:t> </a:t>
            </a:r>
            <a:r>
              <a:rPr lang="en-ID" sz="1600" dirty="0" err="1"/>
              <a:t>sudah</a:t>
            </a:r>
            <a:r>
              <a:rPr lang="en-ID" sz="1600" dirty="0"/>
              <a:t> bias </a:t>
            </a:r>
            <a:r>
              <a:rPr lang="en-ID" sz="1600" dirty="0" err="1"/>
              <a:t>mencetak</a:t>
            </a:r>
            <a:r>
              <a:rPr lang="en-ID" sz="1600" dirty="0"/>
              <a:t> </a:t>
            </a:r>
            <a:r>
              <a:rPr lang="en-ID" sz="1600" dirty="0" err="1"/>
              <a:t>apapun</a:t>
            </a:r>
            <a:r>
              <a:rPr lang="en-ID" sz="1600" dirty="0"/>
              <a:t> yang </a:t>
            </a:r>
            <a:r>
              <a:rPr lang="en-ID" sz="1600" dirty="0" err="1"/>
              <a:t>anda</a:t>
            </a:r>
            <a:r>
              <a:rPr lang="en-ID" sz="1600" dirty="0"/>
              <a:t> </a:t>
            </a:r>
            <a:r>
              <a:rPr lang="en-ID" sz="1600" dirty="0" err="1"/>
              <a:t>inginkan</a:t>
            </a:r>
            <a:r>
              <a:rPr lang="en-ID" sz="1600" dirty="0"/>
              <a:t> di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kurung</a:t>
            </a:r>
            <a:r>
              <a:rPr lang="en-ID" sz="1600" dirty="0"/>
              <a:t> (). Di </a:t>
            </a:r>
            <a:r>
              <a:rPr lang="en-ID" sz="1600" dirty="0" err="1"/>
              <a:t>bagian</a:t>
            </a:r>
            <a:r>
              <a:rPr lang="en-ID" sz="1600" dirty="0"/>
              <a:t> </a:t>
            </a:r>
            <a:r>
              <a:rPr lang="en-ID" sz="1600" dirty="0" err="1"/>
              <a:t>akhir</a:t>
            </a:r>
            <a:r>
              <a:rPr lang="en-ID" sz="1600" dirty="0"/>
              <a:t> </a:t>
            </a:r>
            <a:r>
              <a:rPr lang="en-ID" sz="1600" dirty="0" err="1"/>
              <a:t>kode</a:t>
            </a:r>
            <a:r>
              <a:rPr lang="en-ID" sz="1600" dirty="0"/>
              <a:t> pun, </a:t>
            </a:r>
            <a:r>
              <a:rPr lang="en-ID" sz="1600" dirty="0" err="1"/>
              <a:t>anda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harus</a:t>
            </a:r>
            <a:r>
              <a:rPr lang="en-ID" sz="1600" dirty="0"/>
              <a:t> </a:t>
            </a:r>
            <a:r>
              <a:rPr lang="en-ID" sz="1600" dirty="0" err="1"/>
              <a:t>mengakhirinya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tanda</a:t>
            </a:r>
            <a:r>
              <a:rPr lang="en-ID" sz="1600" dirty="0"/>
              <a:t> semicolon 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B856E-BFF3-41B2-8D49-66B2484A3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0" y="2805187"/>
            <a:ext cx="2057400" cy="39052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B55A3BB-23A8-43B8-BC9F-7DE440E8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9724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DDFBB-4712-4396-87B0-FEC191F30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84B397-C814-41F5-B82F-3490F62DD6FE}"/>
              </a:ext>
            </a:extLst>
          </p:cNvPr>
          <p:cNvSpPr/>
          <p:nvPr/>
        </p:nvSpPr>
        <p:spPr>
          <a:xfrm>
            <a:off x="632223" y="242766"/>
            <a:ext cx="78795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400" b="1" dirty="0" err="1">
                <a:solidFill>
                  <a:srgbClr val="FFFFFF"/>
                </a:solidFill>
                <a:latin typeface="Raleway"/>
                <a:sym typeface="Raleway"/>
              </a:rPr>
              <a:t>Prioritas</a:t>
            </a:r>
            <a:r>
              <a:rPr lang="en-ID" sz="2400" b="1" dirty="0">
                <a:solidFill>
                  <a:srgbClr val="FFFFFF"/>
                </a:solidFill>
                <a:latin typeface="Raleway"/>
                <a:sym typeface="Raleway"/>
              </a:rPr>
              <a:t> </a:t>
            </a:r>
            <a:r>
              <a:rPr lang="en-ID" sz="2400" b="1" dirty="0" err="1">
                <a:solidFill>
                  <a:srgbClr val="FFFFFF"/>
                </a:solidFill>
                <a:latin typeface="Raleway"/>
                <a:sym typeface="Raleway"/>
              </a:rPr>
              <a:t>Eksekusi</a:t>
            </a:r>
            <a:r>
              <a:rPr lang="en-ID" sz="2400" b="1" dirty="0">
                <a:solidFill>
                  <a:srgbClr val="FFFFFF"/>
                </a:solidFill>
                <a:latin typeface="Raleway"/>
                <a:sym typeface="Raleway"/>
              </a:rPr>
              <a:t> Operator</a:t>
            </a:r>
            <a:endParaRPr lang="en-ID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D6DED4A-D321-42F2-827F-D9B72BABC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620721"/>
              </p:ext>
            </p:extLst>
          </p:nvPr>
        </p:nvGraphicFramePr>
        <p:xfrm>
          <a:off x="632223" y="1151468"/>
          <a:ext cx="7879554" cy="3524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939777">
                  <a:extLst>
                    <a:ext uri="{9D8B030D-6E8A-4147-A177-3AD203B41FA5}">
                      <a16:colId xmlns:a16="http://schemas.microsoft.com/office/drawing/2014/main" val="1094157102"/>
                    </a:ext>
                  </a:extLst>
                </a:gridCol>
                <a:gridCol w="3939777">
                  <a:extLst>
                    <a:ext uri="{9D8B030D-6E8A-4147-A177-3AD203B41FA5}">
                      <a16:colId xmlns:a16="http://schemas.microsoft.com/office/drawing/2014/main" val="2269900114"/>
                    </a:ext>
                  </a:extLst>
                </a:gridCol>
              </a:tblGrid>
              <a:tr h="503480">
                <a:tc>
                  <a:txBody>
                    <a:bodyPr/>
                    <a:lstStyle/>
                    <a:p>
                      <a:pPr algn="l"/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Operator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Keterangan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2234832037"/>
                  </a:ext>
                </a:extLst>
              </a:tr>
              <a:tr h="503480"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**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Aritmatika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308938011"/>
                  </a:ext>
                </a:extLst>
              </a:tr>
              <a:tr h="503480"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~, +, -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Bitwise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3631071354"/>
                  </a:ext>
                </a:extLst>
              </a:tr>
              <a:tr h="503480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*, /, %, //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Aritmatika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2628663190"/>
                  </a:ext>
                </a:extLst>
              </a:tr>
              <a:tr h="503480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+, -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Aritmatika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310562076"/>
                  </a:ext>
                </a:extLst>
              </a:tr>
              <a:tr h="503480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&gt;&gt;, &lt;&lt;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Bitwise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3128066244"/>
                  </a:ext>
                </a:extLst>
              </a:tr>
              <a:tr h="503480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&amp;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Bitwise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634149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117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DDFBB-4712-4396-87B0-FEC191F30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B8664F-AD31-42C0-A540-D1E76A1F5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871393"/>
              </p:ext>
            </p:extLst>
          </p:nvPr>
        </p:nvGraphicFramePr>
        <p:xfrm>
          <a:off x="575821" y="1128889"/>
          <a:ext cx="7890844" cy="354692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945422">
                  <a:extLst>
                    <a:ext uri="{9D8B030D-6E8A-4147-A177-3AD203B41FA5}">
                      <a16:colId xmlns:a16="http://schemas.microsoft.com/office/drawing/2014/main" val="2855146458"/>
                    </a:ext>
                  </a:extLst>
                </a:gridCol>
                <a:gridCol w="3945422">
                  <a:extLst>
                    <a:ext uri="{9D8B030D-6E8A-4147-A177-3AD203B41FA5}">
                      <a16:colId xmlns:a16="http://schemas.microsoft.com/office/drawing/2014/main" val="1176084090"/>
                    </a:ext>
                  </a:extLst>
                </a:gridCol>
              </a:tblGrid>
              <a:tr h="506704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^, |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Bitwise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261092119"/>
                  </a:ext>
                </a:extLst>
              </a:tr>
              <a:tr h="506704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&lt;=, &lt;, &gt;, &gt;=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Perbandingan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287946439"/>
                  </a:ext>
                </a:extLst>
              </a:tr>
              <a:tr h="506704"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&lt;&gt; , ==, !=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Perbandingan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147146069"/>
                  </a:ext>
                </a:extLst>
              </a:tr>
              <a:tr h="506704"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=, %=, /=, //=, -=, +=, *=, **=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Penugasan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2894991584"/>
                  </a:ext>
                </a:extLst>
              </a:tr>
              <a:tr h="506704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is, is not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Identitas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985268730"/>
                  </a:ext>
                </a:extLst>
              </a:tr>
              <a:tr h="506704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in, not in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Membership (Keanggotaan)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3247107167"/>
                  </a:ext>
                </a:extLst>
              </a:tr>
              <a:tr h="506704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not, or, and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Logika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3152663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366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Kondisi</a:t>
            </a:r>
            <a:r>
              <a:rPr lang="en-ID" dirty="0"/>
              <a:t> Python</a:t>
            </a: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061156"/>
            <a:ext cx="7681529" cy="3683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ct val="80000"/>
            </a:pPr>
            <a:r>
              <a:rPr lang="en-ID" dirty="0" err="1"/>
              <a:t>Kondisi</a:t>
            </a:r>
            <a:r>
              <a:rPr lang="en-ID" dirty="0"/>
              <a:t> If</a:t>
            </a:r>
          </a:p>
          <a:p>
            <a:pPr marL="0" lvl="0" indent="0">
              <a:buNone/>
            </a:pPr>
            <a:r>
              <a:rPr lang="en-ID" sz="1600" dirty="0" err="1"/>
              <a:t>Pengambilan</a:t>
            </a:r>
            <a:r>
              <a:rPr lang="en-ID" sz="1600" dirty="0"/>
              <a:t> </a:t>
            </a:r>
            <a:r>
              <a:rPr lang="en-ID" sz="1600" dirty="0" err="1"/>
              <a:t>keputusan</a:t>
            </a:r>
            <a:r>
              <a:rPr lang="en-ID" sz="1600" dirty="0"/>
              <a:t> (</a:t>
            </a:r>
            <a:r>
              <a:rPr lang="en-ID" sz="1600" dirty="0" err="1"/>
              <a:t>kondisi</a:t>
            </a:r>
            <a:r>
              <a:rPr lang="en-ID" sz="1600" dirty="0"/>
              <a:t> if) </a:t>
            </a:r>
            <a:r>
              <a:rPr lang="en-ID" sz="1600" dirty="0" err="1"/>
              <a:t>digunakan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mengantisipasi</a:t>
            </a:r>
            <a:r>
              <a:rPr lang="en-ID" sz="1600" dirty="0"/>
              <a:t> </a:t>
            </a:r>
            <a:r>
              <a:rPr lang="en-ID" sz="1600" dirty="0" err="1"/>
              <a:t>kondisi</a:t>
            </a:r>
            <a:r>
              <a:rPr lang="en-ID" sz="1600" dirty="0"/>
              <a:t> yang </a:t>
            </a:r>
            <a:r>
              <a:rPr lang="en-ID" sz="1600" dirty="0" err="1"/>
              <a:t>terjadi</a:t>
            </a:r>
            <a:r>
              <a:rPr lang="en-ID" sz="1600" dirty="0"/>
              <a:t> </a:t>
            </a:r>
            <a:r>
              <a:rPr lang="en-ID" sz="1600" dirty="0" err="1"/>
              <a:t>saat</a:t>
            </a:r>
            <a:r>
              <a:rPr lang="en-ID" sz="1600" dirty="0"/>
              <a:t> </a:t>
            </a:r>
            <a:r>
              <a:rPr lang="en-ID" sz="1600" dirty="0" err="1"/>
              <a:t>jalanya</a:t>
            </a:r>
            <a:r>
              <a:rPr lang="en-ID" sz="1600" dirty="0"/>
              <a:t> program dan </a:t>
            </a:r>
            <a:r>
              <a:rPr lang="en-ID" sz="1600" dirty="0" err="1"/>
              <a:t>menentukan</a:t>
            </a:r>
            <a:r>
              <a:rPr lang="en-ID" sz="1600" dirty="0"/>
              <a:t> </a:t>
            </a:r>
            <a:r>
              <a:rPr lang="en-ID" sz="1600" dirty="0" err="1"/>
              <a:t>tindakan</a:t>
            </a:r>
            <a:r>
              <a:rPr lang="en-ID" sz="1600" dirty="0"/>
              <a:t> </a:t>
            </a:r>
            <a:r>
              <a:rPr lang="en-ID" sz="1600" dirty="0" err="1"/>
              <a:t>apa</a:t>
            </a:r>
            <a:r>
              <a:rPr lang="en-ID" sz="1600" dirty="0"/>
              <a:t> yang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diambil</a:t>
            </a:r>
            <a:r>
              <a:rPr lang="en-ID" sz="1600" dirty="0"/>
              <a:t> </a:t>
            </a:r>
            <a:r>
              <a:rPr lang="en-ID" sz="1600" dirty="0" err="1"/>
              <a:t>sesuai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kondisi</a:t>
            </a:r>
            <a:r>
              <a:rPr lang="en-ID" sz="1600" dirty="0"/>
              <a:t>.</a:t>
            </a:r>
          </a:p>
          <a:p>
            <a:pPr marL="0" lvl="0" indent="0">
              <a:buNone/>
            </a:pPr>
            <a:endParaRPr lang="en-ID" sz="1600" dirty="0"/>
          </a:p>
          <a:p>
            <a:pPr marL="0" lvl="0" indent="0">
              <a:buNone/>
            </a:pPr>
            <a:r>
              <a:rPr lang="en-ID" sz="1600" dirty="0"/>
              <a:t>Pada python </a:t>
            </a:r>
            <a:r>
              <a:rPr lang="en-ID" sz="1600" dirty="0" err="1"/>
              <a:t>ada</a:t>
            </a:r>
            <a:r>
              <a:rPr lang="en-ID" sz="1600" dirty="0"/>
              <a:t> </a:t>
            </a:r>
            <a:r>
              <a:rPr lang="en-ID" sz="1600" dirty="0" err="1"/>
              <a:t>beberapa</a:t>
            </a:r>
            <a:r>
              <a:rPr lang="en-ID" sz="1600" dirty="0"/>
              <a:t> statement/</a:t>
            </a:r>
            <a:r>
              <a:rPr lang="en-ID" sz="1600" dirty="0" err="1"/>
              <a:t>kondisi</a:t>
            </a:r>
            <a:r>
              <a:rPr lang="en-ID" sz="1600" dirty="0"/>
              <a:t> </a:t>
            </a:r>
            <a:r>
              <a:rPr lang="en-ID" sz="1600" dirty="0" err="1"/>
              <a:t>diantaranya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if, else dan </a:t>
            </a:r>
            <a:r>
              <a:rPr lang="en-ID" sz="1600" dirty="0" err="1"/>
              <a:t>elif</a:t>
            </a:r>
            <a:r>
              <a:rPr lang="en-ID" sz="1600" dirty="0"/>
              <a:t> </a:t>
            </a:r>
            <a:r>
              <a:rPr lang="en-ID" sz="1600" dirty="0" err="1"/>
              <a:t>Kondisi</a:t>
            </a:r>
            <a:r>
              <a:rPr lang="en-ID" sz="1600" dirty="0"/>
              <a:t> if </a:t>
            </a:r>
            <a:r>
              <a:rPr lang="en-ID" sz="1600" dirty="0" err="1"/>
              <a:t>digunakan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mengeksekusi</a:t>
            </a:r>
            <a:r>
              <a:rPr lang="en-ID" sz="1600" dirty="0"/>
              <a:t> </a:t>
            </a:r>
            <a:r>
              <a:rPr lang="en-ID" sz="1600" dirty="0" err="1"/>
              <a:t>kode</a:t>
            </a:r>
            <a:r>
              <a:rPr lang="en-ID" sz="1600" dirty="0"/>
              <a:t> </a:t>
            </a:r>
            <a:r>
              <a:rPr lang="en-ID" sz="1600" dirty="0" err="1"/>
              <a:t>jika</a:t>
            </a:r>
            <a:r>
              <a:rPr lang="en-ID" sz="1600" dirty="0"/>
              <a:t> </a:t>
            </a:r>
            <a:r>
              <a:rPr lang="en-ID" sz="1600" dirty="0" err="1"/>
              <a:t>kondisi</a:t>
            </a:r>
            <a:r>
              <a:rPr lang="en-ID" sz="1600" dirty="0"/>
              <a:t> </a:t>
            </a:r>
            <a:r>
              <a:rPr lang="en-ID" sz="1600" dirty="0" err="1"/>
              <a:t>bernilai</a:t>
            </a:r>
            <a:r>
              <a:rPr lang="en-ID" sz="1600" dirty="0"/>
              <a:t> </a:t>
            </a:r>
            <a:r>
              <a:rPr lang="en-ID" sz="1600" dirty="0" err="1"/>
              <a:t>benar</a:t>
            </a:r>
            <a:r>
              <a:rPr lang="en-ID" sz="1600" dirty="0"/>
              <a:t> </a:t>
            </a:r>
            <a:r>
              <a:rPr lang="en-ID" sz="1600" dirty="0" err="1"/>
              <a:t>True.Jika</a:t>
            </a:r>
            <a:r>
              <a:rPr lang="en-ID" sz="1600" dirty="0"/>
              <a:t> </a:t>
            </a:r>
            <a:r>
              <a:rPr lang="en-ID" sz="1600" dirty="0" err="1"/>
              <a:t>kondisi</a:t>
            </a:r>
            <a:r>
              <a:rPr lang="en-ID" sz="1600" dirty="0"/>
              <a:t> </a:t>
            </a:r>
            <a:r>
              <a:rPr lang="en-ID" sz="1600" dirty="0" err="1"/>
              <a:t>bernilai</a:t>
            </a:r>
            <a:r>
              <a:rPr lang="en-ID" sz="1600" dirty="0"/>
              <a:t> salah False </a:t>
            </a:r>
            <a:r>
              <a:rPr lang="en-ID" sz="1600" dirty="0" err="1"/>
              <a:t>maka</a:t>
            </a:r>
            <a:r>
              <a:rPr lang="en-ID" sz="1600" dirty="0"/>
              <a:t> statement/</a:t>
            </a:r>
            <a:r>
              <a:rPr lang="en-ID" sz="1600" dirty="0" err="1"/>
              <a:t>kondisi</a:t>
            </a:r>
            <a:r>
              <a:rPr lang="en-ID" sz="1600" dirty="0"/>
              <a:t> if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akan</a:t>
            </a:r>
            <a:r>
              <a:rPr lang="en-ID" sz="1600" dirty="0"/>
              <a:t> di-</a:t>
            </a:r>
            <a:r>
              <a:rPr lang="en-ID" sz="1600" dirty="0" err="1"/>
              <a:t>eksekusi</a:t>
            </a:r>
            <a:r>
              <a:rPr lang="en-ID" sz="1600" dirty="0"/>
              <a:t>.</a:t>
            </a:r>
          </a:p>
          <a:p>
            <a:pPr marL="0" lvl="0" indent="0">
              <a:buNone/>
            </a:pPr>
            <a:endParaRPr lang="en-ID" sz="1600" dirty="0"/>
          </a:p>
          <a:p>
            <a:pPr marL="0" lvl="0" indent="0">
              <a:buNone/>
            </a:pPr>
            <a:r>
              <a:rPr lang="en-ID" sz="1600" dirty="0" err="1"/>
              <a:t>Dibawah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contoh</a:t>
            </a:r>
            <a:r>
              <a:rPr lang="en-ID" sz="1600" dirty="0"/>
              <a:t> </a:t>
            </a:r>
            <a:r>
              <a:rPr lang="en-ID" sz="1600" dirty="0" err="1"/>
              <a:t>penggunaan</a:t>
            </a:r>
            <a:r>
              <a:rPr lang="en-ID" sz="1600" dirty="0"/>
              <a:t> </a:t>
            </a:r>
            <a:r>
              <a:rPr lang="en-ID" sz="1600" dirty="0" err="1"/>
              <a:t>kondisi</a:t>
            </a:r>
            <a:r>
              <a:rPr lang="en-ID" sz="1600" dirty="0"/>
              <a:t> if pada Python</a:t>
            </a: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8389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DDFBB-4712-4396-87B0-FEC191F30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sp>
        <p:nvSpPr>
          <p:cNvPr id="5" name="Google Shape;183;p20">
            <a:extLst>
              <a:ext uri="{FF2B5EF4-FFF2-40B4-BE49-F238E27FC236}">
                <a16:creationId xmlns:a16="http://schemas.microsoft.com/office/drawing/2014/main" id="{882E6118-0CB5-4A7C-ACA4-724AE1D4D82B}"/>
              </a:ext>
            </a:extLst>
          </p:cNvPr>
          <p:cNvSpPr txBox="1">
            <a:spLocks/>
          </p:cNvSpPr>
          <p:nvPr/>
        </p:nvSpPr>
        <p:spPr>
          <a:xfrm>
            <a:off x="575821" y="869244"/>
            <a:ext cx="7681529" cy="3875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>
              <a:spcBef>
                <a:spcPts val="600"/>
              </a:spcBef>
              <a:buClr>
                <a:srgbClr val="ABE33F"/>
              </a:buClr>
              <a:buSzPct val="80000"/>
              <a:buFont typeface="Karla"/>
              <a:buChar char="◆"/>
            </a:pP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Contoh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penggunaan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kondisi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if :</a:t>
            </a:r>
          </a:p>
          <a:p>
            <a:pPr lvl="0">
              <a:spcBef>
                <a:spcPts val="600"/>
              </a:spcBef>
              <a:buClr>
                <a:srgbClr val="ABE33F"/>
              </a:buClr>
              <a:buSzPts val="2400"/>
            </a:pPr>
            <a:endParaRPr lang="en-ID" sz="1600" dirty="0">
              <a:solidFill>
                <a:srgbClr val="004C52"/>
              </a:solidFill>
              <a:latin typeface="Karla"/>
              <a:sym typeface="Karla"/>
            </a:endParaRPr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endParaRPr lang="en-ID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B6B94C-6AC4-4676-82D3-58F5A04B6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87" y="1738312"/>
            <a:ext cx="69056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22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DDFBB-4712-4396-87B0-FEC191F30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sp>
        <p:nvSpPr>
          <p:cNvPr id="5" name="Google Shape;183;p20">
            <a:extLst>
              <a:ext uri="{FF2B5EF4-FFF2-40B4-BE49-F238E27FC236}">
                <a16:creationId xmlns:a16="http://schemas.microsoft.com/office/drawing/2014/main" id="{882E6118-0CB5-4A7C-ACA4-724AE1D4D82B}"/>
              </a:ext>
            </a:extLst>
          </p:cNvPr>
          <p:cNvSpPr txBox="1">
            <a:spLocks/>
          </p:cNvSpPr>
          <p:nvPr/>
        </p:nvSpPr>
        <p:spPr>
          <a:xfrm>
            <a:off x="575821" y="869244"/>
            <a:ext cx="7681529" cy="3875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>
              <a:spcBef>
                <a:spcPts val="600"/>
              </a:spcBef>
              <a:buClr>
                <a:srgbClr val="ABE33F"/>
              </a:buClr>
              <a:buSzPct val="80000"/>
              <a:buFont typeface="Karla"/>
              <a:buChar char="◆"/>
            </a:pP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Hasil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setelah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menjalankan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script :</a:t>
            </a:r>
          </a:p>
          <a:p>
            <a:pPr marL="285750" lvl="0" indent="-285750">
              <a:spcBef>
                <a:spcPts val="600"/>
              </a:spcBef>
              <a:buClr>
                <a:srgbClr val="ABE33F"/>
              </a:buClr>
              <a:buSzPct val="80000"/>
              <a:buFont typeface="Karla"/>
              <a:buChar char="◆"/>
            </a:pPr>
            <a:endParaRPr lang="en-ID" sz="1600" dirty="0">
              <a:solidFill>
                <a:srgbClr val="004C52"/>
              </a:solidFill>
              <a:latin typeface="Karla"/>
              <a:sym typeface="Karla"/>
            </a:endParaRPr>
          </a:p>
          <a:p>
            <a:pPr marL="285750" lvl="0" indent="-285750">
              <a:spcBef>
                <a:spcPts val="600"/>
              </a:spcBef>
              <a:buClr>
                <a:srgbClr val="ABE33F"/>
              </a:buClr>
              <a:buSzPct val="80000"/>
              <a:buFont typeface="Karla"/>
              <a:buChar char="◆"/>
            </a:pPr>
            <a:endParaRPr lang="en-ID" sz="1600" dirty="0">
              <a:solidFill>
                <a:srgbClr val="004C52"/>
              </a:solidFill>
              <a:latin typeface="Karla"/>
              <a:sym typeface="Karla"/>
            </a:endParaRPr>
          </a:p>
          <a:p>
            <a:pPr marL="285750" lvl="0" indent="-285750">
              <a:spcBef>
                <a:spcPts val="600"/>
              </a:spcBef>
              <a:buClr>
                <a:srgbClr val="ABE33F"/>
              </a:buClr>
              <a:buSzPct val="80000"/>
              <a:buFont typeface="Karla"/>
              <a:buChar char="◆"/>
            </a:pPr>
            <a:endParaRPr lang="en-ID" sz="1600" dirty="0">
              <a:solidFill>
                <a:srgbClr val="004C52"/>
              </a:solidFill>
              <a:latin typeface="Karla"/>
              <a:sym typeface="Karla"/>
            </a:endParaRPr>
          </a:p>
          <a:p>
            <a:pPr marL="285750" lvl="0" indent="-285750">
              <a:spcBef>
                <a:spcPts val="600"/>
              </a:spcBef>
              <a:buClr>
                <a:srgbClr val="ABE33F"/>
              </a:buClr>
              <a:buSzPct val="80000"/>
              <a:buFont typeface="Karla"/>
              <a:buChar char="◆"/>
            </a:pPr>
            <a:endParaRPr lang="en-ID" sz="1600" dirty="0">
              <a:solidFill>
                <a:srgbClr val="004C52"/>
              </a:solidFill>
              <a:latin typeface="Karla"/>
              <a:sym typeface="Karla"/>
            </a:endParaRPr>
          </a:p>
          <a:p>
            <a:pPr marL="285750" lvl="0" indent="-285750">
              <a:spcBef>
                <a:spcPts val="600"/>
              </a:spcBef>
              <a:buClr>
                <a:srgbClr val="ABE33F"/>
              </a:buClr>
              <a:buSzPct val="80000"/>
              <a:buFont typeface="Karla"/>
              <a:buChar char="◆"/>
            </a:pPr>
            <a:endParaRPr lang="en-ID" sz="1600" dirty="0">
              <a:solidFill>
                <a:srgbClr val="004C52"/>
              </a:solidFill>
              <a:latin typeface="Karla"/>
              <a:sym typeface="Karla"/>
            </a:endParaRPr>
          </a:p>
          <a:p>
            <a:pPr marL="285750" lvl="0" indent="-285750">
              <a:spcBef>
                <a:spcPts val="600"/>
              </a:spcBef>
              <a:buClr>
                <a:srgbClr val="ABE33F"/>
              </a:buClr>
              <a:buSzPct val="80000"/>
              <a:buFont typeface="Karla"/>
              <a:buChar char="◆"/>
            </a:pP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Dari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contoh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diatas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,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jika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program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dijalankan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maka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akan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mencetak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string "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Selamat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Anda Lulus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Ujian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"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sebanyak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1 kali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yaitu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pada if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pertama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. Di if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kedua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statement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bernilai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salah,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jadi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perintah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print("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Selamat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Anda Lulus")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tidak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akan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dieksekusi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.</a:t>
            </a:r>
          </a:p>
          <a:p>
            <a:pPr lvl="0">
              <a:spcBef>
                <a:spcPts val="600"/>
              </a:spcBef>
              <a:buClr>
                <a:srgbClr val="ABE33F"/>
              </a:buClr>
              <a:buSzPts val="2400"/>
            </a:pPr>
            <a:endParaRPr lang="en-ID" sz="1600" dirty="0">
              <a:solidFill>
                <a:srgbClr val="004C52"/>
              </a:solidFill>
              <a:latin typeface="Karla"/>
              <a:sym typeface="Karla"/>
            </a:endParaRPr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endParaRPr lang="en-ID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A714AF-4663-4B80-8AFA-C6597D618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912" y="2113492"/>
            <a:ext cx="140017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89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2" y="948267"/>
            <a:ext cx="7681529" cy="3939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</a:pPr>
            <a:r>
              <a:rPr lang="en-US" dirty="0" err="1"/>
              <a:t>Kondisi</a:t>
            </a:r>
            <a:r>
              <a:rPr lang="en-US" dirty="0"/>
              <a:t> If Else</a:t>
            </a:r>
            <a:endParaRPr lang="en-ID" dirty="0"/>
          </a:p>
          <a:p>
            <a:pPr marL="76200" indent="0">
              <a:buSzPct val="80000"/>
              <a:buNone/>
            </a:pPr>
            <a:r>
              <a:rPr lang="en-US" sz="1600" dirty="0" err="1"/>
              <a:t>Pengambilan</a:t>
            </a:r>
            <a:r>
              <a:rPr lang="en-US" sz="1600" dirty="0"/>
              <a:t> </a:t>
            </a:r>
            <a:r>
              <a:rPr lang="en-US" sz="1600" dirty="0" err="1"/>
              <a:t>keputusan</a:t>
            </a:r>
            <a:r>
              <a:rPr lang="en-US" sz="1600" dirty="0"/>
              <a:t> (</a:t>
            </a:r>
            <a:r>
              <a:rPr lang="en-US" sz="1600" dirty="0" err="1"/>
              <a:t>kondisi</a:t>
            </a:r>
            <a:r>
              <a:rPr lang="en-US" sz="1600" dirty="0"/>
              <a:t> if else)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menentukan</a:t>
            </a:r>
            <a:r>
              <a:rPr lang="en-US" sz="1600" dirty="0"/>
              <a:t> </a:t>
            </a:r>
            <a:r>
              <a:rPr lang="en-US" sz="1600" dirty="0" err="1"/>
              <a:t>tindakan</a:t>
            </a:r>
            <a:r>
              <a:rPr lang="en-US" sz="1600" dirty="0"/>
              <a:t> </a:t>
            </a:r>
            <a:r>
              <a:rPr lang="en-US" sz="1600" dirty="0" err="1"/>
              <a:t>apa</a:t>
            </a:r>
            <a:r>
              <a:rPr lang="en-US" sz="1600" dirty="0"/>
              <a:t>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diambil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, </a:t>
            </a:r>
            <a:r>
              <a:rPr lang="en-US" sz="1600" dirty="0" err="1"/>
              <a:t>tetapi</a:t>
            </a:r>
            <a:r>
              <a:rPr lang="en-US" sz="1600" dirty="0"/>
              <a:t> juga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menentukan</a:t>
            </a:r>
            <a:r>
              <a:rPr lang="en-US" sz="1600" dirty="0"/>
              <a:t> </a:t>
            </a:r>
            <a:r>
              <a:rPr lang="en-US" sz="1600" dirty="0" err="1"/>
              <a:t>tindakan</a:t>
            </a:r>
            <a:r>
              <a:rPr lang="en-US" sz="1600" dirty="0"/>
              <a:t> </a:t>
            </a:r>
            <a:r>
              <a:rPr lang="en-US" sz="1600" dirty="0" err="1"/>
              <a:t>apa</a:t>
            </a:r>
            <a:r>
              <a:rPr lang="en-US" sz="1600" dirty="0"/>
              <a:t>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diambil</a:t>
            </a:r>
            <a:r>
              <a:rPr lang="en-US" sz="1600" dirty="0"/>
              <a:t>/</a:t>
            </a:r>
            <a:r>
              <a:rPr lang="en-US" sz="1600" dirty="0" err="1"/>
              <a:t>dijalankan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.</a:t>
            </a:r>
          </a:p>
          <a:p>
            <a:pPr marL="76200" indent="0">
              <a:buSzPct val="80000"/>
              <a:buNone/>
            </a:pPr>
            <a:endParaRPr lang="en-ID" sz="1600" dirty="0"/>
          </a:p>
          <a:p>
            <a:pPr marL="76200" indent="0">
              <a:buSzPct val="80000"/>
              <a:buNone/>
            </a:pPr>
            <a:r>
              <a:rPr lang="en-US" sz="1600" dirty="0"/>
              <a:t>Pada python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statement/</a:t>
            </a:r>
            <a:r>
              <a:rPr lang="en-US" sz="1600" dirty="0" err="1"/>
              <a:t>kondisi</a:t>
            </a:r>
            <a:r>
              <a:rPr lang="en-US" sz="1600" dirty="0"/>
              <a:t> </a:t>
            </a:r>
            <a:r>
              <a:rPr lang="en-US" sz="1600" dirty="0" err="1"/>
              <a:t>diantaranya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if, else dan </a:t>
            </a:r>
            <a:r>
              <a:rPr lang="en-US" sz="1600" dirty="0" err="1"/>
              <a:t>elif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if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mengeksekusi</a:t>
            </a:r>
            <a:r>
              <a:rPr lang="en-US" sz="1600" dirty="0"/>
              <a:t> </a:t>
            </a:r>
            <a:r>
              <a:rPr lang="en-US" sz="1600" dirty="0" err="1"/>
              <a:t>kode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</a:t>
            </a:r>
            <a:r>
              <a:rPr lang="en-US" sz="1600" dirty="0" err="1"/>
              <a:t>bernilai</a:t>
            </a:r>
            <a:r>
              <a:rPr lang="en-US" sz="1600" dirty="0"/>
              <a:t> </a:t>
            </a:r>
            <a:r>
              <a:rPr lang="en-US" sz="1600" dirty="0" err="1"/>
              <a:t>benar</a:t>
            </a:r>
            <a:r>
              <a:rPr lang="en-US" sz="1600" dirty="0"/>
              <a:t>.</a:t>
            </a:r>
            <a:r>
              <a:rPr lang="en-ID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if else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</a:t>
            </a:r>
            <a:r>
              <a:rPr lang="en-US" sz="1600" dirty="0" err="1"/>
              <a:t>dimana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pernyataan</a:t>
            </a:r>
            <a:r>
              <a:rPr lang="en-US" sz="1600" dirty="0"/>
              <a:t> </a:t>
            </a:r>
            <a:r>
              <a:rPr lang="en-US" sz="1600" dirty="0" err="1"/>
              <a:t>benar</a:t>
            </a:r>
            <a:r>
              <a:rPr lang="en-US" sz="1600" dirty="0"/>
              <a:t> True 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kode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if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dieksekusi</a:t>
            </a:r>
            <a:r>
              <a:rPr lang="en-US" sz="1600" dirty="0"/>
              <a:t>, </a:t>
            </a:r>
            <a:r>
              <a:rPr lang="en-US" sz="1600" dirty="0" err="1"/>
              <a:t>tetapi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bernilai</a:t>
            </a:r>
            <a:r>
              <a:rPr lang="en-US" sz="1600" dirty="0"/>
              <a:t> salah False 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mengeksekusi</a:t>
            </a:r>
            <a:r>
              <a:rPr lang="en-US" sz="1600" dirty="0"/>
              <a:t> </a:t>
            </a:r>
            <a:r>
              <a:rPr lang="en-US" sz="1600" dirty="0" err="1"/>
              <a:t>kode</a:t>
            </a:r>
            <a:r>
              <a:rPr lang="en-US" sz="1600" dirty="0"/>
              <a:t> di </a:t>
            </a:r>
            <a:r>
              <a:rPr lang="en-US" sz="1600" dirty="0" err="1"/>
              <a:t>dalam</a:t>
            </a:r>
            <a:r>
              <a:rPr lang="en-US" sz="1600" dirty="0"/>
              <a:t> else.</a:t>
            </a:r>
          </a:p>
          <a:p>
            <a:pPr marL="76200" indent="0">
              <a:buSzPct val="80000"/>
              <a:buNone/>
            </a:pPr>
            <a:endParaRPr lang="en-ID" sz="1600" dirty="0"/>
          </a:p>
          <a:p>
            <a:pPr marL="76200" indent="0">
              <a:buSzPct val="80000"/>
              <a:buNone/>
            </a:pPr>
            <a:r>
              <a:rPr lang="en-US" sz="1600" dirty="0" err="1"/>
              <a:t>Dibawah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contoh</a:t>
            </a:r>
            <a:r>
              <a:rPr lang="en-US" sz="1600" dirty="0"/>
              <a:t> </a:t>
            </a:r>
            <a:r>
              <a:rPr lang="en-US" sz="1600" dirty="0" err="1"/>
              <a:t>penggunaan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if else pada Python</a:t>
            </a:r>
            <a:endParaRPr lang="en-ID" sz="1600" dirty="0"/>
          </a:p>
          <a:p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9391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DDFBB-4712-4396-87B0-FEC191F30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5" name="Google Shape;183;p20">
            <a:extLst>
              <a:ext uri="{FF2B5EF4-FFF2-40B4-BE49-F238E27FC236}">
                <a16:creationId xmlns:a16="http://schemas.microsoft.com/office/drawing/2014/main" id="{882E6118-0CB5-4A7C-ACA4-724AE1D4D82B}"/>
              </a:ext>
            </a:extLst>
          </p:cNvPr>
          <p:cNvSpPr txBox="1">
            <a:spLocks/>
          </p:cNvSpPr>
          <p:nvPr/>
        </p:nvSpPr>
        <p:spPr>
          <a:xfrm>
            <a:off x="575821" y="869244"/>
            <a:ext cx="7681529" cy="3875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>
              <a:spcBef>
                <a:spcPts val="600"/>
              </a:spcBef>
              <a:buClr>
                <a:srgbClr val="ABE33F"/>
              </a:buClr>
              <a:buSzPct val="80000"/>
              <a:buFont typeface="Karla"/>
              <a:buChar char="◆"/>
            </a:pP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Contoh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penggunaan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kondisi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if else :</a:t>
            </a:r>
          </a:p>
          <a:p>
            <a:pPr lvl="0">
              <a:spcBef>
                <a:spcPts val="600"/>
              </a:spcBef>
              <a:buClr>
                <a:srgbClr val="ABE33F"/>
              </a:buClr>
              <a:buSzPts val="2400"/>
            </a:pPr>
            <a:endParaRPr lang="en-ID" sz="1600" dirty="0">
              <a:solidFill>
                <a:srgbClr val="004C52"/>
              </a:solidFill>
              <a:latin typeface="Karla"/>
              <a:sym typeface="Karla"/>
            </a:endParaRPr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endParaRPr lang="en-ID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35769C-B043-4DCC-95CE-4DC58CAF8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20" y="2058891"/>
            <a:ext cx="7902136" cy="102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388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DDFBB-4712-4396-87B0-FEC191F30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sp>
        <p:nvSpPr>
          <p:cNvPr id="5" name="Google Shape;183;p20">
            <a:extLst>
              <a:ext uri="{FF2B5EF4-FFF2-40B4-BE49-F238E27FC236}">
                <a16:creationId xmlns:a16="http://schemas.microsoft.com/office/drawing/2014/main" id="{882E6118-0CB5-4A7C-ACA4-724AE1D4D82B}"/>
              </a:ext>
            </a:extLst>
          </p:cNvPr>
          <p:cNvSpPr txBox="1">
            <a:spLocks/>
          </p:cNvSpPr>
          <p:nvPr/>
        </p:nvSpPr>
        <p:spPr>
          <a:xfrm>
            <a:off x="575821" y="869244"/>
            <a:ext cx="7681529" cy="3875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>
              <a:spcBef>
                <a:spcPts val="600"/>
              </a:spcBef>
              <a:buClr>
                <a:srgbClr val="ABE33F"/>
              </a:buClr>
              <a:buSzPct val="80000"/>
              <a:buFont typeface="Karla"/>
              <a:buChar char="◆"/>
            </a:pP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Hasil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setelah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menjalankan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script :</a:t>
            </a:r>
          </a:p>
          <a:p>
            <a:pPr marL="285750" lvl="0" indent="-285750">
              <a:spcBef>
                <a:spcPts val="600"/>
              </a:spcBef>
              <a:buClr>
                <a:srgbClr val="ABE33F"/>
              </a:buClr>
              <a:buSzPct val="80000"/>
              <a:buFont typeface="Karla"/>
              <a:buChar char="◆"/>
            </a:pPr>
            <a:endParaRPr lang="en-ID" sz="1600" dirty="0">
              <a:solidFill>
                <a:srgbClr val="004C52"/>
              </a:solidFill>
              <a:latin typeface="Karla"/>
              <a:sym typeface="Karla"/>
            </a:endParaRPr>
          </a:p>
          <a:p>
            <a:pPr marL="285750" lvl="0" indent="-285750">
              <a:spcBef>
                <a:spcPts val="600"/>
              </a:spcBef>
              <a:buClr>
                <a:srgbClr val="ABE33F"/>
              </a:buClr>
              <a:buSzPct val="80000"/>
              <a:buFont typeface="Karla"/>
              <a:buChar char="◆"/>
            </a:pPr>
            <a:endParaRPr lang="en-ID" sz="1600" dirty="0">
              <a:solidFill>
                <a:srgbClr val="004C52"/>
              </a:solidFill>
              <a:latin typeface="Karla"/>
              <a:sym typeface="Karla"/>
            </a:endParaRPr>
          </a:p>
          <a:p>
            <a:pPr marL="285750" lvl="0" indent="-285750">
              <a:spcBef>
                <a:spcPts val="600"/>
              </a:spcBef>
              <a:buClr>
                <a:srgbClr val="ABE33F"/>
              </a:buClr>
              <a:buSzPct val="80000"/>
              <a:buFont typeface="Karla"/>
              <a:buChar char="◆"/>
            </a:pPr>
            <a:endParaRPr lang="en-ID" sz="1600" dirty="0">
              <a:solidFill>
                <a:srgbClr val="004C52"/>
              </a:solidFill>
              <a:latin typeface="Karla"/>
              <a:sym typeface="Karla"/>
            </a:endParaRPr>
          </a:p>
          <a:p>
            <a:pPr marL="285750" lvl="0" indent="-285750">
              <a:spcBef>
                <a:spcPts val="600"/>
              </a:spcBef>
              <a:buClr>
                <a:srgbClr val="ABE33F"/>
              </a:buClr>
              <a:buSzPct val="80000"/>
              <a:buFont typeface="Karla"/>
              <a:buChar char="◆"/>
            </a:pPr>
            <a:endParaRPr lang="en-ID" sz="1600" dirty="0">
              <a:solidFill>
                <a:srgbClr val="004C52"/>
              </a:solidFill>
              <a:latin typeface="Karla"/>
              <a:sym typeface="Karla"/>
            </a:endParaRPr>
          </a:p>
          <a:p>
            <a:pPr marL="285750" lvl="0" indent="-285750">
              <a:spcBef>
                <a:spcPts val="600"/>
              </a:spcBef>
              <a:buClr>
                <a:srgbClr val="ABE33F"/>
              </a:buClr>
              <a:buSzPct val="80000"/>
              <a:buFont typeface="Karla"/>
              <a:buChar char="◆"/>
            </a:pPr>
            <a:endParaRPr lang="en-ID" sz="1600" dirty="0">
              <a:solidFill>
                <a:srgbClr val="004C52"/>
              </a:solidFill>
              <a:latin typeface="Karla"/>
              <a:sym typeface="Karla"/>
            </a:endParaRPr>
          </a:p>
          <a:p>
            <a:pPr marL="285750" lvl="0" indent="-285750">
              <a:spcBef>
                <a:spcPts val="600"/>
              </a:spcBef>
              <a:buClr>
                <a:srgbClr val="ABE33F"/>
              </a:buClr>
              <a:buSzPct val="80000"/>
              <a:buFont typeface="Karla"/>
              <a:buChar char="◆"/>
            </a:pP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Pada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contoh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diatas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,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jika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program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dijalankan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maka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akan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mencetak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string “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Maaf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Anda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Tidak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Lulus”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karena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pernyataan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pada if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bernilai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False</a:t>
            </a:r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endParaRPr lang="en-ID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6C1A19-3C1D-4243-ADD1-83BED2680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087" y="2118254"/>
            <a:ext cx="1647825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85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038578"/>
            <a:ext cx="7681529" cy="3706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</a:pP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Elif</a:t>
            </a:r>
            <a:endParaRPr lang="en-ID" dirty="0"/>
          </a:p>
          <a:p>
            <a:pPr marL="76200" indent="0">
              <a:buNone/>
            </a:pPr>
            <a:r>
              <a:rPr lang="en-US" sz="1600" dirty="0" err="1"/>
              <a:t>Pengambilan</a:t>
            </a:r>
            <a:r>
              <a:rPr lang="en-US" sz="1600" dirty="0"/>
              <a:t> </a:t>
            </a:r>
            <a:r>
              <a:rPr lang="en-US" sz="1600" dirty="0" err="1"/>
              <a:t>keputusan</a:t>
            </a:r>
            <a:r>
              <a:rPr lang="en-US" sz="1600" dirty="0"/>
              <a:t> (</a:t>
            </a:r>
            <a:r>
              <a:rPr lang="en-US" sz="1600" dirty="0" err="1"/>
              <a:t>kondisi</a:t>
            </a:r>
            <a:r>
              <a:rPr lang="en-US" sz="1600" dirty="0"/>
              <a:t> if </a:t>
            </a:r>
            <a:r>
              <a:rPr lang="en-US" sz="1600" dirty="0" err="1"/>
              <a:t>elif</a:t>
            </a:r>
            <a:r>
              <a:rPr lang="en-US" sz="1600" dirty="0"/>
              <a:t>)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lanjutan</a:t>
            </a:r>
            <a:r>
              <a:rPr lang="en-US" sz="1600" dirty="0"/>
              <a:t>/</a:t>
            </a:r>
            <a:r>
              <a:rPr lang="en-US" sz="1600" dirty="0" err="1"/>
              <a:t>percabangan</a:t>
            </a:r>
            <a:r>
              <a:rPr lang="en-US" sz="1600" dirty="0"/>
              <a:t> </a:t>
            </a:r>
            <a:r>
              <a:rPr lang="en-US" sz="1600" dirty="0" err="1"/>
              <a:t>logika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“</a:t>
            </a:r>
            <a:r>
              <a:rPr lang="en-US" sz="1600" dirty="0" err="1"/>
              <a:t>kondisi</a:t>
            </a:r>
            <a:r>
              <a:rPr lang="en-US" sz="1600" dirty="0"/>
              <a:t> if”.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elif</a:t>
            </a:r>
            <a:r>
              <a:rPr lang="en-US" sz="1600" dirty="0"/>
              <a:t>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kode</a:t>
            </a:r>
            <a:r>
              <a:rPr lang="en-US" sz="1600" dirty="0"/>
              <a:t> program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menyeleksi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kemungkinan</a:t>
            </a:r>
            <a:r>
              <a:rPr lang="en-US" sz="1600" dirty="0"/>
              <a:t> yang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terjadi</a:t>
            </a:r>
            <a:r>
              <a:rPr lang="en-US" sz="1600" dirty="0"/>
              <a:t>. </a:t>
            </a:r>
            <a:r>
              <a:rPr lang="en-US" sz="1600" dirty="0" err="1"/>
              <a:t>Hampir</a:t>
            </a:r>
            <a:r>
              <a:rPr lang="en-US" sz="1600" dirty="0"/>
              <a:t> </a:t>
            </a:r>
            <a:r>
              <a:rPr lang="en-US" sz="1600" dirty="0" err="1"/>
              <a:t>sama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“else”, </a:t>
            </a:r>
            <a:r>
              <a:rPr lang="en-US" sz="1600" dirty="0" err="1"/>
              <a:t>bedanya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“</a:t>
            </a:r>
            <a:r>
              <a:rPr lang="en-US" sz="1600" dirty="0" err="1"/>
              <a:t>elif</a:t>
            </a:r>
            <a:r>
              <a:rPr lang="en-US" sz="1600" dirty="0"/>
              <a:t>”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dan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.</a:t>
            </a:r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r>
              <a:rPr lang="en-US" sz="1600" dirty="0" err="1"/>
              <a:t>Dibawah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contoh</a:t>
            </a:r>
            <a:r>
              <a:rPr lang="en-US" sz="1600" dirty="0"/>
              <a:t> </a:t>
            </a:r>
            <a:r>
              <a:rPr lang="en-US" sz="1600" dirty="0" err="1"/>
              <a:t>penggunaan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</a:t>
            </a:r>
            <a:r>
              <a:rPr lang="en-US" sz="1600" dirty="0" err="1"/>
              <a:t>elif</a:t>
            </a:r>
            <a:r>
              <a:rPr lang="en-US" sz="1600" dirty="0"/>
              <a:t> pada Python</a:t>
            </a: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64983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DDFBB-4712-4396-87B0-FEC191F30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p:sp>
        <p:nvSpPr>
          <p:cNvPr id="5" name="Google Shape;183;p20">
            <a:extLst>
              <a:ext uri="{FF2B5EF4-FFF2-40B4-BE49-F238E27FC236}">
                <a16:creationId xmlns:a16="http://schemas.microsoft.com/office/drawing/2014/main" id="{882E6118-0CB5-4A7C-ACA4-724AE1D4D82B}"/>
              </a:ext>
            </a:extLst>
          </p:cNvPr>
          <p:cNvSpPr txBox="1">
            <a:spLocks/>
          </p:cNvSpPr>
          <p:nvPr/>
        </p:nvSpPr>
        <p:spPr>
          <a:xfrm>
            <a:off x="575821" y="869244"/>
            <a:ext cx="7681529" cy="3875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>
              <a:spcBef>
                <a:spcPts val="600"/>
              </a:spcBef>
              <a:buClr>
                <a:srgbClr val="ABE33F"/>
              </a:buClr>
              <a:buSzPct val="80000"/>
              <a:buFont typeface="Karla"/>
              <a:buChar char="◆"/>
            </a:pP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Contoh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penggunaan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kondisi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elif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:</a:t>
            </a:r>
          </a:p>
          <a:p>
            <a:pPr lvl="0">
              <a:spcBef>
                <a:spcPts val="600"/>
              </a:spcBef>
              <a:buClr>
                <a:srgbClr val="ABE33F"/>
              </a:buClr>
              <a:buSzPts val="2400"/>
            </a:pPr>
            <a:endParaRPr lang="en-ID" sz="1600" dirty="0">
              <a:solidFill>
                <a:srgbClr val="004C52"/>
              </a:solidFill>
              <a:latin typeface="Karla"/>
              <a:sym typeface="Karla"/>
            </a:endParaRPr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endParaRPr lang="en-ID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D2C785-2101-4E0C-9935-561B3E380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325" y="1502481"/>
            <a:ext cx="24193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55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Instalasi</a:t>
            </a:r>
            <a:r>
              <a:rPr lang="en-ID" dirty="0"/>
              <a:t> Python</a:t>
            </a: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37069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SzPct val="80000"/>
              <a:buNone/>
            </a:pPr>
            <a:r>
              <a:rPr lang="en-ID" sz="1600" dirty="0" err="1"/>
              <a:t>Sebelum</a:t>
            </a:r>
            <a:r>
              <a:rPr lang="en-ID" sz="1600" dirty="0"/>
              <a:t> Anda </a:t>
            </a:r>
            <a:r>
              <a:rPr lang="en-ID" sz="1600" dirty="0" err="1"/>
              <a:t>menggunakan</a:t>
            </a:r>
            <a:r>
              <a:rPr lang="en-ID" sz="1600" dirty="0"/>
              <a:t> Python, Anda </a:t>
            </a:r>
            <a:r>
              <a:rPr lang="en-ID" sz="1600" dirty="0" err="1"/>
              <a:t>harus</a:t>
            </a:r>
            <a:r>
              <a:rPr lang="en-ID" sz="1600" dirty="0"/>
              <a:t> </a:t>
            </a:r>
            <a:r>
              <a:rPr lang="en-ID" sz="1600" dirty="0" err="1"/>
              <a:t>menginstalnya</a:t>
            </a:r>
            <a:r>
              <a:rPr lang="en-ID" sz="1600" dirty="0"/>
              <a:t> </a:t>
            </a:r>
            <a:r>
              <a:rPr lang="en-ID" sz="1600" dirty="0" err="1"/>
              <a:t>terlebih</a:t>
            </a:r>
            <a:r>
              <a:rPr lang="en-ID" sz="1600" dirty="0"/>
              <a:t> </a:t>
            </a:r>
            <a:r>
              <a:rPr lang="en-ID" sz="1600" dirty="0" err="1"/>
              <a:t>dahulu</a:t>
            </a:r>
            <a:r>
              <a:rPr lang="en-ID" sz="1600" dirty="0"/>
              <a:t> di </a:t>
            </a:r>
            <a:r>
              <a:rPr lang="en-ID" sz="1600" dirty="0" err="1"/>
              <a:t>sistem</a:t>
            </a:r>
            <a:r>
              <a:rPr lang="en-ID" sz="1600" dirty="0"/>
              <a:t> </a:t>
            </a:r>
            <a:r>
              <a:rPr lang="en-ID" sz="1600" dirty="0" err="1"/>
              <a:t>operasi</a:t>
            </a:r>
            <a:r>
              <a:rPr lang="en-ID" sz="1600" dirty="0"/>
              <a:t> </a:t>
            </a:r>
            <a:r>
              <a:rPr lang="en-ID" sz="1600" dirty="0" err="1"/>
              <a:t>komputer</a:t>
            </a:r>
            <a:r>
              <a:rPr lang="en-ID" sz="1600" dirty="0"/>
              <a:t> Anda. </a:t>
            </a:r>
            <a:r>
              <a:rPr lang="en-ID" sz="1600" dirty="0" err="1"/>
              <a:t>Saat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Python </a:t>
            </a:r>
            <a:r>
              <a:rPr lang="en-ID" sz="1600" dirty="0" err="1"/>
              <a:t>memiliki</a:t>
            </a:r>
            <a:r>
              <a:rPr lang="en-ID" sz="1600" dirty="0"/>
              <a:t> 2 </a:t>
            </a:r>
            <a:r>
              <a:rPr lang="en-ID" sz="1600" dirty="0" err="1"/>
              <a:t>versi</a:t>
            </a:r>
            <a:r>
              <a:rPr lang="en-ID" sz="1600" dirty="0"/>
              <a:t> yang </a:t>
            </a:r>
            <a:r>
              <a:rPr lang="en-ID" sz="1600" dirty="0" err="1"/>
              <a:t>berbeda</a:t>
            </a:r>
            <a:r>
              <a:rPr lang="en-ID" sz="1600" dirty="0"/>
              <a:t>, </a:t>
            </a:r>
            <a:r>
              <a:rPr lang="en-ID" sz="1600" dirty="0" err="1"/>
              <a:t>yaitu</a:t>
            </a:r>
            <a:r>
              <a:rPr lang="en-ID" sz="1600" dirty="0"/>
              <a:t> Python </a:t>
            </a:r>
            <a:r>
              <a:rPr lang="en-ID" sz="1600" dirty="0" err="1"/>
              <a:t>versi</a:t>
            </a:r>
            <a:r>
              <a:rPr lang="en-ID" sz="1600" dirty="0"/>
              <a:t> </a:t>
            </a:r>
            <a:r>
              <a:rPr lang="en-ID" sz="1600" b="1" dirty="0"/>
              <a:t>3.6.2</a:t>
            </a:r>
            <a:r>
              <a:rPr lang="en-ID" sz="1600" dirty="0"/>
              <a:t> dan Python </a:t>
            </a:r>
            <a:r>
              <a:rPr lang="en-ID" sz="1600" dirty="0" err="1"/>
              <a:t>versi</a:t>
            </a:r>
            <a:r>
              <a:rPr lang="en-ID" sz="1600" dirty="0"/>
              <a:t> </a:t>
            </a:r>
            <a:r>
              <a:rPr lang="en-ID" sz="1600" b="1" dirty="0"/>
              <a:t>2.7.10</a:t>
            </a:r>
            <a:r>
              <a:rPr lang="en-ID" sz="1600" dirty="0"/>
              <a:t>. </a:t>
            </a:r>
            <a:r>
              <a:rPr lang="en-ID" sz="1600" dirty="0" err="1"/>
              <a:t>Disini</a:t>
            </a:r>
            <a:r>
              <a:rPr lang="en-ID" sz="1600" dirty="0"/>
              <a:t> </a:t>
            </a:r>
            <a:r>
              <a:rPr lang="en-ID" sz="1600" dirty="0" err="1"/>
              <a:t>kita</a:t>
            </a:r>
            <a:r>
              <a:rPr lang="en-ID" sz="1600" dirty="0"/>
              <a:t>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belajar</a:t>
            </a:r>
            <a:r>
              <a:rPr lang="en-ID" sz="1600" dirty="0"/>
              <a:t> </a:t>
            </a:r>
            <a:r>
              <a:rPr lang="en-ID" sz="1600" dirty="0" err="1"/>
              <a:t>bahasa</a:t>
            </a:r>
            <a:r>
              <a:rPr lang="en-ID" sz="1600" dirty="0"/>
              <a:t> </a:t>
            </a:r>
            <a:r>
              <a:rPr lang="en-ID" sz="1600" dirty="0" err="1"/>
              <a:t>pemrograman</a:t>
            </a:r>
            <a:r>
              <a:rPr lang="en-ID" sz="1600" dirty="0"/>
              <a:t> Python </a:t>
            </a:r>
            <a:r>
              <a:rPr lang="en-ID" sz="1600" dirty="0" err="1"/>
              <a:t>menggunakan</a:t>
            </a:r>
            <a:r>
              <a:rPr lang="en-ID" sz="1600" dirty="0"/>
              <a:t> </a:t>
            </a:r>
            <a:r>
              <a:rPr lang="en-ID" sz="1600" dirty="0" err="1"/>
              <a:t>versi</a:t>
            </a:r>
            <a:r>
              <a:rPr lang="en-ID" sz="1600" dirty="0"/>
              <a:t> </a:t>
            </a:r>
            <a:r>
              <a:rPr lang="en-ID" sz="1600" dirty="0" err="1"/>
              <a:t>terbaru</a:t>
            </a:r>
            <a:r>
              <a:rPr lang="en-ID" sz="1600" dirty="0"/>
              <a:t> </a:t>
            </a:r>
            <a:r>
              <a:rPr lang="en-ID" sz="1600" b="1" dirty="0"/>
              <a:t>3.6</a:t>
            </a:r>
            <a:r>
              <a:rPr lang="en-ID" sz="1600" dirty="0"/>
              <a:t>.2</a:t>
            </a:r>
          </a:p>
          <a:p>
            <a:endParaRPr lang="en-ID" sz="1600" dirty="0"/>
          </a:p>
          <a:p>
            <a:pPr marL="76200" indent="0">
              <a:buSzPct val="80000"/>
              <a:buNone/>
            </a:pPr>
            <a:r>
              <a:rPr lang="en-ID" sz="1600" dirty="0"/>
              <a:t>Cara </a:t>
            </a:r>
            <a:r>
              <a:rPr lang="en-ID" sz="1600" dirty="0" err="1"/>
              <a:t>menginstal</a:t>
            </a:r>
            <a:r>
              <a:rPr lang="en-ID" sz="1600" dirty="0"/>
              <a:t> python </a:t>
            </a:r>
            <a:r>
              <a:rPr lang="en-ID" sz="1600" dirty="0" err="1"/>
              <a:t>sangat</a:t>
            </a:r>
            <a:r>
              <a:rPr lang="en-ID" sz="1600" dirty="0"/>
              <a:t> </a:t>
            </a:r>
            <a:r>
              <a:rPr lang="en-ID" sz="1600" dirty="0" err="1"/>
              <a:t>mudah</a:t>
            </a:r>
            <a:r>
              <a:rPr lang="en-ID" sz="1600" dirty="0"/>
              <a:t>, </a:t>
            </a:r>
            <a:r>
              <a:rPr lang="en-ID" sz="1600" dirty="0" err="1"/>
              <a:t>ikuti</a:t>
            </a:r>
            <a:r>
              <a:rPr lang="en-ID" sz="1600" dirty="0"/>
              <a:t> </a:t>
            </a:r>
            <a:r>
              <a:rPr lang="en-ID" sz="1600" dirty="0" err="1"/>
              <a:t>panduan</a:t>
            </a:r>
            <a:r>
              <a:rPr lang="en-ID" sz="1600" dirty="0"/>
              <a:t> </a:t>
            </a:r>
            <a:r>
              <a:rPr lang="en-ID" sz="1600" dirty="0" err="1"/>
              <a:t>dibawah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. </a:t>
            </a:r>
            <a:r>
              <a:rPr lang="en-ID" sz="1600" dirty="0" err="1"/>
              <a:t>Dibawah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panduan</a:t>
            </a:r>
            <a:r>
              <a:rPr lang="en-ID" sz="1600" dirty="0"/>
              <a:t> </a:t>
            </a:r>
            <a:r>
              <a:rPr lang="en-ID" sz="1600" dirty="0" err="1"/>
              <a:t>cara</a:t>
            </a:r>
            <a:r>
              <a:rPr lang="en-ID" sz="1600" dirty="0"/>
              <a:t> </a:t>
            </a:r>
            <a:r>
              <a:rPr lang="en-ID" sz="1600" dirty="0" err="1"/>
              <a:t>instal</a:t>
            </a:r>
            <a:r>
              <a:rPr lang="en-ID" sz="1600" dirty="0"/>
              <a:t> python di platform Linux, Windows dan Mac OS.</a:t>
            </a:r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endParaRPr lang="en-ID"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38984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DDFBB-4712-4396-87B0-FEC191F30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sp>
        <p:nvSpPr>
          <p:cNvPr id="5" name="Google Shape;183;p20">
            <a:extLst>
              <a:ext uri="{FF2B5EF4-FFF2-40B4-BE49-F238E27FC236}">
                <a16:creationId xmlns:a16="http://schemas.microsoft.com/office/drawing/2014/main" id="{882E6118-0CB5-4A7C-ACA4-724AE1D4D82B}"/>
              </a:ext>
            </a:extLst>
          </p:cNvPr>
          <p:cNvSpPr txBox="1">
            <a:spLocks/>
          </p:cNvSpPr>
          <p:nvPr/>
        </p:nvSpPr>
        <p:spPr>
          <a:xfrm>
            <a:off x="575821" y="869244"/>
            <a:ext cx="7681529" cy="3875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>
              <a:spcBef>
                <a:spcPts val="600"/>
              </a:spcBef>
              <a:buClr>
                <a:srgbClr val="ABE33F"/>
              </a:buClr>
              <a:buSzPct val="80000"/>
              <a:buFont typeface="Karla"/>
              <a:buChar char="◆"/>
            </a:pP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Hasil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setelah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menjalankan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script :</a:t>
            </a:r>
          </a:p>
          <a:p>
            <a:pPr marL="285750" lvl="0" indent="-285750">
              <a:spcBef>
                <a:spcPts val="600"/>
              </a:spcBef>
              <a:buClr>
                <a:srgbClr val="ABE33F"/>
              </a:buClr>
              <a:buSzPct val="80000"/>
              <a:buFont typeface="Karla"/>
              <a:buChar char="◆"/>
            </a:pPr>
            <a:endParaRPr lang="en-ID" sz="1600" dirty="0">
              <a:solidFill>
                <a:srgbClr val="004C52"/>
              </a:solidFill>
              <a:latin typeface="Karla"/>
              <a:sym typeface="Karla"/>
            </a:endParaRPr>
          </a:p>
          <a:p>
            <a:pPr marL="285750" lvl="0" indent="-285750">
              <a:spcBef>
                <a:spcPts val="600"/>
              </a:spcBef>
              <a:buClr>
                <a:srgbClr val="ABE33F"/>
              </a:buClr>
              <a:buSzPct val="80000"/>
              <a:buFont typeface="Karla"/>
              <a:buChar char="◆"/>
            </a:pPr>
            <a:endParaRPr lang="en-ID" sz="1600" dirty="0">
              <a:solidFill>
                <a:srgbClr val="004C52"/>
              </a:solidFill>
              <a:latin typeface="Karla"/>
              <a:sym typeface="Karla"/>
            </a:endParaRPr>
          </a:p>
          <a:p>
            <a:pPr marL="285750" lvl="0" indent="-285750">
              <a:spcBef>
                <a:spcPts val="600"/>
              </a:spcBef>
              <a:buClr>
                <a:srgbClr val="ABE33F"/>
              </a:buClr>
              <a:buSzPct val="80000"/>
              <a:buFont typeface="Karla"/>
              <a:buChar char="◆"/>
            </a:pPr>
            <a:endParaRPr lang="en-ID" sz="1600" dirty="0">
              <a:solidFill>
                <a:srgbClr val="004C52"/>
              </a:solidFill>
              <a:latin typeface="Karla"/>
              <a:sym typeface="Karla"/>
            </a:endParaRPr>
          </a:p>
          <a:p>
            <a:pPr marL="285750" lvl="0" indent="-285750">
              <a:spcBef>
                <a:spcPts val="600"/>
              </a:spcBef>
              <a:buClr>
                <a:srgbClr val="ABE33F"/>
              </a:buClr>
              <a:buSzPct val="80000"/>
              <a:buFont typeface="Karla"/>
              <a:buChar char="◆"/>
            </a:pPr>
            <a:endParaRPr lang="en-ID" sz="1600" dirty="0">
              <a:solidFill>
                <a:srgbClr val="004C52"/>
              </a:solidFill>
              <a:latin typeface="Karla"/>
              <a:sym typeface="Karla"/>
            </a:endParaRPr>
          </a:p>
          <a:p>
            <a:pPr marL="285750" lvl="0" indent="-285750">
              <a:spcBef>
                <a:spcPts val="600"/>
              </a:spcBef>
              <a:buClr>
                <a:srgbClr val="ABE33F"/>
              </a:buClr>
              <a:buSzPct val="80000"/>
              <a:buFont typeface="Karla"/>
              <a:buChar char="◆"/>
            </a:pPr>
            <a:endParaRPr lang="en-ID" sz="1600" dirty="0">
              <a:solidFill>
                <a:srgbClr val="004C52"/>
              </a:solidFill>
              <a:latin typeface="Karla"/>
              <a:sym typeface="Karla"/>
            </a:endParaRPr>
          </a:p>
          <a:p>
            <a:pPr marL="285750" lvl="0" indent="-285750">
              <a:spcBef>
                <a:spcPts val="600"/>
              </a:spcBef>
              <a:buClr>
                <a:srgbClr val="ABE33F"/>
              </a:buClr>
              <a:buSzPct val="80000"/>
              <a:buFont typeface="Karla"/>
              <a:buChar char="◆"/>
            </a:pP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Pada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contoh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diatas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,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jika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program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dijalankan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maka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akan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mencetak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string “Saya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akan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ID" sz="1600" dirty="0" err="1">
                <a:solidFill>
                  <a:srgbClr val="004C52"/>
                </a:solidFill>
                <a:latin typeface="Karla"/>
                <a:sym typeface="Karla"/>
              </a:rPr>
              <a:t>libur</a:t>
            </a:r>
            <a:r>
              <a:rPr lang="en-ID" sz="1600" dirty="0">
                <a:solidFill>
                  <a:srgbClr val="004C52"/>
                </a:solidFill>
                <a:latin typeface="Karla"/>
                <a:sym typeface="Karla"/>
              </a:rPr>
              <a:t>” </a:t>
            </a:r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endParaRPr lang="en-ID" sz="16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A9ECBB6-4184-464E-BC96-DA33E8F54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31F714-FB2D-4F3C-8A3A-26358A884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162" y="2102203"/>
            <a:ext cx="120967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24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Loop Python</a:t>
            </a: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umum</a:t>
            </a:r>
            <a:r>
              <a:rPr lang="en-US" sz="1600" dirty="0"/>
              <a:t>, </a:t>
            </a:r>
            <a:r>
              <a:rPr lang="en-US" sz="1600" dirty="0" err="1"/>
              <a:t>pernyataan</a:t>
            </a:r>
            <a:r>
              <a:rPr lang="en-US" sz="1600" dirty="0"/>
              <a:t> pada </a:t>
            </a:r>
            <a:r>
              <a:rPr lang="en-US" sz="1600" dirty="0" err="1"/>
              <a:t>bahasa</a:t>
            </a:r>
            <a:r>
              <a:rPr lang="en-US" sz="1600" dirty="0"/>
              <a:t> </a:t>
            </a:r>
            <a:r>
              <a:rPr lang="en-US" sz="1600" dirty="0" err="1"/>
              <a:t>pemrograman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dieksekusi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berurutan</a:t>
            </a:r>
            <a:r>
              <a:rPr lang="en-US" sz="1600" dirty="0"/>
              <a:t>. </a:t>
            </a:r>
            <a:r>
              <a:rPr lang="en-US" sz="1600" dirty="0" err="1"/>
              <a:t>Pernyataan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fungsi</a:t>
            </a:r>
            <a:r>
              <a:rPr lang="en-US" sz="1600" dirty="0"/>
              <a:t> </a:t>
            </a:r>
            <a:r>
              <a:rPr lang="en-US" sz="1600" dirty="0" err="1"/>
              <a:t>dijalankan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, </a:t>
            </a:r>
            <a:r>
              <a:rPr lang="en-US" sz="1600" dirty="0" err="1"/>
              <a:t>diikuti</a:t>
            </a:r>
            <a:r>
              <a:rPr lang="en-US" sz="1600" dirty="0"/>
              <a:t> oleh yang </a:t>
            </a:r>
            <a:r>
              <a:rPr lang="en-US" sz="1600" dirty="0" err="1"/>
              <a:t>kedua</a:t>
            </a:r>
            <a:r>
              <a:rPr lang="en-US" sz="1600" dirty="0"/>
              <a:t>, dan </a:t>
            </a:r>
            <a:r>
              <a:rPr lang="en-US" sz="1600" dirty="0" err="1"/>
              <a:t>seterusnya</a:t>
            </a:r>
            <a:r>
              <a:rPr lang="en-US" sz="1600" dirty="0"/>
              <a:t>. </a:t>
            </a:r>
            <a:r>
              <a:rPr lang="en-US" sz="1600" dirty="0" err="1"/>
              <a:t>Tetapi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situasi</a:t>
            </a:r>
            <a:r>
              <a:rPr lang="en-US" sz="1600" dirty="0"/>
              <a:t> </a:t>
            </a:r>
            <a:r>
              <a:rPr lang="en-US" sz="1600" dirty="0" err="1"/>
              <a:t>dimana</a:t>
            </a:r>
            <a:r>
              <a:rPr lang="en-US" sz="1600" dirty="0"/>
              <a:t> Anda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menulis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kode</a:t>
            </a:r>
            <a:r>
              <a:rPr lang="en-US" sz="1600" dirty="0"/>
              <a:t>, </a:t>
            </a:r>
            <a:r>
              <a:rPr lang="en-US" sz="1600" dirty="0" err="1"/>
              <a:t>dimana</a:t>
            </a:r>
            <a:r>
              <a:rPr lang="en-US" sz="1600" dirty="0"/>
              <a:t> </a:t>
            </a:r>
            <a:r>
              <a:rPr lang="en-US" sz="1600" dirty="0" err="1"/>
              <a:t>kode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sangat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.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manual </a:t>
            </a:r>
            <a:r>
              <a:rPr lang="en-US" sz="1600" dirty="0" err="1"/>
              <a:t>maka</a:t>
            </a:r>
            <a:r>
              <a:rPr lang="en-US" sz="1600" dirty="0"/>
              <a:t> Anda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membuang-buang</a:t>
            </a:r>
            <a:r>
              <a:rPr lang="en-US" sz="1600" dirty="0"/>
              <a:t> </a:t>
            </a:r>
            <a:r>
              <a:rPr lang="en-US" sz="1600" dirty="0" err="1"/>
              <a:t>tenaga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menulis</a:t>
            </a:r>
            <a:r>
              <a:rPr lang="en-US" sz="1600" dirty="0"/>
              <a:t> </a:t>
            </a:r>
            <a:r>
              <a:rPr lang="en-US" sz="1600" dirty="0" err="1"/>
              <a:t>beratus-ratus</a:t>
            </a:r>
            <a:r>
              <a:rPr lang="en-US" sz="1600" dirty="0"/>
              <a:t> </a:t>
            </a:r>
            <a:r>
              <a:rPr lang="en-US" sz="1600" dirty="0" err="1"/>
              <a:t>bahkan</a:t>
            </a:r>
            <a:r>
              <a:rPr lang="en-US" sz="1600" dirty="0"/>
              <a:t> </a:t>
            </a:r>
            <a:r>
              <a:rPr lang="en-US" sz="1600" dirty="0" err="1"/>
              <a:t>beribu-ribu</a:t>
            </a:r>
            <a:r>
              <a:rPr lang="en-US" sz="1600" dirty="0"/>
              <a:t> </a:t>
            </a:r>
            <a:r>
              <a:rPr lang="en-US" sz="1600" dirty="0" err="1"/>
              <a:t>kode</a:t>
            </a:r>
            <a:r>
              <a:rPr lang="en-US" sz="1600" dirty="0"/>
              <a:t>.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 Anda </a:t>
            </a:r>
            <a:r>
              <a:rPr lang="en-US" sz="1600" dirty="0" err="1"/>
              <a:t>perlu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pengulangan</a:t>
            </a:r>
            <a:r>
              <a:rPr lang="en-US" sz="1600" dirty="0"/>
              <a:t> di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bahasa</a:t>
            </a:r>
            <a:r>
              <a:rPr lang="en-US" sz="1600" dirty="0"/>
              <a:t> </a:t>
            </a:r>
            <a:r>
              <a:rPr lang="en-US" sz="1600" dirty="0" err="1"/>
              <a:t>pemrograman</a:t>
            </a:r>
            <a:r>
              <a:rPr lang="en-US" sz="1600" dirty="0"/>
              <a:t> Python.</a:t>
            </a:r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r>
              <a:rPr lang="en-US" sz="1600" dirty="0"/>
              <a:t>Di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bahasa</a:t>
            </a:r>
            <a:r>
              <a:rPr lang="en-US" sz="1600" dirty="0"/>
              <a:t> </a:t>
            </a:r>
            <a:r>
              <a:rPr lang="en-US" sz="1600" dirty="0" err="1"/>
              <a:t>pemrograman</a:t>
            </a:r>
            <a:r>
              <a:rPr lang="en-US" sz="1600" dirty="0"/>
              <a:t> Python </a:t>
            </a:r>
            <a:r>
              <a:rPr lang="en-US" sz="1600" dirty="0" err="1"/>
              <a:t>pengulangan</a:t>
            </a:r>
            <a:r>
              <a:rPr lang="en-US" sz="1600" dirty="0"/>
              <a:t> </a:t>
            </a:r>
            <a:r>
              <a:rPr lang="en-US" sz="1600" dirty="0" err="1"/>
              <a:t>dibagi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3 </a:t>
            </a:r>
            <a:r>
              <a:rPr lang="en-US" sz="1600" dirty="0" err="1"/>
              <a:t>bagian</a:t>
            </a:r>
            <a:r>
              <a:rPr lang="en-US" sz="1600" dirty="0"/>
              <a:t>, </a:t>
            </a:r>
            <a:r>
              <a:rPr lang="en-US" sz="1600" dirty="0" err="1"/>
              <a:t>yaitu</a:t>
            </a:r>
            <a:r>
              <a:rPr lang="en-US" sz="1600" dirty="0"/>
              <a:t> :</a:t>
            </a:r>
            <a:endParaRPr lang="en-ID" sz="1600" dirty="0"/>
          </a:p>
          <a:p>
            <a:pPr>
              <a:buSzPct val="80000"/>
            </a:pPr>
            <a:r>
              <a:rPr lang="en-US" sz="1600" dirty="0"/>
              <a:t>While Loop</a:t>
            </a:r>
            <a:endParaRPr lang="en-ID" sz="1600" dirty="0"/>
          </a:p>
          <a:p>
            <a:pPr>
              <a:buSzPct val="80000"/>
            </a:pPr>
            <a:r>
              <a:rPr lang="en-US" sz="1600" dirty="0"/>
              <a:t>For Loop</a:t>
            </a:r>
            <a:endParaRPr lang="en-ID" sz="1600" dirty="0"/>
          </a:p>
          <a:p>
            <a:pPr>
              <a:buSzPct val="80000"/>
            </a:pPr>
            <a:r>
              <a:rPr lang="en-US" sz="1600" dirty="0"/>
              <a:t>Nested Loop</a:t>
            </a: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43882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038578"/>
            <a:ext cx="7681529" cy="3706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</a:pPr>
            <a:r>
              <a:rPr lang="en-US" dirty="0"/>
              <a:t>While Loop</a:t>
            </a:r>
            <a:endParaRPr lang="en-ID" dirty="0"/>
          </a:p>
          <a:p>
            <a:pPr marL="76200" indent="0">
              <a:buNone/>
            </a:pPr>
            <a:r>
              <a:rPr lang="en-US" sz="1600" dirty="0" err="1"/>
              <a:t>Pengulangan</a:t>
            </a:r>
            <a:r>
              <a:rPr lang="en-US" sz="1600" dirty="0"/>
              <a:t> While Loop di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bahasa</a:t>
            </a:r>
            <a:r>
              <a:rPr lang="en-US" sz="1600" dirty="0"/>
              <a:t> </a:t>
            </a:r>
            <a:r>
              <a:rPr lang="en-US" sz="1600" dirty="0" err="1"/>
              <a:t>pemrograman</a:t>
            </a:r>
            <a:r>
              <a:rPr lang="en-US" sz="1600" dirty="0"/>
              <a:t> Python </a:t>
            </a:r>
            <a:r>
              <a:rPr lang="en-US" sz="1600" dirty="0" err="1"/>
              <a:t>dieksesusi</a:t>
            </a:r>
            <a:r>
              <a:rPr lang="en-US" sz="1600" dirty="0"/>
              <a:t> statement </a:t>
            </a:r>
            <a:r>
              <a:rPr lang="en-US" sz="1600" dirty="0" err="1"/>
              <a:t>berkali</a:t>
            </a:r>
            <a:r>
              <a:rPr lang="en-US" sz="1600" dirty="0"/>
              <a:t>-kali </a:t>
            </a:r>
            <a:r>
              <a:rPr lang="en-US" sz="1600" dirty="0" err="1"/>
              <a:t>selama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</a:t>
            </a:r>
            <a:r>
              <a:rPr lang="en-US" sz="1600" dirty="0" err="1"/>
              <a:t>bernilai</a:t>
            </a:r>
            <a:r>
              <a:rPr lang="en-US" sz="1600" dirty="0"/>
              <a:t> </a:t>
            </a:r>
            <a:r>
              <a:rPr lang="en-US" sz="1600" dirty="0" err="1"/>
              <a:t>benar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 True.</a:t>
            </a:r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r>
              <a:rPr lang="en-US" sz="1600" dirty="0" err="1"/>
              <a:t>Dibawah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contoh</a:t>
            </a:r>
            <a:r>
              <a:rPr lang="en-US" sz="1600" dirty="0"/>
              <a:t> </a:t>
            </a:r>
            <a:r>
              <a:rPr lang="en-US" sz="1600" dirty="0" err="1"/>
              <a:t>penggunaan</a:t>
            </a:r>
            <a:r>
              <a:rPr lang="en-US" sz="1600" dirty="0"/>
              <a:t> </a:t>
            </a:r>
            <a:r>
              <a:rPr lang="en-US" sz="1600" dirty="0" err="1"/>
              <a:t>pengulangan</a:t>
            </a:r>
            <a:r>
              <a:rPr lang="en-US" sz="1600" dirty="0"/>
              <a:t> While Loop.</a:t>
            </a: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3488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ct val="80000"/>
            </a:pPr>
            <a:r>
              <a:rPr lang="en-ID" sz="1600" dirty="0" err="1"/>
              <a:t>Contoh</a:t>
            </a:r>
            <a:r>
              <a:rPr lang="en-ID" sz="1600" dirty="0"/>
              <a:t> </a:t>
            </a:r>
            <a:r>
              <a:rPr lang="en-ID" sz="1600" dirty="0" err="1"/>
              <a:t>penggunaan</a:t>
            </a:r>
            <a:r>
              <a:rPr lang="en-ID" sz="1600" dirty="0"/>
              <a:t> while loop :</a:t>
            </a:r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pPr marL="285750" indent="-285750">
              <a:buSzPct val="80000"/>
            </a:pPr>
            <a:r>
              <a:rPr lang="en-ID" sz="1600" dirty="0"/>
              <a:t>Hasil </a:t>
            </a:r>
            <a:r>
              <a:rPr lang="en-ID" sz="1600" dirty="0" err="1"/>
              <a:t>setelah</a:t>
            </a:r>
            <a:r>
              <a:rPr lang="en-ID" sz="1600" dirty="0"/>
              <a:t> </a:t>
            </a:r>
            <a:r>
              <a:rPr lang="en-ID" sz="1600" dirty="0" err="1"/>
              <a:t>menjalankan</a:t>
            </a:r>
            <a:r>
              <a:rPr lang="en-ID" sz="1600" dirty="0"/>
              <a:t> script : </a:t>
            </a:r>
          </a:p>
          <a:p>
            <a:pPr marL="0" indent="0">
              <a:buNone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774D9-E642-4028-B6F2-4DEF1E894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887" y="1744818"/>
            <a:ext cx="2562225" cy="1228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B7D1C2-5C39-4053-9D53-294146A1F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124" y="3344878"/>
            <a:ext cx="10477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212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038578"/>
            <a:ext cx="7681529" cy="3706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</a:pPr>
            <a:r>
              <a:rPr lang="en-US" dirty="0"/>
              <a:t>For Loop</a:t>
            </a:r>
            <a:endParaRPr lang="en-ID" dirty="0"/>
          </a:p>
          <a:p>
            <a:pPr marL="76200" indent="0">
              <a:buNone/>
            </a:pPr>
            <a:r>
              <a:rPr lang="en-US" sz="1600" dirty="0" err="1"/>
              <a:t>Pengulangan</a:t>
            </a:r>
            <a:r>
              <a:rPr lang="en-US" sz="1600" dirty="0"/>
              <a:t> for pada Python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kemampuan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mengulangi</a:t>
            </a:r>
            <a:r>
              <a:rPr lang="en-US" sz="1600" dirty="0"/>
              <a:t> item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urutan</a:t>
            </a:r>
            <a:r>
              <a:rPr lang="en-US" sz="1600" dirty="0"/>
              <a:t> </a:t>
            </a:r>
            <a:r>
              <a:rPr lang="en-US" sz="1600" dirty="0" err="1"/>
              <a:t>apapun</a:t>
            </a:r>
            <a:r>
              <a:rPr lang="en-US" sz="1600" dirty="0"/>
              <a:t>, </a:t>
            </a:r>
            <a:r>
              <a:rPr lang="en-US" sz="1600" dirty="0" err="1"/>
              <a:t>seperti</a:t>
            </a:r>
            <a:r>
              <a:rPr lang="en-US" sz="1600" dirty="0"/>
              <a:t> list </a:t>
            </a:r>
            <a:r>
              <a:rPr lang="en-US" sz="1600" dirty="0" err="1"/>
              <a:t>atau</a:t>
            </a:r>
            <a:r>
              <a:rPr lang="en-US" sz="1600" dirty="0"/>
              <a:t> string.</a:t>
            </a:r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r>
              <a:rPr lang="en-US" sz="1600" dirty="0" err="1"/>
              <a:t>Dibawah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contoh</a:t>
            </a:r>
            <a:r>
              <a:rPr lang="en-US" sz="1600" dirty="0"/>
              <a:t> </a:t>
            </a:r>
            <a:r>
              <a:rPr lang="en-US" sz="1600" dirty="0" err="1"/>
              <a:t>penggunaan</a:t>
            </a:r>
            <a:r>
              <a:rPr lang="en-US" sz="1600" dirty="0"/>
              <a:t> </a:t>
            </a:r>
            <a:r>
              <a:rPr lang="en-US" sz="1600" dirty="0" err="1"/>
              <a:t>pengulangan</a:t>
            </a:r>
            <a:r>
              <a:rPr lang="en-US" sz="1600" dirty="0"/>
              <a:t> While Loop.</a:t>
            </a: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60234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ct val="80000"/>
            </a:pPr>
            <a:r>
              <a:rPr lang="en-ID" sz="1600" dirty="0" err="1"/>
              <a:t>Contoh</a:t>
            </a:r>
            <a:r>
              <a:rPr lang="en-ID" sz="1600" dirty="0"/>
              <a:t> </a:t>
            </a:r>
            <a:r>
              <a:rPr lang="en-ID" sz="1600" dirty="0" err="1"/>
              <a:t>penggunaan</a:t>
            </a:r>
            <a:r>
              <a:rPr lang="en-ID" sz="1600" dirty="0"/>
              <a:t> for loop :</a:t>
            </a:r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pPr marL="285750" indent="-285750">
              <a:buSzPct val="80000"/>
            </a:pPr>
            <a:r>
              <a:rPr lang="en-ID" sz="1600" dirty="0"/>
              <a:t>Hasil </a:t>
            </a:r>
            <a:r>
              <a:rPr lang="en-ID" sz="1600" dirty="0" err="1"/>
              <a:t>setelah</a:t>
            </a:r>
            <a:r>
              <a:rPr lang="en-ID" sz="1600" dirty="0"/>
              <a:t> </a:t>
            </a:r>
            <a:r>
              <a:rPr lang="en-ID" sz="1600" dirty="0" err="1"/>
              <a:t>menjalankan</a:t>
            </a:r>
            <a:r>
              <a:rPr lang="en-ID" sz="1600" dirty="0"/>
              <a:t> script : </a:t>
            </a:r>
          </a:p>
          <a:p>
            <a:pPr marL="0" indent="0">
              <a:buNone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B51ED0-419C-485B-850B-C95416702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386" y="1798622"/>
            <a:ext cx="2943225" cy="12018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CF1A37-6840-4068-A20D-26FB04085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1272" y="3402364"/>
            <a:ext cx="11906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83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038578"/>
            <a:ext cx="7681529" cy="3706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</a:pPr>
            <a:r>
              <a:rPr lang="en-US" dirty="0"/>
              <a:t>Nested Loop</a:t>
            </a:r>
            <a:endParaRPr lang="en-ID" dirty="0"/>
          </a:p>
          <a:p>
            <a:pPr marL="76200" indent="0">
              <a:buNone/>
            </a:pPr>
            <a:r>
              <a:rPr lang="en-US" sz="1600" dirty="0"/>
              <a:t>Bahasa </a:t>
            </a:r>
            <a:r>
              <a:rPr lang="en-US" sz="1600" dirty="0" err="1"/>
              <a:t>pemrograman</a:t>
            </a:r>
            <a:r>
              <a:rPr lang="en-US" sz="1600" dirty="0"/>
              <a:t> Python </a:t>
            </a:r>
            <a:r>
              <a:rPr lang="en-US" sz="1600" dirty="0" err="1"/>
              <a:t>memungkinkan</a:t>
            </a:r>
            <a:r>
              <a:rPr lang="en-US" sz="1600" dirty="0"/>
              <a:t> </a:t>
            </a:r>
            <a:r>
              <a:rPr lang="en-US" sz="1600" dirty="0" err="1"/>
              <a:t>penggunaan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lingkaran</a:t>
            </a:r>
            <a:r>
              <a:rPr lang="en-US" sz="1600" dirty="0"/>
              <a:t> di </a:t>
            </a:r>
            <a:r>
              <a:rPr lang="en-US" sz="1600" dirty="0" err="1"/>
              <a:t>dalam</a:t>
            </a:r>
            <a:r>
              <a:rPr lang="en-US" sz="1600" dirty="0"/>
              <a:t> loop lain. </a:t>
            </a:r>
            <a:r>
              <a:rPr lang="en-US" sz="1600" dirty="0" err="1"/>
              <a:t>Bagian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 </a:t>
            </a:r>
            <a:r>
              <a:rPr lang="en-US" sz="1600" dirty="0" err="1"/>
              <a:t>menunjukkan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contoh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menggambarkan</a:t>
            </a:r>
            <a:r>
              <a:rPr lang="en-US" sz="1600" dirty="0"/>
              <a:t> </a:t>
            </a:r>
            <a:r>
              <a:rPr lang="en-US" sz="1600" dirty="0" err="1"/>
              <a:t>konsep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.</a:t>
            </a:r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r>
              <a:rPr lang="en-US" sz="1600" dirty="0" err="1"/>
              <a:t>Dibawah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contoh</a:t>
            </a:r>
            <a:r>
              <a:rPr lang="en-US" sz="1600" dirty="0"/>
              <a:t> </a:t>
            </a:r>
            <a:r>
              <a:rPr lang="en-US" sz="1600" dirty="0" err="1"/>
              <a:t>penggunaan</a:t>
            </a:r>
            <a:r>
              <a:rPr lang="en-US" sz="1600" dirty="0"/>
              <a:t> Nested Loop.</a:t>
            </a: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54517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ct val="80000"/>
            </a:pPr>
            <a:r>
              <a:rPr lang="en-ID" sz="1600" dirty="0" err="1"/>
              <a:t>Contoh</a:t>
            </a:r>
            <a:r>
              <a:rPr lang="en-ID" sz="1600" dirty="0"/>
              <a:t> </a:t>
            </a:r>
            <a:r>
              <a:rPr lang="en-ID" sz="1600" dirty="0" err="1"/>
              <a:t>penggunaan</a:t>
            </a:r>
            <a:r>
              <a:rPr lang="en-ID" sz="1600" dirty="0"/>
              <a:t> for loop :</a:t>
            </a:r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pPr marL="285750" indent="-285750">
              <a:buSzPct val="80000"/>
            </a:pPr>
            <a:r>
              <a:rPr lang="en-ID" sz="1600" dirty="0"/>
              <a:t>Hasil </a:t>
            </a:r>
            <a:r>
              <a:rPr lang="en-ID" sz="1600" dirty="0" err="1"/>
              <a:t>setelah</a:t>
            </a:r>
            <a:r>
              <a:rPr lang="en-ID" sz="1600" dirty="0"/>
              <a:t> </a:t>
            </a:r>
            <a:r>
              <a:rPr lang="en-ID" sz="1600" dirty="0" err="1"/>
              <a:t>menjalankan</a:t>
            </a:r>
            <a:r>
              <a:rPr lang="en-ID" sz="1600" dirty="0"/>
              <a:t> script : </a:t>
            </a:r>
          </a:p>
          <a:p>
            <a:pPr marL="0" indent="0">
              <a:buNone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ADB49E-5A0E-44FE-99A3-D112184FD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5" y="1682044"/>
            <a:ext cx="3143250" cy="13944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348AF3-DB7A-41B0-B28A-A432CD54F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572" y="3279776"/>
            <a:ext cx="9620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012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Number Python</a:t>
            </a: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600" dirty="0"/>
              <a:t>Number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data Python yang </a:t>
            </a:r>
            <a:r>
              <a:rPr lang="en-US" sz="1600" dirty="0" err="1"/>
              <a:t>menyimpan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numerik</a:t>
            </a:r>
            <a:r>
              <a:rPr lang="en-US" sz="1600" dirty="0"/>
              <a:t>. Number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data yang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berubah</a:t>
            </a:r>
            <a:r>
              <a:rPr lang="en-US" sz="1600" dirty="0"/>
              <a:t>.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berarti</a:t>
            </a:r>
            <a:r>
              <a:rPr lang="en-US" sz="1600" dirty="0"/>
              <a:t>, </a:t>
            </a:r>
            <a:r>
              <a:rPr lang="en-US" sz="1600" dirty="0" err="1"/>
              <a:t>mengubah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sejumlah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data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menghasilkan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 yang </a:t>
            </a:r>
            <a:r>
              <a:rPr lang="en-US" sz="1600" dirty="0" err="1"/>
              <a:t>baru</a:t>
            </a:r>
            <a:r>
              <a:rPr lang="en-US" sz="1600" dirty="0"/>
              <a:t> </a:t>
            </a:r>
            <a:r>
              <a:rPr lang="en-US" sz="1600" dirty="0" err="1"/>
              <a:t>dialokasikan</a:t>
            </a:r>
            <a:r>
              <a:rPr lang="en-US" sz="1600" dirty="0"/>
              <a:t>.</a:t>
            </a:r>
            <a:r>
              <a:rPr lang="en-ID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 Number </a:t>
            </a:r>
            <a:r>
              <a:rPr lang="en-US" sz="1600" dirty="0" err="1"/>
              <a:t>dibuat</a:t>
            </a:r>
            <a:r>
              <a:rPr lang="en-US" sz="1600" dirty="0"/>
              <a:t> </a:t>
            </a:r>
            <a:r>
              <a:rPr lang="en-US" sz="1600" dirty="0" err="1"/>
              <a:t>saat</a:t>
            </a:r>
            <a:r>
              <a:rPr lang="en-US" sz="1600" dirty="0"/>
              <a:t> Anda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pada-</a:t>
            </a:r>
            <a:r>
              <a:rPr lang="en-US" sz="1600" dirty="0" err="1"/>
              <a:t>nya</a:t>
            </a:r>
            <a:r>
              <a:rPr lang="en-US" sz="1600" dirty="0"/>
              <a:t>.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contoh</a:t>
            </a:r>
            <a:r>
              <a:rPr lang="en-US" sz="1600" dirty="0"/>
              <a:t> : </a:t>
            </a:r>
            <a:r>
              <a:rPr lang="en-US" sz="1600" dirty="0" err="1"/>
              <a:t>angkaPertama</a:t>
            </a:r>
            <a:r>
              <a:rPr lang="en-US" sz="1600" dirty="0"/>
              <a:t> = 1 dan </a:t>
            </a:r>
            <a:r>
              <a:rPr lang="en-US" sz="1600" dirty="0" err="1"/>
              <a:t>angkaKedua</a:t>
            </a:r>
            <a:r>
              <a:rPr lang="en-US" sz="1600" dirty="0"/>
              <a:t> = 33</a:t>
            </a:r>
            <a:endParaRPr lang="en-ID" sz="1600" dirty="0"/>
          </a:p>
          <a:p>
            <a:pPr marL="76200" indent="0">
              <a:buNone/>
            </a:pPr>
            <a:r>
              <a:rPr lang="en-US" sz="1600" dirty="0"/>
              <a:t>Python </a:t>
            </a:r>
            <a:r>
              <a:rPr lang="en-US" sz="1600" dirty="0" err="1"/>
              <a:t>mendukung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data Number </a:t>
            </a:r>
            <a:r>
              <a:rPr lang="en-US" sz="1600" dirty="0" err="1"/>
              <a:t>diantaranya</a:t>
            </a:r>
            <a:r>
              <a:rPr lang="en-US" sz="1600" dirty="0"/>
              <a:t> :</a:t>
            </a:r>
            <a:endParaRPr lang="en-ID" sz="1600" dirty="0"/>
          </a:p>
          <a:p>
            <a:pPr>
              <a:buSzPct val="80000"/>
              <a:buFont typeface="+mj-lt"/>
              <a:buAutoNum type="arabicPeriod"/>
            </a:pPr>
            <a:r>
              <a:rPr lang="en-US" sz="1600" dirty="0"/>
              <a:t>Int</a:t>
            </a:r>
            <a:endParaRPr lang="en-ID" sz="1600" dirty="0"/>
          </a:p>
          <a:p>
            <a:pPr>
              <a:buSzPct val="80000"/>
              <a:buFont typeface="+mj-lt"/>
              <a:buAutoNum type="arabicPeriod"/>
            </a:pPr>
            <a:r>
              <a:rPr lang="en-US" sz="1600" dirty="0"/>
              <a:t>Float</a:t>
            </a:r>
            <a:endParaRPr lang="en-ID" sz="1600" dirty="0"/>
          </a:p>
          <a:p>
            <a:pPr>
              <a:buSzPct val="80000"/>
              <a:buFont typeface="+mj-lt"/>
              <a:buAutoNum type="arabicPeriod"/>
            </a:pPr>
            <a:r>
              <a:rPr lang="en-US" sz="1600" dirty="0"/>
              <a:t>Complex</a:t>
            </a:r>
          </a:p>
          <a:p>
            <a:pPr>
              <a:buSzPct val="80000"/>
              <a:buFont typeface="+mj-lt"/>
              <a:buAutoNum type="arabicPeriod"/>
            </a:pPr>
            <a:endParaRPr lang="en-ID" sz="1600" dirty="0"/>
          </a:p>
          <a:p>
            <a:pPr marL="76200" indent="0">
              <a:buNone/>
            </a:pPr>
            <a:r>
              <a:rPr lang="en-US" sz="1600" dirty="0" err="1"/>
              <a:t>Berikut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contoh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data Number pada Python :</a:t>
            </a: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40313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DDFBB-4712-4396-87B0-FEC191F30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49</a:t>
            </a:fld>
            <a:endParaRPr lang="e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58B6BE6-8574-4B5B-B4FD-126DF6DE7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205516"/>
              </p:ext>
            </p:extLst>
          </p:nvPr>
        </p:nvGraphicFramePr>
        <p:xfrm>
          <a:off x="575822" y="1140178"/>
          <a:ext cx="7879557" cy="351084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626519">
                  <a:extLst>
                    <a:ext uri="{9D8B030D-6E8A-4147-A177-3AD203B41FA5}">
                      <a16:colId xmlns:a16="http://schemas.microsoft.com/office/drawing/2014/main" val="2715439823"/>
                    </a:ext>
                  </a:extLst>
                </a:gridCol>
                <a:gridCol w="2626519">
                  <a:extLst>
                    <a:ext uri="{9D8B030D-6E8A-4147-A177-3AD203B41FA5}">
                      <a16:colId xmlns:a16="http://schemas.microsoft.com/office/drawing/2014/main" val="1812849645"/>
                    </a:ext>
                  </a:extLst>
                </a:gridCol>
                <a:gridCol w="2626519">
                  <a:extLst>
                    <a:ext uri="{9D8B030D-6E8A-4147-A177-3AD203B41FA5}">
                      <a16:colId xmlns:a16="http://schemas.microsoft.com/office/drawing/2014/main" val="90199504"/>
                    </a:ext>
                  </a:extLst>
                </a:gridCol>
              </a:tblGrid>
              <a:tr h="438856">
                <a:tc>
                  <a:txBody>
                    <a:bodyPr/>
                    <a:lstStyle/>
                    <a:p>
                      <a:pPr algn="l"/>
                      <a:r>
                        <a:rPr lang="en-ID" dirty="0">
                          <a:effectLst/>
                        </a:rPr>
                        <a:t>Int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>
                          <a:effectLst/>
                        </a:rPr>
                        <a:t>Float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>
                          <a:effectLst/>
                        </a:rPr>
                        <a:t>Complex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2535389921"/>
                  </a:ext>
                </a:extLst>
              </a:tr>
              <a:tr h="438856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20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0.1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3.14j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521485131"/>
                  </a:ext>
                </a:extLst>
              </a:tr>
              <a:tr h="438856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300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1.20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35.j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522119410"/>
                  </a:ext>
                </a:extLst>
              </a:tr>
              <a:tr h="438856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-13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-41.2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3.12e-12j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377131718"/>
                  </a:ext>
                </a:extLst>
              </a:tr>
              <a:tr h="438856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020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32.23+e123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.873j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2303459677"/>
                  </a:ext>
                </a:extLst>
              </a:tr>
              <a:tr h="438856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-0103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-92.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-.123+0J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535387189"/>
                  </a:ext>
                </a:extLst>
              </a:tr>
              <a:tr h="438856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-0x212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-32.52e10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3e+123J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254844917"/>
                  </a:ext>
                </a:extLst>
              </a:tr>
              <a:tr h="438856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0x56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60.2-E13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effectLst/>
                        </a:rPr>
                        <a:t>4.31e-4j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2736774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79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2F7242-A728-4C2C-BC5C-86CDD7DD1F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Google Shape;182;p20">
            <a:extLst>
              <a:ext uri="{FF2B5EF4-FFF2-40B4-BE49-F238E27FC236}">
                <a16:creationId xmlns:a16="http://schemas.microsoft.com/office/drawing/2014/main" id="{92EC0A93-77F0-497F-A7D0-0A57198F9A2F}"/>
              </a:ext>
            </a:extLst>
          </p:cNvPr>
          <p:cNvSpPr txBox="1">
            <a:spLocks/>
          </p:cNvSpPr>
          <p:nvPr/>
        </p:nvSpPr>
        <p:spPr>
          <a:xfrm>
            <a:off x="886649" y="183912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C3E995-1CDE-4874-99B8-63C3A714B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688" y="183912"/>
            <a:ext cx="3228623" cy="477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14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628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30490"/>
            <a:ext cx="7681529" cy="3431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</a:pP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Number Python</a:t>
            </a:r>
            <a:endParaRPr lang="en-ID" dirty="0"/>
          </a:p>
          <a:p>
            <a:pPr marL="76200" indent="0">
              <a:buSzPct val="80000"/>
              <a:buNone/>
            </a:pPr>
            <a:r>
              <a:rPr lang="en-US" sz="1600" dirty="0"/>
              <a:t>Pada Python Anda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mengkonversi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data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fungsi</a:t>
            </a:r>
            <a:r>
              <a:rPr lang="en-US" sz="1600" dirty="0"/>
              <a:t>. </a:t>
            </a:r>
            <a:r>
              <a:rPr lang="en-US" sz="1600" dirty="0" err="1"/>
              <a:t>Dibawah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fungsi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mengkonversi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data number Python.</a:t>
            </a:r>
            <a:endParaRPr lang="en-ID" sz="1600" dirty="0"/>
          </a:p>
          <a:p>
            <a:pPr>
              <a:buSzPct val="80000"/>
              <a:buFont typeface="+mj-lt"/>
              <a:buAutoNum type="arabicPeriod"/>
            </a:pPr>
            <a:r>
              <a:rPr lang="en-US" sz="1600" dirty="0"/>
              <a:t>int(x) 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meng-konversi</a:t>
            </a:r>
            <a:r>
              <a:rPr lang="en-US" sz="1600" dirty="0"/>
              <a:t> x </a:t>
            </a:r>
            <a:r>
              <a:rPr lang="en-US" sz="1600" dirty="0" err="1"/>
              <a:t>menjadi</a:t>
            </a:r>
            <a:r>
              <a:rPr lang="en-US" sz="1600" dirty="0"/>
              <a:t> plain integer.</a:t>
            </a:r>
            <a:endParaRPr lang="en-ID" sz="1600" dirty="0"/>
          </a:p>
          <a:p>
            <a:pPr>
              <a:buSzPct val="80000"/>
              <a:buFont typeface="+mj-lt"/>
              <a:buAutoNum type="arabicPeriod"/>
            </a:pPr>
            <a:r>
              <a:rPr lang="en-US" sz="1600" dirty="0"/>
              <a:t>long(x) 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meng-konversi</a:t>
            </a:r>
            <a:r>
              <a:rPr lang="en-US" sz="1600" dirty="0"/>
              <a:t> x </a:t>
            </a:r>
            <a:r>
              <a:rPr lang="en-US" sz="1600" dirty="0" err="1"/>
              <a:t>menjadi</a:t>
            </a:r>
            <a:r>
              <a:rPr lang="en-US" sz="1600" dirty="0"/>
              <a:t> long integer.</a:t>
            </a:r>
            <a:endParaRPr lang="en-ID" sz="1600" dirty="0"/>
          </a:p>
          <a:p>
            <a:pPr>
              <a:buSzPct val="80000"/>
              <a:buFont typeface="+mj-lt"/>
              <a:buAutoNum type="arabicPeriod"/>
            </a:pPr>
            <a:r>
              <a:rPr lang="en-US" sz="1600" dirty="0"/>
              <a:t>float(x) 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meng-konversi</a:t>
            </a:r>
            <a:r>
              <a:rPr lang="en-US" sz="1600" dirty="0"/>
              <a:t> x </a:t>
            </a:r>
            <a:r>
              <a:rPr lang="en-US" sz="1600" dirty="0" err="1"/>
              <a:t>menjadi</a:t>
            </a:r>
            <a:r>
              <a:rPr lang="en-US" sz="1600" dirty="0"/>
              <a:t> floating point number.</a:t>
            </a:r>
            <a:endParaRPr lang="en-ID" sz="1600" dirty="0"/>
          </a:p>
          <a:p>
            <a:pPr>
              <a:buSzPct val="80000"/>
              <a:buFont typeface="+mj-lt"/>
              <a:buAutoNum type="arabicPeriod"/>
            </a:pPr>
            <a:r>
              <a:rPr lang="en-US" sz="1600" dirty="0"/>
              <a:t>complex(x) 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meng-konversi</a:t>
            </a:r>
            <a:r>
              <a:rPr lang="en-US" sz="1600" dirty="0"/>
              <a:t> x </a:t>
            </a:r>
            <a:r>
              <a:rPr lang="en-US" sz="1600" dirty="0" err="1"/>
              <a:t>menjadi</a:t>
            </a:r>
            <a:r>
              <a:rPr lang="en-US" sz="1600" dirty="0"/>
              <a:t> complex number </a:t>
            </a:r>
            <a:r>
              <a:rPr lang="en-US" sz="1600" dirty="0" err="1"/>
              <a:t>dengna</a:t>
            </a:r>
            <a:r>
              <a:rPr lang="en-US" sz="1600" dirty="0"/>
              <a:t> real part x dan imaginary part zero.</a:t>
            </a:r>
            <a:endParaRPr lang="en-ID" sz="1600" dirty="0"/>
          </a:p>
          <a:p>
            <a:pPr>
              <a:buSzPct val="80000"/>
              <a:buFont typeface="+mj-lt"/>
              <a:buAutoNum type="arabicPeriod"/>
            </a:pPr>
            <a:r>
              <a:rPr lang="en-US" sz="1600" dirty="0"/>
              <a:t>complex(x, y) 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meng-konversi</a:t>
            </a:r>
            <a:r>
              <a:rPr lang="en-US" sz="1600" dirty="0"/>
              <a:t> x dan y </a:t>
            </a:r>
            <a:r>
              <a:rPr lang="en-US" sz="1600" dirty="0" err="1"/>
              <a:t>menjadi</a:t>
            </a:r>
            <a:r>
              <a:rPr lang="en-US" sz="1600" dirty="0"/>
              <a:t> complex number </a:t>
            </a:r>
            <a:r>
              <a:rPr lang="en-US" sz="1600" dirty="0" err="1"/>
              <a:t>dengan</a:t>
            </a:r>
            <a:r>
              <a:rPr lang="en-US" sz="1600" dirty="0"/>
              <a:t> real part x dan imaginary part y. x dan numeric expressions y.</a:t>
            </a: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69485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Python</a:t>
            </a:r>
          </a:p>
          <a:p>
            <a:pPr>
              <a:buSzPct val="80000"/>
            </a:pPr>
            <a:endParaRPr lang="en-ID" sz="1600" dirty="0"/>
          </a:p>
          <a:p>
            <a:pPr marL="76200" indent="0">
              <a:buSzPct val="80000"/>
              <a:buNone/>
            </a:pPr>
            <a:r>
              <a:rPr lang="en-US" sz="1600" dirty="0"/>
              <a:t>Pada </a:t>
            </a:r>
            <a:r>
              <a:rPr lang="en-US" sz="1600" dirty="0" err="1"/>
              <a:t>bahasa</a:t>
            </a:r>
            <a:r>
              <a:rPr lang="en-US" sz="1600" dirty="0"/>
              <a:t> </a:t>
            </a:r>
            <a:r>
              <a:rPr lang="en-US" sz="1600" dirty="0" err="1"/>
              <a:t>pemrograman</a:t>
            </a:r>
            <a:r>
              <a:rPr lang="en-US" sz="1600" dirty="0"/>
              <a:t> Python </a:t>
            </a:r>
            <a:r>
              <a:rPr lang="en-US" sz="1600" dirty="0" err="1"/>
              <a:t>terdapat</a:t>
            </a:r>
            <a:r>
              <a:rPr lang="en-US" sz="1600" dirty="0"/>
              <a:t> </a:t>
            </a:r>
            <a:r>
              <a:rPr lang="en-US" sz="1600" dirty="0" err="1"/>
              <a:t>fungsi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perhitungan</a:t>
            </a:r>
            <a:r>
              <a:rPr lang="en-US" sz="1600" dirty="0"/>
              <a:t> </a:t>
            </a:r>
            <a:r>
              <a:rPr lang="en-US" sz="1600" dirty="0" err="1"/>
              <a:t>matematis</a:t>
            </a:r>
            <a:r>
              <a:rPr lang="en-US" sz="1600" dirty="0"/>
              <a:t>, </a:t>
            </a:r>
            <a:r>
              <a:rPr lang="en-US" sz="1600" dirty="0" err="1"/>
              <a:t>berikut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daftarnya</a:t>
            </a:r>
            <a:r>
              <a:rPr lang="en-US" sz="1600" dirty="0"/>
              <a:t> :</a:t>
            </a: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42964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DDFBB-4712-4396-87B0-FEC191F30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52</a:t>
            </a:fld>
            <a:endParaRPr lang="e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C9AEA5-E68D-4FEB-977C-DC422BE50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568066"/>
              </p:ext>
            </p:extLst>
          </p:nvPr>
        </p:nvGraphicFramePr>
        <p:xfrm>
          <a:off x="575822" y="1117599"/>
          <a:ext cx="7879557" cy="361620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626519">
                  <a:extLst>
                    <a:ext uri="{9D8B030D-6E8A-4147-A177-3AD203B41FA5}">
                      <a16:colId xmlns:a16="http://schemas.microsoft.com/office/drawing/2014/main" val="3758061925"/>
                    </a:ext>
                  </a:extLst>
                </a:gridCol>
                <a:gridCol w="2626519">
                  <a:extLst>
                    <a:ext uri="{9D8B030D-6E8A-4147-A177-3AD203B41FA5}">
                      <a16:colId xmlns:a16="http://schemas.microsoft.com/office/drawing/2014/main" val="1478999693"/>
                    </a:ext>
                  </a:extLst>
                </a:gridCol>
                <a:gridCol w="2626519">
                  <a:extLst>
                    <a:ext uri="{9D8B030D-6E8A-4147-A177-3AD203B41FA5}">
                      <a16:colId xmlns:a16="http://schemas.microsoft.com/office/drawing/2014/main" val="1008548793"/>
                    </a:ext>
                  </a:extLst>
                </a:gridCol>
              </a:tblGrid>
              <a:tr h="291422">
                <a:tc>
                  <a:txBody>
                    <a:bodyPr/>
                    <a:lstStyle/>
                    <a:p>
                      <a:pPr algn="l"/>
                      <a:r>
                        <a:rPr lang="en-ID" sz="1200" dirty="0">
                          <a:effectLst/>
                        </a:rPr>
                        <a:t>Nama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82090" marR="82090" marT="54727" marB="547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200">
                          <a:effectLst/>
                        </a:rPr>
                        <a:t>Penggunaan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82090" marR="82090" marT="54727" marB="547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200">
                          <a:effectLst/>
                        </a:rPr>
                        <a:t>Penjelasan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82090" marR="82090" marT="54727" marB="54727" anchor="ctr"/>
                </a:tc>
                <a:extLst>
                  <a:ext uri="{0D108BD9-81ED-4DB2-BD59-A6C34878D82A}">
                    <a16:rowId xmlns:a16="http://schemas.microsoft.com/office/drawing/2014/main" val="2879555483"/>
                  </a:ext>
                </a:extLst>
              </a:tr>
              <a:tr h="473732"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</a:rPr>
                        <a:t>Absolute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82090" marR="82090" marT="54727" marB="54727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abs(x)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82090" marR="82090" marT="54727" marB="54727" anchor="ctr"/>
                </a:tc>
                <a:tc>
                  <a:txBody>
                    <a:bodyPr/>
                    <a:lstStyle/>
                    <a:p>
                      <a:r>
                        <a:rPr lang="sv-SE" sz="1200">
                          <a:effectLst/>
                        </a:rPr>
                        <a:t>Nilai absolut dari x:(positive) jarak antara x and 0.</a:t>
                      </a:r>
                      <a:endParaRPr lang="sv-SE" sz="1200">
                        <a:effectLst/>
                        <a:latin typeface="Karla" panose="020B0604020202020204" charset="0"/>
                      </a:endParaRPr>
                    </a:p>
                  </a:txBody>
                  <a:tcPr marL="82090" marR="82090" marT="54727" marB="54727" anchor="ctr"/>
                </a:tc>
                <a:extLst>
                  <a:ext uri="{0D108BD9-81ED-4DB2-BD59-A6C34878D82A}">
                    <a16:rowId xmlns:a16="http://schemas.microsoft.com/office/drawing/2014/main" val="4158695895"/>
                  </a:ext>
                </a:extLst>
              </a:tr>
              <a:tr h="473732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Ceiling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82090" marR="82090" marT="54727" marB="54727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ceil(x)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82090" marR="82090" marT="54727" marB="54727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Ceiling dari x: integer terkecil yang kurang dari x.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82090" marR="82090" marT="54727" marB="54727" anchor="ctr"/>
                </a:tc>
                <a:extLst>
                  <a:ext uri="{0D108BD9-81ED-4DB2-BD59-A6C34878D82A}">
                    <a16:rowId xmlns:a16="http://schemas.microsoft.com/office/drawing/2014/main" val="896173138"/>
                  </a:ext>
                </a:extLst>
              </a:tr>
              <a:tr h="838351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Cmp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82090" marR="82090" marT="54727" marB="54727" anchor="ctr"/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</a:rPr>
                        <a:t>cmp</a:t>
                      </a:r>
                      <a:r>
                        <a:rPr lang="en-ID" sz="1200" dirty="0">
                          <a:effectLst/>
                        </a:rPr>
                        <a:t>(x, y)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82090" marR="82090" marT="54727" marB="54727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-1 if x &lt; y, 0 if x == y, or 1 if x &gt; y. Tidak berlaku lagi dengan Python 3. Sebaliknya gunakan return (x&gt;y)-(x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82090" marR="82090" marT="54727" marB="54727" anchor="ctr"/>
                </a:tc>
                <a:extLst>
                  <a:ext uri="{0D108BD9-81ED-4DB2-BD59-A6C34878D82A}">
                    <a16:rowId xmlns:a16="http://schemas.microsoft.com/office/drawing/2014/main" val="3570326214"/>
                  </a:ext>
                </a:extLst>
              </a:tr>
              <a:tr h="291422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Eksponen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82090" marR="82090" marT="54727" marB="54727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exp(x)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82090" marR="82090" marT="54727" marB="54727" anchor="ctr"/>
                </a:tc>
                <a:tc>
                  <a:txBody>
                    <a:bodyPr/>
                    <a:lstStyle/>
                    <a:p>
                      <a:r>
                        <a:rPr lang="it-IT" sz="1200">
                          <a:effectLst/>
                        </a:rPr>
                        <a:t>Nilai eksponen dari x: ex</a:t>
                      </a:r>
                      <a:endParaRPr lang="it-IT" sz="1200">
                        <a:effectLst/>
                        <a:latin typeface="Karla" panose="020B0604020202020204" charset="0"/>
                      </a:endParaRPr>
                    </a:p>
                  </a:txBody>
                  <a:tcPr marL="82090" marR="82090" marT="54727" marB="54727" anchor="ctr"/>
                </a:tc>
                <a:extLst>
                  <a:ext uri="{0D108BD9-81ED-4DB2-BD59-A6C34878D82A}">
                    <a16:rowId xmlns:a16="http://schemas.microsoft.com/office/drawing/2014/main" val="1075529677"/>
                  </a:ext>
                </a:extLst>
              </a:tr>
              <a:tr h="291422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Fabs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82090" marR="82090" marT="54727" marB="54727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fabs(x)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82090" marR="82090" marT="54727" marB="54727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Nilai absolut dari x.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82090" marR="82090" marT="54727" marB="54727" anchor="ctr"/>
                </a:tc>
                <a:extLst>
                  <a:ext uri="{0D108BD9-81ED-4DB2-BD59-A6C34878D82A}">
                    <a16:rowId xmlns:a16="http://schemas.microsoft.com/office/drawing/2014/main" val="5100948"/>
                  </a:ext>
                </a:extLst>
              </a:tr>
              <a:tr h="473732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Floor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82090" marR="82090" marT="54727" marB="54727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floor(x)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82090" marR="82090" marT="54727" marB="54727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The floor of x: the largest integer not greater than x.</a:t>
                      </a:r>
                      <a:endParaRPr lang="en-US" sz="1200">
                        <a:effectLst/>
                        <a:latin typeface="Karla" panose="020B0604020202020204" charset="0"/>
                      </a:endParaRPr>
                    </a:p>
                  </a:txBody>
                  <a:tcPr marL="82090" marR="82090" marT="54727" marB="54727" anchor="ctr"/>
                </a:tc>
                <a:extLst>
                  <a:ext uri="{0D108BD9-81ED-4DB2-BD59-A6C34878D82A}">
                    <a16:rowId xmlns:a16="http://schemas.microsoft.com/office/drawing/2014/main" val="458194632"/>
                  </a:ext>
                </a:extLst>
              </a:tr>
              <a:tr h="473732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Floor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82090" marR="82090" marT="54727" marB="54727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floor(x)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82090" marR="82090" marT="54727" marB="54727" anchor="ctr"/>
                </a:tc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</a:rPr>
                        <a:t>Nilai </a:t>
                      </a:r>
                      <a:r>
                        <a:rPr lang="en-ID" sz="1200" dirty="0" err="1">
                          <a:effectLst/>
                        </a:rPr>
                        <a:t>dasar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dari</a:t>
                      </a:r>
                      <a:r>
                        <a:rPr lang="en-ID" sz="1200" dirty="0">
                          <a:effectLst/>
                        </a:rPr>
                        <a:t> x: internet </a:t>
                      </a:r>
                      <a:r>
                        <a:rPr lang="en-ID" sz="1200" dirty="0" err="1">
                          <a:effectLst/>
                        </a:rPr>
                        <a:t>terbesar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tidak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lebih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besar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dari</a:t>
                      </a:r>
                      <a:r>
                        <a:rPr lang="en-ID" sz="1200" dirty="0">
                          <a:effectLst/>
                        </a:rPr>
                        <a:t> x.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82090" marR="82090" marT="54727" marB="54727" anchor="ctr"/>
                </a:tc>
                <a:extLst>
                  <a:ext uri="{0D108BD9-81ED-4DB2-BD59-A6C34878D82A}">
                    <a16:rowId xmlns:a16="http://schemas.microsoft.com/office/drawing/2014/main" val="4060596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1612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DDFBB-4712-4396-87B0-FEC191F30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53</a:t>
            </a:fld>
            <a:endParaRPr lang="e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921907-B1A2-44EB-A71B-D88CEE97C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410682"/>
              </p:ext>
            </p:extLst>
          </p:nvPr>
        </p:nvGraphicFramePr>
        <p:xfrm>
          <a:off x="575822" y="795627"/>
          <a:ext cx="7879554" cy="415102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626518">
                  <a:extLst>
                    <a:ext uri="{9D8B030D-6E8A-4147-A177-3AD203B41FA5}">
                      <a16:colId xmlns:a16="http://schemas.microsoft.com/office/drawing/2014/main" val="3114247647"/>
                    </a:ext>
                  </a:extLst>
                </a:gridCol>
                <a:gridCol w="2626518">
                  <a:extLst>
                    <a:ext uri="{9D8B030D-6E8A-4147-A177-3AD203B41FA5}">
                      <a16:colId xmlns:a16="http://schemas.microsoft.com/office/drawing/2014/main" val="4027500403"/>
                    </a:ext>
                  </a:extLst>
                </a:gridCol>
                <a:gridCol w="2626518">
                  <a:extLst>
                    <a:ext uri="{9D8B030D-6E8A-4147-A177-3AD203B41FA5}">
                      <a16:colId xmlns:a16="http://schemas.microsoft.com/office/drawing/2014/main" val="4065809544"/>
                    </a:ext>
                  </a:extLst>
                </a:gridCol>
              </a:tblGrid>
              <a:tr h="241270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Log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63403" marR="63403" marT="42269" marB="42269" anchor="ctr"/>
                </a:tc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</a:rPr>
                        <a:t>log(x)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63403" marR="63403" marT="42269" marB="42269" anchor="ctr"/>
                </a:tc>
                <a:tc>
                  <a:txBody>
                    <a:bodyPr/>
                    <a:lstStyle/>
                    <a:p>
                      <a:r>
                        <a:rPr lang="it-IT" sz="1200">
                          <a:effectLst/>
                        </a:rPr>
                        <a:t>Logaritma dari x, untuk x &gt; 0.</a:t>
                      </a:r>
                      <a:endParaRPr lang="it-IT" sz="1200">
                        <a:effectLst/>
                        <a:latin typeface="Karla" panose="020B0604020202020204" charset="0"/>
                      </a:endParaRPr>
                    </a:p>
                  </a:txBody>
                  <a:tcPr marL="63403" marR="63403" marT="42269" marB="42269" anchor="ctr"/>
                </a:tc>
                <a:extLst>
                  <a:ext uri="{0D108BD9-81ED-4DB2-BD59-A6C34878D82A}">
                    <a16:rowId xmlns:a16="http://schemas.microsoft.com/office/drawing/2014/main" val="87993888"/>
                  </a:ext>
                </a:extLst>
              </a:tr>
              <a:tr h="406268"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</a:rPr>
                        <a:t>Log 10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63403" marR="63403" marT="42269" marB="42269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log10(x)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63403" marR="63403" marT="42269" marB="42269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Basis 10 logaritma dari x, untuk x &gt; 0.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63403" marR="63403" marT="42269" marB="42269" anchor="ctr"/>
                </a:tc>
                <a:extLst>
                  <a:ext uri="{0D108BD9-81ED-4DB2-BD59-A6C34878D82A}">
                    <a16:rowId xmlns:a16="http://schemas.microsoft.com/office/drawing/2014/main" val="2512823936"/>
                  </a:ext>
                </a:extLst>
              </a:tr>
              <a:tr h="406268"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</a:rPr>
                        <a:t>Max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63403" marR="63403" marT="42269" marB="42269" anchor="ctr"/>
                </a:tc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</a:rPr>
                        <a:t>max(x1, x2,...)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63403" marR="63403" marT="42269" marB="42269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Argumen terbesar: Nilai terdekat dengan tak terhingga positif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63403" marR="63403" marT="42269" marB="42269" anchor="ctr"/>
                </a:tc>
                <a:extLst>
                  <a:ext uri="{0D108BD9-81ED-4DB2-BD59-A6C34878D82A}">
                    <a16:rowId xmlns:a16="http://schemas.microsoft.com/office/drawing/2014/main" val="687312106"/>
                  </a:ext>
                </a:extLst>
              </a:tr>
              <a:tr h="406268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Min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63403" marR="63403" marT="42269" marB="42269" anchor="ctr"/>
                </a:tc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</a:rPr>
                        <a:t>min(x1, x2,...)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63403" marR="63403" marT="42269" marB="42269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Argumen terkecil: nilai yang paling mendekati tak berhingga negatif.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63403" marR="63403" marT="42269" marB="42269" anchor="ctr"/>
                </a:tc>
                <a:extLst>
                  <a:ext uri="{0D108BD9-81ED-4DB2-BD59-A6C34878D82A}">
                    <a16:rowId xmlns:a16="http://schemas.microsoft.com/office/drawing/2014/main" val="3515085339"/>
                  </a:ext>
                </a:extLst>
              </a:tr>
              <a:tr h="901263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Modf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63403" marR="63403" marT="42269" marB="42269" anchor="ctr"/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</a:rPr>
                        <a:t>modf</a:t>
                      </a:r>
                      <a:r>
                        <a:rPr lang="en-ID" sz="1200" dirty="0">
                          <a:effectLst/>
                        </a:rPr>
                        <a:t>(x)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63403" marR="63403" marT="42269" marB="42269" anchor="ctr"/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</a:rPr>
                        <a:t>Bagian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pecahan</a:t>
                      </a:r>
                      <a:r>
                        <a:rPr lang="en-ID" sz="1200" dirty="0">
                          <a:effectLst/>
                        </a:rPr>
                        <a:t> dan </a:t>
                      </a:r>
                      <a:r>
                        <a:rPr lang="en-ID" sz="1200" dirty="0" err="1">
                          <a:effectLst/>
                        </a:rPr>
                        <a:t>bilangan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bulat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dari</a:t>
                      </a:r>
                      <a:r>
                        <a:rPr lang="en-ID" sz="1200" dirty="0">
                          <a:effectLst/>
                        </a:rPr>
                        <a:t> x </a:t>
                      </a:r>
                      <a:r>
                        <a:rPr lang="en-ID" sz="1200" dirty="0" err="1">
                          <a:effectLst/>
                        </a:rPr>
                        <a:t>dalam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tupel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dua</a:t>
                      </a:r>
                      <a:r>
                        <a:rPr lang="en-ID" sz="1200" dirty="0">
                          <a:effectLst/>
                        </a:rPr>
                        <a:t> item. </a:t>
                      </a:r>
                      <a:r>
                        <a:rPr lang="en-ID" sz="1200" dirty="0" err="1">
                          <a:effectLst/>
                        </a:rPr>
                        <a:t>Kedua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bagian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memiliki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tanda</a:t>
                      </a:r>
                      <a:r>
                        <a:rPr lang="en-ID" sz="1200" dirty="0">
                          <a:effectLst/>
                        </a:rPr>
                        <a:t> yang </a:t>
                      </a:r>
                      <a:r>
                        <a:rPr lang="en-ID" sz="1200" dirty="0" err="1">
                          <a:effectLst/>
                        </a:rPr>
                        <a:t>sama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dengan</a:t>
                      </a:r>
                      <a:r>
                        <a:rPr lang="en-ID" sz="1200" dirty="0">
                          <a:effectLst/>
                        </a:rPr>
                        <a:t> x. </a:t>
                      </a:r>
                      <a:r>
                        <a:rPr lang="en-ID" sz="1200" dirty="0" err="1">
                          <a:effectLst/>
                        </a:rPr>
                        <a:t>Bagian</a:t>
                      </a:r>
                      <a:r>
                        <a:rPr lang="en-ID" sz="1200" dirty="0">
                          <a:effectLst/>
                        </a:rPr>
                        <a:t> integer </a:t>
                      </a:r>
                      <a:r>
                        <a:rPr lang="en-ID" sz="1200" dirty="0" err="1">
                          <a:effectLst/>
                        </a:rPr>
                        <a:t>dikembalikan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sebagai</a:t>
                      </a:r>
                      <a:r>
                        <a:rPr lang="en-ID" sz="1200" dirty="0">
                          <a:effectLst/>
                        </a:rPr>
                        <a:t> float.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63403" marR="63403" marT="42269" marB="42269" anchor="ctr"/>
                </a:tc>
                <a:extLst>
                  <a:ext uri="{0D108BD9-81ED-4DB2-BD59-A6C34878D82A}">
                    <a16:rowId xmlns:a16="http://schemas.microsoft.com/office/drawing/2014/main" val="2472957399"/>
                  </a:ext>
                </a:extLst>
              </a:tr>
              <a:tr h="241270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Pow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63403" marR="63403" marT="42269" marB="42269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pow(x, y)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63403" marR="63403" marT="42269" marB="42269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Nilai x ** y.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63403" marR="63403" marT="42269" marB="42269" anchor="ctr"/>
                </a:tc>
                <a:extLst>
                  <a:ext uri="{0D108BD9-81ED-4DB2-BD59-A6C34878D82A}">
                    <a16:rowId xmlns:a16="http://schemas.microsoft.com/office/drawing/2014/main" val="1766304163"/>
                  </a:ext>
                </a:extLst>
              </a:tr>
              <a:tr h="901263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Round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63403" marR="63403" marT="42269" marB="42269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round(x [,n])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63403" marR="63403" marT="42269" marB="42269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X dibulatkan menjadi n digit dari titik desimal. Putaran Python jauh dari nol sebagai tie-breaker: round (0.5) adalah 1.0 dan round (-0.5) adalah -1.0.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63403" marR="63403" marT="42269" marB="42269" anchor="ctr"/>
                </a:tc>
                <a:extLst>
                  <a:ext uri="{0D108BD9-81ED-4DB2-BD59-A6C34878D82A}">
                    <a16:rowId xmlns:a16="http://schemas.microsoft.com/office/drawing/2014/main" val="4003105446"/>
                  </a:ext>
                </a:extLst>
              </a:tr>
              <a:tr h="241270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Akar Kuadrat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63403" marR="63403" marT="42269" marB="42269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sqrt(x)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63403" marR="63403" marT="42269" marB="42269" anchor="ctr"/>
                </a:tc>
                <a:tc>
                  <a:txBody>
                    <a:bodyPr/>
                    <a:lstStyle/>
                    <a:p>
                      <a:r>
                        <a:rPr lang="sv-SE" sz="1200" dirty="0">
                          <a:effectLst/>
                        </a:rPr>
                        <a:t>Akar kuadrat x untuk x&gt; 0.</a:t>
                      </a:r>
                      <a:endParaRPr lang="sv-SE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63403" marR="63403" marT="42269" marB="42269" anchor="ctr"/>
                </a:tc>
                <a:extLst>
                  <a:ext uri="{0D108BD9-81ED-4DB2-BD59-A6C34878D82A}">
                    <a16:rowId xmlns:a16="http://schemas.microsoft.com/office/drawing/2014/main" val="4043373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5255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Python</a:t>
            </a:r>
          </a:p>
          <a:p>
            <a:pPr>
              <a:buSzPct val="80000"/>
            </a:pPr>
            <a:endParaRPr lang="en-ID" sz="1600" dirty="0"/>
          </a:p>
          <a:p>
            <a:pPr marL="0" indent="0">
              <a:buSzPct val="80000"/>
              <a:buNone/>
            </a:pPr>
            <a:r>
              <a:rPr lang="en-US" sz="1600" dirty="0" err="1"/>
              <a:t>Nomor</a:t>
            </a:r>
            <a:r>
              <a:rPr lang="en-US" sz="1600" dirty="0"/>
              <a:t> </a:t>
            </a:r>
            <a:r>
              <a:rPr lang="en-US" sz="1600" dirty="0" err="1"/>
              <a:t>acak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permainan</a:t>
            </a:r>
            <a:r>
              <a:rPr lang="en-US" sz="1600" dirty="0"/>
              <a:t>, </a:t>
            </a:r>
            <a:r>
              <a:rPr lang="en-US" sz="1600" dirty="0" err="1"/>
              <a:t>simulasi</a:t>
            </a:r>
            <a:r>
              <a:rPr lang="en-US" sz="1600" dirty="0"/>
              <a:t>, </a:t>
            </a:r>
            <a:r>
              <a:rPr lang="en-US" sz="1600" dirty="0" err="1"/>
              <a:t>pengujian</a:t>
            </a:r>
            <a:r>
              <a:rPr lang="en-US" sz="1600" dirty="0"/>
              <a:t>, </a:t>
            </a:r>
            <a:r>
              <a:rPr lang="en-US" sz="1600" dirty="0" err="1"/>
              <a:t>keamanan</a:t>
            </a:r>
            <a:r>
              <a:rPr lang="en-US" sz="1600" dirty="0"/>
              <a:t>, dan </a:t>
            </a:r>
            <a:r>
              <a:rPr lang="en-US" sz="1600" dirty="0" err="1"/>
              <a:t>privasi</a:t>
            </a:r>
            <a:r>
              <a:rPr lang="en-US" sz="1600" dirty="0"/>
              <a:t>. Python </a:t>
            </a:r>
            <a:r>
              <a:rPr lang="en-US" sz="1600" dirty="0" err="1"/>
              <a:t>mencakup</a:t>
            </a:r>
            <a:r>
              <a:rPr lang="en-US" sz="1600" dirty="0"/>
              <a:t> </a:t>
            </a:r>
            <a:r>
              <a:rPr lang="en-US" sz="1600" dirty="0" err="1"/>
              <a:t>fungsi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 yang </a:t>
            </a:r>
            <a:r>
              <a:rPr lang="en-US" sz="1600" dirty="0" err="1"/>
              <a:t>umum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. </a:t>
            </a:r>
            <a:r>
              <a:rPr lang="en-US" sz="1600" dirty="0" err="1"/>
              <a:t>Berikut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daftarnya</a:t>
            </a:r>
            <a:r>
              <a:rPr lang="en-US" sz="1600" dirty="0"/>
              <a:t> </a:t>
            </a:r>
            <a:r>
              <a:rPr lang="en-US" dirty="0"/>
              <a:t>:</a:t>
            </a:r>
            <a:endParaRPr lang="en-ID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70046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DDFBB-4712-4396-87B0-FEC191F30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55</a:t>
            </a:fld>
            <a:endParaRPr lang="e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89B131-9F0C-479F-A1F8-F737ABC04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265103"/>
              </p:ext>
            </p:extLst>
          </p:nvPr>
        </p:nvGraphicFramePr>
        <p:xfrm>
          <a:off x="575822" y="466283"/>
          <a:ext cx="7868268" cy="444259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622756">
                  <a:extLst>
                    <a:ext uri="{9D8B030D-6E8A-4147-A177-3AD203B41FA5}">
                      <a16:colId xmlns:a16="http://schemas.microsoft.com/office/drawing/2014/main" val="2533921634"/>
                    </a:ext>
                  </a:extLst>
                </a:gridCol>
                <a:gridCol w="2622756">
                  <a:extLst>
                    <a:ext uri="{9D8B030D-6E8A-4147-A177-3AD203B41FA5}">
                      <a16:colId xmlns:a16="http://schemas.microsoft.com/office/drawing/2014/main" val="18368291"/>
                    </a:ext>
                  </a:extLst>
                </a:gridCol>
                <a:gridCol w="2622756">
                  <a:extLst>
                    <a:ext uri="{9D8B030D-6E8A-4147-A177-3AD203B41FA5}">
                      <a16:colId xmlns:a16="http://schemas.microsoft.com/office/drawing/2014/main" val="361194796"/>
                    </a:ext>
                  </a:extLst>
                </a:gridCol>
              </a:tblGrid>
              <a:tr h="240590">
                <a:tc>
                  <a:txBody>
                    <a:bodyPr/>
                    <a:lstStyle/>
                    <a:p>
                      <a:pPr algn="l"/>
                      <a:r>
                        <a:rPr lang="en-ID" sz="1200">
                          <a:effectLst/>
                        </a:rPr>
                        <a:t>Nama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9989" marR="59989" marT="39993" marB="399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200">
                          <a:effectLst/>
                        </a:rPr>
                        <a:t>Penggunaan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9989" marR="59989" marT="39993" marB="399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200">
                          <a:effectLst/>
                        </a:rPr>
                        <a:t>Penjelasan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9989" marR="59989" marT="39993" marB="39993" anchor="ctr"/>
                </a:tc>
                <a:extLst>
                  <a:ext uri="{0D108BD9-81ED-4DB2-BD59-A6C34878D82A}">
                    <a16:rowId xmlns:a16="http://schemas.microsoft.com/office/drawing/2014/main" val="4248089117"/>
                  </a:ext>
                </a:extLst>
              </a:tr>
              <a:tr h="407972"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</a:rPr>
                        <a:t>Choice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59989" marR="59989" marT="39993" marB="39993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choice(seq)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9989" marR="59989" marT="39993" marB="39993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Item acak dari list, tuple, atau string.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9989" marR="59989" marT="39993" marB="39993" anchor="ctr"/>
                </a:tc>
                <a:extLst>
                  <a:ext uri="{0D108BD9-81ED-4DB2-BD59-A6C34878D82A}">
                    <a16:rowId xmlns:a16="http://schemas.microsoft.com/office/drawing/2014/main" val="2243519810"/>
                  </a:ext>
                </a:extLst>
              </a:tr>
              <a:tr h="407972"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</a:rPr>
                        <a:t>RandRange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59989" marR="59989" marT="39993" marB="39993" anchor="ctr"/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</a:rPr>
                        <a:t>randrange</a:t>
                      </a:r>
                      <a:r>
                        <a:rPr lang="en-ID" sz="1200" dirty="0">
                          <a:effectLst/>
                        </a:rPr>
                        <a:t> ([start,] stop [,step])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59989" marR="59989" marT="39993" marB="39993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Elemen yang dipilih secara acak dari jangkauan (start, stop, step).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9989" marR="59989" marT="39993" marB="39993" anchor="ctr"/>
                </a:tc>
                <a:extLst>
                  <a:ext uri="{0D108BD9-81ED-4DB2-BD59-A6C34878D82A}">
                    <a16:rowId xmlns:a16="http://schemas.microsoft.com/office/drawing/2014/main" val="3316345412"/>
                  </a:ext>
                </a:extLst>
              </a:tr>
              <a:tr h="575354"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</a:rPr>
                        <a:t>Random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59989" marR="59989" marT="39993" marB="39993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random()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9989" marR="59989" marT="39993" marB="39993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A random float r, sehingga 0 kurang dari atau sama dengan r dan r kurang dari 1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9989" marR="59989" marT="39993" marB="39993" anchor="ctr"/>
                </a:tc>
                <a:extLst>
                  <a:ext uri="{0D108BD9-81ED-4DB2-BD59-A6C34878D82A}">
                    <a16:rowId xmlns:a16="http://schemas.microsoft.com/office/drawing/2014/main" val="3341286016"/>
                  </a:ext>
                </a:extLst>
              </a:tr>
              <a:tr h="1077501"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</a:rPr>
                        <a:t>Seed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59989" marR="59989" marT="39993" marB="39993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seed([x])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9989" marR="59989" marT="39993" marB="39993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Menetapkan nilai awal integer yang digunakan dalam menghasilkan bilangan acak. Panggil fungsi ini sebelum memanggil fungsi modul acak lainnya. Tidak ada pengembalian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9989" marR="59989" marT="39993" marB="39993" anchor="ctr"/>
                </a:tc>
                <a:extLst>
                  <a:ext uri="{0D108BD9-81ED-4DB2-BD59-A6C34878D82A}">
                    <a16:rowId xmlns:a16="http://schemas.microsoft.com/office/drawing/2014/main" val="318633194"/>
                  </a:ext>
                </a:extLst>
              </a:tr>
              <a:tr h="407972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Shuffle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9989" marR="59989" marT="39993" marB="39993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shuffle(lst)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9989" marR="59989" marT="39993" marB="39993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Mengacak daftar dari daftar di tempat. Tidak ada pengembalian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9989" marR="59989" marT="39993" marB="39993" anchor="ctr"/>
                </a:tc>
                <a:extLst>
                  <a:ext uri="{0D108BD9-81ED-4DB2-BD59-A6C34878D82A}">
                    <a16:rowId xmlns:a16="http://schemas.microsoft.com/office/drawing/2014/main" val="1881510778"/>
                  </a:ext>
                </a:extLst>
              </a:tr>
              <a:tr h="407972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Floor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9989" marR="59989" marT="39993" marB="39993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floor(x)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9989" marR="59989" marT="39993" marB="39993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The floor of x: the largest integer not greater than x.</a:t>
                      </a:r>
                      <a:endParaRPr lang="en-US" sz="1200">
                        <a:effectLst/>
                        <a:latin typeface="Karla" panose="020B0604020202020204" charset="0"/>
                      </a:endParaRPr>
                    </a:p>
                  </a:txBody>
                  <a:tcPr marL="59989" marR="59989" marT="39993" marB="39993" anchor="ctr"/>
                </a:tc>
                <a:extLst>
                  <a:ext uri="{0D108BD9-81ED-4DB2-BD59-A6C34878D82A}">
                    <a16:rowId xmlns:a16="http://schemas.microsoft.com/office/drawing/2014/main" val="1804147640"/>
                  </a:ext>
                </a:extLst>
              </a:tr>
              <a:tr h="575354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Uniform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9989" marR="59989" marT="39993" marB="39993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uniform(x, y)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9989" marR="59989" marT="39993" marB="39993" anchor="ctr"/>
                </a:tc>
                <a:tc>
                  <a:txBody>
                    <a:bodyPr/>
                    <a:lstStyle/>
                    <a:p>
                      <a:r>
                        <a:rPr lang="sv-SE" sz="1200" dirty="0">
                          <a:effectLst/>
                        </a:rPr>
                        <a:t>Sebuah float acak r, sedemikian rupa sehingga x kurang dari atau sama dengan r dan r kurang dari y.</a:t>
                      </a:r>
                      <a:endParaRPr lang="sv-SE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59989" marR="59989" marT="39993" marB="39993" anchor="ctr"/>
                </a:tc>
                <a:extLst>
                  <a:ext uri="{0D108BD9-81ED-4DB2-BD59-A6C34878D82A}">
                    <a16:rowId xmlns:a16="http://schemas.microsoft.com/office/drawing/2014/main" val="2311513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5493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Trigonometri</a:t>
            </a:r>
            <a:r>
              <a:rPr lang="en-US" dirty="0"/>
              <a:t> Python</a:t>
            </a:r>
          </a:p>
          <a:p>
            <a:pPr>
              <a:buSzPct val="80000"/>
            </a:pPr>
            <a:endParaRPr lang="en-ID" sz="1600" dirty="0"/>
          </a:p>
          <a:p>
            <a:pPr marL="0" indent="0">
              <a:buSzPct val="80000"/>
              <a:buNone/>
            </a:pPr>
            <a:r>
              <a:rPr lang="en-US" sz="1600" dirty="0"/>
              <a:t>Python </a:t>
            </a:r>
            <a:r>
              <a:rPr lang="en-US" sz="1600" dirty="0" err="1"/>
              <a:t>mencakup</a:t>
            </a:r>
            <a:r>
              <a:rPr lang="en-US" sz="1600" dirty="0"/>
              <a:t> </a:t>
            </a:r>
            <a:r>
              <a:rPr lang="en-US" sz="1600" dirty="0" err="1"/>
              <a:t>fungsi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 yang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perhitungan</a:t>
            </a:r>
            <a:r>
              <a:rPr lang="en-US" sz="1600" dirty="0"/>
              <a:t> </a:t>
            </a:r>
            <a:r>
              <a:rPr lang="en-US" sz="1600" dirty="0" err="1"/>
              <a:t>trigonometri</a:t>
            </a:r>
            <a:r>
              <a:rPr lang="en-US" sz="1600" dirty="0"/>
              <a:t>. </a:t>
            </a:r>
            <a:r>
              <a:rPr lang="en-US" sz="1600" dirty="0" err="1"/>
              <a:t>Berikut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daftarnya</a:t>
            </a:r>
            <a:r>
              <a:rPr lang="en-US" sz="1600" dirty="0"/>
              <a:t> :</a:t>
            </a: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75587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DDFBB-4712-4396-87B0-FEC191F30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57</a:t>
            </a:fld>
            <a:endParaRPr lang="e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91BAC71-F715-49AC-BE87-012B9F364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825069"/>
              </p:ext>
            </p:extLst>
          </p:nvPr>
        </p:nvGraphicFramePr>
        <p:xfrm>
          <a:off x="575822" y="889871"/>
          <a:ext cx="7868268" cy="395306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622756">
                  <a:extLst>
                    <a:ext uri="{9D8B030D-6E8A-4147-A177-3AD203B41FA5}">
                      <a16:colId xmlns:a16="http://schemas.microsoft.com/office/drawing/2014/main" val="3559625868"/>
                    </a:ext>
                  </a:extLst>
                </a:gridCol>
                <a:gridCol w="2622756">
                  <a:extLst>
                    <a:ext uri="{9D8B030D-6E8A-4147-A177-3AD203B41FA5}">
                      <a16:colId xmlns:a16="http://schemas.microsoft.com/office/drawing/2014/main" val="421372456"/>
                    </a:ext>
                  </a:extLst>
                </a:gridCol>
                <a:gridCol w="2622756">
                  <a:extLst>
                    <a:ext uri="{9D8B030D-6E8A-4147-A177-3AD203B41FA5}">
                      <a16:colId xmlns:a16="http://schemas.microsoft.com/office/drawing/2014/main" val="397829522"/>
                    </a:ext>
                  </a:extLst>
                </a:gridCol>
              </a:tblGrid>
              <a:tr h="209840">
                <a:tc>
                  <a:txBody>
                    <a:bodyPr/>
                    <a:lstStyle/>
                    <a:p>
                      <a:pPr algn="l"/>
                      <a:r>
                        <a:rPr lang="en-ID" sz="1200" dirty="0">
                          <a:effectLst/>
                        </a:rPr>
                        <a:t>Nama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70021" marR="70021" marT="46681" marB="466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200">
                          <a:effectLst/>
                        </a:rPr>
                        <a:t>Penggunaan Penjelasan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0021" marR="70021" marT="46681" marB="466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2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0021" marR="70021" marT="46681" marB="46681" anchor="ctr"/>
                </a:tc>
                <a:extLst>
                  <a:ext uri="{0D108BD9-81ED-4DB2-BD59-A6C34878D82A}">
                    <a16:rowId xmlns:a16="http://schemas.microsoft.com/office/drawing/2014/main" val="2261650214"/>
                  </a:ext>
                </a:extLst>
              </a:tr>
              <a:tr h="209840"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</a:rPr>
                        <a:t>Acos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70021" marR="70021" marT="46681" marB="46681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acos(x)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0021" marR="70021" marT="46681" marB="46681" anchor="ctr"/>
                </a:tc>
                <a:tc>
                  <a:txBody>
                    <a:bodyPr/>
                    <a:lstStyle/>
                    <a:p>
                      <a:r>
                        <a:rPr lang="fi-FI" sz="1200">
                          <a:effectLst/>
                        </a:rPr>
                        <a:t>Kembalikan kosinus x, di radian.</a:t>
                      </a:r>
                      <a:endParaRPr lang="fi-FI" sz="1200">
                        <a:effectLst/>
                        <a:latin typeface="Karla" panose="020B0604020202020204" charset="0"/>
                      </a:endParaRPr>
                    </a:p>
                  </a:txBody>
                  <a:tcPr marL="70021" marR="70021" marT="46681" marB="46681" anchor="ctr"/>
                </a:tc>
                <a:extLst>
                  <a:ext uri="{0D108BD9-81ED-4DB2-BD59-A6C34878D82A}">
                    <a16:rowId xmlns:a16="http://schemas.microsoft.com/office/drawing/2014/main" val="3588361575"/>
                  </a:ext>
                </a:extLst>
              </a:tr>
              <a:tr h="348760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Asin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0021" marR="70021" marT="46681" marB="46681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asin(x)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0021" marR="70021" marT="46681" marB="46681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Kembalikan busur sinus x, dalam radian.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0021" marR="70021" marT="46681" marB="46681" anchor="ctr"/>
                </a:tc>
                <a:extLst>
                  <a:ext uri="{0D108BD9-81ED-4DB2-BD59-A6C34878D82A}">
                    <a16:rowId xmlns:a16="http://schemas.microsoft.com/office/drawing/2014/main" val="2556944409"/>
                  </a:ext>
                </a:extLst>
              </a:tr>
              <a:tr h="348760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Atan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0021" marR="70021" marT="46681" marB="46681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atan(x)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0021" marR="70021" marT="46681" marB="46681" anchor="ctr"/>
                </a:tc>
                <a:tc>
                  <a:txBody>
                    <a:bodyPr/>
                    <a:lstStyle/>
                    <a:p>
                      <a:r>
                        <a:rPr lang="sv-SE" sz="1200">
                          <a:effectLst/>
                        </a:rPr>
                        <a:t>Kembalikan busur singgung x, di radian.</a:t>
                      </a:r>
                      <a:endParaRPr lang="sv-SE" sz="1200">
                        <a:effectLst/>
                        <a:latin typeface="Karla" panose="020B0604020202020204" charset="0"/>
                      </a:endParaRPr>
                    </a:p>
                  </a:txBody>
                  <a:tcPr marL="70021" marR="70021" marT="46681" marB="46681" anchor="ctr"/>
                </a:tc>
                <a:extLst>
                  <a:ext uri="{0D108BD9-81ED-4DB2-BD59-A6C34878D82A}">
                    <a16:rowId xmlns:a16="http://schemas.microsoft.com/office/drawing/2014/main" val="3855746917"/>
                  </a:ext>
                </a:extLst>
              </a:tr>
              <a:tr h="209840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Atan 2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0021" marR="70021" marT="46681" marB="46681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atan2(y, x)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0021" marR="70021" marT="46681" marB="46681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Kembali atan (y / x), di radian.</a:t>
                      </a:r>
                      <a:endParaRPr lang="es-ES" sz="1200">
                        <a:effectLst/>
                        <a:latin typeface="Karla" panose="020B0604020202020204" charset="0"/>
                      </a:endParaRPr>
                    </a:p>
                  </a:txBody>
                  <a:tcPr marL="70021" marR="70021" marT="46681" marB="46681" anchor="ctr"/>
                </a:tc>
                <a:extLst>
                  <a:ext uri="{0D108BD9-81ED-4DB2-BD59-A6C34878D82A}">
                    <a16:rowId xmlns:a16="http://schemas.microsoft.com/office/drawing/2014/main" val="4070955321"/>
                  </a:ext>
                </a:extLst>
              </a:tr>
              <a:tr h="209840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Kosinus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0021" marR="70021" marT="46681" marB="46681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cos(x)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0021" marR="70021" marT="46681" marB="46681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Kembalikan kosinus x radian.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0021" marR="70021" marT="46681" marB="46681" anchor="ctr"/>
                </a:tc>
                <a:extLst>
                  <a:ext uri="{0D108BD9-81ED-4DB2-BD59-A6C34878D82A}">
                    <a16:rowId xmlns:a16="http://schemas.microsoft.com/office/drawing/2014/main" val="1715799041"/>
                  </a:ext>
                </a:extLst>
              </a:tr>
              <a:tr h="348760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Hypot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0021" marR="70021" marT="46681" marB="46681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hypot(x, y)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0021" marR="70021" marT="46681" marB="46681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Kembalikan norma Euclidean, sqrt (x * x + y * y).</a:t>
                      </a:r>
                      <a:endParaRPr lang="es-ES" sz="1200">
                        <a:effectLst/>
                        <a:latin typeface="Karla" panose="020B0604020202020204" charset="0"/>
                      </a:endParaRPr>
                    </a:p>
                  </a:txBody>
                  <a:tcPr marL="70021" marR="70021" marT="46681" marB="46681" anchor="ctr"/>
                </a:tc>
                <a:extLst>
                  <a:ext uri="{0D108BD9-81ED-4DB2-BD59-A6C34878D82A}">
                    <a16:rowId xmlns:a16="http://schemas.microsoft.com/office/drawing/2014/main" val="3273169921"/>
                  </a:ext>
                </a:extLst>
              </a:tr>
              <a:tr h="209840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Sin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0021" marR="70021" marT="46681" marB="46681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sin(x)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0021" marR="70021" marT="46681" marB="46681" anchor="ctr"/>
                </a:tc>
                <a:tc>
                  <a:txBody>
                    <a:bodyPr/>
                    <a:lstStyle/>
                    <a:p>
                      <a:r>
                        <a:rPr lang="fi-FI" sz="1200">
                          <a:effectLst/>
                        </a:rPr>
                        <a:t>Kembalikan sinus dari x radian.</a:t>
                      </a:r>
                      <a:endParaRPr lang="fi-FI" sz="1200">
                        <a:effectLst/>
                        <a:latin typeface="Karla" panose="020B0604020202020204" charset="0"/>
                      </a:endParaRPr>
                    </a:p>
                  </a:txBody>
                  <a:tcPr marL="70021" marR="70021" marT="46681" marB="46681" anchor="ctr"/>
                </a:tc>
                <a:extLst>
                  <a:ext uri="{0D108BD9-81ED-4DB2-BD59-A6C34878D82A}">
                    <a16:rowId xmlns:a16="http://schemas.microsoft.com/office/drawing/2014/main" val="2059542159"/>
                  </a:ext>
                </a:extLst>
              </a:tr>
              <a:tr h="209840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Tan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0021" marR="70021" marT="46681" marB="46681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tan(x)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0021" marR="70021" marT="46681" marB="46681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Kembalikan tangen x radian.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0021" marR="70021" marT="46681" marB="46681" anchor="ctr"/>
                </a:tc>
                <a:extLst>
                  <a:ext uri="{0D108BD9-81ED-4DB2-BD59-A6C34878D82A}">
                    <a16:rowId xmlns:a16="http://schemas.microsoft.com/office/drawing/2014/main" val="1524505011"/>
                  </a:ext>
                </a:extLst>
              </a:tr>
              <a:tr h="348760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Derajat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0021" marR="70021" marT="46681" marB="46681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degrees(x)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0021" marR="70021" marT="46681" marB="46681" anchor="ctr"/>
                </a:tc>
                <a:tc>
                  <a:txBody>
                    <a:bodyPr/>
                    <a:lstStyle/>
                    <a:p>
                      <a:r>
                        <a:rPr lang="it-IT" sz="1200">
                          <a:effectLst/>
                        </a:rPr>
                        <a:t>Mengonversi sudut x dari radian ke derajat.</a:t>
                      </a:r>
                      <a:endParaRPr lang="it-IT" sz="1200">
                        <a:effectLst/>
                        <a:latin typeface="Karla" panose="020B0604020202020204" charset="0"/>
                      </a:endParaRPr>
                    </a:p>
                  </a:txBody>
                  <a:tcPr marL="70021" marR="70021" marT="46681" marB="46681" anchor="ctr"/>
                </a:tc>
                <a:extLst>
                  <a:ext uri="{0D108BD9-81ED-4DB2-BD59-A6C34878D82A}">
                    <a16:rowId xmlns:a16="http://schemas.microsoft.com/office/drawing/2014/main" val="580833253"/>
                  </a:ext>
                </a:extLst>
              </a:tr>
              <a:tr h="348760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Radian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0021" marR="70021" marT="46681" marB="46681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radians(x)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0021" marR="70021" marT="46681" marB="46681" anchor="ctr"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effectLst/>
                        </a:rPr>
                        <a:t>Mengonversi sudut x dari derajat ke radian.</a:t>
                      </a:r>
                      <a:endParaRPr lang="it-IT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70021" marR="70021" marT="46681" marB="46681" anchor="ctr"/>
                </a:tc>
                <a:extLst>
                  <a:ext uri="{0D108BD9-81ED-4DB2-BD59-A6C34878D82A}">
                    <a16:rowId xmlns:a16="http://schemas.microsoft.com/office/drawing/2014/main" val="1524247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213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</a:pPr>
            <a:r>
              <a:rPr lang="en-US" dirty="0" err="1"/>
              <a:t>Konstanta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Python</a:t>
            </a:r>
          </a:p>
          <a:p>
            <a:pPr>
              <a:buSzPct val="80000"/>
            </a:pPr>
            <a:endParaRPr lang="en-ID" sz="1600" dirty="0"/>
          </a:p>
          <a:p>
            <a:pPr marL="0" indent="0">
              <a:buSzPct val="80000"/>
              <a:buNone/>
            </a:pPr>
            <a:r>
              <a:rPr lang="en-US" sz="1600" dirty="0"/>
              <a:t>Modul </a:t>
            </a:r>
            <a:r>
              <a:rPr lang="en-US" sz="1600" dirty="0" err="1"/>
              <a:t>ini</a:t>
            </a:r>
            <a:r>
              <a:rPr lang="en-US" sz="1600" dirty="0"/>
              <a:t> juga </a:t>
            </a:r>
            <a:r>
              <a:rPr lang="en-US" sz="1600" dirty="0" err="1"/>
              <a:t>mendefinisikan</a:t>
            </a:r>
            <a:r>
              <a:rPr lang="en-US" sz="1600" dirty="0"/>
              <a:t> </a:t>
            </a:r>
            <a:r>
              <a:rPr lang="en-US" sz="1600" dirty="0" err="1"/>
              <a:t>dua</a:t>
            </a:r>
            <a:r>
              <a:rPr lang="en-US" sz="1600" dirty="0"/>
              <a:t> </a:t>
            </a:r>
            <a:r>
              <a:rPr lang="en-US" sz="1600" dirty="0" err="1"/>
              <a:t>konstanta</a:t>
            </a:r>
            <a:r>
              <a:rPr lang="en-US" sz="1600" dirty="0"/>
              <a:t> </a:t>
            </a:r>
            <a:r>
              <a:rPr lang="en-US" sz="1600" dirty="0" err="1"/>
              <a:t>matematika</a:t>
            </a:r>
            <a:r>
              <a:rPr lang="en-US" sz="1600" dirty="0"/>
              <a:t>. </a:t>
            </a:r>
            <a:r>
              <a:rPr lang="en-US" sz="1600" dirty="0" err="1"/>
              <a:t>Berikut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daftarnya</a:t>
            </a:r>
            <a:r>
              <a:rPr lang="en-US" sz="1600" dirty="0"/>
              <a:t> :</a:t>
            </a:r>
            <a:endParaRPr lang="en-ID" sz="1600" dirty="0"/>
          </a:p>
          <a:p>
            <a:pPr marL="0" indent="0">
              <a:buSzPct val="80000"/>
              <a:buNone/>
            </a:pPr>
            <a:endParaRPr lang="en-ID" sz="1600" dirty="0"/>
          </a:p>
          <a:p>
            <a:pPr marL="0" indent="0">
              <a:buSzPct val="80000"/>
              <a:buNone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C9DA21-FEFA-496A-90A5-6FBB8F7CA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60862"/>
              </p:ext>
            </p:extLst>
          </p:nvPr>
        </p:nvGraphicFramePr>
        <p:xfrm>
          <a:off x="575821" y="2987044"/>
          <a:ext cx="7879557" cy="11201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626519">
                  <a:extLst>
                    <a:ext uri="{9D8B030D-6E8A-4147-A177-3AD203B41FA5}">
                      <a16:colId xmlns:a16="http://schemas.microsoft.com/office/drawing/2014/main" val="1750103975"/>
                    </a:ext>
                  </a:extLst>
                </a:gridCol>
                <a:gridCol w="2626519">
                  <a:extLst>
                    <a:ext uri="{9D8B030D-6E8A-4147-A177-3AD203B41FA5}">
                      <a16:colId xmlns:a16="http://schemas.microsoft.com/office/drawing/2014/main" val="3264469049"/>
                    </a:ext>
                  </a:extLst>
                </a:gridCol>
                <a:gridCol w="2626519">
                  <a:extLst>
                    <a:ext uri="{9D8B030D-6E8A-4147-A177-3AD203B41FA5}">
                      <a16:colId xmlns:a16="http://schemas.microsoft.com/office/drawing/2014/main" val="671890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D" sz="1200" dirty="0">
                          <a:effectLst/>
                        </a:rPr>
                        <a:t>Nama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200">
                          <a:effectLst/>
                        </a:rPr>
                        <a:t>Penggunaan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200">
                          <a:effectLst/>
                        </a:rPr>
                        <a:t>Penjelasan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2529087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Pi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pi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Konstanta Pi matematika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3284704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e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e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</a:rPr>
                        <a:t>Konstanta</a:t>
                      </a:r>
                      <a:r>
                        <a:rPr lang="en-ID" sz="1200" dirty="0">
                          <a:effectLst/>
                        </a:rPr>
                        <a:t> e </a:t>
                      </a:r>
                      <a:r>
                        <a:rPr lang="en-ID" sz="1200" dirty="0" err="1">
                          <a:effectLst/>
                        </a:rPr>
                        <a:t>matematika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2435012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160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String Python</a:t>
            </a: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600" dirty="0"/>
              <a:t>String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jenis</a:t>
            </a:r>
            <a:r>
              <a:rPr lang="en-US" sz="1600" dirty="0"/>
              <a:t> yang paling </a:t>
            </a:r>
            <a:r>
              <a:rPr lang="en-US" sz="1600" dirty="0" err="1"/>
              <a:t>populer</a:t>
            </a:r>
            <a:r>
              <a:rPr lang="en-US" sz="1600" dirty="0"/>
              <a:t> di </a:t>
            </a:r>
            <a:r>
              <a:rPr lang="en-US" sz="1600" dirty="0" err="1"/>
              <a:t>bahasa</a:t>
            </a:r>
            <a:r>
              <a:rPr lang="en-US" sz="1600" dirty="0"/>
              <a:t> </a:t>
            </a:r>
            <a:r>
              <a:rPr lang="en-US" sz="1600" dirty="0" err="1"/>
              <a:t>pemrograman</a:t>
            </a:r>
            <a:r>
              <a:rPr lang="en-US" sz="1600" dirty="0"/>
              <a:t>. Kita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membuatnya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melampirkan</a:t>
            </a:r>
            <a:r>
              <a:rPr lang="en-US" sz="1600" dirty="0"/>
              <a:t> </a:t>
            </a:r>
            <a:r>
              <a:rPr lang="en-US" sz="1600" dirty="0" err="1"/>
              <a:t>karakter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tanda</a:t>
            </a:r>
            <a:r>
              <a:rPr lang="en-US" sz="1600" dirty="0"/>
              <a:t> </a:t>
            </a:r>
            <a:r>
              <a:rPr lang="en-US" sz="1600" dirty="0" err="1"/>
              <a:t>kutip</a:t>
            </a:r>
            <a:r>
              <a:rPr lang="en-US" sz="1600" dirty="0"/>
              <a:t>. Python </a:t>
            </a:r>
            <a:r>
              <a:rPr lang="en-US" sz="1600" dirty="0" err="1"/>
              <a:t>memperlakukan</a:t>
            </a:r>
            <a:r>
              <a:rPr lang="en-US" sz="1600" dirty="0"/>
              <a:t> </a:t>
            </a:r>
            <a:r>
              <a:rPr lang="en-US" sz="1600" dirty="0" err="1"/>
              <a:t>tanda</a:t>
            </a:r>
            <a:r>
              <a:rPr lang="en-US" sz="1600" dirty="0"/>
              <a:t> </a:t>
            </a:r>
            <a:r>
              <a:rPr lang="en-US" sz="1600" dirty="0" err="1"/>
              <a:t>kutip</a:t>
            </a:r>
            <a:r>
              <a:rPr lang="en-US" sz="1600" dirty="0"/>
              <a:t> </a:t>
            </a:r>
            <a:r>
              <a:rPr lang="en-US" sz="1600" dirty="0" err="1"/>
              <a:t>tunggal</a:t>
            </a:r>
            <a:r>
              <a:rPr lang="en-US" sz="1600" dirty="0"/>
              <a:t> </a:t>
            </a:r>
            <a:r>
              <a:rPr lang="en-US" sz="1600" dirty="0" err="1"/>
              <a:t>sama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tanda</a:t>
            </a:r>
            <a:r>
              <a:rPr lang="en-US" sz="1600" dirty="0"/>
              <a:t> </a:t>
            </a:r>
            <a:r>
              <a:rPr lang="en-US" sz="1600" dirty="0" err="1"/>
              <a:t>kutip</a:t>
            </a:r>
            <a:r>
              <a:rPr lang="en-US" sz="1600" dirty="0"/>
              <a:t> </a:t>
            </a:r>
            <a:r>
              <a:rPr lang="en-US" sz="1600" dirty="0" err="1"/>
              <a:t>ganda</a:t>
            </a:r>
            <a:r>
              <a:rPr lang="en-US" sz="1600" dirty="0"/>
              <a:t>. </a:t>
            </a:r>
            <a:r>
              <a:rPr lang="en-US" sz="1600" dirty="0" err="1"/>
              <a:t>Membuat</a:t>
            </a:r>
            <a:r>
              <a:rPr lang="en-US" sz="1600" dirty="0"/>
              <a:t> string </a:t>
            </a:r>
            <a:r>
              <a:rPr lang="en-US" sz="1600" dirty="0" err="1"/>
              <a:t>semudah</a:t>
            </a:r>
            <a:r>
              <a:rPr lang="en-US" sz="1600" dirty="0"/>
              <a:t> </a:t>
            </a:r>
            <a:r>
              <a:rPr lang="en-US" sz="1600" dirty="0" err="1"/>
              <a:t>memberi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pada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.</a:t>
            </a:r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r>
              <a:rPr lang="en-US" sz="1600" dirty="0" err="1"/>
              <a:t>Dibawah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contoh</a:t>
            </a:r>
            <a:r>
              <a:rPr lang="en-US" sz="1600" dirty="0"/>
              <a:t> </a:t>
            </a:r>
            <a:r>
              <a:rPr lang="en-US" sz="1600" dirty="0" err="1"/>
              <a:t>sederhana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string pada </a:t>
            </a:r>
            <a:r>
              <a:rPr lang="en-US" sz="1600" dirty="0" err="1"/>
              <a:t>bahasa</a:t>
            </a:r>
            <a:r>
              <a:rPr lang="en-US" sz="1600" dirty="0"/>
              <a:t> </a:t>
            </a:r>
            <a:r>
              <a:rPr lang="en-US" sz="1600" dirty="0" err="1"/>
              <a:t>pemrograman</a:t>
            </a:r>
            <a:r>
              <a:rPr lang="en-US" sz="1600" dirty="0"/>
              <a:t> Python.</a:t>
            </a:r>
          </a:p>
          <a:p>
            <a:pPr marL="76200" indent="0">
              <a:buNone/>
            </a:pPr>
            <a:endParaRPr lang="en-US" sz="1600" dirty="0"/>
          </a:p>
          <a:p>
            <a:pPr marL="76200" indent="0">
              <a:buNone/>
            </a:pP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9BA16A-7596-4C98-96C2-2E0A0EDA2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772" y="3678150"/>
            <a:ext cx="15716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84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Perbedaan</a:t>
            </a:r>
            <a:r>
              <a:rPr lang="en-ID" dirty="0"/>
              <a:t> Python 2 dan Python 3</a:t>
            </a: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37069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SzPct val="80000"/>
              <a:buNone/>
            </a:pPr>
            <a:r>
              <a:rPr lang="en-ID" sz="1600" dirty="0" err="1"/>
              <a:t>Sebelum</a:t>
            </a:r>
            <a:r>
              <a:rPr lang="en-ID" sz="1600" dirty="0"/>
              <a:t> Anda </a:t>
            </a:r>
            <a:r>
              <a:rPr lang="en-ID" sz="1600" dirty="0" err="1"/>
              <a:t>menggunakan</a:t>
            </a:r>
            <a:r>
              <a:rPr lang="en-ID" sz="1600" dirty="0"/>
              <a:t> Python, Anda </a:t>
            </a:r>
            <a:r>
              <a:rPr lang="en-ID" sz="1600" dirty="0" err="1"/>
              <a:t>harus</a:t>
            </a:r>
            <a:r>
              <a:rPr lang="en-ID" sz="1600" dirty="0"/>
              <a:t> </a:t>
            </a:r>
            <a:r>
              <a:rPr lang="en-ID" sz="1600" dirty="0" err="1"/>
              <a:t>menginstalnya</a:t>
            </a:r>
            <a:r>
              <a:rPr lang="en-ID" sz="1600" dirty="0"/>
              <a:t> </a:t>
            </a:r>
            <a:r>
              <a:rPr lang="en-ID" sz="1600" dirty="0" err="1"/>
              <a:t>terlebih</a:t>
            </a:r>
            <a:r>
              <a:rPr lang="en-ID" sz="1600" dirty="0"/>
              <a:t> </a:t>
            </a:r>
            <a:r>
              <a:rPr lang="en-ID" sz="1600" dirty="0" err="1"/>
              <a:t>dahulu</a:t>
            </a:r>
            <a:r>
              <a:rPr lang="en-ID" sz="1600" dirty="0"/>
              <a:t> di </a:t>
            </a:r>
            <a:r>
              <a:rPr lang="en-ID" sz="1600" dirty="0" err="1"/>
              <a:t>sistem</a:t>
            </a:r>
            <a:r>
              <a:rPr lang="en-ID" sz="1600" dirty="0"/>
              <a:t> </a:t>
            </a:r>
            <a:r>
              <a:rPr lang="en-ID" sz="1600" dirty="0" err="1"/>
              <a:t>operasi</a:t>
            </a:r>
            <a:r>
              <a:rPr lang="en-ID" sz="1600" dirty="0"/>
              <a:t> </a:t>
            </a:r>
            <a:r>
              <a:rPr lang="en-ID" sz="1600" dirty="0" err="1"/>
              <a:t>komputer</a:t>
            </a:r>
            <a:r>
              <a:rPr lang="en-ID" sz="1600" dirty="0"/>
              <a:t> Anda. </a:t>
            </a:r>
            <a:r>
              <a:rPr lang="en-ID" sz="1600" dirty="0" err="1"/>
              <a:t>Saat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Python </a:t>
            </a:r>
            <a:r>
              <a:rPr lang="en-ID" sz="1600" dirty="0" err="1"/>
              <a:t>memiliki</a:t>
            </a:r>
            <a:r>
              <a:rPr lang="en-ID" sz="1600" dirty="0"/>
              <a:t> 2 </a:t>
            </a:r>
            <a:r>
              <a:rPr lang="en-ID" sz="1600" dirty="0" err="1"/>
              <a:t>versi</a:t>
            </a:r>
            <a:r>
              <a:rPr lang="en-ID" sz="1600" dirty="0"/>
              <a:t> yang </a:t>
            </a:r>
            <a:r>
              <a:rPr lang="en-ID" sz="1600" dirty="0" err="1"/>
              <a:t>berbeda</a:t>
            </a:r>
            <a:r>
              <a:rPr lang="en-ID" sz="1600" dirty="0"/>
              <a:t>, </a:t>
            </a:r>
            <a:r>
              <a:rPr lang="en-ID" sz="1600" dirty="0" err="1"/>
              <a:t>yaitu</a:t>
            </a:r>
            <a:r>
              <a:rPr lang="en-ID" sz="1600" dirty="0"/>
              <a:t> Python </a:t>
            </a:r>
            <a:r>
              <a:rPr lang="en-ID" sz="1600" dirty="0" err="1"/>
              <a:t>versi</a:t>
            </a:r>
            <a:r>
              <a:rPr lang="en-ID" sz="1600" dirty="0"/>
              <a:t> </a:t>
            </a:r>
            <a:r>
              <a:rPr lang="en-ID" sz="1600" b="1" dirty="0"/>
              <a:t>3.6.2</a:t>
            </a:r>
            <a:r>
              <a:rPr lang="en-ID" sz="1600" dirty="0"/>
              <a:t> dan Python </a:t>
            </a:r>
            <a:r>
              <a:rPr lang="en-ID" sz="1600" dirty="0" err="1"/>
              <a:t>versi</a:t>
            </a:r>
            <a:r>
              <a:rPr lang="en-ID" sz="1600" dirty="0"/>
              <a:t> </a:t>
            </a:r>
            <a:r>
              <a:rPr lang="en-ID" sz="1600" b="1" dirty="0"/>
              <a:t>2.7.10</a:t>
            </a:r>
            <a:r>
              <a:rPr lang="en-ID" sz="1600" dirty="0"/>
              <a:t>. </a:t>
            </a:r>
            <a:r>
              <a:rPr lang="en-ID" sz="1600" dirty="0" err="1"/>
              <a:t>Disini</a:t>
            </a:r>
            <a:r>
              <a:rPr lang="en-ID" sz="1600" dirty="0"/>
              <a:t> </a:t>
            </a:r>
            <a:r>
              <a:rPr lang="en-ID" sz="1600" dirty="0" err="1"/>
              <a:t>kita</a:t>
            </a:r>
            <a:r>
              <a:rPr lang="en-ID" sz="1600" dirty="0"/>
              <a:t>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belajar</a:t>
            </a:r>
            <a:r>
              <a:rPr lang="en-ID" sz="1600" dirty="0"/>
              <a:t> </a:t>
            </a:r>
            <a:r>
              <a:rPr lang="en-ID" sz="1600" dirty="0" err="1"/>
              <a:t>bahasa</a:t>
            </a:r>
            <a:r>
              <a:rPr lang="en-ID" sz="1600" dirty="0"/>
              <a:t> </a:t>
            </a:r>
            <a:r>
              <a:rPr lang="en-ID" sz="1600" dirty="0" err="1"/>
              <a:t>pemrograman</a:t>
            </a:r>
            <a:r>
              <a:rPr lang="en-ID" sz="1600" dirty="0"/>
              <a:t> Python </a:t>
            </a:r>
            <a:r>
              <a:rPr lang="en-ID" sz="1600" dirty="0" err="1"/>
              <a:t>menggunakan</a:t>
            </a:r>
            <a:r>
              <a:rPr lang="en-ID" sz="1600" dirty="0"/>
              <a:t> </a:t>
            </a:r>
            <a:r>
              <a:rPr lang="en-ID" sz="1600" dirty="0" err="1"/>
              <a:t>versi</a:t>
            </a:r>
            <a:r>
              <a:rPr lang="en-ID" sz="1600" dirty="0"/>
              <a:t> </a:t>
            </a:r>
            <a:r>
              <a:rPr lang="en-ID" sz="1600" dirty="0" err="1"/>
              <a:t>terbaru</a:t>
            </a:r>
            <a:r>
              <a:rPr lang="en-ID" sz="1600" dirty="0"/>
              <a:t> </a:t>
            </a:r>
            <a:r>
              <a:rPr lang="en-ID" sz="1600" b="1" dirty="0"/>
              <a:t>3.6</a:t>
            </a:r>
            <a:r>
              <a:rPr lang="en-ID" sz="1600" dirty="0"/>
              <a:t>.2</a:t>
            </a:r>
          </a:p>
          <a:p>
            <a:endParaRPr lang="en-ID" sz="1600" dirty="0"/>
          </a:p>
          <a:p>
            <a:pPr marL="76200" indent="0">
              <a:buSzPct val="80000"/>
              <a:buNone/>
            </a:pPr>
            <a:r>
              <a:rPr lang="en-ID" sz="1600" dirty="0"/>
              <a:t>Cara </a:t>
            </a:r>
            <a:r>
              <a:rPr lang="en-ID" sz="1600" dirty="0" err="1"/>
              <a:t>menginstal</a:t>
            </a:r>
            <a:r>
              <a:rPr lang="en-ID" sz="1600" dirty="0"/>
              <a:t> python </a:t>
            </a:r>
            <a:r>
              <a:rPr lang="en-ID" sz="1600" dirty="0" err="1"/>
              <a:t>sangat</a:t>
            </a:r>
            <a:r>
              <a:rPr lang="en-ID" sz="1600" dirty="0"/>
              <a:t> </a:t>
            </a:r>
            <a:r>
              <a:rPr lang="en-ID" sz="1600" dirty="0" err="1"/>
              <a:t>mudah</a:t>
            </a:r>
            <a:r>
              <a:rPr lang="en-ID" sz="1600" dirty="0"/>
              <a:t>, </a:t>
            </a:r>
            <a:r>
              <a:rPr lang="en-ID" sz="1600" dirty="0" err="1"/>
              <a:t>ikuti</a:t>
            </a:r>
            <a:r>
              <a:rPr lang="en-ID" sz="1600" dirty="0"/>
              <a:t> </a:t>
            </a:r>
            <a:r>
              <a:rPr lang="en-ID" sz="1600" dirty="0" err="1"/>
              <a:t>panduan</a:t>
            </a:r>
            <a:r>
              <a:rPr lang="en-ID" sz="1600" dirty="0"/>
              <a:t> </a:t>
            </a:r>
            <a:r>
              <a:rPr lang="en-ID" sz="1600" dirty="0" err="1"/>
              <a:t>dibawah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. </a:t>
            </a:r>
            <a:r>
              <a:rPr lang="en-ID" sz="1600" dirty="0" err="1"/>
              <a:t>Dibawah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panduan</a:t>
            </a:r>
            <a:r>
              <a:rPr lang="en-ID" sz="1600" dirty="0"/>
              <a:t> </a:t>
            </a:r>
            <a:r>
              <a:rPr lang="en-ID" sz="1600" dirty="0" err="1"/>
              <a:t>cara</a:t>
            </a:r>
            <a:r>
              <a:rPr lang="en-ID" sz="1600" dirty="0"/>
              <a:t> </a:t>
            </a:r>
            <a:r>
              <a:rPr lang="en-ID" sz="1600" dirty="0" err="1"/>
              <a:t>instal</a:t>
            </a:r>
            <a:r>
              <a:rPr lang="en-ID" sz="1600" dirty="0"/>
              <a:t> python di platform Linux, Windows dan Mac OS.</a:t>
            </a:r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endParaRPr lang="en-ID"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01592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</a:pPr>
            <a:r>
              <a:rPr lang="en-US" dirty="0" err="1"/>
              <a:t>Mengakses</a:t>
            </a:r>
            <a:r>
              <a:rPr lang="en-US" dirty="0"/>
              <a:t> Nilai </a:t>
            </a:r>
            <a:r>
              <a:rPr lang="en-US" dirty="0" err="1"/>
              <a:t>dalam</a:t>
            </a:r>
            <a:r>
              <a:rPr lang="en-US" dirty="0"/>
              <a:t> String</a:t>
            </a:r>
            <a:endParaRPr lang="en-ID" dirty="0"/>
          </a:p>
          <a:p>
            <a:pPr marL="76200" indent="0">
              <a:buNone/>
            </a:pPr>
            <a:r>
              <a:rPr lang="en-US" sz="1600" dirty="0"/>
              <a:t>Python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</a:t>
            </a:r>
            <a:r>
              <a:rPr lang="en-US" sz="1600" dirty="0" err="1"/>
              <a:t>karakter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</a:t>
            </a:r>
            <a:r>
              <a:rPr lang="en-US" sz="1600" dirty="0" err="1"/>
              <a:t>koma</a:t>
            </a:r>
            <a:r>
              <a:rPr lang="en-US" sz="1600" dirty="0"/>
              <a:t> ;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diperlakukan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string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panjang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, </a:t>
            </a:r>
            <a:r>
              <a:rPr lang="en-US" sz="1600" dirty="0" err="1"/>
              <a:t>sehingga</a:t>
            </a:r>
            <a:r>
              <a:rPr lang="en-US" sz="1600" dirty="0"/>
              <a:t> juga </a:t>
            </a:r>
            <a:r>
              <a:rPr lang="en-US" sz="1600" dirty="0" err="1"/>
              <a:t>dianggap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substring.</a:t>
            </a:r>
            <a:endParaRPr lang="en-ID" sz="1600" dirty="0"/>
          </a:p>
          <a:p>
            <a:pPr marL="76200" indent="0">
              <a:buNone/>
            </a:pP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mengakses</a:t>
            </a:r>
            <a:r>
              <a:rPr lang="en-US" sz="1600" dirty="0"/>
              <a:t> substring, </a:t>
            </a:r>
            <a:r>
              <a:rPr lang="en-US" sz="1600" dirty="0" err="1"/>
              <a:t>gunakan</a:t>
            </a:r>
            <a:r>
              <a:rPr lang="en-US" sz="1600" dirty="0"/>
              <a:t> </a:t>
            </a:r>
            <a:r>
              <a:rPr lang="en-US" sz="1600" dirty="0" err="1"/>
              <a:t>tanda</a:t>
            </a:r>
            <a:r>
              <a:rPr lang="en-US" sz="1600" dirty="0"/>
              <a:t> </a:t>
            </a:r>
            <a:r>
              <a:rPr lang="en-US" sz="1600" dirty="0" err="1"/>
              <a:t>kurung</a:t>
            </a:r>
            <a:r>
              <a:rPr lang="en-US" sz="1600" dirty="0"/>
              <a:t> </a:t>
            </a:r>
            <a:r>
              <a:rPr lang="en-US" sz="1600" dirty="0" err="1"/>
              <a:t>siku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mengiris</a:t>
            </a:r>
            <a:r>
              <a:rPr lang="en-US" sz="1600" dirty="0"/>
              <a:t> </a:t>
            </a:r>
            <a:r>
              <a:rPr lang="en-US" sz="1600" dirty="0" err="1"/>
              <a:t>beserta</a:t>
            </a:r>
            <a:r>
              <a:rPr lang="en-US" sz="1600" dirty="0"/>
              <a:t>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mendapatkan</a:t>
            </a:r>
            <a:r>
              <a:rPr lang="en-US" sz="1600" dirty="0"/>
              <a:t> substring Anda.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contoh</a:t>
            </a:r>
            <a:r>
              <a:rPr lang="en-US" sz="1600" dirty="0"/>
              <a:t> :</a:t>
            </a:r>
          </a:p>
          <a:p>
            <a:pPr marL="76200" indent="0">
              <a:buNone/>
            </a:pPr>
            <a:endParaRPr lang="en-US" sz="1600" dirty="0"/>
          </a:p>
          <a:p>
            <a:pPr marL="76200" indent="0">
              <a:buNone/>
            </a:pPr>
            <a:endParaRPr lang="en-US" sz="1600" dirty="0"/>
          </a:p>
          <a:p>
            <a:pPr marL="76200" indent="0">
              <a:buNone/>
            </a:pPr>
            <a:r>
              <a:rPr lang="en-US" sz="1600" dirty="0" err="1"/>
              <a:t>Bila</a:t>
            </a:r>
            <a:r>
              <a:rPr lang="en-US" sz="1600" dirty="0"/>
              <a:t> </a:t>
            </a:r>
            <a:r>
              <a:rPr lang="en-US" sz="1600" dirty="0" err="1"/>
              <a:t>kode</a:t>
            </a:r>
            <a:r>
              <a:rPr lang="en-US" sz="1600" dirty="0"/>
              <a:t> </a:t>
            </a:r>
            <a:r>
              <a:rPr lang="en-US" sz="1600" dirty="0" err="1"/>
              <a:t>diatas</a:t>
            </a:r>
            <a:r>
              <a:rPr lang="en-US" sz="1600" dirty="0"/>
              <a:t> </a:t>
            </a:r>
            <a:r>
              <a:rPr lang="en-US" sz="1600" dirty="0" err="1"/>
              <a:t>dieksekusi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menghasilkan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 :</a:t>
            </a:r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13F004-E582-4016-AAF1-28C9990A3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335" y="3000450"/>
            <a:ext cx="2476500" cy="771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FD1F0E-44F4-42BB-A897-D0A54986A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697" y="4315050"/>
            <a:ext cx="1247775" cy="314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252656-CFE8-4F1A-8E15-4E49545FD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112" y="2414587"/>
            <a:ext cx="12477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313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</a:pPr>
            <a:r>
              <a:rPr lang="en-US" dirty="0" err="1"/>
              <a:t>Mengupdate</a:t>
            </a:r>
            <a:r>
              <a:rPr lang="en-US" dirty="0"/>
              <a:t> String</a:t>
            </a:r>
            <a:endParaRPr lang="en-ID" dirty="0"/>
          </a:p>
          <a:p>
            <a:pPr marL="76200" indent="0">
              <a:buNone/>
            </a:pPr>
            <a:r>
              <a:rPr lang="en-US" sz="1600" dirty="0"/>
              <a:t>Anda </a:t>
            </a:r>
            <a:r>
              <a:rPr lang="en-US" sz="1600" dirty="0" err="1"/>
              <a:t>dapat</a:t>
            </a:r>
            <a:r>
              <a:rPr lang="en-US" sz="1600" dirty="0"/>
              <a:t> “</a:t>
            </a:r>
            <a:r>
              <a:rPr lang="en-US" sz="1600" dirty="0" err="1"/>
              <a:t>memperbarui</a:t>
            </a:r>
            <a:r>
              <a:rPr lang="en-US" sz="1600" dirty="0"/>
              <a:t>” string yang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(</a:t>
            </a:r>
            <a:r>
              <a:rPr lang="en-US" sz="1600" dirty="0" err="1"/>
              <a:t>kembali</a:t>
            </a:r>
            <a:r>
              <a:rPr lang="en-US" sz="1600" dirty="0"/>
              <a:t>) </a:t>
            </a:r>
            <a:r>
              <a:rPr lang="en-US" sz="1600" dirty="0" err="1"/>
              <a:t>menugaskan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string lain. Nilai </a:t>
            </a:r>
            <a:r>
              <a:rPr lang="en-US" sz="1600" dirty="0" err="1"/>
              <a:t>baru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dikaitkan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sebelumnya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string yang </a:t>
            </a:r>
            <a:r>
              <a:rPr lang="en-US" sz="1600" dirty="0" err="1"/>
              <a:t>sama</a:t>
            </a:r>
            <a:r>
              <a:rPr lang="en-US" sz="1600" dirty="0"/>
              <a:t> </a:t>
            </a:r>
            <a:r>
              <a:rPr lang="en-US" sz="1600" dirty="0" err="1"/>
              <a:t>sekali</a:t>
            </a:r>
            <a:r>
              <a:rPr lang="en-US" sz="1600" dirty="0"/>
              <a:t> </a:t>
            </a:r>
            <a:r>
              <a:rPr lang="en-US" sz="1600" dirty="0" err="1"/>
              <a:t>berbeda</a:t>
            </a:r>
            <a:r>
              <a:rPr lang="en-US" sz="1600" dirty="0"/>
              <a:t> </a:t>
            </a:r>
            <a:r>
              <a:rPr lang="en-US" sz="1600" dirty="0" err="1"/>
              <a:t>sama</a:t>
            </a:r>
            <a:r>
              <a:rPr lang="en-US" sz="1600" dirty="0"/>
              <a:t> </a:t>
            </a:r>
            <a:r>
              <a:rPr lang="en-US" sz="1600" dirty="0" err="1"/>
              <a:t>sekali</a:t>
            </a:r>
            <a:r>
              <a:rPr lang="en-US" sz="1600" dirty="0"/>
              <a:t>.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contoh</a:t>
            </a:r>
            <a:endParaRPr lang="en-ID" sz="1600" dirty="0"/>
          </a:p>
          <a:p>
            <a:pPr marL="76200" indent="0">
              <a:buNone/>
            </a:pPr>
            <a:endParaRPr lang="en-US" sz="1600" dirty="0"/>
          </a:p>
          <a:p>
            <a:pPr marL="76200" indent="0">
              <a:buNone/>
            </a:pPr>
            <a:endParaRPr lang="en-US" sz="1600" dirty="0"/>
          </a:p>
          <a:p>
            <a:pPr marL="76200" indent="0">
              <a:buNone/>
            </a:pPr>
            <a:r>
              <a:rPr lang="en-US" sz="1600" dirty="0" err="1"/>
              <a:t>Bila</a:t>
            </a:r>
            <a:r>
              <a:rPr lang="en-US" sz="1600" dirty="0"/>
              <a:t> </a:t>
            </a:r>
            <a:r>
              <a:rPr lang="en-US" sz="1600" dirty="0" err="1"/>
              <a:t>kode</a:t>
            </a:r>
            <a:r>
              <a:rPr lang="en-US" sz="1600" dirty="0"/>
              <a:t> </a:t>
            </a:r>
            <a:r>
              <a:rPr lang="en-US" sz="1600" dirty="0" err="1"/>
              <a:t>diatas</a:t>
            </a:r>
            <a:r>
              <a:rPr lang="en-US" sz="1600" dirty="0"/>
              <a:t> </a:t>
            </a:r>
            <a:r>
              <a:rPr lang="en-US" sz="1600" dirty="0" err="1"/>
              <a:t>dieksekusi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menghasilkan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 :</a:t>
            </a:r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B6E996-C94D-434C-B7E3-034C67A68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860" y="2848050"/>
            <a:ext cx="3981450" cy="30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58F0F4-DFA9-45FB-9FB4-D0D2EAF6F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435" y="3828922"/>
            <a:ext cx="24003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15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</a:pPr>
            <a:r>
              <a:rPr lang="en-US" dirty="0"/>
              <a:t>Escape Characters/</a:t>
            </a:r>
            <a:r>
              <a:rPr lang="en-US" dirty="0" err="1"/>
              <a:t>Karakter</a:t>
            </a:r>
            <a:r>
              <a:rPr lang="en-US" dirty="0"/>
              <a:t> Escape Python</a:t>
            </a:r>
            <a:endParaRPr lang="en-ID" dirty="0"/>
          </a:p>
          <a:p>
            <a:pPr marL="76200" indent="0">
              <a:buNone/>
            </a:pPr>
            <a:r>
              <a:rPr lang="en-US" sz="1600" dirty="0" err="1"/>
              <a:t>Dibawah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tabel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daftar </a:t>
            </a:r>
            <a:r>
              <a:rPr lang="en-US" sz="1600" dirty="0" err="1"/>
              <a:t>karakter</a:t>
            </a:r>
            <a:r>
              <a:rPr lang="en-US" sz="1600" dirty="0"/>
              <a:t> escape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karakter</a:t>
            </a:r>
            <a:r>
              <a:rPr lang="en-US" sz="1600" dirty="0"/>
              <a:t> non-printable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diwakili</a:t>
            </a:r>
            <a:r>
              <a:rPr lang="en-US" sz="1600" dirty="0"/>
              <a:t>/</a:t>
            </a:r>
            <a:r>
              <a:rPr lang="en-US" sz="1600" dirty="0" err="1"/>
              <a:t>ditulis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awalan</a:t>
            </a:r>
            <a:r>
              <a:rPr lang="en-US" sz="1600" dirty="0"/>
              <a:t> </a:t>
            </a:r>
            <a:r>
              <a:rPr lang="en-US" sz="1600" dirty="0" err="1"/>
              <a:t>notasi</a:t>
            </a:r>
            <a:r>
              <a:rPr lang="en-US" sz="1600" dirty="0"/>
              <a:t> backslash.</a:t>
            </a:r>
            <a:endParaRPr lang="en-ID" sz="1600" dirty="0"/>
          </a:p>
          <a:p>
            <a:pPr marL="76200" indent="0">
              <a:buNone/>
            </a:pP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81532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DDFBB-4712-4396-87B0-FEC191F30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63</a:t>
            </a:fld>
            <a:endParaRPr lang="e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E9F4C3-2D36-45DA-8D06-4439161F5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470773"/>
              </p:ext>
            </p:extLst>
          </p:nvPr>
        </p:nvGraphicFramePr>
        <p:xfrm>
          <a:off x="575822" y="1151467"/>
          <a:ext cx="7879557" cy="35024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626519">
                  <a:extLst>
                    <a:ext uri="{9D8B030D-6E8A-4147-A177-3AD203B41FA5}">
                      <a16:colId xmlns:a16="http://schemas.microsoft.com/office/drawing/2014/main" val="852551862"/>
                    </a:ext>
                  </a:extLst>
                </a:gridCol>
                <a:gridCol w="2626519">
                  <a:extLst>
                    <a:ext uri="{9D8B030D-6E8A-4147-A177-3AD203B41FA5}">
                      <a16:colId xmlns:a16="http://schemas.microsoft.com/office/drawing/2014/main" val="384500049"/>
                    </a:ext>
                  </a:extLst>
                </a:gridCol>
                <a:gridCol w="2626519">
                  <a:extLst>
                    <a:ext uri="{9D8B030D-6E8A-4147-A177-3AD203B41FA5}">
                      <a16:colId xmlns:a16="http://schemas.microsoft.com/office/drawing/2014/main" val="1334049459"/>
                    </a:ext>
                  </a:extLst>
                </a:gridCol>
              </a:tblGrid>
              <a:tr h="328473">
                <a:tc>
                  <a:txBody>
                    <a:bodyPr/>
                    <a:lstStyle/>
                    <a:p>
                      <a:pPr algn="l"/>
                      <a:r>
                        <a:rPr lang="en-ID" sz="1200">
                          <a:effectLst/>
                        </a:rPr>
                        <a:t>Notasi Backslash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11808" marR="111808" marT="74539" marB="7453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200">
                          <a:effectLst/>
                        </a:rPr>
                        <a:t>Karakter Hexadecimal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11808" marR="111808" marT="74539" marB="7453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200">
                          <a:effectLst/>
                        </a:rPr>
                        <a:t>Penjelasan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11808" marR="111808" marT="74539" marB="74539" anchor="ctr"/>
                </a:tc>
                <a:extLst>
                  <a:ext uri="{0D108BD9-81ED-4DB2-BD59-A6C34878D82A}">
                    <a16:rowId xmlns:a16="http://schemas.microsoft.com/office/drawing/2014/main" val="1872936834"/>
                  </a:ext>
                </a:extLst>
              </a:tr>
              <a:tr h="328473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\a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11808" marR="111808" marT="74539" marB="74539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0x07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11808" marR="111808" marT="74539" marB="74539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Bell atau alert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11808" marR="111808" marT="74539" marB="74539" anchor="ctr"/>
                </a:tc>
                <a:extLst>
                  <a:ext uri="{0D108BD9-81ED-4DB2-BD59-A6C34878D82A}">
                    <a16:rowId xmlns:a16="http://schemas.microsoft.com/office/drawing/2014/main" val="3426540896"/>
                  </a:ext>
                </a:extLst>
              </a:tr>
              <a:tr h="328473"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</a:rPr>
                        <a:t>\b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111808" marR="111808" marT="74539" marB="74539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0x08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11808" marR="111808" marT="74539" marB="74539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Backspace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11808" marR="111808" marT="74539" marB="74539" anchor="ctr"/>
                </a:tc>
                <a:extLst>
                  <a:ext uri="{0D108BD9-81ED-4DB2-BD59-A6C34878D82A}">
                    <a16:rowId xmlns:a16="http://schemas.microsoft.com/office/drawing/2014/main" val="434959949"/>
                  </a:ext>
                </a:extLst>
              </a:tr>
              <a:tr h="328473"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</a:rPr>
                        <a:t>\cx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111808" marR="111808" marT="74539" marB="74539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11808" marR="111808" marT="74539" marB="74539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Control-x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11808" marR="111808" marT="74539" marB="74539" anchor="ctr"/>
                </a:tc>
                <a:extLst>
                  <a:ext uri="{0D108BD9-81ED-4DB2-BD59-A6C34878D82A}">
                    <a16:rowId xmlns:a16="http://schemas.microsoft.com/office/drawing/2014/main" val="763182949"/>
                  </a:ext>
                </a:extLst>
              </a:tr>
              <a:tr h="328473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\C-x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11808" marR="111808" marT="74539" marB="74539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11808" marR="111808" marT="74539" marB="74539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Control-x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11808" marR="111808" marT="74539" marB="74539" anchor="ctr"/>
                </a:tc>
                <a:extLst>
                  <a:ext uri="{0D108BD9-81ED-4DB2-BD59-A6C34878D82A}">
                    <a16:rowId xmlns:a16="http://schemas.microsoft.com/office/drawing/2014/main" val="1542558816"/>
                  </a:ext>
                </a:extLst>
              </a:tr>
              <a:tr h="328473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\e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11808" marR="111808" marT="74539" marB="74539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0x1b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11808" marR="111808" marT="74539" marB="74539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Escape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11808" marR="111808" marT="74539" marB="74539" anchor="ctr"/>
                </a:tc>
                <a:extLst>
                  <a:ext uri="{0D108BD9-81ED-4DB2-BD59-A6C34878D82A}">
                    <a16:rowId xmlns:a16="http://schemas.microsoft.com/office/drawing/2014/main" val="2034110927"/>
                  </a:ext>
                </a:extLst>
              </a:tr>
              <a:tr h="328473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\f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11808" marR="111808" marT="74539" marB="74539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0x0c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11808" marR="111808" marT="74539" marB="74539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Formfeed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11808" marR="111808" marT="74539" marB="74539" anchor="ctr"/>
                </a:tc>
                <a:extLst>
                  <a:ext uri="{0D108BD9-81ED-4DB2-BD59-A6C34878D82A}">
                    <a16:rowId xmlns:a16="http://schemas.microsoft.com/office/drawing/2014/main" val="847359343"/>
                  </a:ext>
                </a:extLst>
              </a:tr>
              <a:tr h="328473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\M-\C-x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11808" marR="111808" marT="74539" marB="74539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11808" marR="111808" marT="74539" marB="74539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Meta-Control-x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11808" marR="111808" marT="74539" marB="74539" anchor="ctr"/>
                </a:tc>
                <a:extLst>
                  <a:ext uri="{0D108BD9-81ED-4DB2-BD59-A6C34878D82A}">
                    <a16:rowId xmlns:a16="http://schemas.microsoft.com/office/drawing/2014/main" val="34956821"/>
                  </a:ext>
                </a:extLst>
              </a:tr>
              <a:tr h="328473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\n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11808" marR="111808" marT="74539" marB="74539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0x0a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11808" marR="111808" marT="74539" marB="74539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Newline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11808" marR="111808" marT="74539" marB="74539" anchor="ctr"/>
                </a:tc>
                <a:extLst>
                  <a:ext uri="{0D108BD9-81ED-4DB2-BD59-A6C34878D82A}">
                    <a16:rowId xmlns:a16="http://schemas.microsoft.com/office/drawing/2014/main" val="3420999725"/>
                  </a:ext>
                </a:extLst>
              </a:tr>
              <a:tr h="509433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\nnn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11808" marR="111808" marT="74539" marB="74539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11808" marR="111808" marT="74539" marB="74539" anchor="ctr"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effectLst/>
                        </a:rPr>
                        <a:t>Octal notation, dimana n berada di range 0.7</a:t>
                      </a:r>
                      <a:endParaRPr lang="it-IT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111808" marR="111808" marT="74539" marB="74539" anchor="ctr"/>
                </a:tc>
                <a:extLst>
                  <a:ext uri="{0D108BD9-81ED-4DB2-BD59-A6C34878D82A}">
                    <a16:rowId xmlns:a16="http://schemas.microsoft.com/office/drawing/2014/main" val="4239509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610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DDFBB-4712-4396-87B0-FEC191F30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64</a:t>
            </a:fld>
            <a:endParaRPr lang="e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84807B0-9D5A-4454-B461-60D8974A4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913283"/>
              </p:ext>
            </p:extLst>
          </p:nvPr>
        </p:nvGraphicFramePr>
        <p:xfrm>
          <a:off x="575822" y="1360170"/>
          <a:ext cx="7868268" cy="24231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622756">
                  <a:extLst>
                    <a:ext uri="{9D8B030D-6E8A-4147-A177-3AD203B41FA5}">
                      <a16:colId xmlns:a16="http://schemas.microsoft.com/office/drawing/2014/main" val="3220478246"/>
                    </a:ext>
                  </a:extLst>
                </a:gridCol>
                <a:gridCol w="2622756">
                  <a:extLst>
                    <a:ext uri="{9D8B030D-6E8A-4147-A177-3AD203B41FA5}">
                      <a16:colId xmlns:a16="http://schemas.microsoft.com/office/drawing/2014/main" val="1556321928"/>
                    </a:ext>
                  </a:extLst>
                </a:gridCol>
                <a:gridCol w="2622756">
                  <a:extLst>
                    <a:ext uri="{9D8B030D-6E8A-4147-A177-3AD203B41FA5}">
                      <a16:colId xmlns:a16="http://schemas.microsoft.com/office/drawing/2014/main" val="16996360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\r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0x0d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Carriage return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611558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</a:rPr>
                        <a:t>\s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0x20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Space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2757128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</a:rPr>
                        <a:t>\t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0x09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Tab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3263722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\v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0x0b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Vertical tab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948106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\x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</a:rPr>
                        <a:t> 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Character x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368090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\xnn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</a:rPr>
                        <a:t>Notasi</a:t>
                      </a:r>
                      <a:r>
                        <a:rPr lang="en-ID" sz="1200" dirty="0">
                          <a:effectLst/>
                        </a:rPr>
                        <a:t> Hexadecimal, </a:t>
                      </a:r>
                      <a:r>
                        <a:rPr lang="en-ID" sz="1200" dirty="0" err="1">
                          <a:effectLst/>
                        </a:rPr>
                        <a:t>dimana</a:t>
                      </a:r>
                      <a:r>
                        <a:rPr lang="en-ID" sz="1200" dirty="0">
                          <a:effectLst/>
                        </a:rPr>
                        <a:t> n </a:t>
                      </a:r>
                      <a:r>
                        <a:rPr lang="en-ID" sz="1200" dirty="0" err="1">
                          <a:effectLst/>
                        </a:rPr>
                        <a:t>berada</a:t>
                      </a:r>
                      <a:r>
                        <a:rPr lang="en-ID" sz="1200" dirty="0">
                          <a:effectLst/>
                        </a:rPr>
                        <a:t> di range 0.9, </a:t>
                      </a:r>
                      <a:r>
                        <a:rPr lang="en-ID" sz="1200" dirty="0" err="1">
                          <a:effectLst/>
                        </a:rPr>
                        <a:t>a.f</a:t>
                      </a:r>
                      <a:r>
                        <a:rPr lang="en-ID" sz="1200" dirty="0">
                          <a:effectLst/>
                        </a:rPr>
                        <a:t>, </a:t>
                      </a:r>
                      <a:r>
                        <a:rPr lang="en-ID" sz="1200" dirty="0" err="1">
                          <a:effectLst/>
                        </a:rPr>
                        <a:t>atau</a:t>
                      </a:r>
                      <a:r>
                        <a:rPr lang="en-ID" sz="1200" dirty="0">
                          <a:effectLst/>
                        </a:rPr>
                        <a:t> A.F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667149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7824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</a:pPr>
            <a:r>
              <a:rPr lang="en-US" dirty="0"/>
              <a:t>Operator </a:t>
            </a:r>
            <a:r>
              <a:rPr lang="en-US" dirty="0" err="1"/>
              <a:t>Spesial</a:t>
            </a:r>
            <a:r>
              <a:rPr lang="en-US" dirty="0"/>
              <a:t> String Python</a:t>
            </a:r>
            <a:endParaRPr lang="en-ID" dirty="0"/>
          </a:p>
          <a:p>
            <a:pPr marL="76200" indent="0">
              <a:buNone/>
            </a:pPr>
            <a:r>
              <a:rPr lang="en-US" sz="1600" dirty="0" err="1"/>
              <a:t>Asumsikan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string </a:t>
            </a:r>
            <a:r>
              <a:rPr lang="en-US" sz="1600" dirty="0" err="1"/>
              <a:t>adalah</a:t>
            </a:r>
            <a:r>
              <a:rPr lang="en-US" sz="1600" dirty="0"/>
              <a:t> ‘</a:t>
            </a:r>
            <a:r>
              <a:rPr lang="en-US" sz="1600" dirty="0" err="1"/>
              <a:t>Belajar</a:t>
            </a:r>
            <a:r>
              <a:rPr lang="en-US" sz="1600" dirty="0"/>
              <a:t>’ dan </a:t>
            </a:r>
            <a:r>
              <a:rPr lang="en-US" sz="1600" dirty="0" err="1"/>
              <a:t>variabel</a:t>
            </a:r>
            <a:r>
              <a:rPr lang="en-US" sz="1600" dirty="0"/>
              <a:t> b </a:t>
            </a:r>
            <a:r>
              <a:rPr lang="en-US" sz="1600" dirty="0" err="1"/>
              <a:t>adalah</a:t>
            </a:r>
            <a:r>
              <a:rPr lang="en-US" sz="1600" dirty="0"/>
              <a:t> ‘Python’, </a:t>
            </a:r>
            <a:r>
              <a:rPr lang="en-US" sz="1600" dirty="0" err="1"/>
              <a:t>lalu</a:t>
            </a:r>
            <a:r>
              <a:rPr lang="en-US" sz="1600" dirty="0"/>
              <a:t> </a:t>
            </a:r>
            <a:r>
              <a:rPr lang="en-US" sz="1600" dirty="0" err="1"/>
              <a:t>dibawah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operator yang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dipakai</a:t>
            </a:r>
            <a:r>
              <a:rPr lang="en-US" sz="1600" dirty="0"/>
              <a:t> pada </a:t>
            </a:r>
            <a:r>
              <a:rPr lang="en-US" sz="1600" dirty="0" err="1"/>
              <a:t>kedua</a:t>
            </a:r>
            <a:r>
              <a:rPr lang="en-US" sz="1600" dirty="0"/>
              <a:t> string di </a:t>
            </a: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. a = "</a:t>
            </a:r>
            <a:r>
              <a:rPr lang="en-US" sz="1600" dirty="0" err="1"/>
              <a:t>Belajar</a:t>
            </a:r>
            <a:r>
              <a:rPr lang="en-US" sz="1600" dirty="0"/>
              <a:t>" b = "Python“</a:t>
            </a:r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r>
              <a:rPr lang="en-US" sz="1600" dirty="0" err="1"/>
              <a:t>Berikut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daftar operator </a:t>
            </a:r>
            <a:r>
              <a:rPr lang="en-US" sz="1600" dirty="0" err="1"/>
              <a:t>spesial</a:t>
            </a:r>
            <a:r>
              <a:rPr lang="en-US" sz="1600" dirty="0"/>
              <a:t> string pada Python :</a:t>
            </a:r>
            <a:endParaRPr lang="en-ID" sz="1600" dirty="0"/>
          </a:p>
          <a:p>
            <a:pPr marL="76200" indent="0">
              <a:buNone/>
            </a:pP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76314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DDFBB-4712-4396-87B0-FEC191F30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66</a:t>
            </a:fld>
            <a:endParaRPr lang="e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5EAEEE-3D4E-4D9C-BC3C-69EE688C6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11963"/>
              </p:ext>
            </p:extLst>
          </p:nvPr>
        </p:nvGraphicFramePr>
        <p:xfrm>
          <a:off x="575822" y="1117600"/>
          <a:ext cx="7879557" cy="3488267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626519">
                  <a:extLst>
                    <a:ext uri="{9D8B030D-6E8A-4147-A177-3AD203B41FA5}">
                      <a16:colId xmlns:a16="http://schemas.microsoft.com/office/drawing/2014/main" val="633931984"/>
                    </a:ext>
                  </a:extLst>
                </a:gridCol>
                <a:gridCol w="2626519">
                  <a:extLst>
                    <a:ext uri="{9D8B030D-6E8A-4147-A177-3AD203B41FA5}">
                      <a16:colId xmlns:a16="http://schemas.microsoft.com/office/drawing/2014/main" val="1309230988"/>
                    </a:ext>
                  </a:extLst>
                </a:gridCol>
                <a:gridCol w="2626519">
                  <a:extLst>
                    <a:ext uri="{9D8B030D-6E8A-4147-A177-3AD203B41FA5}">
                      <a16:colId xmlns:a16="http://schemas.microsoft.com/office/drawing/2014/main" val="3490974401"/>
                    </a:ext>
                  </a:extLst>
                </a:gridCol>
              </a:tblGrid>
              <a:tr h="312048">
                <a:tc>
                  <a:txBody>
                    <a:bodyPr/>
                    <a:lstStyle/>
                    <a:p>
                      <a:pPr algn="l"/>
                      <a:r>
                        <a:rPr lang="en-ID" sz="1200">
                          <a:effectLst/>
                        </a:rPr>
                        <a:t>Operator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84195" marR="84195" marT="56130" marB="5613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200">
                          <a:effectLst/>
                        </a:rPr>
                        <a:t>Contoh Penjelasan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84195" marR="84195" marT="56130" marB="5613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2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84195" marR="84195" marT="56130" marB="56130" anchor="ctr"/>
                </a:tc>
                <a:extLst>
                  <a:ext uri="{0D108BD9-81ED-4DB2-BD59-A6C34878D82A}">
                    <a16:rowId xmlns:a16="http://schemas.microsoft.com/office/drawing/2014/main" val="2688795862"/>
                  </a:ext>
                </a:extLst>
              </a:tr>
              <a:tr h="741889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+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84195" marR="84195" marT="56130" marB="56130" anchor="ctr"/>
                </a:tc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</a:rPr>
                        <a:t>a + b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84195" marR="84195" marT="56130" marB="5613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akan menghasilkan BelajarPython Concatenation - Menambahkan nilai pada kedua sisi operator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84195" marR="84195" marT="56130" marB="56130" anchor="ctr"/>
                </a:tc>
                <a:extLst>
                  <a:ext uri="{0D108BD9-81ED-4DB2-BD59-A6C34878D82A}">
                    <a16:rowId xmlns:a16="http://schemas.microsoft.com/office/drawing/2014/main" val="1409819197"/>
                  </a:ext>
                </a:extLst>
              </a:tr>
              <a:tr h="993682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*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84195" marR="84195" marT="56130" marB="56130" anchor="ctr"/>
                </a:tc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</a:rPr>
                        <a:t>a*2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84195" marR="84195" marT="56130" marB="5613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akan menghasilkan BelajarBelajar Pengulangan - Membuat string baru, menggabungkan beberapa salinan dari string yang sama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84195" marR="84195" marT="56130" marB="56130" anchor="ctr"/>
                </a:tc>
                <a:extLst>
                  <a:ext uri="{0D108BD9-81ED-4DB2-BD59-A6C34878D82A}">
                    <a16:rowId xmlns:a16="http://schemas.microsoft.com/office/drawing/2014/main" val="2912959371"/>
                  </a:ext>
                </a:extLst>
              </a:tr>
              <a:tr h="698759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[]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84195" marR="84195" marT="56130" marB="5613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a[1]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84195" marR="84195" marT="56130" marB="5613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akan menghasilkan e Slice - Memberikan karakter dari indeks yang diberikan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84195" marR="84195" marT="56130" marB="56130" anchor="ctr"/>
                </a:tc>
                <a:extLst>
                  <a:ext uri="{0D108BD9-81ED-4DB2-BD59-A6C34878D82A}">
                    <a16:rowId xmlns:a16="http://schemas.microsoft.com/office/drawing/2014/main" val="3328761886"/>
                  </a:ext>
                </a:extLst>
              </a:tr>
              <a:tr h="741889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[ : ]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84195" marR="84195" marT="56130" marB="5613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a[1:4]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84195" marR="84195" marT="56130" marB="56130" anchor="ctr"/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</a:rPr>
                        <a:t>akan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menghasilkan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ela</a:t>
                      </a:r>
                      <a:r>
                        <a:rPr lang="en-ID" sz="1200" dirty="0">
                          <a:effectLst/>
                        </a:rPr>
                        <a:t> Range Slice - </a:t>
                      </a:r>
                      <a:r>
                        <a:rPr lang="en-ID" sz="1200" dirty="0" err="1">
                          <a:effectLst/>
                        </a:rPr>
                        <a:t>Memberikan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karakter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dari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kisaran</a:t>
                      </a:r>
                      <a:r>
                        <a:rPr lang="en-ID" sz="1200" dirty="0">
                          <a:effectLst/>
                        </a:rPr>
                        <a:t> yang </a:t>
                      </a:r>
                      <a:r>
                        <a:rPr lang="en-ID" sz="1200" dirty="0" err="1">
                          <a:effectLst/>
                        </a:rPr>
                        <a:t>diberikan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84195" marR="84195" marT="56130" marB="56130" anchor="ctr"/>
                </a:tc>
                <a:extLst>
                  <a:ext uri="{0D108BD9-81ED-4DB2-BD59-A6C34878D82A}">
                    <a16:rowId xmlns:a16="http://schemas.microsoft.com/office/drawing/2014/main" val="1789689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2189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DDFBB-4712-4396-87B0-FEC191F30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67</a:t>
            </a:fld>
            <a:endParaRPr lang="e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C9B2813-FE3E-4CE5-A119-CA6EEB369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520338"/>
              </p:ext>
            </p:extLst>
          </p:nvPr>
        </p:nvGraphicFramePr>
        <p:xfrm>
          <a:off x="575822" y="1106311"/>
          <a:ext cx="7868268" cy="370297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622756">
                  <a:extLst>
                    <a:ext uri="{9D8B030D-6E8A-4147-A177-3AD203B41FA5}">
                      <a16:colId xmlns:a16="http://schemas.microsoft.com/office/drawing/2014/main" val="1476297135"/>
                    </a:ext>
                  </a:extLst>
                </a:gridCol>
                <a:gridCol w="2622756">
                  <a:extLst>
                    <a:ext uri="{9D8B030D-6E8A-4147-A177-3AD203B41FA5}">
                      <a16:colId xmlns:a16="http://schemas.microsoft.com/office/drawing/2014/main" val="2493927043"/>
                    </a:ext>
                  </a:extLst>
                </a:gridCol>
                <a:gridCol w="2622756">
                  <a:extLst>
                    <a:ext uri="{9D8B030D-6E8A-4147-A177-3AD203B41FA5}">
                      <a16:colId xmlns:a16="http://schemas.microsoft.com/office/drawing/2014/main" val="624926650"/>
                    </a:ext>
                  </a:extLst>
                </a:gridCol>
              </a:tblGrid>
              <a:tr h="781118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in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0575" marR="70575" marT="47050" marB="470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B in a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0575" marR="70575" marT="47050" marB="470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akan menghasilkan 1 Keanggotaan - Mengembalikan nilai true jika ada karakter dalam string yang diberikan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0575" marR="70575" marT="47050" marB="47050" anchor="ctr"/>
                </a:tc>
                <a:extLst>
                  <a:ext uri="{0D108BD9-81ED-4DB2-BD59-A6C34878D82A}">
                    <a16:rowId xmlns:a16="http://schemas.microsoft.com/office/drawing/2014/main" val="3732463916"/>
                  </a:ext>
                </a:extLst>
              </a:tr>
              <a:tr h="781118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not in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0575" marR="70575" marT="47050" marB="47050" anchor="ctr"/>
                </a:tc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</a:rPr>
                        <a:t>Z not in a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70575" marR="70575" marT="47050" marB="470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akan menghasilkan 1 Keanggotaan - Mengembalikan nilai true jika karakter tidak ada dalam string yang diberikan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0575" marR="70575" marT="47050" marB="47050" anchor="ctr"/>
                </a:tc>
                <a:extLst>
                  <a:ext uri="{0D108BD9-81ED-4DB2-BD59-A6C34878D82A}">
                    <a16:rowId xmlns:a16="http://schemas.microsoft.com/office/drawing/2014/main" val="3483235271"/>
                  </a:ext>
                </a:extLst>
              </a:tr>
              <a:tr h="1819253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r/R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0575" marR="70575" marT="47050" marB="470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print r’\n’ prints \n dan print R’\n’prints \n Raw String -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0575" marR="70575" marT="47050" marB="47050" anchor="ctr"/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</a:rPr>
                        <a:t>Menekan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arti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aktual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karakter</a:t>
                      </a:r>
                      <a:r>
                        <a:rPr lang="en-ID" sz="1200" dirty="0">
                          <a:effectLst/>
                        </a:rPr>
                        <a:t> Escape. </a:t>
                      </a:r>
                      <a:r>
                        <a:rPr lang="en-ID" sz="1200" dirty="0" err="1">
                          <a:effectLst/>
                        </a:rPr>
                        <a:t>Sintaks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untuk</a:t>
                      </a:r>
                      <a:r>
                        <a:rPr lang="en-ID" sz="1200" dirty="0">
                          <a:effectLst/>
                        </a:rPr>
                        <a:t> string </a:t>
                      </a:r>
                      <a:r>
                        <a:rPr lang="en-ID" sz="1200" dirty="0" err="1">
                          <a:effectLst/>
                        </a:rPr>
                        <a:t>mentah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sama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persis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dengan</a:t>
                      </a:r>
                      <a:r>
                        <a:rPr lang="en-ID" sz="1200" dirty="0">
                          <a:effectLst/>
                        </a:rPr>
                        <a:t> string </a:t>
                      </a:r>
                      <a:r>
                        <a:rPr lang="en-ID" sz="1200" dirty="0" err="1">
                          <a:effectLst/>
                        </a:rPr>
                        <a:t>biasa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kecuali</a:t>
                      </a:r>
                      <a:r>
                        <a:rPr lang="en-ID" sz="1200" dirty="0">
                          <a:effectLst/>
                        </a:rPr>
                        <a:t> operator string </a:t>
                      </a:r>
                      <a:r>
                        <a:rPr lang="en-ID" sz="1200" dirty="0" err="1">
                          <a:effectLst/>
                        </a:rPr>
                        <a:t>mentah</a:t>
                      </a:r>
                      <a:r>
                        <a:rPr lang="en-ID" sz="1200" dirty="0">
                          <a:effectLst/>
                        </a:rPr>
                        <a:t>, </a:t>
                      </a:r>
                      <a:r>
                        <a:rPr lang="en-ID" sz="1200" dirty="0" err="1">
                          <a:effectLst/>
                        </a:rPr>
                        <a:t>huruf</a:t>
                      </a:r>
                      <a:r>
                        <a:rPr lang="en-ID" sz="1200" dirty="0">
                          <a:effectLst/>
                        </a:rPr>
                        <a:t> “r”, yang </a:t>
                      </a:r>
                      <a:r>
                        <a:rPr lang="en-ID" sz="1200" dirty="0" err="1">
                          <a:effectLst/>
                        </a:rPr>
                        <a:t>mendahului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tanda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petik</a:t>
                      </a:r>
                      <a:r>
                        <a:rPr lang="en-ID" sz="1200" dirty="0">
                          <a:effectLst/>
                        </a:rPr>
                        <a:t>. “R” </a:t>
                      </a:r>
                      <a:r>
                        <a:rPr lang="en-ID" sz="1200" dirty="0" err="1">
                          <a:effectLst/>
                        </a:rPr>
                        <a:t>bisa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berupa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huruf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kecil</a:t>
                      </a:r>
                      <a:r>
                        <a:rPr lang="en-ID" sz="1200" dirty="0">
                          <a:effectLst/>
                        </a:rPr>
                        <a:t> (r) </a:t>
                      </a:r>
                      <a:r>
                        <a:rPr lang="en-ID" sz="1200" dirty="0" err="1">
                          <a:effectLst/>
                        </a:rPr>
                        <a:t>atau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huruf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besar</a:t>
                      </a:r>
                      <a:r>
                        <a:rPr lang="en-ID" sz="1200" dirty="0">
                          <a:effectLst/>
                        </a:rPr>
                        <a:t> (R) dan </a:t>
                      </a:r>
                      <a:r>
                        <a:rPr lang="en-ID" sz="1200" dirty="0" err="1">
                          <a:effectLst/>
                        </a:rPr>
                        <a:t>harus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ditempatkan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tepat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sebelum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tanda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kutip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pertama</a:t>
                      </a:r>
                      <a:r>
                        <a:rPr lang="en-ID" sz="1200" dirty="0">
                          <a:effectLst/>
                        </a:rPr>
                        <a:t>.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70575" marR="70575" marT="47050" marB="47050" anchor="ctr"/>
                </a:tc>
                <a:extLst>
                  <a:ext uri="{0D108BD9-81ED-4DB2-BD59-A6C34878D82A}">
                    <a16:rowId xmlns:a16="http://schemas.microsoft.com/office/drawing/2014/main" val="4171903450"/>
                  </a:ext>
                </a:extLst>
              </a:tr>
              <a:tr h="262050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%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0575" marR="70575" marT="47050" marB="470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0575" marR="70575" marT="47050" marB="47050" anchor="ctr"/>
                </a:tc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</a:rPr>
                        <a:t>Format - </a:t>
                      </a:r>
                      <a:r>
                        <a:rPr lang="en-ID" sz="1200" dirty="0" err="1">
                          <a:effectLst/>
                        </a:rPr>
                        <a:t>Melakukan</a:t>
                      </a:r>
                      <a:r>
                        <a:rPr lang="en-ID" sz="1200" dirty="0">
                          <a:effectLst/>
                        </a:rPr>
                        <a:t> format String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70575" marR="70575" marT="47050" marB="47050" anchor="ctr"/>
                </a:tc>
                <a:extLst>
                  <a:ext uri="{0D108BD9-81ED-4DB2-BD59-A6C34878D82A}">
                    <a16:rowId xmlns:a16="http://schemas.microsoft.com/office/drawing/2014/main" val="189935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8424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</a:pPr>
            <a:r>
              <a:rPr lang="en-US" dirty="0"/>
              <a:t>Operator Format String Python</a:t>
            </a:r>
            <a:endParaRPr lang="en-ID" dirty="0"/>
          </a:p>
          <a:p>
            <a:pPr marL="76200" indent="0">
              <a:buNone/>
            </a:pPr>
            <a:r>
              <a:rPr lang="en-US" sz="1600" dirty="0"/>
              <a:t>Salah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fitur</a:t>
            </a:r>
            <a:r>
              <a:rPr lang="en-US" sz="1600" dirty="0"/>
              <a:t> Python yang paling </a:t>
            </a:r>
            <a:r>
              <a:rPr lang="en-US" sz="1600" dirty="0" err="1"/>
              <a:t>keren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format string operator %. Operator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unik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string dan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paket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fungsi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keluarga</a:t>
            </a:r>
            <a:r>
              <a:rPr lang="en-US" sz="1600" dirty="0"/>
              <a:t> </a:t>
            </a:r>
            <a:r>
              <a:rPr lang="en-US" sz="1600" dirty="0" err="1"/>
              <a:t>printf</a:t>
            </a:r>
            <a:r>
              <a:rPr lang="en-US" sz="1600" dirty="0"/>
              <a:t> C () C. </a:t>
            </a:r>
            <a:r>
              <a:rPr lang="en-US" sz="1600" dirty="0" err="1"/>
              <a:t>berikut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contoh</a:t>
            </a:r>
            <a:r>
              <a:rPr lang="en-US" sz="1600" dirty="0"/>
              <a:t> </a:t>
            </a:r>
            <a:r>
              <a:rPr lang="en-US" sz="1600" dirty="0" err="1"/>
              <a:t>sederhananya</a:t>
            </a:r>
            <a:r>
              <a:rPr lang="en-US" sz="1600" dirty="0"/>
              <a:t> : print ("My name is %s and weight is %d kg!" % ('Zara', 21))</a:t>
            </a:r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r>
              <a:rPr lang="en-US" sz="1600" dirty="0" err="1"/>
              <a:t>Berikut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daftar </a:t>
            </a:r>
            <a:r>
              <a:rPr lang="en-US" sz="1600" dirty="0" err="1"/>
              <a:t>lengkap</a:t>
            </a:r>
            <a:r>
              <a:rPr lang="en-US" sz="1600" dirty="0"/>
              <a:t> </a:t>
            </a:r>
            <a:r>
              <a:rPr lang="en-US" sz="1600" dirty="0" err="1"/>
              <a:t>simbol</a:t>
            </a:r>
            <a:r>
              <a:rPr lang="en-US" sz="1600" dirty="0"/>
              <a:t> yang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bersamaan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% </a:t>
            </a:r>
            <a:r>
              <a:rPr lang="en-US" dirty="0"/>
              <a:t>:</a:t>
            </a:r>
            <a:endParaRPr lang="en-ID" dirty="0"/>
          </a:p>
          <a:p>
            <a:pPr marL="76200" indent="0">
              <a:buNone/>
            </a:pP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56503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DDFBB-4712-4396-87B0-FEC191F30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69</a:t>
            </a:fld>
            <a:endParaRPr lang="e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7A99A4-C125-4D71-9E62-D059097A2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026189"/>
              </p:ext>
            </p:extLst>
          </p:nvPr>
        </p:nvGraphicFramePr>
        <p:xfrm>
          <a:off x="575822" y="1095022"/>
          <a:ext cx="7879556" cy="380189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939778">
                  <a:extLst>
                    <a:ext uri="{9D8B030D-6E8A-4147-A177-3AD203B41FA5}">
                      <a16:colId xmlns:a16="http://schemas.microsoft.com/office/drawing/2014/main" val="419709588"/>
                    </a:ext>
                  </a:extLst>
                </a:gridCol>
                <a:gridCol w="3939778">
                  <a:extLst>
                    <a:ext uri="{9D8B030D-6E8A-4147-A177-3AD203B41FA5}">
                      <a16:colId xmlns:a16="http://schemas.microsoft.com/office/drawing/2014/main" val="1809059604"/>
                    </a:ext>
                  </a:extLst>
                </a:gridCol>
              </a:tblGrid>
              <a:tr h="261081">
                <a:tc>
                  <a:txBody>
                    <a:bodyPr/>
                    <a:lstStyle/>
                    <a:p>
                      <a:pPr algn="l"/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Operator</a:t>
                      </a:r>
                    </a:p>
                  </a:txBody>
                  <a:tcPr marL="66513" marR="66513" marT="44342" marB="4434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Penjelasan</a:t>
                      </a:r>
                    </a:p>
                  </a:txBody>
                  <a:tcPr marL="66513" marR="66513" marT="44342" marB="44342" anchor="ctr"/>
                </a:tc>
                <a:extLst>
                  <a:ext uri="{0D108BD9-81ED-4DB2-BD59-A6C34878D82A}">
                    <a16:rowId xmlns:a16="http://schemas.microsoft.com/office/drawing/2014/main" val="450310941"/>
                  </a:ext>
                </a:extLst>
              </a:tr>
              <a:tr h="261081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%c</a:t>
                      </a:r>
                    </a:p>
                  </a:txBody>
                  <a:tcPr marL="66513" marR="66513" marT="44342" marB="44342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character</a:t>
                      </a:r>
                    </a:p>
                  </a:txBody>
                  <a:tcPr marL="66513" marR="66513" marT="44342" marB="44342" anchor="ctr"/>
                </a:tc>
                <a:extLst>
                  <a:ext uri="{0D108BD9-81ED-4DB2-BD59-A6C34878D82A}">
                    <a16:rowId xmlns:a16="http://schemas.microsoft.com/office/drawing/2014/main" val="2265232065"/>
                  </a:ext>
                </a:extLst>
              </a:tr>
              <a:tr h="261081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%s</a:t>
                      </a:r>
                    </a:p>
                  </a:txBody>
                  <a:tcPr marL="66513" marR="66513" marT="44342" marB="44342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Konversi string melalui str () sebelum memformat</a:t>
                      </a:r>
                    </a:p>
                  </a:txBody>
                  <a:tcPr marL="66513" marR="66513" marT="44342" marB="44342" anchor="ctr"/>
                </a:tc>
                <a:extLst>
                  <a:ext uri="{0D108BD9-81ED-4DB2-BD59-A6C34878D82A}">
                    <a16:rowId xmlns:a16="http://schemas.microsoft.com/office/drawing/2014/main" val="643091012"/>
                  </a:ext>
                </a:extLst>
              </a:tr>
              <a:tr h="261081"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%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i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66513" marR="66513" marT="44342" marB="44342" anchor="ctr"/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Dianggap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sebagai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bilangan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bulat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desimal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66513" marR="66513" marT="44342" marB="44342" anchor="ctr"/>
                </a:tc>
                <a:extLst>
                  <a:ext uri="{0D108BD9-81ED-4DB2-BD59-A6C34878D82A}">
                    <a16:rowId xmlns:a16="http://schemas.microsoft.com/office/drawing/2014/main" val="1728887560"/>
                  </a:ext>
                </a:extLst>
              </a:tr>
              <a:tr h="261081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%d</a:t>
                      </a:r>
                    </a:p>
                  </a:txBody>
                  <a:tcPr marL="66513" marR="66513" marT="44342" marB="44342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Dianggap sebagai bilangan bulat desimal</a:t>
                      </a:r>
                    </a:p>
                  </a:txBody>
                  <a:tcPr marL="66513" marR="66513" marT="44342" marB="44342" anchor="ctr"/>
                </a:tc>
                <a:extLst>
                  <a:ext uri="{0D108BD9-81ED-4DB2-BD59-A6C34878D82A}">
                    <a16:rowId xmlns:a16="http://schemas.microsoft.com/office/drawing/2014/main" val="3814337949"/>
                  </a:ext>
                </a:extLst>
              </a:tr>
              <a:tr h="261081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%u</a:t>
                      </a:r>
                    </a:p>
                  </a:txBody>
                  <a:tcPr marL="66513" marR="66513" marT="44342" marB="44342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Unsigned decimal integer</a:t>
                      </a:r>
                    </a:p>
                  </a:txBody>
                  <a:tcPr marL="66513" marR="66513" marT="44342" marB="44342" anchor="ctr"/>
                </a:tc>
                <a:extLst>
                  <a:ext uri="{0D108BD9-81ED-4DB2-BD59-A6C34878D82A}">
                    <a16:rowId xmlns:a16="http://schemas.microsoft.com/office/drawing/2014/main" val="338435358"/>
                  </a:ext>
                </a:extLst>
              </a:tr>
              <a:tr h="261081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%o</a:t>
                      </a:r>
                    </a:p>
                  </a:txBody>
                  <a:tcPr marL="66513" marR="66513" marT="44342" marB="44342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Bilangan bulat oktal</a:t>
                      </a:r>
                    </a:p>
                  </a:txBody>
                  <a:tcPr marL="66513" marR="66513" marT="44342" marB="44342" anchor="ctr"/>
                </a:tc>
                <a:extLst>
                  <a:ext uri="{0D108BD9-81ED-4DB2-BD59-A6C34878D82A}">
                    <a16:rowId xmlns:a16="http://schemas.microsoft.com/office/drawing/2014/main" val="1573624056"/>
                  </a:ext>
                </a:extLst>
              </a:tr>
              <a:tr h="261081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%x</a:t>
                      </a:r>
                    </a:p>
                  </a:txBody>
                  <a:tcPr marL="66513" marR="66513" marT="44342" marB="44342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Bilangan bulat heksadesimal (huruf kecil)</a:t>
                      </a:r>
                    </a:p>
                  </a:txBody>
                  <a:tcPr marL="66513" marR="66513" marT="44342" marB="44342" anchor="ctr"/>
                </a:tc>
                <a:extLst>
                  <a:ext uri="{0D108BD9-81ED-4DB2-BD59-A6C34878D82A}">
                    <a16:rowId xmlns:a16="http://schemas.microsoft.com/office/drawing/2014/main" val="573624983"/>
                  </a:ext>
                </a:extLst>
              </a:tr>
              <a:tr h="261081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%X</a:t>
                      </a:r>
                    </a:p>
                  </a:txBody>
                  <a:tcPr marL="66513" marR="66513" marT="44342" marB="44342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Bilangan bulat heksadesimal (huruf besar)</a:t>
                      </a:r>
                    </a:p>
                  </a:txBody>
                  <a:tcPr marL="66513" marR="66513" marT="44342" marB="44342" anchor="ctr"/>
                </a:tc>
                <a:extLst>
                  <a:ext uri="{0D108BD9-81ED-4DB2-BD59-A6C34878D82A}">
                    <a16:rowId xmlns:a16="http://schemas.microsoft.com/office/drawing/2014/main" val="3582282535"/>
                  </a:ext>
                </a:extLst>
              </a:tr>
              <a:tr h="261081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%e</a:t>
                      </a:r>
                    </a:p>
                  </a:txBody>
                  <a:tcPr marL="66513" marR="66513" marT="44342" marB="44342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Notasi eksponensial (dengan huruf kecil ‘e’)</a:t>
                      </a:r>
                    </a:p>
                  </a:txBody>
                  <a:tcPr marL="66513" marR="66513" marT="44342" marB="44342" anchor="ctr"/>
                </a:tc>
                <a:extLst>
                  <a:ext uri="{0D108BD9-81ED-4DB2-BD59-A6C34878D82A}">
                    <a16:rowId xmlns:a16="http://schemas.microsoft.com/office/drawing/2014/main" val="2969131955"/>
                  </a:ext>
                </a:extLst>
              </a:tr>
              <a:tr h="261081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%E</a:t>
                      </a:r>
                    </a:p>
                  </a:txBody>
                  <a:tcPr marL="66513" marR="66513" marT="44342" marB="44342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Notasi eksponensial (dengan huruf besar ‘E’)</a:t>
                      </a:r>
                    </a:p>
                  </a:txBody>
                  <a:tcPr marL="66513" marR="66513" marT="44342" marB="44342" anchor="ctr"/>
                </a:tc>
                <a:extLst>
                  <a:ext uri="{0D108BD9-81ED-4DB2-BD59-A6C34878D82A}">
                    <a16:rowId xmlns:a16="http://schemas.microsoft.com/office/drawing/2014/main" val="2109282165"/>
                  </a:ext>
                </a:extLst>
              </a:tr>
              <a:tr h="261081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%f</a:t>
                      </a:r>
                    </a:p>
                  </a:txBody>
                  <a:tcPr marL="66513" marR="66513" marT="44342" marB="44342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Bilangan real floating point</a:t>
                      </a:r>
                    </a:p>
                  </a:txBody>
                  <a:tcPr marL="66513" marR="66513" marT="44342" marB="44342" anchor="ctr"/>
                </a:tc>
                <a:extLst>
                  <a:ext uri="{0D108BD9-81ED-4DB2-BD59-A6C34878D82A}">
                    <a16:rowId xmlns:a16="http://schemas.microsoft.com/office/drawing/2014/main" val="4172982073"/>
                  </a:ext>
                </a:extLst>
              </a:tr>
              <a:tr h="261081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%g</a:t>
                      </a:r>
                    </a:p>
                  </a:txBody>
                  <a:tcPr marL="66513" marR="66513" marT="44342" marB="44342" anchor="ctr"/>
                </a:tc>
                <a:tc>
                  <a:txBody>
                    <a:bodyPr/>
                    <a:lstStyle/>
                    <a:p>
                      <a:r>
                        <a:rPr lang="nl-NL" sz="1200">
                          <a:effectLst/>
                          <a:latin typeface="Karla" panose="020B0604020202020204" charset="0"/>
                        </a:rPr>
                        <a:t>Yang lebih pendek dari% f dan% e</a:t>
                      </a:r>
                    </a:p>
                  </a:txBody>
                  <a:tcPr marL="66513" marR="66513" marT="44342" marB="44342" anchor="ctr"/>
                </a:tc>
                <a:extLst>
                  <a:ext uri="{0D108BD9-81ED-4DB2-BD59-A6C34878D82A}">
                    <a16:rowId xmlns:a16="http://schemas.microsoft.com/office/drawing/2014/main" val="1242275965"/>
                  </a:ext>
                </a:extLst>
              </a:tr>
              <a:tr h="261081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Karla" panose="020B0604020202020204" charset="0"/>
                        </a:rPr>
                        <a:t>%G</a:t>
                      </a:r>
                    </a:p>
                  </a:txBody>
                  <a:tcPr marL="66513" marR="66513" marT="44342" marB="44342" anchor="ctr"/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Lebih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pendek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Karla" panose="020B0604020202020204" charset="0"/>
                        </a:rPr>
                        <a:t>dari</a:t>
                      </a:r>
                      <a:r>
                        <a:rPr lang="en-ID" sz="1200" dirty="0">
                          <a:effectLst/>
                          <a:latin typeface="Karla" panose="020B0604020202020204" charset="0"/>
                        </a:rPr>
                        <a:t>% f dan% E</a:t>
                      </a:r>
                    </a:p>
                  </a:txBody>
                  <a:tcPr marL="66513" marR="66513" marT="44342" marB="44342" anchor="ctr"/>
                </a:tc>
                <a:extLst>
                  <a:ext uri="{0D108BD9-81ED-4DB2-BD59-A6C34878D82A}">
                    <a16:rowId xmlns:a16="http://schemas.microsoft.com/office/drawing/2014/main" val="38356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007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3607-A351-48BB-A5F2-C40ADD04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12B74-7F91-4F4B-BB92-74E4E7C91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821" y="1467556"/>
            <a:ext cx="7766667" cy="3458152"/>
          </a:xfrm>
        </p:spPr>
        <p:txBody>
          <a:bodyPr/>
          <a:lstStyle/>
          <a:p>
            <a:pPr>
              <a:buSzPct val="80000"/>
            </a:pPr>
            <a:r>
              <a:rPr lang="en-ID" dirty="0"/>
              <a:t>Windows</a:t>
            </a:r>
          </a:p>
          <a:p>
            <a:pPr marL="76200" indent="0">
              <a:buSzPct val="80000"/>
              <a:buNone/>
            </a:pPr>
            <a:endParaRPr lang="en-ID" sz="1600" dirty="0"/>
          </a:p>
          <a:p>
            <a:pPr marL="722313">
              <a:buSzPct val="80000"/>
              <a:buFont typeface="+mj-lt"/>
              <a:buAutoNum type="arabicPeriod"/>
            </a:pPr>
            <a:r>
              <a:rPr lang="en-ID" sz="1600" dirty="0"/>
              <a:t>Buka browser, </a:t>
            </a:r>
            <a:r>
              <a:rPr lang="en-ID" sz="1600" dirty="0" err="1"/>
              <a:t>kunjungi</a:t>
            </a:r>
            <a:r>
              <a:rPr lang="en-ID" sz="1600" dirty="0"/>
              <a:t> http://www.python.org/downloads/windows/</a:t>
            </a:r>
          </a:p>
          <a:p>
            <a:pPr marL="722313">
              <a:buSzPct val="80000"/>
              <a:buFont typeface="+mj-lt"/>
              <a:buAutoNum type="arabicPeriod"/>
            </a:pPr>
            <a:r>
              <a:rPr lang="en-ID" sz="1600" dirty="0"/>
              <a:t>ATAU, </a:t>
            </a:r>
            <a:r>
              <a:rPr lang="en-ID" sz="1600" dirty="0" err="1"/>
              <a:t>klik</a:t>
            </a:r>
            <a:r>
              <a:rPr lang="en-ID" sz="1600" dirty="0"/>
              <a:t> direct link https://www.python.org/ftp/python/3.4.3/python-3.4.3.msi</a:t>
            </a:r>
          </a:p>
          <a:p>
            <a:pPr marL="722313">
              <a:buSzPct val="80000"/>
              <a:buFont typeface="+mj-lt"/>
              <a:buAutoNum type="arabicPeriod"/>
            </a:pPr>
            <a:r>
              <a:rPr lang="en-ID" sz="1600" dirty="0"/>
              <a:t>Buka (</a:t>
            </a:r>
            <a:r>
              <a:rPr lang="en-ID" sz="1600" dirty="0" err="1"/>
              <a:t>klik</a:t>
            </a:r>
            <a:r>
              <a:rPr lang="en-ID" sz="1600" dirty="0"/>
              <a:t> 2x) file installer python yang </a:t>
            </a:r>
            <a:r>
              <a:rPr lang="en-ID" sz="1600" dirty="0" err="1"/>
              <a:t>baru</a:t>
            </a:r>
            <a:r>
              <a:rPr lang="en-ID" sz="1600" dirty="0"/>
              <a:t> </a:t>
            </a:r>
            <a:r>
              <a:rPr lang="en-ID" sz="1600" dirty="0" err="1"/>
              <a:t>saja</a:t>
            </a:r>
            <a:r>
              <a:rPr lang="en-ID" sz="1600" dirty="0"/>
              <a:t> di download</a:t>
            </a:r>
          </a:p>
          <a:p>
            <a:pPr marL="722313">
              <a:buSzPct val="80000"/>
              <a:buFont typeface="+mj-lt"/>
              <a:buAutoNum type="arabicPeriod"/>
            </a:pPr>
            <a:r>
              <a:rPr lang="en-ID" sz="1600" dirty="0" err="1"/>
              <a:t>Ikuti</a:t>
            </a:r>
            <a:r>
              <a:rPr lang="en-ID" sz="1600" dirty="0"/>
              <a:t> </a:t>
            </a:r>
            <a:r>
              <a:rPr lang="en-ID" sz="1600" dirty="0" err="1"/>
              <a:t>langkah</a:t>
            </a:r>
            <a:r>
              <a:rPr lang="en-ID" sz="1600" dirty="0"/>
              <a:t> </a:t>
            </a:r>
            <a:r>
              <a:rPr lang="en-ID" sz="1600" dirty="0" err="1"/>
              <a:t>instalasi</a:t>
            </a:r>
            <a:r>
              <a:rPr lang="en-ID" sz="1600" dirty="0"/>
              <a:t> </a:t>
            </a:r>
            <a:r>
              <a:rPr lang="en-ID" sz="1600" dirty="0" err="1"/>
              <a:t>sampai</a:t>
            </a:r>
            <a:r>
              <a:rPr lang="en-ID" sz="1600" dirty="0"/>
              <a:t> </a:t>
            </a:r>
            <a:r>
              <a:rPr lang="en-ID" sz="1600" dirty="0" err="1"/>
              <a:t>selesai</a:t>
            </a:r>
            <a:endParaRPr lang="en-ID" sz="1600" dirty="0"/>
          </a:p>
          <a:p>
            <a:endParaRPr lang="en-ID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DA82D-C19E-4EA7-A14B-9198F7AB2D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34494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</a:pPr>
            <a:r>
              <a:rPr lang="en-US" dirty="0"/>
              <a:t>Triple Quote Python</a:t>
            </a:r>
            <a:endParaRPr lang="en-ID" dirty="0"/>
          </a:p>
          <a:p>
            <a:pPr marL="76200" indent="0">
              <a:buNone/>
            </a:pPr>
            <a:r>
              <a:rPr lang="en-US" sz="1600" dirty="0"/>
              <a:t>Python triple quotes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membiarkan</a:t>
            </a:r>
            <a:r>
              <a:rPr lang="en-US" sz="1600" dirty="0"/>
              <a:t> string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ditulis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baris</a:t>
            </a:r>
            <a:r>
              <a:rPr lang="en-US" sz="1600" dirty="0"/>
              <a:t>, </a:t>
            </a:r>
            <a:r>
              <a:rPr lang="en-US" sz="1600" dirty="0" err="1"/>
              <a:t>termasuk</a:t>
            </a:r>
            <a:r>
              <a:rPr lang="en-US" sz="1600" dirty="0"/>
              <a:t> kata </a:t>
            </a:r>
            <a:r>
              <a:rPr lang="en-US" sz="1600" dirty="0" err="1"/>
              <a:t>kerja</a:t>
            </a:r>
            <a:r>
              <a:rPr lang="en-US" sz="1600" dirty="0"/>
              <a:t> NEWLINEs, TABs, dan </a:t>
            </a:r>
            <a:r>
              <a:rPr lang="en-US" sz="1600" dirty="0" err="1"/>
              <a:t>karakter</a:t>
            </a:r>
            <a:r>
              <a:rPr lang="en-US" sz="1600" dirty="0"/>
              <a:t> </a:t>
            </a:r>
            <a:r>
              <a:rPr lang="en-US" sz="1600" dirty="0" err="1"/>
              <a:t>khusus</a:t>
            </a:r>
            <a:r>
              <a:rPr lang="en-US" sz="1600" dirty="0"/>
              <a:t> </a:t>
            </a:r>
            <a:r>
              <a:rPr lang="en-US" sz="1600" dirty="0" err="1"/>
              <a:t>lainnya</a:t>
            </a:r>
            <a:r>
              <a:rPr lang="en-US" sz="1600" dirty="0"/>
              <a:t>. </a:t>
            </a:r>
            <a:r>
              <a:rPr lang="en-US" sz="1600" dirty="0" err="1"/>
              <a:t>Sintaks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triple quotes </a:t>
            </a:r>
            <a:r>
              <a:rPr lang="en-US" sz="1600" dirty="0" err="1"/>
              <a:t>terdiri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tiga</a:t>
            </a:r>
            <a:r>
              <a:rPr lang="en-US" sz="1600" dirty="0"/>
              <a:t> </a:t>
            </a:r>
            <a:r>
              <a:rPr lang="en-US" sz="1600" dirty="0" err="1"/>
              <a:t>tanda</a:t>
            </a:r>
            <a:r>
              <a:rPr lang="en-US" sz="1600" dirty="0"/>
              <a:t> </a:t>
            </a:r>
            <a:r>
              <a:rPr lang="en-US" sz="1600" dirty="0" err="1"/>
              <a:t>kutip</a:t>
            </a:r>
            <a:r>
              <a:rPr lang="en-US" sz="1600" dirty="0"/>
              <a:t> </a:t>
            </a:r>
            <a:r>
              <a:rPr lang="en-US" sz="1600" dirty="0" err="1"/>
              <a:t>tunggal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ganda</a:t>
            </a:r>
            <a:r>
              <a:rPr lang="en-US" sz="1600" dirty="0"/>
              <a:t> </a:t>
            </a:r>
            <a:r>
              <a:rPr lang="en-US" sz="1600" dirty="0" err="1"/>
              <a:t>ditulis</a:t>
            </a:r>
            <a:r>
              <a:rPr lang="en-US" sz="1600" dirty="0"/>
              <a:t> </a:t>
            </a:r>
            <a:r>
              <a:rPr lang="en-US" sz="1600" dirty="0" err="1"/>
              <a:t>berturut-turut</a:t>
            </a:r>
            <a:r>
              <a:rPr lang="en-US" sz="1600" dirty="0"/>
              <a:t> : </a:t>
            </a:r>
            <a:r>
              <a:rPr lang="en-US" sz="1600" dirty="0" err="1"/>
              <a:t>Berikut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contohnya</a:t>
            </a:r>
            <a:r>
              <a:rPr lang="en-US" sz="1600" dirty="0"/>
              <a:t> :</a:t>
            </a:r>
            <a:endParaRPr lang="en-ID" sz="1600" dirty="0"/>
          </a:p>
          <a:p>
            <a:pPr marL="76200" indent="0">
              <a:buNone/>
            </a:pP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29675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ct val="80000"/>
            </a:pPr>
            <a:r>
              <a:rPr lang="en-ID" sz="1600" dirty="0" err="1"/>
              <a:t>Contoh</a:t>
            </a:r>
            <a:r>
              <a:rPr lang="en-ID" sz="1600" dirty="0"/>
              <a:t> </a:t>
            </a:r>
            <a:r>
              <a:rPr lang="en-ID" sz="1600" dirty="0" err="1"/>
              <a:t>penggunaan</a:t>
            </a:r>
            <a:r>
              <a:rPr lang="en-ID" sz="1600" dirty="0"/>
              <a:t> triple quote python :</a:t>
            </a:r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pPr marL="285750" indent="-285750">
              <a:buSzPct val="80000"/>
            </a:pPr>
            <a:r>
              <a:rPr lang="en-ID" sz="1600" dirty="0"/>
              <a:t>Hasil </a:t>
            </a:r>
            <a:r>
              <a:rPr lang="en-ID" sz="1600" dirty="0" err="1"/>
              <a:t>setelah</a:t>
            </a:r>
            <a:r>
              <a:rPr lang="en-ID" sz="1600" dirty="0"/>
              <a:t> </a:t>
            </a:r>
            <a:r>
              <a:rPr lang="en-ID" sz="1600" dirty="0" err="1"/>
              <a:t>menjalankan</a:t>
            </a:r>
            <a:r>
              <a:rPr lang="en-ID" sz="1600" dirty="0"/>
              <a:t> script : </a:t>
            </a:r>
          </a:p>
          <a:p>
            <a:pPr marL="0" indent="0">
              <a:buNone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3A733E-6B42-4480-AC61-92DFE919F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725" y="1781250"/>
            <a:ext cx="4400550" cy="1219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648BDD-2CE6-4023-8EB7-246E0BECA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725" y="3489917"/>
            <a:ext cx="43815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240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</a:pPr>
            <a:r>
              <a:rPr lang="en-US" dirty="0"/>
              <a:t>String Unicode Python</a:t>
            </a:r>
            <a:endParaRPr lang="en-ID" dirty="0"/>
          </a:p>
          <a:p>
            <a:pPr marL="76200" indent="0">
              <a:buNone/>
            </a:pPr>
            <a:r>
              <a:rPr lang="en-US" sz="1600" dirty="0"/>
              <a:t>Pada Python 3, </a:t>
            </a:r>
            <a:r>
              <a:rPr lang="en-US" sz="1600" dirty="0" err="1"/>
              <a:t>semua</a:t>
            </a:r>
            <a:r>
              <a:rPr lang="en-US" sz="1600" dirty="0"/>
              <a:t> string </a:t>
            </a:r>
            <a:r>
              <a:rPr lang="en-US" sz="1600" dirty="0" err="1"/>
              <a:t>diwakili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Unicode. </a:t>
            </a:r>
            <a:r>
              <a:rPr lang="en-US" sz="1600" dirty="0" err="1"/>
              <a:t>Sedangkan</a:t>
            </a:r>
            <a:r>
              <a:rPr lang="en-US" sz="1600" dirty="0"/>
              <a:t> pada Python 2 </a:t>
            </a:r>
            <a:r>
              <a:rPr lang="en-US" sz="1600" dirty="0" err="1"/>
              <a:t>disimpan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internal </a:t>
            </a:r>
            <a:r>
              <a:rPr lang="en-US" sz="1600" dirty="0" err="1"/>
              <a:t>sebagai</a:t>
            </a:r>
            <a:r>
              <a:rPr lang="en-US" sz="1600" dirty="0"/>
              <a:t> 8-bit ASCII,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diperlukanlampiran</a:t>
            </a:r>
            <a:r>
              <a:rPr lang="en-US" sz="1600" dirty="0"/>
              <a:t> ‘u’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membuatnya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Unicode. </a:t>
            </a:r>
            <a:r>
              <a:rPr lang="en-US" sz="1600" dirty="0" err="1"/>
              <a:t>Tetapi</a:t>
            </a:r>
            <a:r>
              <a:rPr lang="en-US" sz="1600" dirty="0"/>
              <a:t> </a:t>
            </a:r>
            <a:r>
              <a:rPr lang="en-US" sz="1600" dirty="0" err="1"/>
              <a:t>hal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lagi</a:t>
            </a:r>
            <a:r>
              <a:rPr lang="en-US" sz="1600" dirty="0"/>
              <a:t> </a:t>
            </a:r>
            <a:r>
              <a:rPr lang="en-US" sz="1600" dirty="0" err="1"/>
              <a:t>diperlukan</a:t>
            </a:r>
            <a:r>
              <a:rPr lang="en-US" sz="1600" dirty="0"/>
              <a:t> </a:t>
            </a:r>
            <a:r>
              <a:rPr lang="en-US" sz="1600" dirty="0" err="1"/>
              <a:t>sekarang</a:t>
            </a:r>
            <a:r>
              <a:rPr lang="en-US" sz="1600" dirty="0"/>
              <a:t>. :</a:t>
            </a:r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r>
              <a:rPr lang="en-US" sz="1600" dirty="0" err="1"/>
              <a:t>Metode</a:t>
            </a:r>
            <a:r>
              <a:rPr lang="en-US" sz="1600" dirty="0"/>
              <a:t> String Built-in</a:t>
            </a:r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r>
              <a:rPr lang="en-US" sz="1600" dirty="0"/>
              <a:t>Python </a:t>
            </a:r>
            <a:r>
              <a:rPr lang="en-US" sz="1600" dirty="0" err="1"/>
              <a:t>menyertakan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built-in </a:t>
            </a:r>
            <a:r>
              <a:rPr lang="en-US" sz="1600" dirty="0" err="1"/>
              <a:t>berikut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memanipulasi</a:t>
            </a:r>
            <a:r>
              <a:rPr lang="en-US" sz="1600" dirty="0"/>
              <a:t> string</a:t>
            </a:r>
            <a:endParaRPr lang="en-ID" sz="1600" dirty="0"/>
          </a:p>
          <a:p>
            <a:pPr marL="76200" indent="0">
              <a:buNone/>
            </a:pP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12828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DDFBB-4712-4396-87B0-FEC191F30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73</a:t>
            </a:fld>
            <a:endParaRPr lang="e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C99F4B5-A5EC-4B93-B729-A186CBC56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379860"/>
              </p:ext>
            </p:extLst>
          </p:nvPr>
        </p:nvGraphicFramePr>
        <p:xfrm>
          <a:off x="632222" y="480525"/>
          <a:ext cx="7879556" cy="435371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939778">
                  <a:extLst>
                    <a:ext uri="{9D8B030D-6E8A-4147-A177-3AD203B41FA5}">
                      <a16:colId xmlns:a16="http://schemas.microsoft.com/office/drawing/2014/main" val="913151862"/>
                    </a:ext>
                  </a:extLst>
                </a:gridCol>
                <a:gridCol w="3939778">
                  <a:extLst>
                    <a:ext uri="{9D8B030D-6E8A-4147-A177-3AD203B41FA5}">
                      <a16:colId xmlns:a16="http://schemas.microsoft.com/office/drawing/2014/main" val="308916529"/>
                    </a:ext>
                  </a:extLst>
                </a:gridCol>
              </a:tblGrid>
              <a:tr h="234353">
                <a:tc>
                  <a:txBody>
                    <a:bodyPr/>
                    <a:lstStyle/>
                    <a:p>
                      <a:pPr algn="l"/>
                      <a:r>
                        <a:rPr lang="en-ID" sz="1200" dirty="0" err="1">
                          <a:effectLst/>
                        </a:rPr>
                        <a:t>Metode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65260" marR="65260" marT="43507" marB="43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200" dirty="0" err="1">
                          <a:effectLst/>
                        </a:rPr>
                        <a:t>Penjelasan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65260" marR="65260" marT="43507" marB="43507" anchor="ctr"/>
                </a:tc>
                <a:extLst>
                  <a:ext uri="{0D108BD9-81ED-4DB2-BD59-A6C34878D82A}">
                    <a16:rowId xmlns:a16="http://schemas.microsoft.com/office/drawing/2014/main" val="381812689"/>
                  </a:ext>
                </a:extLst>
              </a:tr>
              <a:tr h="234353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capitalize()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65260" marR="65260" marT="43507" marB="43507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Meng-kapitalkan huruf pertama string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65260" marR="65260" marT="43507" marB="43507" anchor="ctr"/>
                </a:tc>
                <a:extLst>
                  <a:ext uri="{0D108BD9-81ED-4DB2-BD59-A6C34878D82A}">
                    <a16:rowId xmlns:a16="http://schemas.microsoft.com/office/drawing/2014/main" val="197331620"/>
                  </a:ext>
                </a:extLst>
              </a:tr>
              <a:tr h="551949"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</a:rPr>
                        <a:t>center</a:t>
                      </a:r>
                      <a:r>
                        <a:rPr lang="en-ID" sz="1200" dirty="0">
                          <a:effectLst/>
                        </a:rPr>
                        <a:t>(width, </a:t>
                      </a:r>
                      <a:r>
                        <a:rPr lang="en-ID" sz="1200" dirty="0" err="1">
                          <a:effectLst/>
                        </a:rPr>
                        <a:t>fillchar</a:t>
                      </a:r>
                      <a:r>
                        <a:rPr lang="en-ID" sz="1200" dirty="0">
                          <a:effectLst/>
                        </a:rPr>
                        <a:t>)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65260" marR="65260" marT="43507" marB="43507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Mengembalikan string yang dilapisi dengan fillchar dengan string asli yang dipusatkan pada total width kolom.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65260" marR="65260" marT="43507" marB="43507" anchor="ctr"/>
                </a:tc>
                <a:extLst>
                  <a:ext uri="{0D108BD9-81ED-4DB2-BD59-A6C34878D82A}">
                    <a16:rowId xmlns:a16="http://schemas.microsoft.com/office/drawing/2014/main" val="2408803095"/>
                  </a:ext>
                </a:extLst>
              </a:tr>
              <a:tr h="551949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count(str, beg = 0,end = len(string))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65260" marR="65260" marT="43507" marB="43507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Menghitung berapa kali str yang terjadi dalam string atau dalam substring string jika memulai indeks beg dan end index end diberikan.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65260" marR="65260" marT="43507" marB="43507" anchor="ctr"/>
                </a:tc>
                <a:extLst>
                  <a:ext uri="{0D108BD9-81ED-4DB2-BD59-A6C34878D82A}">
                    <a16:rowId xmlns:a16="http://schemas.microsoft.com/office/drawing/2014/main" val="93099537"/>
                  </a:ext>
                </a:extLst>
              </a:tr>
              <a:tr h="551949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decode(encoding = 'UTF-8',errors = 'strict')</a:t>
                      </a:r>
                      <a:endParaRPr lang="en-US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65260" marR="65260" marT="43507" marB="43507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Dekode string menggunakan codec yang terdaftar untuk pengkodean. Encoding default ke pengkodean string default.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65260" marR="65260" marT="43507" marB="43507" anchor="ctr"/>
                </a:tc>
                <a:extLst>
                  <a:ext uri="{0D108BD9-81ED-4DB2-BD59-A6C34878D82A}">
                    <a16:rowId xmlns:a16="http://schemas.microsoft.com/office/drawing/2014/main" val="1569779842"/>
                  </a:ext>
                </a:extLst>
              </a:tr>
              <a:tr h="612364"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</a:rPr>
                        <a:t>encode(encoding = 'UTF-8',errors = 'strict')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65260" marR="65260" marT="43507" marB="43507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Mengembalikan versi string yang dikodekan string; Pada kesalahan, default adalah menaikkan ValueError kecuali jika kesalahan diberikan dengan ‘ignore’ atau ‘replace’.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65260" marR="65260" marT="43507" marB="43507" anchor="ctr"/>
                </a:tc>
                <a:extLst>
                  <a:ext uri="{0D108BD9-81ED-4DB2-BD59-A6C34878D82A}">
                    <a16:rowId xmlns:a16="http://schemas.microsoft.com/office/drawing/2014/main" val="957981550"/>
                  </a:ext>
                </a:extLst>
              </a:tr>
              <a:tr h="710747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endswith(suffix, beg = 0, end = len(string))</a:t>
                      </a:r>
                      <a:endParaRPr lang="en-US" sz="1200">
                        <a:effectLst/>
                        <a:latin typeface="Karla" panose="020B0604020202020204" charset="0"/>
                      </a:endParaRPr>
                    </a:p>
                  </a:txBody>
                  <a:tcPr marL="65260" marR="65260" marT="43507" marB="43507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Menentukan apakah string atau substring string (jika memulai indeks memohon dan mengakhiri akhir indeks diberikan) berakhir dengan akhiran; Mengembalikan nilai true jika benar dan salah.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65260" marR="65260" marT="43507" marB="43507" anchor="ctr"/>
                </a:tc>
                <a:extLst>
                  <a:ext uri="{0D108BD9-81ED-4DB2-BD59-A6C34878D82A}">
                    <a16:rowId xmlns:a16="http://schemas.microsoft.com/office/drawing/2014/main" val="479686206"/>
                  </a:ext>
                </a:extLst>
              </a:tr>
              <a:tr h="393151"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</a:rPr>
                        <a:t>expandtabs</a:t>
                      </a:r>
                      <a:r>
                        <a:rPr lang="en-ID" sz="1200" dirty="0">
                          <a:effectLst/>
                        </a:rPr>
                        <a:t>(</a:t>
                      </a:r>
                      <a:r>
                        <a:rPr lang="en-ID" sz="1200" dirty="0" err="1">
                          <a:effectLst/>
                        </a:rPr>
                        <a:t>tabsize</a:t>
                      </a:r>
                      <a:r>
                        <a:rPr lang="en-ID" sz="1200" dirty="0">
                          <a:effectLst/>
                        </a:rPr>
                        <a:t> = 8)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65260" marR="65260" marT="43507" marB="43507" anchor="ctr"/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</a:rPr>
                        <a:t>Memperluas</a:t>
                      </a:r>
                      <a:r>
                        <a:rPr lang="en-ID" sz="1200" dirty="0">
                          <a:effectLst/>
                        </a:rPr>
                        <a:t> tab </a:t>
                      </a:r>
                      <a:r>
                        <a:rPr lang="en-ID" sz="1200" dirty="0" err="1">
                          <a:effectLst/>
                        </a:rPr>
                        <a:t>dalam</a:t>
                      </a:r>
                      <a:r>
                        <a:rPr lang="en-ID" sz="1200" dirty="0">
                          <a:effectLst/>
                        </a:rPr>
                        <a:t> string </a:t>
                      </a:r>
                      <a:r>
                        <a:rPr lang="en-ID" sz="1200" dirty="0" err="1">
                          <a:effectLst/>
                        </a:rPr>
                        <a:t>ke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banyak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ruang</a:t>
                      </a:r>
                      <a:r>
                        <a:rPr lang="en-ID" sz="1200" dirty="0">
                          <a:effectLst/>
                        </a:rPr>
                        <a:t>; Default </a:t>
                      </a:r>
                      <a:r>
                        <a:rPr lang="en-ID" sz="1200" dirty="0" err="1">
                          <a:effectLst/>
                        </a:rPr>
                        <a:t>ke</a:t>
                      </a:r>
                      <a:r>
                        <a:rPr lang="en-ID" sz="1200" dirty="0">
                          <a:effectLst/>
                        </a:rPr>
                        <a:t> 8 </a:t>
                      </a:r>
                      <a:r>
                        <a:rPr lang="en-ID" sz="1200" dirty="0" err="1">
                          <a:effectLst/>
                        </a:rPr>
                        <a:t>spasi</a:t>
                      </a:r>
                      <a:r>
                        <a:rPr lang="en-ID" sz="1200" dirty="0">
                          <a:effectLst/>
                        </a:rPr>
                        <a:t> per tab </a:t>
                      </a:r>
                      <a:r>
                        <a:rPr lang="en-ID" sz="1200" dirty="0" err="1">
                          <a:effectLst/>
                        </a:rPr>
                        <a:t>jika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tabsize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tidak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tersedia</a:t>
                      </a:r>
                      <a:r>
                        <a:rPr lang="en-ID" sz="1200" dirty="0">
                          <a:effectLst/>
                        </a:rPr>
                        <a:t>.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65260" marR="65260" marT="43507" marB="43507" anchor="ctr"/>
                </a:tc>
                <a:extLst>
                  <a:ext uri="{0D108BD9-81ED-4DB2-BD59-A6C34878D82A}">
                    <a16:rowId xmlns:a16="http://schemas.microsoft.com/office/drawing/2014/main" val="17697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9055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DDFBB-4712-4396-87B0-FEC191F30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74</a:t>
            </a:fld>
            <a:endParaRPr lang="e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2F40A6-79EB-45C4-9882-B06C94F82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740768"/>
              </p:ext>
            </p:extLst>
          </p:nvPr>
        </p:nvGraphicFramePr>
        <p:xfrm>
          <a:off x="575822" y="101600"/>
          <a:ext cx="7879556" cy="490921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939778">
                  <a:extLst>
                    <a:ext uri="{9D8B030D-6E8A-4147-A177-3AD203B41FA5}">
                      <a16:colId xmlns:a16="http://schemas.microsoft.com/office/drawing/2014/main" val="539320853"/>
                    </a:ext>
                  </a:extLst>
                </a:gridCol>
                <a:gridCol w="3939778">
                  <a:extLst>
                    <a:ext uri="{9D8B030D-6E8A-4147-A177-3AD203B41FA5}">
                      <a16:colId xmlns:a16="http://schemas.microsoft.com/office/drawing/2014/main" val="3974601328"/>
                    </a:ext>
                  </a:extLst>
                </a:gridCol>
              </a:tblGrid>
              <a:tr h="793112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find(str, beg = 0 end = len(string))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8581" marR="58581" marT="39054" marB="39054" anchor="ctr"/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</a:rPr>
                        <a:t>Tentukan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jika</a:t>
                      </a:r>
                      <a:r>
                        <a:rPr lang="en-ID" sz="1200" dirty="0">
                          <a:effectLst/>
                        </a:rPr>
                        <a:t> str </a:t>
                      </a:r>
                      <a:r>
                        <a:rPr lang="en-ID" sz="1200" dirty="0" err="1">
                          <a:effectLst/>
                        </a:rPr>
                        <a:t>terjadi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dalam</a:t>
                      </a:r>
                      <a:r>
                        <a:rPr lang="en-ID" sz="1200" dirty="0">
                          <a:effectLst/>
                        </a:rPr>
                        <a:t> string </a:t>
                      </a:r>
                      <a:r>
                        <a:rPr lang="en-ID" sz="1200" dirty="0" err="1">
                          <a:effectLst/>
                        </a:rPr>
                        <a:t>atau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dalam</a:t>
                      </a:r>
                      <a:r>
                        <a:rPr lang="en-ID" sz="1200" dirty="0">
                          <a:effectLst/>
                        </a:rPr>
                        <a:t> substring string </a:t>
                      </a:r>
                      <a:r>
                        <a:rPr lang="en-ID" sz="1200" dirty="0" err="1">
                          <a:effectLst/>
                        </a:rPr>
                        <a:t>jika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memulai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indeks</a:t>
                      </a:r>
                      <a:r>
                        <a:rPr lang="en-ID" sz="1200" dirty="0">
                          <a:effectLst/>
                        </a:rPr>
                        <a:t> beg dan end index end </a:t>
                      </a:r>
                      <a:r>
                        <a:rPr lang="en-ID" sz="1200" dirty="0" err="1">
                          <a:effectLst/>
                        </a:rPr>
                        <a:t>diberikan</a:t>
                      </a:r>
                      <a:r>
                        <a:rPr lang="en-ID" sz="1200" dirty="0">
                          <a:effectLst/>
                        </a:rPr>
                        <a:t> return index </a:t>
                      </a:r>
                      <a:r>
                        <a:rPr lang="en-ID" sz="1200" dirty="0" err="1">
                          <a:effectLst/>
                        </a:rPr>
                        <a:t>jika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ditemukan</a:t>
                      </a:r>
                      <a:r>
                        <a:rPr lang="en-ID" sz="1200" dirty="0">
                          <a:effectLst/>
                        </a:rPr>
                        <a:t> dan -1 </a:t>
                      </a:r>
                      <a:r>
                        <a:rPr lang="en-ID" sz="1200" dirty="0" err="1">
                          <a:effectLst/>
                        </a:rPr>
                        <a:t>sebaliknya</a:t>
                      </a:r>
                      <a:r>
                        <a:rPr lang="en-ID" sz="1200" dirty="0">
                          <a:effectLst/>
                        </a:rPr>
                        <a:t>.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58581" marR="58581" marT="39054" marB="39054" anchor="ctr"/>
                </a:tc>
                <a:extLst>
                  <a:ext uri="{0D108BD9-81ED-4DB2-BD59-A6C34878D82A}">
                    <a16:rowId xmlns:a16="http://schemas.microsoft.com/office/drawing/2014/main" val="2477264833"/>
                  </a:ext>
                </a:extLst>
              </a:tr>
              <a:tr h="434813">
                <a:tc>
                  <a:txBody>
                    <a:bodyPr/>
                    <a:lstStyle/>
                    <a:p>
                      <a:r>
                        <a:rPr lang="da-DK" sz="1200" dirty="0">
                          <a:effectLst/>
                        </a:rPr>
                        <a:t>index(str, beg = 0, end = len(string))</a:t>
                      </a:r>
                      <a:endParaRPr lang="da-DK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58581" marR="58581" marT="39054" marB="39054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Sama seperti find (), namun menimbulkan pengecualian jika str tidak ditemukan.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8581" marR="58581" marT="39054" marB="39054" anchor="ctr"/>
                </a:tc>
                <a:extLst>
                  <a:ext uri="{0D108BD9-81ED-4DB2-BD59-A6C34878D82A}">
                    <a16:rowId xmlns:a16="http://schemas.microsoft.com/office/drawing/2014/main" val="3899927204"/>
                  </a:ext>
                </a:extLst>
              </a:tr>
              <a:tr h="613963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isalnum()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8581" marR="58581" marT="39054" marB="39054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Mengembalikan true jika string memiliki minimal 1 karakter dan semua karakternya alfanumerik dan false sebaliknya.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8581" marR="58581" marT="39054" marB="39054" anchor="ctr"/>
                </a:tc>
                <a:extLst>
                  <a:ext uri="{0D108BD9-81ED-4DB2-BD59-A6C34878D82A}">
                    <a16:rowId xmlns:a16="http://schemas.microsoft.com/office/drawing/2014/main" val="947865253"/>
                  </a:ext>
                </a:extLst>
              </a:tr>
              <a:tr h="613963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isalpha()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8581" marR="58581" marT="39054" marB="39054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Mengembalikan true jika string memiliki minimal 1 karakter dan semua karakter adalah abjad dan false sebaliknya.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8581" marR="58581" marT="39054" marB="39054" anchor="ctr"/>
                </a:tc>
                <a:extLst>
                  <a:ext uri="{0D108BD9-81ED-4DB2-BD59-A6C34878D82A}">
                    <a16:rowId xmlns:a16="http://schemas.microsoft.com/office/drawing/2014/main" val="3989270030"/>
                  </a:ext>
                </a:extLst>
              </a:tr>
              <a:tr h="434813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isdigit()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8581" marR="58581" marT="39054" marB="39054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Mengembalikan true jika string hanya berisi digit dan false sebaliknya.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8581" marR="58581" marT="39054" marB="39054" anchor="ctr"/>
                </a:tc>
                <a:extLst>
                  <a:ext uri="{0D108BD9-81ED-4DB2-BD59-A6C34878D82A}">
                    <a16:rowId xmlns:a16="http://schemas.microsoft.com/office/drawing/2014/main" val="457418294"/>
                  </a:ext>
                </a:extLst>
              </a:tr>
              <a:tr h="613963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islower()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8581" marR="58581" marT="39054" marB="39054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Mengembalikan true jika string memiliki setidaknya 1 karakter casing dan semua karakter casing dalam huruf kecil dan false sebaliknya.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8581" marR="58581" marT="39054" marB="39054" anchor="ctr"/>
                </a:tc>
                <a:extLst>
                  <a:ext uri="{0D108BD9-81ED-4DB2-BD59-A6C34878D82A}">
                    <a16:rowId xmlns:a16="http://schemas.microsoft.com/office/drawing/2014/main" val="1592442174"/>
                  </a:ext>
                </a:extLst>
              </a:tr>
              <a:tr h="434813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isnumeric()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8581" marR="58581" marT="39054" marB="39054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Mengembalikan true jika string unicode hanya berisi karakter numerik dan false sebaliknya.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8581" marR="58581" marT="39054" marB="39054" anchor="ctr"/>
                </a:tc>
                <a:extLst>
                  <a:ext uri="{0D108BD9-81ED-4DB2-BD59-A6C34878D82A}">
                    <a16:rowId xmlns:a16="http://schemas.microsoft.com/office/drawing/2014/main" val="3717723063"/>
                  </a:ext>
                </a:extLst>
              </a:tr>
              <a:tr h="434813"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</a:rPr>
                        <a:t>isspace</a:t>
                      </a:r>
                      <a:r>
                        <a:rPr lang="en-ID" sz="1200" dirty="0">
                          <a:effectLst/>
                        </a:rPr>
                        <a:t>()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58581" marR="58581" marT="39054" marB="39054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Mengembalikan true jika string hanya berisi karakter spasi dan false sebaliknya.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8581" marR="58581" marT="39054" marB="39054" anchor="ctr"/>
                </a:tc>
                <a:extLst>
                  <a:ext uri="{0D108BD9-81ED-4DB2-BD59-A6C34878D82A}">
                    <a16:rowId xmlns:a16="http://schemas.microsoft.com/office/drawing/2014/main" val="1924915253"/>
                  </a:ext>
                </a:extLst>
              </a:tr>
              <a:tr h="434813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istitle()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8581" marR="58581" marT="39054" marB="39054" anchor="ctr"/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</a:rPr>
                        <a:t>Mengembalikan</a:t>
                      </a:r>
                      <a:r>
                        <a:rPr lang="en-ID" sz="1200" dirty="0">
                          <a:effectLst/>
                        </a:rPr>
                        <a:t> true </a:t>
                      </a:r>
                      <a:r>
                        <a:rPr lang="en-ID" sz="1200" dirty="0" err="1">
                          <a:effectLst/>
                        </a:rPr>
                        <a:t>jika</a:t>
                      </a:r>
                      <a:r>
                        <a:rPr lang="en-ID" sz="1200" dirty="0">
                          <a:effectLst/>
                        </a:rPr>
                        <a:t> string </a:t>
                      </a:r>
                      <a:r>
                        <a:rPr lang="en-ID" sz="1200" dirty="0" err="1">
                          <a:effectLst/>
                        </a:rPr>
                        <a:t>benar</a:t>
                      </a:r>
                      <a:r>
                        <a:rPr lang="en-ID" sz="1200" dirty="0">
                          <a:effectLst/>
                        </a:rPr>
                        <a:t> “</a:t>
                      </a:r>
                      <a:r>
                        <a:rPr lang="en-ID" sz="1200" dirty="0" err="1">
                          <a:effectLst/>
                        </a:rPr>
                        <a:t>titlecased</a:t>
                      </a:r>
                      <a:r>
                        <a:rPr lang="en-ID" sz="1200" dirty="0">
                          <a:effectLst/>
                        </a:rPr>
                        <a:t>” dan false </a:t>
                      </a:r>
                      <a:r>
                        <a:rPr lang="en-ID" sz="1200" dirty="0" err="1">
                          <a:effectLst/>
                        </a:rPr>
                        <a:t>sebaliknya</a:t>
                      </a:r>
                      <a:r>
                        <a:rPr lang="en-ID" sz="1200" dirty="0">
                          <a:effectLst/>
                        </a:rPr>
                        <a:t>.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58581" marR="58581" marT="39054" marB="39054" anchor="ctr"/>
                </a:tc>
                <a:extLst>
                  <a:ext uri="{0D108BD9-81ED-4DB2-BD59-A6C34878D82A}">
                    <a16:rowId xmlns:a16="http://schemas.microsoft.com/office/drawing/2014/main" val="1262781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7491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DDFBB-4712-4396-87B0-FEC191F30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75</a:t>
            </a:fld>
            <a:endParaRPr lang="e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E97FF9-257A-4195-AA0E-CE13A4796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648777"/>
              </p:ext>
            </p:extLst>
          </p:nvPr>
        </p:nvGraphicFramePr>
        <p:xfrm>
          <a:off x="575822" y="349956"/>
          <a:ext cx="7879556" cy="447117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939778">
                  <a:extLst>
                    <a:ext uri="{9D8B030D-6E8A-4147-A177-3AD203B41FA5}">
                      <a16:colId xmlns:a16="http://schemas.microsoft.com/office/drawing/2014/main" val="95328267"/>
                    </a:ext>
                  </a:extLst>
                </a:gridCol>
                <a:gridCol w="3939778">
                  <a:extLst>
                    <a:ext uri="{9D8B030D-6E8A-4147-A177-3AD203B41FA5}">
                      <a16:colId xmlns:a16="http://schemas.microsoft.com/office/drawing/2014/main" val="1790189423"/>
                    </a:ext>
                  </a:extLst>
                </a:gridCol>
              </a:tblGrid>
              <a:tr h="596934"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</a:rPr>
                        <a:t>isupper</a:t>
                      </a:r>
                      <a:r>
                        <a:rPr lang="en-ID" sz="1200" dirty="0">
                          <a:effectLst/>
                        </a:rPr>
                        <a:t>()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57395" marR="57395" marT="38264" marB="38264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Mengembalikan true jika string memiliki setidaknya satu karakter casing dan semua karakter casing ada dalam huruf besar dan false sebaliknya.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7395" marR="57395" marT="38264" marB="38264" anchor="ctr"/>
                </a:tc>
                <a:extLst>
                  <a:ext uri="{0D108BD9-81ED-4DB2-BD59-A6C34878D82A}">
                    <a16:rowId xmlns:a16="http://schemas.microsoft.com/office/drawing/2014/main" val="2403671812"/>
                  </a:ext>
                </a:extLst>
              </a:tr>
              <a:tr h="596934"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</a:rPr>
                        <a:t>join(</a:t>
                      </a:r>
                      <a:r>
                        <a:rPr lang="en-ID" sz="1200" dirty="0" err="1">
                          <a:effectLst/>
                        </a:rPr>
                        <a:t>seq</a:t>
                      </a:r>
                      <a:r>
                        <a:rPr lang="en-ID" sz="1200" dirty="0">
                          <a:effectLst/>
                        </a:rPr>
                        <a:t>)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57395" marR="57395" marT="38264" marB="38264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Merges (concatenates) representasi string elemen dalam urutan seq menjadi string, dengan string pemisah.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7395" marR="57395" marT="38264" marB="38264" anchor="ctr"/>
                </a:tc>
                <a:extLst>
                  <a:ext uri="{0D108BD9-81ED-4DB2-BD59-A6C34878D82A}">
                    <a16:rowId xmlns:a16="http://schemas.microsoft.com/office/drawing/2014/main" val="2005067933"/>
                  </a:ext>
                </a:extLst>
              </a:tr>
              <a:tr h="247693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len(string)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7395" marR="57395" marT="38264" marB="38264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Mengembalikan panjang string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7395" marR="57395" marT="38264" marB="38264" anchor="ctr"/>
                </a:tc>
                <a:extLst>
                  <a:ext uri="{0D108BD9-81ED-4DB2-BD59-A6C34878D82A}">
                    <a16:rowId xmlns:a16="http://schemas.microsoft.com/office/drawing/2014/main" val="155191154"/>
                  </a:ext>
                </a:extLst>
              </a:tr>
              <a:tr h="422314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ljust(width[, fillchar])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7395" marR="57395" marT="38264" marB="38264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Mengembalikan string berlapis ruang dengan string asli dibiarkan dibenarkan ke kolom lebar total.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7395" marR="57395" marT="38264" marB="38264" anchor="ctr"/>
                </a:tc>
                <a:extLst>
                  <a:ext uri="{0D108BD9-81ED-4DB2-BD59-A6C34878D82A}">
                    <a16:rowId xmlns:a16="http://schemas.microsoft.com/office/drawing/2014/main" val="2850129191"/>
                  </a:ext>
                </a:extLst>
              </a:tr>
              <a:tr h="422314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lower()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7395" marR="57395" marT="38264" marB="38264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Mengonversi semua huruf besar dalam bentuk string menjadi huruf kecil.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7395" marR="57395" marT="38264" marB="38264" anchor="ctr"/>
                </a:tc>
                <a:extLst>
                  <a:ext uri="{0D108BD9-81ED-4DB2-BD59-A6C34878D82A}">
                    <a16:rowId xmlns:a16="http://schemas.microsoft.com/office/drawing/2014/main" val="2942966233"/>
                  </a:ext>
                </a:extLst>
              </a:tr>
              <a:tr h="247693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lstrip()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7395" marR="57395" marT="38264" marB="38264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Menghapus semua spasi utama dalam string.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7395" marR="57395" marT="38264" marB="38264" anchor="ctr"/>
                </a:tc>
                <a:extLst>
                  <a:ext uri="{0D108BD9-81ED-4DB2-BD59-A6C34878D82A}">
                    <a16:rowId xmlns:a16="http://schemas.microsoft.com/office/drawing/2014/main" val="861902922"/>
                  </a:ext>
                </a:extLst>
              </a:tr>
              <a:tr h="422314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maketrans()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7395" marR="57395" marT="38264" marB="38264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Mengembalikan tabel terjemahan untuk digunakan dalam fungsi terjemahan.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7395" marR="57395" marT="38264" marB="38264" anchor="ctr"/>
                </a:tc>
                <a:extLst>
                  <a:ext uri="{0D108BD9-81ED-4DB2-BD59-A6C34878D82A}">
                    <a16:rowId xmlns:a16="http://schemas.microsoft.com/office/drawing/2014/main" val="2874998799"/>
                  </a:ext>
                </a:extLst>
              </a:tr>
              <a:tr h="247693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max(str)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7395" marR="57395" marT="38264" marB="38264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Mengembalikan karakter alfabetik dari string str.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7395" marR="57395" marT="38264" marB="38264" anchor="ctr"/>
                </a:tc>
                <a:extLst>
                  <a:ext uri="{0D108BD9-81ED-4DB2-BD59-A6C34878D82A}">
                    <a16:rowId xmlns:a16="http://schemas.microsoft.com/office/drawing/2014/main" val="635385603"/>
                  </a:ext>
                </a:extLst>
              </a:tr>
              <a:tr h="247693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min(str)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7395" marR="57395" marT="38264" marB="38264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Mengembalikan min karakter abjad dari string str.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7395" marR="57395" marT="38264" marB="38264" anchor="ctr"/>
                </a:tc>
                <a:extLst>
                  <a:ext uri="{0D108BD9-81ED-4DB2-BD59-A6C34878D82A}">
                    <a16:rowId xmlns:a16="http://schemas.microsoft.com/office/drawing/2014/main" val="3945788186"/>
                  </a:ext>
                </a:extLst>
              </a:tr>
              <a:tr h="596934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replace(old, new [, max])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7395" marR="57395" marT="38264" marB="38264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Menggantikan semua kemunculan lama dalam string dengan kejadian baru atau paling maksimal jika max diberikan.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57395" marR="57395" marT="38264" marB="38264" anchor="ctr"/>
                </a:tc>
                <a:extLst>
                  <a:ext uri="{0D108BD9-81ED-4DB2-BD59-A6C34878D82A}">
                    <a16:rowId xmlns:a16="http://schemas.microsoft.com/office/drawing/2014/main" val="243130527"/>
                  </a:ext>
                </a:extLst>
              </a:tr>
              <a:tr h="247693">
                <a:tc>
                  <a:txBody>
                    <a:bodyPr/>
                    <a:lstStyle/>
                    <a:p>
                      <a:r>
                        <a:rPr lang="da-DK" sz="1200">
                          <a:effectLst/>
                        </a:rPr>
                        <a:t>rfind(str, beg = 0,end = len(string))</a:t>
                      </a:r>
                      <a:endParaRPr lang="da-DK" sz="1200">
                        <a:effectLst/>
                        <a:latin typeface="Karla" panose="020B0604020202020204" charset="0"/>
                      </a:endParaRPr>
                    </a:p>
                  </a:txBody>
                  <a:tcPr marL="57395" marR="57395" marT="38264" marB="38264" anchor="ctr"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effectLst/>
                        </a:rPr>
                        <a:t>Sama seperti find (), tapi cari mundur dalam string.</a:t>
                      </a:r>
                      <a:endParaRPr lang="it-IT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57395" marR="57395" marT="38264" marB="38264" anchor="ctr"/>
                </a:tc>
                <a:extLst>
                  <a:ext uri="{0D108BD9-81ED-4DB2-BD59-A6C34878D82A}">
                    <a16:rowId xmlns:a16="http://schemas.microsoft.com/office/drawing/2014/main" val="1959369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872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DDFBB-4712-4396-87B0-FEC191F30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76</a:t>
            </a:fld>
            <a:endParaRPr lang="e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1FE023-0979-404F-9D24-79039EB4D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413392"/>
              </p:ext>
            </p:extLst>
          </p:nvPr>
        </p:nvGraphicFramePr>
        <p:xfrm>
          <a:off x="575821" y="790222"/>
          <a:ext cx="7890846" cy="396784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945423">
                  <a:extLst>
                    <a:ext uri="{9D8B030D-6E8A-4147-A177-3AD203B41FA5}">
                      <a16:colId xmlns:a16="http://schemas.microsoft.com/office/drawing/2014/main" val="80486790"/>
                    </a:ext>
                  </a:extLst>
                </a:gridCol>
                <a:gridCol w="3945423">
                  <a:extLst>
                    <a:ext uri="{9D8B030D-6E8A-4147-A177-3AD203B41FA5}">
                      <a16:colId xmlns:a16="http://schemas.microsoft.com/office/drawing/2014/main" val="836072340"/>
                    </a:ext>
                  </a:extLst>
                </a:gridCol>
              </a:tblGrid>
              <a:tr h="311205">
                <a:tc>
                  <a:txBody>
                    <a:bodyPr/>
                    <a:lstStyle/>
                    <a:p>
                      <a:r>
                        <a:rPr lang="da-DK" sz="1200" dirty="0">
                          <a:effectLst/>
                        </a:rPr>
                        <a:t>rindex( str, beg = 0, end = len(string))</a:t>
                      </a:r>
                      <a:endParaRPr lang="da-DK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71547" marR="71547" marT="47698" marB="47698" anchor="ctr"/>
                </a:tc>
                <a:tc>
                  <a:txBody>
                    <a:bodyPr/>
                    <a:lstStyle/>
                    <a:p>
                      <a:r>
                        <a:rPr lang="it-IT" sz="1200">
                          <a:effectLst/>
                        </a:rPr>
                        <a:t>Sama seperti index (), tapi cari mundur dalam string.</a:t>
                      </a:r>
                      <a:endParaRPr lang="it-IT" sz="1200">
                        <a:effectLst/>
                        <a:latin typeface="Karla" panose="020B0604020202020204" charset="0"/>
                      </a:endParaRPr>
                    </a:p>
                  </a:txBody>
                  <a:tcPr marL="71547" marR="71547" marT="47698" marB="47698" anchor="ctr"/>
                </a:tc>
                <a:extLst>
                  <a:ext uri="{0D108BD9-81ED-4DB2-BD59-A6C34878D82A}">
                    <a16:rowId xmlns:a16="http://schemas.microsoft.com/office/drawing/2014/main" val="1678322326"/>
                  </a:ext>
                </a:extLst>
              </a:tr>
              <a:tr h="459442"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</a:rPr>
                        <a:t>rjust</a:t>
                      </a:r>
                      <a:r>
                        <a:rPr lang="en-ID" sz="1200" dirty="0">
                          <a:effectLst/>
                        </a:rPr>
                        <a:t>(width,[, </a:t>
                      </a:r>
                      <a:r>
                        <a:rPr lang="en-ID" sz="1200" dirty="0" err="1">
                          <a:effectLst/>
                        </a:rPr>
                        <a:t>fillchar</a:t>
                      </a:r>
                      <a:r>
                        <a:rPr lang="en-ID" sz="1200" dirty="0">
                          <a:effectLst/>
                        </a:rPr>
                        <a:t>])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71547" marR="71547" marT="47698" marB="47698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Mengembalikan string berlapis ruang dengan senar asli benar-dibenarkan untuk total kolom lebar.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1547" marR="71547" marT="47698" marB="47698" anchor="ctr"/>
                </a:tc>
                <a:extLst>
                  <a:ext uri="{0D108BD9-81ED-4DB2-BD59-A6C34878D82A}">
                    <a16:rowId xmlns:a16="http://schemas.microsoft.com/office/drawing/2014/main" val="2159030714"/>
                  </a:ext>
                </a:extLst>
              </a:tr>
              <a:tr h="277242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rstrip()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1547" marR="71547" marT="47698" marB="47698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Menghapus semua spasi spasi string.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1547" marR="71547" marT="47698" marB="47698" anchor="ctr"/>
                </a:tc>
                <a:extLst>
                  <a:ext uri="{0D108BD9-81ED-4DB2-BD59-A6C34878D82A}">
                    <a16:rowId xmlns:a16="http://schemas.microsoft.com/office/drawing/2014/main" val="1244815360"/>
                  </a:ext>
                </a:extLst>
              </a:tr>
              <a:tr h="823843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split(str="", num=string.count(str))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1547" marR="71547" marT="47698" marB="47698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Membagi string sesuai dengan pemisah str (ruang jika tidak disediakan) dan mengembalikan daftar substring; Terpecah menjadi paling banyak substring jika diberikan.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1547" marR="71547" marT="47698" marB="47698" anchor="ctr"/>
                </a:tc>
                <a:extLst>
                  <a:ext uri="{0D108BD9-81ED-4DB2-BD59-A6C34878D82A}">
                    <a16:rowId xmlns:a16="http://schemas.microsoft.com/office/drawing/2014/main" val="300417025"/>
                  </a:ext>
                </a:extLst>
              </a:tr>
              <a:tr h="64164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splitlines( num=string.count('\n'))</a:t>
                      </a:r>
                      <a:endParaRPr lang="en-US" sz="1200">
                        <a:effectLst/>
                        <a:latin typeface="Karla" panose="020B0604020202020204" charset="0"/>
                      </a:endParaRPr>
                    </a:p>
                  </a:txBody>
                  <a:tcPr marL="71547" marR="71547" marT="47698" marB="47698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Membagi string sama sekali (atau num) NEWLINEs dan mengembalikan daftar setiap baris dengan NEWLINEs dihapus.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1547" marR="71547" marT="47698" marB="47698" anchor="ctr"/>
                </a:tc>
                <a:extLst>
                  <a:ext uri="{0D108BD9-81ED-4DB2-BD59-A6C34878D82A}">
                    <a16:rowId xmlns:a16="http://schemas.microsoft.com/office/drawing/2014/main" val="1269112443"/>
                  </a:ext>
                </a:extLst>
              </a:tr>
              <a:tr h="823843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startswith(str, beg=0,end=len(string)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1547" marR="71547" marT="47698" marB="47698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Determines if string or a substring of string (if starting index beg and ending index end are given) starts with substring str; returns true if so and false otherwise.</a:t>
                      </a:r>
                      <a:endParaRPr lang="en-US" sz="1200">
                        <a:effectLst/>
                        <a:latin typeface="Karla" panose="020B0604020202020204" charset="0"/>
                      </a:endParaRPr>
                    </a:p>
                  </a:txBody>
                  <a:tcPr marL="71547" marR="71547" marT="47698" marB="47698" anchor="ctr"/>
                </a:tc>
                <a:extLst>
                  <a:ext uri="{0D108BD9-81ED-4DB2-BD59-A6C34878D82A}">
                    <a16:rowId xmlns:a16="http://schemas.microsoft.com/office/drawing/2014/main" val="878989147"/>
                  </a:ext>
                </a:extLst>
              </a:tr>
              <a:tr h="311205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strip([chars])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1547" marR="71547" marT="47698" marB="47698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Lakukan kedua lstrip () dan rstrip () pada string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1547" marR="71547" marT="47698" marB="47698" anchor="ctr"/>
                </a:tc>
                <a:extLst>
                  <a:ext uri="{0D108BD9-81ED-4DB2-BD59-A6C34878D82A}">
                    <a16:rowId xmlns:a16="http://schemas.microsoft.com/office/drawing/2014/main" val="1074182641"/>
                  </a:ext>
                </a:extLst>
              </a:tr>
              <a:tr h="311205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swapcase()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71547" marR="71547" marT="47698" marB="47698" anchor="ctr"/>
                </a:tc>
                <a:tc>
                  <a:txBody>
                    <a:bodyPr/>
                    <a:lstStyle/>
                    <a:p>
                      <a:r>
                        <a:rPr lang="sv-SE" sz="1200" dirty="0">
                          <a:effectLst/>
                        </a:rPr>
                        <a:t>Kasus invers untuk semua huruf dalam string.</a:t>
                      </a:r>
                      <a:endParaRPr lang="sv-SE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71547" marR="71547" marT="47698" marB="47698" anchor="ctr"/>
                </a:tc>
                <a:extLst>
                  <a:ext uri="{0D108BD9-81ED-4DB2-BD59-A6C34878D82A}">
                    <a16:rowId xmlns:a16="http://schemas.microsoft.com/office/drawing/2014/main" val="3704067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9336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DDFBB-4712-4396-87B0-FEC191F30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77</a:t>
            </a:fld>
            <a:endParaRPr lang="e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23782E-F76D-46DA-AAD4-E4534D8F9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601057"/>
              </p:ext>
            </p:extLst>
          </p:nvPr>
        </p:nvGraphicFramePr>
        <p:xfrm>
          <a:off x="575822" y="1140178"/>
          <a:ext cx="7879556" cy="344311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939778">
                  <a:extLst>
                    <a:ext uri="{9D8B030D-6E8A-4147-A177-3AD203B41FA5}">
                      <a16:colId xmlns:a16="http://schemas.microsoft.com/office/drawing/2014/main" val="881493236"/>
                    </a:ext>
                  </a:extLst>
                </a:gridCol>
                <a:gridCol w="3939778">
                  <a:extLst>
                    <a:ext uri="{9D8B030D-6E8A-4147-A177-3AD203B41FA5}">
                      <a16:colId xmlns:a16="http://schemas.microsoft.com/office/drawing/2014/main" val="2515309911"/>
                    </a:ext>
                  </a:extLst>
                </a:gridCol>
              </a:tblGrid>
              <a:tr h="734583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title()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99187" marR="99187" marT="66125" marB="66125" anchor="ctr"/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</a:rPr>
                        <a:t>Mengembalikan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versi</a:t>
                      </a:r>
                      <a:r>
                        <a:rPr lang="en-ID" sz="1200" dirty="0">
                          <a:effectLst/>
                        </a:rPr>
                        <a:t> string “</a:t>
                      </a:r>
                      <a:r>
                        <a:rPr lang="en-ID" sz="1200" dirty="0" err="1">
                          <a:effectLst/>
                        </a:rPr>
                        <a:t>titlecased</a:t>
                      </a:r>
                      <a:r>
                        <a:rPr lang="en-ID" sz="1200" dirty="0">
                          <a:effectLst/>
                        </a:rPr>
                        <a:t>”, </a:t>
                      </a:r>
                      <a:r>
                        <a:rPr lang="en-ID" sz="1200" dirty="0" err="1">
                          <a:effectLst/>
                        </a:rPr>
                        <a:t>yaitu</a:t>
                      </a:r>
                      <a:r>
                        <a:rPr lang="en-ID" sz="1200" dirty="0">
                          <a:effectLst/>
                        </a:rPr>
                        <a:t>, </a:t>
                      </a:r>
                      <a:r>
                        <a:rPr lang="en-ID" sz="1200" dirty="0" err="1">
                          <a:effectLst/>
                        </a:rPr>
                        <a:t>semua</a:t>
                      </a:r>
                      <a:r>
                        <a:rPr lang="en-ID" sz="1200" dirty="0">
                          <a:effectLst/>
                        </a:rPr>
                        <a:t> kata </a:t>
                      </a:r>
                      <a:r>
                        <a:rPr lang="en-ID" sz="1200" dirty="0" err="1">
                          <a:effectLst/>
                        </a:rPr>
                        <a:t>diawali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dengan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huruf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besar</a:t>
                      </a:r>
                      <a:r>
                        <a:rPr lang="en-ID" sz="1200" dirty="0">
                          <a:effectLst/>
                        </a:rPr>
                        <a:t> dan </a:t>
                      </a:r>
                      <a:r>
                        <a:rPr lang="en-ID" sz="1200" dirty="0" err="1">
                          <a:effectLst/>
                        </a:rPr>
                        <a:t>sisanya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huruf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kecil</a:t>
                      </a:r>
                      <a:r>
                        <a:rPr lang="en-ID" sz="1200" dirty="0">
                          <a:effectLst/>
                        </a:rPr>
                        <a:t>.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99187" marR="99187" marT="66125" marB="66125" anchor="ctr"/>
                </a:tc>
                <a:extLst>
                  <a:ext uri="{0D108BD9-81ED-4DB2-BD59-A6C34878D82A}">
                    <a16:rowId xmlns:a16="http://schemas.microsoft.com/office/drawing/2014/main" val="1997875229"/>
                  </a:ext>
                </a:extLst>
              </a:tr>
              <a:tr h="584448"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</a:rPr>
                        <a:t>translate(table, </a:t>
                      </a:r>
                      <a:r>
                        <a:rPr lang="en-ID" sz="1200" dirty="0" err="1">
                          <a:effectLst/>
                        </a:rPr>
                        <a:t>deletechars</a:t>
                      </a:r>
                      <a:r>
                        <a:rPr lang="en-ID" sz="1200" dirty="0">
                          <a:effectLst/>
                        </a:rPr>
                        <a:t>="")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99187" marR="99187" marT="66125" marB="66125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Menerjemahkan string sesuai dengan tabel terjemahan str (256 karakter), menghapus string del.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99187" marR="99187" marT="66125" marB="66125" anchor="ctr"/>
                </a:tc>
                <a:extLst>
                  <a:ext uri="{0D108BD9-81ED-4DB2-BD59-A6C34878D82A}">
                    <a16:rowId xmlns:a16="http://schemas.microsoft.com/office/drawing/2014/main" val="3339391342"/>
                  </a:ext>
                </a:extLst>
              </a:tr>
              <a:tr h="504781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upper()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99187" marR="99187" marT="66125" marB="66125" anchor="ctr"/>
                </a:tc>
                <a:tc>
                  <a:txBody>
                    <a:bodyPr/>
                    <a:lstStyle/>
                    <a:p>
                      <a:r>
                        <a:rPr lang="sv-SE" sz="1200">
                          <a:effectLst/>
                        </a:rPr>
                        <a:t>Mengonversi huruf kecil dalam bentuk string ke huruf besar.</a:t>
                      </a:r>
                      <a:endParaRPr lang="sv-SE" sz="1200">
                        <a:effectLst/>
                        <a:latin typeface="Karla" panose="020B0604020202020204" charset="0"/>
                      </a:endParaRPr>
                    </a:p>
                  </a:txBody>
                  <a:tcPr marL="99187" marR="99187" marT="66125" marB="66125" anchor="ctr"/>
                </a:tc>
                <a:extLst>
                  <a:ext uri="{0D108BD9-81ED-4DB2-BD59-A6C34878D82A}">
                    <a16:rowId xmlns:a16="http://schemas.microsoft.com/office/drawing/2014/main" val="2707805197"/>
                  </a:ext>
                </a:extLst>
              </a:tr>
              <a:tr h="1034850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zfill (width)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99187" marR="99187" marT="66125" marB="66125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Mengembalikan string asli yang tertinggal dengan angka nol ke total karakter lebar; Dimaksudkan untuk angka, zfill () mempertahankan tanda apapun yang diberikan (kurang satu nol).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99187" marR="99187" marT="66125" marB="66125" anchor="ctr"/>
                </a:tc>
                <a:extLst>
                  <a:ext uri="{0D108BD9-81ED-4DB2-BD59-A6C34878D82A}">
                    <a16:rowId xmlns:a16="http://schemas.microsoft.com/office/drawing/2014/main" val="3530629191"/>
                  </a:ext>
                </a:extLst>
              </a:tr>
              <a:tr h="584448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isdecimal()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99187" marR="99187" marT="66125" marB="66125" anchor="ctr"/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</a:rPr>
                        <a:t>Mengembalikan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nilai</a:t>
                      </a:r>
                      <a:r>
                        <a:rPr lang="en-ID" sz="1200" dirty="0">
                          <a:effectLst/>
                        </a:rPr>
                        <a:t> true </a:t>
                      </a:r>
                      <a:r>
                        <a:rPr lang="en-ID" sz="1200" dirty="0" err="1">
                          <a:effectLst/>
                        </a:rPr>
                        <a:t>jika</a:t>
                      </a:r>
                      <a:r>
                        <a:rPr lang="en-ID" sz="1200" dirty="0">
                          <a:effectLst/>
                        </a:rPr>
                        <a:t> string </a:t>
                      </a:r>
                      <a:r>
                        <a:rPr lang="en-ID" sz="1200" dirty="0" err="1">
                          <a:effectLst/>
                        </a:rPr>
                        <a:t>unicode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hanya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berisi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karakter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desimal</a:t>
                      </a:r>
                      <a:r>
                        <a:rPr lang="en-ID" sz="1200" dirty="0">
                          <a:effectLst/>
                        </a:rPr>
                        <a:t> dan false </a:t>
                      </a:r>
                      <a:r>
                        <a:rPr lang="en-ID" sz="1200" dirty="0" err="1">
                          <a:effectLst/>
                        </a:rPr>
                        <a:t>sebaliknya</a:t>
                      </a:r>
                      <a:r>
                        <a:rPr lang="en-ID" sz="1200" dirty="0">
                          <a:effectLst/>
                        </a:rPr>
                        <a:t>.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99187" marR="99187" marT="66125" marB="66125" anchor="ctr"/>
                </a:tc>
                <a:extLst>
                  <a:ext uri="{0D108BD9-81ED-4DB2-BD59-A6C34878D82A}">
                    <a16:rowId xmlns:a16="http://schemas.microsoft.com/office/drawing/2014/main" val="3284860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3070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List Python</a:t>
            </a: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bahasa</a:t>
            </a:r>
            <a:r>
              <a:rPr lang="en-US" sz="1600" dirty="0"/>
              <a:t> </a:t>
            </a:r>
            <a:r>
              <a:rPr lang="en-US" sz="1600" dirty="0" err="1"/>
              <a:t>pemrograman</a:t>
            </a:r>
            <a:r>
              <a:rPr lang="en-US" sz="1600" dirty="0"/>
              <a:t> Python, </a:t>
            </a:r>
            <a:r>
              <a:rPr lang="en-US" sz="1600" dirty="0" err="1"/>
              <a:t>struktur</a:t>
            </a:r>
            <a:r>
              <a:rPr lang="en-US" sz="1600" dirty="0"/>
              <a:t> data yang paling </a:t>
            </a:r>
            <a:r>
              <a:rPr lang="en-US" sz="1600" dirty="0" err="1"/>
              <a:t>dasar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urutan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lists.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elemen-elemen</a:t>
            </a:r>
            <a:r>
              <a:rPr lang="en-US" sz="1600" dirty="0"/>
              <a:t> </a:t>
            </a:r>
            <a:r>
              <a:rPr lang="en-US" sz="1600" dirty="0" err="1"/>
              <a:t>berurutan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diberi</a:t>
            </a:r>
            <a:r>
              <a:rPr lang="en-US" sz="1600" dirty="0"/>
              <a:t> </a:t>
            </a:r>
            <a:r>
              <a:rPr lang="en-US" sz="1600" dirty="0" err="1"/>
              <a:t>nomor</a:t>
            </a:r>
            <a:r>
              <a:rPr lang="en-US" sz="1600" dirty="0"/>
              <a:t> </a:t>
            </a:r>
            <a:r>
              <a:rPr lang="en-US" sz="1600" dirty="0" err="1"/>
              <a:t>posisi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indeksnya</a:t>
            </a:r>
            <a:r>
              <a:rPr lang="en-US" sz="1600" dirty="0"/>
              <a:t>.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list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nol</a:t>
            </a:r>
            <a:r>
              <a:rPr lang="en-US" sz="1600" dirty="0"/>
              <a:t>,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kedua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dan </a:t>
            </a:r>
            <a:r>
              <a:rPr lang="en-US" sz="1600" dirty="0" err="1"/>
              <a:t>seterusnya</a:t>
            </a:r>
            <a:r>
              <a:rPr lang="en-US" sz="1600" dirty="0"/>
              <a:t>.</a:t>
            </a:r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r>
              <a:rPr lang="en-US" sz="1600" dirty="0"/>
              <a:t>Python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enam</a:t>
            </a:r>
            <a:r>
              <a:rPr lang="en-US" sz="1600" dirty="0"/>
              <a:t> </a:t>
            </a:r>
            <a:r>
              <a:rPr lang="en-US" sz="1600" dirty="0" err="1"/>
              <a:t>jenis</a:t>
            </a:r>
            <a:r>
              <a:rPr lang="en-US" sz="1600" dirty="0"/>
              <a:t> </a:t>
            </a:r>
            <a:r>
              <a:rPr lang="en-US" sz="1600" dirty="0" err="1"/>
              <a:t>urutan</a:t>
            </a:r>
            <a:r>
              <a:rPr lang="en-US" sz="1600" dirty="0"/>
              <a:t> built-in, </a:t>
            </a:r>
            <a:r>
              <a:rPr lang="en-US" sz="1600" dirty="0" err="1"/>
              <a:t>namun</a:t>
            </a:r>
            <a:r>
              <a:rPr lang="en-US" sz="1600" dirty="0"/>
              <a:t> yang paling </a:t>
            </a:r>
            <a:r>
              <a:rPr lang="en-US" sz="1600" dirty="0" err="1"/>
              <a:t>umum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list dan tuple. Ada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hal</a:t>
            </a:r>
            <a:r>
              <a:rPr lang="en-US" sz="1600" dirty="0"/>
              <a:t> yang </a:t>
            </a:r>
            <a:r>
              <a:rPr lang="en-US" sz="1600" dirty="0" err="1"/>
              <a:t>dapat</a:t>
            </a:r>
            <a:r>
              <a:rPr lang="en-US" sz="1600" dirty="0"/>
              <a:t> Anda </a:t>
            </a:r>
            <a:r>
              <a:rPr lang="en-US" sz="1600" dirty="0" err="1"/>
              <a:t>lakukan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semua</a:t>
            </a:r>
            <a:r>
              <a:rPr lang="en-US" sz="1600" dirty="0"/>
              <a:t> </a:t>
            </a:r>
            <a:r>
              <a:rPr lang="en-US" sz="1600" dirty="0" err="1"/>
              <a:t>jenis</a:t>
            </a:r>
            <a:r>
              <a:rPr lang="en-US" sz="1600" dirty="0"/>
              <a:t> list. </a:t>
            </a:r>
            <a:r>
              <a:rPr lang="en-US" sz="1600" dirty="0" err="1"/>
              <a:t>Operasi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meliputi</a:t>
            </a:r>
            <a:r>
              <a:rPr lang="en-US" sz="1600" dirty="0"/>
              <a:t> </a:t>
            </a:r>
            <a:r>
              <a:rPr lang="en-US" sz="1600" dirty="0" err="1"/>
              <a:t>pengindeksan</a:t>
            </a:r>
            <a:r>
              <a:rPr lang="en-US" sz="1600" dirty="0"/>
              <a:t>, </a:t>
            </a:r>
            <a:r>
              <a:rPr lang="en-US" sz="1600" dirty="0" err="1"/>
              <a:t>pengiris</a:t>
            </a:r>
            <a:r>
              <a:rPr lang="en-US" sz="1600" dirty="0"/>
              <a:t>, </a:t>
            </a:r>
            <a:r>
              <a:rPr lang="en-US" sz="1600" dirty="0" err="1"/>
              <a:t>penambahan</a:t>
            </a:r>
            <a:r>
              <a:rPr lang="en-US" sz="1600" dirty="0"/>
              <a:t>, </a:t>
            </a:r>
            <a:r>
              <a:rPr lang="en-US" sz="1600" dirty="0" err="1"/>
              <a:t>perbanyak</a:t>
            </a:r>
            <a:r>
              <a:rPr lang="en-US" sz="1600" dirty="0"/>
              <a:t>, dan </a:t>
            </a:r>
            <a:r>
              <a:rPr lang="en-US" sz="1600" dirty="0" err="1"/>
              <a:t>pengecekan</a:t>
            </a:r>
            <a:r>
              <a:rPr lang="en-US" sz="1600" dirty="0"/>
              <a:t> </a:t>
            </a:r>
            <a:r>
              <a:rPr lang="en-US" sz="1600" dirty="0" err="1"/>
              <a:t>keanggotaan</a:t>
            </a:r>
            <a:r>
              <a:rPr lang="en-US" sz="1600" dirty="0"/>
              <a:t>. </a:t>
            </a:r>
            <a:r>
              <a:rPr lang="en-US" sz="1600" dirty="0" err="1"/>
              <a:t>Selain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, Python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fungsi</a:t>
            </a:r>
            <a:r>
              <a:rPr lang="en-US" sz="1600" dirty="0"/>
              <a:t> built-in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menemukan</a:t>
            </a:r>
            <a:r>
              <a:rPr lang="en-US" sz="1600" dirty="0"/>
              <a:t> </a:t>
            </a:r>
            <a:r>
              <a:rPr lang="en-US" sz="1600" dirty="0" err="1"/>
              <a:t>panjang</a:t>
            </a:r>
            <a:r>
              <a:rPr lang="en-US" sz="1600" dirty="0"/>
              <a:t> list dan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menemukan</a:t>
            </a:r>
            <a:r>
              <a:rPr lang="en-US" sz="1600" dirty="0"/>
              <a:t> </a:t>
            </a:r>
            <a:r>
              <a:rPr lang="en-US" sz="1600" dirty="0" err="1"/>
              <a:t>elemen</a:t>
            </a:r>
            <a:r>
              <a:rPr lang="en-US" sz="1600" dirty="0"/>
              <a:t> </a:t>
            </a:r>
            <a:r>
              <a:rPr lang="en-US" sz="1600" dirty="0" err="1"/>
              <a:t>terbesar</a:t>
            </a:r>
            <a:r>
              <a:rPr lang="en-US" sz="1600" dirty="0"/>
              <a:t> dan </a:t>
            </a:r>
            <a:r>
              <a:rPr lang="en-US" sz="1600" dirty="0" err="1"/>
              <a:t>terkecilnya</a:t>
            </a:r>
            <a:endParaRPr lang="en-ID" sz="1600" dirty="0"/>
          </a:p>
          <a:p>
            <a:pPr marL="76200" indent="0">
              <a:buNone/>
            </a:pPr>
            <a:endParaRPr lang="en-US" sz="1600" dirty="0"/>
          </a:p>
          <a:p>
            <a:pPr marL="76200" indent="0">
              <a:buNone/>
            </a:pP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932539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</a:pPr>
            <a:r>
              <a:rPr lang="en-US" dirty="0" err="1"/>
              <a:t>Membuat</a:t>
            </a:r>
            <a:r>
              <a:rPr lang="en-US" dirty="0"/>
              <a:t> List Python</a:t>
            </a:r>
            <a:endParaRPr lang="en-ID" dirty="0"/>
          </a:p>
          <a:p>
            <a:pPr marL="76200" indent="0">
              <a:buNone/>
            </a:pPr>
            <a:r>
              <a:rPr lang="en-US" sz="1600" dirty="0"/>
              <a:t>List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data yang paling </a:t>
            </a:r>
            <a:r>
              <a:rPr lang="en-US" sz="1600" dirty="0" err="1"/>
              <a:t>serbaguna</a:t>
            </a:r>
            <a:r>
              <a:rPr lang="en-US" sz="1600" dirty="0"/>
              <a:t> yang </a:t>
            </a:r>
            <a:r>
              <a:rPr lang="en-US" sz="1600" dirty="0" err="1"/>
              <a:t>tersedia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bahasa</a:t>
            </a:r>
            <a:r>
              <a:rPr lang="en-US" sz="1600" dirty="0"/>
              <a:t> Python,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ditulis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daftar </a:t>
            </a:r>
            <a:r>
              <a:rPr lang="en-US" sz="1600" dirty="0" err="1"/>
              <a:t>nilai</a:t>
            </a:r>
            <a:r>
              <a:rPr lang="en-US" sz="1600" dirty="0"/>
              <a:t> yang </a:t>
            </a:r>
            <a:r>
              <a:rPr lang="en-US" sz="1600" dirty="0" err="1"/>
              <a:t>dipisahkan</a:t>
            </a:r>
            <a:r>
              <a:rPr lang="en-US" sz="1600" dirty="0"/>
              <a:t> </a:t>
            </a:r>
            <a:r>
              <a:rPr lang="en-US" sz="1600" dirty="0" err="1"/>
              <a:t>koma</a:t>
            </a:r>
            <a:r>
              <a:rPr lang="en-US" sz="1600" dirty="0"/>
              <a:t> (item) </a:t>
            </a:r>
            <a:r>
              <a:rPr lang="en-US" sz="1600" dirty="0" err="1"/>
              <a:t>antara</a:t>
            </a:r>
            <a:r>
              <a:rPr lang="en-US" sz="1600" dirty="0"/>
              <a:t> </a:t>
            </a:r>
            <a:r>
              <a:rPr lang="en-US" sz="1600" dirty="0" err="1"/>
              <a:t>tanda</a:t>
            </a:r>
            <a:r>
              <a:rPr lang="en-US" sz="1600" dirty="0"/>
              <a:t> </a:t>
            </a:r>
            <a:r>
              <a:rPr lang="en-US" sz="1600" dirty="0" err="1"/>
              <a:t>kurung</a:t>
            </a:r>
            <a:r>
              <a:rPr lang="en-US" sz="1600" dirty="0"/>
              <a:t> </a:t>
            </a:r>
            <a:r>
              <a:rPr lang="en-US" sz="1600" dirty="0" err="1"/>
              <a:t>siku</a:t>
            </a:r>
            <a:r>
              <a:rPr lang="en-US" sz="1600" dirty="0"/>
              <a:t>. Hal </a:t>
            </a:r>
            <a:r>
              <a:rPr lang="en-US" sz="1600" dirty="0" err="1"/>
              <a:t>penting</a:t>
            </a:r>
            <a:r>
              <a:rPr lang="en-US" sz="1600" dirty="0"/>
              <a:t> </a:t>
            </a:r>
            <a:r>
              <a:rPr lang="en-US" sz="1600" dirty="0" err="1"/>
              <a:t>tentang</a:t>
            </a:r>
            <a:r>
              <a:rPr lang="en-US" sz="1600" dirty="0"/>
              <a:t> daftar </a:t>
            </a:r>
            <a:r>
              <a:rPr lang="en-US" sz="1600" dirty="0" err="1"/>
              <a:t>adalah</a:t>
            </a:r>
            <a:r>
              <a:rPr lang="en-US" sz="1600" dirty="0"/>
              <a:t> item </a:t>
            </a:r>
            <a:r>
              <a:rPr lang="en-US" sz="1600" dirty="0" err="1"/>
              <a:t>dalam</a:t>
            </a:r>
            <a:r>
              <a:rPr lang="en-US" sz="1600" dirty="0"/>
              <a:t> list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boleh</a:t>
            </a:r>
            <a:r>
              <a:rPr lang="en-US" sz="1600" dirty="0"/>
              <a:t> </a:t>
            </a:r>
            <a:r>
              <a:rPr lang="en-US" sz="1600" dirty="0" err="1"/>
              <a:t>sama</a:t>
            </a:r>
            <a:r>
              <a:rPr lang="en-US" sz="1600" dirty="0"/>
              <a:t> </a:t>
            </a:r>
            <a:r>
              <a:rPr lang="en-US" sz="1600" dirty="0" err="1"/>
              <a:t>jenisnya</a:t>
            </a:r>
            <a:r>
              <a:rPr lang="en-US" sz="1600" dirty="0"/>
              <a:t>.</a:t>
            </a:r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r>
              <a:rPr lang="en-US" sz="1600" dirty="0" err="1"/>
              <a:t>Membuat</a:t>
            </a:r>
            <a:r>
              <a:rPr lang="en-US" sz="1600" dirty="0"/>
              <a:t> list </a:t>
            </a:r>
            <a:r>
              <a:rPr lang="en-US" sz="1600" dirty="0" err="1"/>
              <a:t>sangat</a:t>
            </a:r>
            <a:r>
              <a:rPr lang="en-US" sz="1600" dirty="0"/>
              <a:t> </a:t>
            </a:r>
            <a:r>
              <a:rPr lang="en-US" sz="1600" dirty="0" err="1"/>
              <a:t>sederhana</a:t>
            </a:r>
            <a:r>
              <a:rPr lang="en-US" sz="1600" dirty="0"/>
              <a:t>, </a:t>
            </a:r>
            <a:r>
              <a:rPr lang="en-US" sz="1600" dirty="0" err="1"/>
              <a:t>tinggal</a:t>
            </a:r>
            <a:r>
              <a:rPr lang="en-US" sz="1600" dirty="0"/>
              <a:t> </a:t>
            </a:r>
            <a:r>
              <a:rPr lang="en-US" sz="1600" dirty="0" err="1"/>
              <a:t>memasukkan</a:t>
            </a:r>
            <a:r>
              <a:rPr lang="en-US" sz="1600" dirty="0"/>
              <a:t> </a:t>
            </a:r>
            <a:r>
              <a:rPr lang="en-US" sz="1600" dirty="0" err="1"/>
              <a:t>berbagai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yang </a:t>
            </a:r>
            <a:r>
              <a:rPr lang="en-US" sz="1600" dirty="0" err="1"/>
              <a:t>dipisahkan</a:t>
            </a:r>
            <a:r>
              <a:rPr lang="en-US" sz="1600" dirty="0"/>
              <a:t> </a:t>
            </a:r>
            <a:r>
              <a:rPr lang="en-US" sz="1600" dirty="0" err="1"/>
              <a:t>koma</a:t>
            </a:r>
            <a:r>
              <a:rPr lang="en-US" sz="1600" dirty="0"/>
              <a:t> di </a:t>
            </a:r>
            <a:r>
              <a:rPr lang="en-US" sz="1600" dirty="0" err="1"/>
              <a:t>antara</a:t>
            </a:r>
            <a:r>
              <a:rPr lang="en-US" sz="1600" dirty="0"/>
              <a:t> </a:t>
            </a:r>
            <a:r>
              <a:rPr lang="en-US" sz="1600" dirty="0" err="1"/>
              <a:t>tanda</a:t>
            </a:r>
            <a:r>
              <a:rPr lang="en-US" sz="1600" dirty="0"/>
              <a:t> </a:t>
            </a:r>
            <a:r>
              <a:rPr lang="en-US" sz="1600" dirty="0" err="1"/>
              <a:t>kurung</a:t>
            </a:r>
            <a:r>
              <a:rPr lang="en-US" sz="1600" dirty="0"/>
              <a:t> </a:t>
            </a:r>
            <a:r>
              <a:rPr lang="en-US" sz="1600" dirty="0" err="1"/>
              <a:t>siku</a:t>
            </a:r>
            <a:r>
              <a:rPr lang="en-US" sz="1600" dirty="0"/>
              <a:t>. </a:t>
            </a:r>
            <a:r>
              <a:rPr lang="en-US" sz="1600" dirty="0" err="1"/>
              <a:t>Dibawah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contoh</a:t>
            </a:r>
            <a:r>
              <a:rPr lang="en-US" sz="1600" dirty="0"/>
              <a:t> </a:t>
            </a:r>
            <a:r>
              <a:rPr lang="en-US" sz="1600" dirty="0" err="1"/>
              <a:t>sederhana</a:t>
            </a:r>
            <a:r>
              <a:rPr lang="en-US" sz="1600" dirty="0"/>
              <a:t> </a:t>
            </a:r>
            <a:r>
              <a:rPr lang="en-US" sz="1600" dirty="0" err="1"/>
              <a:t>pembuatan</a:t>
            </a:r>
            <a:r>
              <a:rPr lang="en-US" sz="1600" dirty="0"/>
              <a:t> list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bahasa</a:t>
            </a:r>
            <a:r>
              <a:rPr lang="en-US" sz="1600" dirty="0"/>
              <a:t> Python.</a:t>
            </a:r>
            <a:endParaRPr lang="en-ID" sz="1600" dirty="0"/>
          </a:p>
          <a:p>
            <a:pPr marL="76200" indent="0">
              <a:buNone/>
            </a:pP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79</a:t>
            </a:fld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A0897E-03D4-4BB8-A3F5-8AE081406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4145025"/>
            <a:ext cx="48577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7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Hello World Python</a:t>
            </a: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ID" sz="1600" dirty="0"/>
              <a:t>Syntax </a:t>
            </a:r>
            <a:r>
              <a:rPr lang="en-ID" sz="1600" dirty="0" err="1"/>
              <a:t>bahasa</a:t>
            </a:r>
            <a:r>
              <a:rPr lang="en-ID" sz="1600" dirty="0"/>
              <a:t> Python </a:t>
            </a:r>
            <a:r>
              <a:rPr lang="en-ID" sz="1600" dirty="0" err="1"/>
              <a:t>hampir</a:t>
            </a:r>
            <a:r>
              <a:rPr lang="en-ID" sz="1600" dirty="0"/>
              <a:t> </a:t>
            </a:r>
            <a:r>
              <a:rPr lang="en-ID" sz="1600" dirty="0" err="1"/>
              <a:t>sama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bahasa</a:t>
            </a:r>
            <a:r>
              <a:rPr lang="en-ID" sz="1600" dirty="0"/>
              <a:t> </a:t>
            </a:r>
            <a:r>
              <a:rPr lang="en-ID" sz="1600" dirty="0" err="1"/>
              <a:t>pemrograman</a:t>
            </a:r>
            <a:r>
              <a:rPr lang="en-ID" sz="1600" dirty="0"/>
              <a:t> pada </a:t>
            </a:r>
            <a:r>
              <a:rPr lang="en-ID" sz="1600" dirty="0" err="1"/>
              <a:t>umumnya</a:t>
            </a:r>
            <a:r>
              <a:rPr lang="en-ID" sz="1600" dirty="0"/>
              <a:t> </a:t>
            </a:r>
            <a:r>
              <a:rPr lang="en-ID" sz="1600" dirty="0" err="1"/>
              <a:t>seperti</a:t>
            </a:r>
            <a:r>
              <a:rPr lang="en-ID" sz="1600" dirty="0"/>
              <a:t> Java </a:t>
            </a:r>
            <a:r>
              <a:rPr lang="en-ID" sz="1600" dirty="0" err="1"/>
              <a:t>atau</a:t>
            </a:r>
            <a:r>
              <a:rPr lang="en-ID" sz="1600" dirty="0"/>
              <a:t> PHP.</a:t>
            </a:r>
          </a:p>
          <a:p>
            <a:pPr>
              <a:buSzPct val="80000"/>
            </a:pPr>
            <a:r>
              <a:rPr lang="en-ID" dirty="0"/>
              <a:t>Syntax Dasar</a:t>
            </a:r>
          </a:p>
          <a:p>
            <a:pPr marL="76200" indent="0">
              <a:buNone/>
            </a:pPr>
            <a:r>
              <a:rPr lang="en-ID" sz="1600" dirty="0" err="1"/>
              <a:t>Dibawah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contoh</a:t>
            </a:r>
            <a:r>
              <a:rPr lang="en-ID" sz="1600" dirty="0"/>
              <a:t> </a:t>
            </a:r>
            <a:r>
              <a:rPr lang="en-ID" sz="1600" dirty="0" err="1"/>
              <a:t>fungsi</a:t>
            </a:r>
            <a:r>
              <a:rPr lang="en-ID" sz="1600" dirty="0"/>
              <a:t> Python yang </a:t>
            </a:r>
            <a:r>
              <a:rPr lang="en-ID" sz="1600" dirty="0" err="1"/>
              <a:t>digunakan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mencetak</a:t>
            </a:r>
            <a:r>
              <a:rPr lang="en-ID" sz="1600" dirty="0"/>
              <a:t>. Di Python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mencetak</a:t>
            </a:r>
            <a:r>
              <a:rPr lang="en-ID" sz="1600" dirty="0"/>
              <a:t> </a:t>
            </a:r>
            <a:r>
              <a:rPr lang="en-ID" sz="1600" dirty="0" err="1"/>
              <a:t>cukup</a:t>
            </a:r>
            <a:r>
              <a:rPr lang="en-ID" sz="1600" dirty="0"/>
              <a:t> </a:t>
            </a:r>
            <a:r>
              <a:rPr lang="en-ID" sz="1600" dirty="0" err="1"/>
              <a:t>gunakan</a:t>
            </a:r>
            <a:r>
              <a:rPr lang="en-ID" sz="1600" dirty="0"/>
              <a:t> </a:t>
            </a:r>
            <a:r>
              <a:rPr lang="en-ID" sz="1600" dirty="0" err="1"/>
              <a:t>fungsi</a:t>
            </a:r>
            <a:r>
              <a:rPr lang="en-ID" sz="1600" dirty="0"/>
              <a:t> print() , </a:t>
            </a:r>
            <a:r>
              <a:rPr lang="en-ID" sz="1600" dirty="0" err="1"/>
              <a:t>dimana</a:t>
            </a:r>
            <a:r>
              <a:rPr lang="en-ID" sz="1600" dirty="0"/>
              <a:t> </a:t>
            </a:r>
            <a:r>
              <a:rPr lang="en-ID" sz="1600" dirty="0" err="1"/>
              <a:t>sesuatu</a:t>
            </a:r>
            <a:r>
              <a:rPr lang="en-ID" sz="1600" dirty="0"/>
              <a:t> yang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dicetak</a:t>
            </a:r>
            <a:r>
              <a:rPr lang="en-ID" sz="1600" dirty="0"/>
              <a:t> </a:t>
            </a:r>
            <a:r>
              <a:rPr lang="en-ID" sz="1600" dirty="0" err="1"/>
              <a:t>harus</a:t>
            </a:r>
            <a:r>
              <a:rPr lang="en-ID" sz="1600" dirty="0"/>
              <a:t> </a:t>
            </a:r>
            <a:r>
              <a:rPr lang="en-ID" sz="1600" dirty="0" err="1"/>
              <a:t>diletakkan</a:t>
            </a:r>
            <a:r>
              <a:rPr lang="en-ID" sz="1600" dirty="0"/>
              <a:t> </a:t>
            </a:r>
            <a:r>
              <a:rPr lang="en-ID" sz="1600" dirty="0" err="1"/>
              <a:t>diantara</a:t>
            </a:r>
            <a:r>
              <a:rPr lang="en-ID" sz="1600" dirty="0"/>
              <a:t> </a:t>
            </a:r>
            <a:r>
              <a:rPr lang="en-ID" sz="1600" dirty="0" err="1"/>
              <a:t>kurung</a:t>
            </a:r>
            <a:r>
              <a:rPr lang="en-ID" sz="1600" dirty="0"/>
              <a:t> </a:t>
            </a:r>
            <a:r>
              <a:rPr lang="en-ID" sz="1600" dirty="0" err="1"/>
              <a:t>buka</a:t>
            </a:r>
            <a:r>
              <a:rPr lang="en-ID" sz="1600" dirty="0"/>
              <a:t> dan </a:t>
            </a:r>
            <a:r>
              <a:rPr lang="en-ID" sz="1600" dirty="0" err="1"/>
              <a:t>kurung</a:t>
            </a:r>
            <a:r>
              <a:rPr lang="en-ID" sz="1600" dirty="0"/>
              <a:t> </a:t>
            </a:r>
            <a:r>
              <a:rPr lang="en-ID" sz="1600" dirty="0" err="1"/>
              <a:t>tutup</a:t>
            </a:r>
            <a:r>
              <a:rPr lang="en-ID" sz="1600" dirty="0"/>
              <a:t>, </a:t>
            </a:r>
            <a:r>
              <a:rPr lang="en-ID" sz="1600" dirty="0" err="1"/>
              <a:t>bahkan</a:t>
            </a:r>
            <a:r>
              <a:rPr lang="en-ID" sz="1600" dirty="0"/>
              <a:t> di Python </a:t>
            </a:r>
            <a:r>
              <a:rPr lang="en-ID" sz="1600" dirty="0" err="1"/>
              <a:t>versi</a:t>
            </a:r>
            <a:r>
              <a:rPr lang="en-ID" sz="1600" dirty="0"/>
              <a:t> 2.x Anda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harus</a:t>
            </a:r>
            <a:r>
              <a:rPr lang="en-ID" sz="1600" dirty="0"/>
              <a:t> </a:t>
            </a:r>
            <a:r>
              <a:rPr lang="en-ID" sz="1600" dirty="0" err="1"/>
              <a:t>menggunakan</a:t>
            </a:r>
            <a:r>
              <a:rPr lang="en-ID" sz="1600" dirty="0"/>
              <a:t> </a:t>
            </a:r>
            <a:r>
              <a:rPr lang="en-ID" sz="1600" dirty="0" err="1"/>
              <a:t>tanda</a:t>
            </a:r>
            <a:r>
              <a:rPr lang="en-ID" sz="1600" dirty="0"/>
              <a:t> </a:t>
            </a:r>
            <a:r>
              <a:rPr lang="en-ID" sz="1600" dirty="0" err="1"/>
              <a:t>kurung</a:t>
            </a:r>
            <a:r>
              <a:rPr lang="en-ID" sz="1600" dirty="0"/>
              <a:t> </a:t>
            </a:r>
            <a:r>
              <a:rPr lang="en-ID" sz="1600" dirty="0" err="1"/>
              <a:t>kurawal</a:t>
            </a:r>
            <a:r>
              <a:rPr lang="en-ID" sz="1600" dirty="0"/>
              <a:t>, </a:t>
            </a:r>
            <a:r>
              <a:rPr lang="en-ID" sz="1600" dirty="0" err="1"/>
              <a:t>cukup</a:t>
            </a:r>
            <a:r>
              <a:rPr lang="en-ID" sz="1600" dirty="0"/>
              <a:t> </a:t>
            </a:r>
            <a:r>
              <a:rPr lang="en-ID" sz="1600" dirty="0" err="1"/>
              <a:t>pisahkan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spasi</a:t>
            </a:r>
            <a:r>
              <a:rPr lang="en-ID" sz="1600" dirty="0"/>
              <a:t>. </a:t>
            </a:r>
            <a:r>
              <a:rPr lang="en-ID" sz="1600" dirty="0" err="1"/>
              <a:t>Jika</a:t>
            </a:r>
            <a:r>
              <a:rPr lang="en-ID" sz="1600" dirty="0"/>
              <a:t> </a:t>
            </a:r>
            <a:r>
              <a:rPr lang="en-ID" sz="1600" dirty="0" err="1"/>
              <a:t>ingin</a:t>
            </a:r>
            <a:r>
              <a:rPr lang="en-ID" sz="1600" dirty="0"/>
              <a:t> </a:t>
            </a:r>
            <a:r>
              <a:rPr lang="en-ID" sz="1600" dirty="0" err="1"/>
              <a:t>mencetak</a:t>
            </a:r>
            <a:r>
              <a:rPr lang="en-ID" sz="1600" dirty="0"/>
              <a:t> </a:t>
            </a:r>
            <a:r>
              <a:rPr lang="en-ID" sz="1600" dirty="0" err="1"/>
              <a:t>tipe</a:t>
            </a:r>
            <a:r>
              <a:rPr lang="en-ID" sz="1600" dirty="0"/>
              <a:t> data String </a:t>
            </a:r>
            <a:r>
              <a:rPr lang="en-ID" sz="1600" dirty="0" err="1"/>
              <a:t>langsung</a:t>
            </a:r>
            <a:r>
              <a:rPr lang="en-ID" sz="1600" dirty="0"/>
              <a:t>, Anda </a:t>
            </a:r>
            <a:r>
              <a:rPr lang="en-ID" sz="1600" dirty="0" err="1"/>
              <a:t>harus</a:t>
            </a:r>
            <a:r>
              <a:rPr lang="en-ID" sz="1600" dirty="0"/>
              <a:t> </a:t>
            </a:r>
            <a:r>
              <a:rPr lang="en-ID" sz="1600" dirty="0" err="1"/>
              <a:t>memasukanya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tanda</a:t>
            </a:r>
            <a:r>
              <a:rPr lang="en-ID" sz="1600" dirty="0"/>
              <a:t> </a:t>
            </a:r>
            <a:r>
              <a:rPr lang="en-ID" sz="1600" dirty="0" err="1"/>
              <a:t>kutip</a:t>
            </a:r>
            <a:r>
              <a:rPr lang="en-ID" sz="1600" dirty="0"/>
              <a:t> </a:t>
            </a:r>
            <a:r>
              <a:rPr lang="en-ID" sz="1600" dirty="0" err="1"/>
              <a:t>terlebih</a:t>
            </a:r>
            <a:r>
              <a:rPr lang="en-ID" sz="1600" dirty="0"/>
              <a:t> </a:t>
            </a:r>
            <a:r>
              <a:rPr lang="en-ID" sz="1600" dirty="0" err="1"/>
              <a:t>dahulu</a:t>
            </a:r>
            <a:r>
              <a:rPr lang="en-ID" sz="1600" dirty="0"/>
              <a:t>.</a:t>
            </a:r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r>
              <a:rPr lang="en-ID" sz="1600" dirty="0" err="1"/>
              <a:t>Saat</a:t>
            </a:r>
            <a:r>
              <a:rPr lang="en-ID" sz="1600" dirty="0"/>
              <a:t> </a:t>
            </a:r>
            <a:r>
              <a:rPr lang="en-ID" sz="1600" dirty="0" err="1"/>
              <a:t>menjalankan</a:t>
            </a:r>
            <a:r>
              <a:rPr lang="en-ID" sz="1600" dirty="0"/>
              <a:t> script, </a:t>
            </a:r>
            <a:r>
              <a:rPr lang="en-ID" sz="1600" dirty="0" err="1"/>
              <a:t>maka</a:t>
            </a:r>
            <a:r>
              <a:rPr lang="en-ID" sz="1600" dirty="0"/>
              <a:t> </a:t>
            </a:r>
            <a:r>
              <a:rPr lang="en-ID" sz="1600" dirty="0" err="1"/>
              <a:t>hasilnya</a:t>
            </a:r>
            <a:r>
              <a:rPr lang="en-ID" sz="1600" dirty="0"/>
              <a:t> </a:t>
            </a:r>
            <a:r>
              <a:rPr lang="en-ID" sz="1600" dirty="0" err="1"/>
              <a:t>seperti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: </a:t>
            </a:r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r>
              <a:rPr lang="en-US" sz="1600" dirty="0"/>
              <a:t> </a:t>
            </a:r>
            <a:endParaRPr lang="en-ID" sz="1600" dirty="0"/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endParaRPr lang="en-ID"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72EF08-DAC5-4DA5-B97E-A94EB686A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186" y="4019008"/>
            <a:ext cx="1571625" cy="209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B61B9A-F2CB-4F60-A843-8D6FD445A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323" y="4649850"/>
            <a:ext cx="89535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27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</a:pPr>
            <a:r>
              <a:rPr lang="en-US" dirty="0" err="1"/>
              <a:t>Akses</a:t>
            </a:r>
            <a:r>
              <a:rPr lang="en-US" dirty="0"/>
              <a:t> Nilai </a:t>
            </a:r>
            <a:r>
              <a:rPr lang="en-US" dirty="0" err="1"/>
              <a:t>Dalam</a:t>
            </a:r>
            <a:r>
              <a:rPr lang="en-US" dirty="0"/>
              <a:t> List Python</a:t>
            </a:r>
            <a:endParaRPr lang="en-ID" dirty="0"/>
          </a:p>
          <a:p>
            <a:pPr marL="76200" indent="0">
              <a:buNone/>
            </a:pP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mengakses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list python, </a:t>
            </a:r>
            <a:r>
              <a:rPr lang="en-US" sz="1600" dirty="0" err="1"/>
              <a:t>gunakan</a:t>
            </a:r>
            <a:r>
              <a:rPr lang="en-US" sz="1600" dirty="0"/>
              <a:t> </a:t>
            </a:r>
            <a:r>
              <a:rPr lang="en-US" sz="1600" dirty="0" err="1"/>
              <a:t>tanda</a:t>
            </a:r>
            <a:r>
              <a:rPr lang="en-US" sz="1600" dirty="0"/>
              <a:t> </a:t>
            </a:r>
            <a:r>
              <a:rPr lang="en-US" sz="1600" dirty="0" err="1"/>
              <a:t>kurung</a:t>
            </a:r>
            <a:r>
              <a:rPr lang="en-US" sz="1600" dirty="0"/>
              <a:t> </a:t>
            </a:r>
            <a:r>
              <a:rPr lang="en-US" sz="1600" dirty="0" err="1"/>
              <a:t>siku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mengiris</a:t>
            </a:r>
            <a:r>
              <a:rPr lang="en-US" sz="1600" dirty="0"/>
              <a:t> </a:t>
            </a:r>
            <a:r>
              <a:rPr lang="en-US" sz="1600" dirty="0" err="1"/>
              <a:t>beserta</a:t>
            </a:r>
            <a:r>
              <a:rPr lang="en-US" sz="1600" dirty="0"/>
              <a:t>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mendapatkan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yang </a:t>
            </a:r>
            <a:r>
              <a:rPr lang="en-US" sz="1600" dirty="0" err="1"/>
              <a:t>tersedia</a:t>
            </a:r>
            <a:r>
              <a:rPr lang="en-US" sz="1600" dirty="0"/>
              <a:t> pada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.</a:t>
            </a:r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r>
              <a:rPr lang="en-US" sz="1600" dirty="0" err="1"/>
              <a:t>Berikut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contoh</a:t>
            </a:r>
            <a:r>
              <a:rPr lang="en-US" sz="1600" dirty="0"/>
              <a:t> </a:t>
            </a:r>
            <a:r>
              <a:rPr lang="en-US" sz="1600" dirty="0" err="1"/>
              <a:t>cara</a:t>
            </a:r>
            <a:r>
              <a:rPr lang="en-US" sz="1600" dirty="0"/>
              <a:t> </a:t>
            </a:r>
            <a:r>
              <a:rPr lang="en-US" sz="1600" dirty="0" err="1"/>
              <a:t>mengakses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di </a:t>
            </a:r>
            <a:r>
              <a:rPr lang="en-US" sz="1600" dirty="0" err="1"/>
              <a:t>dalam</a:t>
            </a:r>
            <a:r>
              <a:rPr lang="en-US" sz="1600" dirty="0"/>
              <a:t> list python :</a:t>
            </a:r>
            <a:endParaRPr lang="en-ID" sz="1600" dirty="0"/>
          </a:p>
          <a:p>
            <a:pPr marL="76200" indent="0">
              <a:buNone/>
            </a:pP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29339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ct val="80000"/>
            </a:pPr>
            <a:r>
              <a:rPr lang="en-ID" sz="1600" dirty="0" err="1"/>
              <a:t>Contoh</a:t>
            </a:r>
            <a:r>
              <a:rPr lang="en-ID" sz="1600" dirty="0"/>
              <a:t> </a:t>
            </a:r>
            <a:r>
              <a:rPr lang="en-ID" sz="1600" dirty="0" err="1"/>
              <a:t>penggunaan</a:t>
            </a:r>
            <a:r>
              <a:rPr lang="en-ID" sz="1600" dirty="0"/>
              <a:t> </a:t>
            </a:r>
            <a:r>
              <a:rPr lang="en-ID" sz="1600" dirty="0" err="1"/>
              <a:t>pengaksesan</a:t>
            </a:r>
            <a:r>
              <a:rPr lang="en-ID" sz="1600" dirty="0"/>
              <a:t> </a:t>
            </a:r>
            <a:r>
              <a:rPr lang="en-ID" sz="1600" dirty="0" err="1"/>
              <a:t>nilai</a:t>
            </a:r>
            <a:r>
              <a:rPr lang="en-ID" sz="1600" dirty="0"/>
              <a:t> di </a:t>
            </a:r>
            <a:r>
              <a:rPr lang="en-ID" sz="1600" dirty="0" err="1"/>
              <a:t>dalam</a:t>
            </a:r>
            <a:r>
              <a:rPr lang="en-ID" sz="1600" dirty="0"/>
              <a:t> list :</a:t>
            </a:r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pPr marL="285750" indent="-285750"/>
            <a:endParaRPr lang="en-ID" sz="1600" dirty="0"/>
          </a:p>
          <a:p>
            <a:pPr marL="285750" indent="-285750">
              <a:buSzPct val="80000"/>
            </a:pPr>
            <a:r>
              <a:rPr lang="en-ID" sz="1600" dirty="0"/>
              <a:t>Hasil </a:t>
            </a:r>
            <a:r>
              <a:rPr lang="en-ID" sz="1600" dirty="0" err="1"/>
              <a:t>setelah</a:t>
            </a:r>
            <a:r>
              <a:rPr lang="en-ID" sz="1600" dirty="0"/>
              <a:t> </a:t>
            </a:r>
            <a:r>
              <a:rPr lang="en-ID" sz="1600" dirty="0" err="1"/>
              <a:t>menjalankan</a:t>
            </a:r>
            <a:r>
              <a:rPr lang="en-ID" sz="1600" dirty="0"/>
              <a:t> script : </a:t>
            </a:r>
          </a:p>
          <a:p>
            <a:pPr marL="0" indent="0">
              <a:buNone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81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9DFED-BA32-4CB0-81AC-E07737A6A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0" y="1844221"/>
            <a:ext cx="3238500" cy="1057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B6F115-5C14-421D-A773-F175B02AE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737" y="3489917"/>
            <a:ext cx="19145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6540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</a:pPr>
            <a:r>
              <a:rPr lang="en-US" dirty="0"/>
              <a:t>Update Nilai </a:t>
            </a:r>
            <a:r>
              <a:rPr lang="en-US" dirty="0" err="1"/>
              <a:t>Dalam</a:t>
            </a:r>
            <a:r>
              <a:rPr lang="en-US" dirty="0"/>
              <a:t> List Python</a:t>
            </a:r>
            <a:endParaRPr lang="en-ID" dirty="0"/>
          </a:p>
          <a:p>
            <a:pPr marL="76200" indent="0">
              <a:buNone/>
            </a:pP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mengakses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list python, </a:t>
            </a:r>
            <a:r>
              <a:rPr lang="en-US" sz="1600" dirty="0" err="1"/>
              <a:t>gunakan</a:t>
            </a:r>
            <a:r>
              <a:rPr lang="en-US" sz="1600" dirty="0"/>
              <a:t> </a:t>
            </a:r>
            <a:r>
              <a:rPr lang="en-US" sz="1600" dirty="0" err="1"/>
              <a:t>tanda</a:t>
            </a:r>
            <a:r>
              <a:rPr lang="en-US" sz="1600" dirty="0"/>
              <a:t> </a:t>
            </a:r>
            <a:r>
              <a:rPr lang="en-US" sz="1600" dirty="0" err="1"/>
              <a:t>kurung</a:t>
            </a:r>
            <a:r>
              <a:rPr lang="en-US" sz="1600" dirty="0"/>
              <a:t> </a:t>
            </a:r>
            <a:r>
              <a:rPr lang="en-US" sz="1600" dirty="0" err="1"/>
              <a:t>siku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mengiris</a:t>
            </a:r>
            <a:r>
              <a:rPr lang="en-US" sz="1600" dirty="0"/>
              <a:t> </a:t>
            </a:r>
            <a:r>
              <a:rPr lang="en-US" sz="1600" dirty="0" err="1"/>
              <a:t>beserta</a:t>
            </a:r>
            <a:r>
              <a:rPr lang="en-US" sz="1600" dirty="0"/>
              <a:t>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mendapatkan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yang </a:t>
            </a:r>
            <a:r>
              <a:rPr lang="en-US" sz="1600" dirty="0" err="1"/>
              <a:t>tersedia</a:t>
            </a:r>
            <a:r>
              <a:rPr lang="en-US" sz="1600" dirty="0"/>
              <a:t> pada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.</a:t>
            </a:r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r>
              <a:rPr lang="en-US" sz="1600" dirty="0" err="1"/>
              <a:t>Berikut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contoh</a:t>
            </a:r>
            <a:r>
              <a:rPr lang="en-US" sz="1600" dirty="0"/>
              <a:t> </a:t>
            </a:r>
            <a:r>
              <a:rPr lang="en-US" sz="1600" dirty="0" err="1"/>
              <a:t>cara</a:t>
            </a:r>
            <a:r>
              <a:rPr lang="en-US" sz="1600" dirty="0"/>
              <a:t> </a:t>
            </a:r>
            <a:r>
              <a:rPr lang="en-US" sz="1600" dirty="0" err="1"/>
              <a:t>mengakses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di </a:t>
            </a:r>
            <a:r>
              <a:rPr lang="en-US" sz="1600" dirty="0" err="1"/>
              <a:t>dalam</a:t>
            </a:r>
            <a:r>
              <a:rPr lang="en-US" sz="1600" dirty="0"/>
              <a:t> list python :</a:t>
            </a:r>
            <a:endParaRPr lang="en-ID" sz="1600" dirty="0"/>
          </a:p>
          <a:p>
            <a:pPr marL="76200" indent="0">
              <a:buNone/>
            </a:pP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82</a:t>
            </a:fld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F1C297-5D0F-4D89-8B71-C31E0EB8E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3379611"/>
            <a:ext cx="37338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806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</a:pPr>
            <a:r>
              <a:rPr lang="en-US" dirty="0" err="1"/>
              <a:t>Hapus</a:t>
            </a:r>
            <a:r>
              <a:rPr lang="en-US" dirty="0"/>
              <a:t> Nilai </a:t>
            </a:r>
            <a:r>
              <a:rPr lang="en-US" dirty="0" err="1"/>
              <a:t>Dalam</a:t>
            </a:r>
            <a:r>
              <a:rPr lang="en-US" dirty="0"/>
              <a:t> List Python</a:t>
            </a:r>
            <a:endParaRPr lang="en-ID" dirty="0"/>
          </a:p>
          <a:p>
            <a:pPr marL="76200" indent="0">
              <a:buNone/>
            </a:pP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menghapus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di </a:t>
            </a:r>
            <a:r>
              <a:rPr lang="en-US" sz="1600" dirty="0" err="1"/>
              <a:t>dalam</a:t>
            </a:r>
            <a:r>
              <a:rPr lang="en-US" sz="1600" dirty="0"/>
              <a:t> list python, Anda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salah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pernyataan</a:t>
            </a:r>
            <a:r>
              <a:rPr lang="en-US" sz="1600" dirty="0"/>
              <a:t> del </a:t>
            </a:r>
            <a:r>
              <a:rPr lang="en-US" sz="1600" dirty="0" err="1"/>
              <a:t>jika</a:t>
            </a:r>
            <a:r>
              <a:rPr lang="en-US" sz="1600" dirty="0"/>
              <a:t> Anda </a:t>
            </a:r>
            <a:r>
              <a:rPr lang="en-US" sz="1600" dirty="0" err="1"/>
              <a:t>tahu</a:t>
            </a:r>
            <a:r>
              <a:rPr lang="en-US" sz="1600" dirty="0"/>
              <a:t> </a:t>
            </a:r>
            <a:r>
              <a:rPr lang="en-US" sz="1600" dirty="0" err="1"/>
              <a:t>persis</a:t>
            </a:r>
            <a:r>
              <a:rPr lang="en-US" sz="1600" dirty="0"/>
              <a:t> </a:t>
            </a:r>
            <a:r>
              <a:rPr lang="en-US" sz="1600" dirty="0" err="1"/>
              <a:t>elemen</a:t>
            </a:r>
            <a:r>
              <a:rPr lang="en-US" sz="1600" dirty="0"/>
              <a:t> yang Anda </a:t>
            </a:r>
            <a:r>
              <a:rPr lang="en-US" sz="1600" dirty="0" err="1"/>
              <a:t>hapus</a:t>
            </a:r>
            <a:r>
              <a:rPr lang="en-US" sz="1600" dirty="0"/>
              <a:t>. Anda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remove() </a:t>
            </a:r>
            <a:r>
              <a:rPr lang="en-US" sz="1600" dirty="0" err="1"/>
              <a:t>jika</a:t>
            </a:r>
            <a:r>
              <a:rPr lang="en-US" sz="1600" dirty="0"/>
              <a:t> Anda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tahu</a:t>
            </a:r>
            <a:r>
              <a:rPr lang="en-US" sz="1600" dirty="0"/>
              <a:t> </a:t>
            </a:r>
            <a:r>
              <a:rPr lang="en-US" sz="1600" dirty="0" err="1"/>
              <a:t>persis</a:t>
            </a:r>
            <a:r>
              <a:rPr lang="en-US" sz="1600" dirty="0"/>
              <a:t> item mana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dihapus</a:t>
            </a:r>
            <a:r>
              <a:rPr lang="en-US" sz="1600" dirty="0"/>
              <a:t>.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contoh</a:t>
            </a:r>
            <a:r>
              <a:rPr lang="en-US" sz="1600" dirty="0"/>
              <a:t> :</a:t>
            </a:r>
            <a:endParaRPr lang="en-ID" sz="1600" dirty="0"/>
          </a:p>
          <a:p>
            <a:pPr marL="76200" indent="0">
              <a:buNone/>
            </a:pP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83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62D6A2-8F39-40C6-8ED7-B3444FECF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3104413"/>
            <a:ext cx="40386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148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</a:pPr>
            <a:r>
              <a:rPr lang="en-US" dirty="0" err="1"/>
              <a:t>Operasi</a:t>
            </a:r>
            <a:r>
              <a:rPr lang="en-US" dirty="0"/>
              <a:t> Dasar Pada List Python</a:t>
            </a:r>
            <a:endParaRPr lang="en-ID" dirty="0"/>
          </a:p>
          <a:p>
            <a:pPr marL="76200" indent="0">
              <a:buNone/>
            </a:pPr>
            <a:r>
              <a:rPr lang="en-US" sz="1600" dirty="0"/>
              <a:t>List Python </a:t>
            </a:r>
            <a:r>
              <a:rPr lang="en-US" sz="1600" dirty="0" err="1"/>
              <a:t>merespons</a:t>
            </a:r>
            <a:r>
              <a:rPr lang="en-US" sz="1600" dirty="0"/>
              <a:t> operator + dan * </a:t>
            </a:r>
            <a:r>
              <a:rPr lang="en-US" sz="1600" dirty="0" err="1"/>
              <a:t>seperti</a:t>
            </a:r>
            <a:r>
              <a:rPr lang="en-US" sz="1600" dirty="0"/>
              <a:t> string; </a:t>
            </a:r>
            <a:r>
              <a:rPr lang="en-US" sz="1600" dirty="0" err="1"/>
              <a:t>Itu</a:t>
            </a:r>
            <a:r>
              <a:rPr lang="en-US" sz="1600" dirty="0"/>
              <a:t> </a:t>
            </a:r>
            <a:r>
              <a:rPr lang="en-US" sz="1600" dirty="0" err="1"/>
              <a:t>artinya</a:t>
            </a:r>
            <a:r>
              <a:rPr lang="en-US" sz="1600" dirty="0"/>
              <a:t> </a:t>
            </a:r>
            <a:r>
              <a:rPr lang="en-US" sz="1600" dirty="0" err="1"/>
              <a:t>penggabungan</a:t>
            </a:r>
            <a:r>
              <a:rPr lang="en-US" sz="1600" dirty="0"/>
              <a:t> dan </a:t>
            </a:r>
            <a:r>
              <a:rPr lang="en-US" sz="1600" dirty="0" err="1"/>
              <a:t>pengulangan</a:t>
            </a:r>
            <a:r>
              <a:rPr lang="en-US" sz="1600" dirty="0"/>
              <a:t> di </a:t>
            </a:r>
            <a:r>
              <a:rPr lang="en-US" sz="1600" dirty="0" err="1"/>
              <a:t>sini</a:t>
            </a:r>
            <a:r>
              <a:rPr lang="en-US" sz="1600" dirty="0"/>
              <a:t> juga </a:t>
            </a:r>
            <a:r>
              <a:rPr lang="en-US" sz="1600" dirty="0" err="1"/>
              <a:t>berlaku</a:t>
            </a:r>
            <a:r>
              <a:rPr lang="en-US" sz="1600" dirty="0"/>
              <a:t>, </a:t>
            </a:r>
            <a:r>
              <a:rPr lang="en-US" sz="1600" dirty="0" err="1"/>
              <a:t>kecuali</a:t>
            </a:r>
            <a:r>
              <a:rPr lang="en-US" sz="1600" dirty="0"/>
              <a:t> </a:t>
            </a:r>
            <a:r>
              <a:rPr lang="en-US" sz="1600" dirty="0" err="1"/>
              <a:t>hasilnya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list </a:t>
            </a:r>
            <a:r>
              <a:rPr lang="en-US" sz="1600" dirty="0" err="1"/>
              <a:t>baru</a:t>
            </a:r>
            <a:r>
              <a:rPr lang="en-US" sz="1600" dirty="0"/>
              <a:t>, </a:t>
            </a:r>
            <a:r>
              <a:rPr lang="en-US" sz="1600" dirty="0" err="1"/>
              <a:t>bukan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String.</a:t>
            </a:r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r>
              <a:rPr lang="en-US" sz="1600" dirty="0" err="1"/>
              <a:t>Sebenarnya</a:t>
            </a:r>
            <a:r>
              <a:rPr lang="en-US" sz="1600" dirty="0"/>
              <a:t>, list </a:t>
            </a:r>
            <a:r>
              <a:rPr lang="en-US" sz="1600" dirty="0" err="1"/>
              <a:t>merespons</a:t>
            </a:r>
            <a:r>
              <a:rPr lang="en-US" sz="1600" dirty="0"/>
              <a:t> </a:t>
            </a:r>
            <a:r>
              <a:rPr lang="en-US" sz="1600" dirty="0" err="1"/>
              <a:t>semua</a:t>
            </a:r>
            <a:r>
              <a:rPr lang="en-US" sz="1600" dirty="0"/>
              <a:t> </a:t>
            </a:r>
            <a:r>
              <a:rPr lang="en-US" sz="1600" dirty="0" err="1"/>
              <a:t>operasi</a:t>
            </a:r>
            <a:r>
              <a:rPr lang="en-US" sz="1600" dirty="0"/>
              <a:t> </a:t>
            </a:r>
            <a:r>
              <a:rPr lang="en-US" sz="1600" dirty="0" err="1"/>
              <a:t>urutan</a:t>
            </a:r>
            <a:r>
              <a:rPr lang="en-US" sz="1600" dirty="0"/>
              <a:t> </a:t>
            </a:r>
            <a:r>
              <a:rPr lang="en-US" sz="1600" dirty="0" err="1"/>
              <a:t>umum</a:t>
            </a:r>
            <a:r>
              <a:rPr lang="en-US" sz="1600" dirty="0"/>
              <a:t> yang kami </a:t>
            </a:r>
            <a:r>
              <a:rPr lang="en-US" sz="1600" dirty="0" err="1"/>
              <a:t>gunakan</a:t>
            </a:r>
            <a:r>
              <a:rPr lang="en-US" sz="1600" dirty="0"/>
              <a:t> pada String di </a:t>
            </a:r>
            <a:r>
              <a:rPr lang="en-US" sz="1600" dirty="0" err="1"/>
              <a:t>bab</a:t>
            </a:r>
            <a:r>
              <a:rPr lang="en-US" sz="1600" dirty="0"/>
              <a:t> </a:t>
            </a:r>
            <a:r>
              <a:rPr lang="en-US" sz="1600" dirty="0" err="1"/>
              <a:t>sebelumnya</a:t>
            </a:r>
            <a:r>
              <a:rPr lang="en-US" sz="1600" dirty="0"/>
              <a:t>. </a:t>
            </a:r>
            <a:r>
              <a:rPr lang="en-US" sz="1600" dirty="0" err="1"/>
              <a:t>Dibawah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tabel</a:t>
            </a:r>
            <a:r>
              <a:rPr lang="en-US" sz="1600" dirty="0"/>
              <a:t> daftar </a:t>
            </a:r>
            <a:r>
              <a:rPr lang="en-US" sz="1600" dirty="0" err="1"/>
              <a:t>operasi</a:t>
            </a:r>
            <a:r>
              <a:rPr lang="en-US" sz="1600" dirty="0"/>
              <a:t> </a:t>
            </a:r>
            <a:r>
              <a:rPr lang="en-US" sz="1600" dirty="0" err="1"/>
              <a:t>dasar</a:t>
            </a:r>
            <a:r>
              <a:rPr lang="en-US" sz="1600" dirty="0"/>
              <a:t> pada list python.</a:t>
            </a:r>
            <a:endParaRPr lang="en-ID" sz="1600" dirty="0"/>
          </a:p>
          <a:p>
            <a:pPr marL="76200" indent="0">
              <a:buNone/>
            </a:pP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915666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DDFBB-4712-4396-87B0-FEC191F30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85</a:t>
            </a:fld>
            <a:endParaRPr lang="e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CF8DF3-5294-47C7-8AC8-5CFEF00DB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575015"/>
              </p:ext>
            </p:extLst>
          </p:nvPr>
        </p:nvGraphicFramePr>
        <p:xfrm>
          <a:off x="575822" y="1196622"/>
          <a:ext cx="7879557" cy="284479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626519">
                  <a:extLst>
                    <a:ext uri="{9D8B030D-6E8A-4147-A177-3AD203B41FA5}">
                      <a16:colId xmlns:a16="http://schemas.microsoft.com/office/drawing/2014/main" val="396117084"/>
                    </a:ext>
                  </a:extLst>
                </a:gridCol>
                <a:gridCol w="2626519">
                  <a:extLst>
                    <a:ext uri="{9D8B030D-6E8A-4147-A177-3AD203B41FA5}">
                      <a16:colId xmlns:a16="http://schemas.microsoft.com/office/drawing/2014/main" val="2315205978"/>
                    </a:ext>
                  </a:extLst>
                </a:gridCol>
                <a:gridCol w="2626519">
                  <a:extLst>
                    <a:ext uri="{9D8B030D-6E8A-4147-A177-3AD203B41FA5}">
                      <a16:colId xmlns:a16="http://schemas.microsoft.com/office/drawing/2014/main" val="4001280102"/>
                    </a:ext>
                  </a:extLst>
                </a:gridCol>
              </a:tblGrid>
              <a:tr h="435764">
                <a:tc>
                  <a:txBody>
                    <a:bodyPr/>
                    <a:lstStyle/>
                    <a:p>
                      <a:pPr algn="l"/>
                      <a:r>
                        <a:rPr lang="en-ID">
                          <a:effectLst/>
                        </a:rPr>
                        <a:t>Python Expression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dirty="0">
                          <a:effectLst/>
                        </a:rPr>
                        <a:t>Hasil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>
                          <a:effectLst/>
                        </a:rPr>
                        <a:t>Penjelasan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005860810"/>
                  </a:ext>
                </a:extLst>
              </a:tr>
              <a:tr h="435764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len([1, 2, 3, 4])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4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Length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3882484599"/>
                  </a:ext>
                </a:extLst>
              </a:tr>
              <a:tr h="435764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[1, 2, 3] + [4, 5, 6]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[1, 2, 3, 4, 5, 6]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Concatenation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379303976"/>
                  </a:ext>
                </a:extLst>
              </a:tr>
              <a:tr h="435764">
                <a:tc>
                  <a:txBody>
                    <a:bodyPr/>
                    <a:lstStyle/>
                    <a:p>
                      <a:r>
                        <a:rPr lang="en-ID" dirty="0">
                          <a:effectLst/>
                        </a:rPr>
                        <a:t>['Halo!'] * 4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['Halo!', 'Halo!', 'Halo!', 'Halo!']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Repetition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3420728091"/>
                  </a:ext>
                </a:extLst>
              </a:tr>
              <a:tr h="435764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2 in [1, 2, 3]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True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Membership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3989170350"/>
                  </a:ext>
                </a:extLst>
              </a:tr>
              <a:tr h="665979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for x in [1,2,3] : print (x,end = ' ')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1 2 3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effectLst/>
                        </a:rPr>
                        <a:t>Iteration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2608284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74660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</a:pPr>
            <a:r>
              <a:rPr lang="en-US" dirty="0"/>
              <a:t>Indexing, Slicing, dan Matrix Pada List Python</a:t>
            </a:r>
            <a:endParaRPr lang="en-ID" dirty="0"/>
          </a:p>
          <a:p>
            <a:pPr marL="76200" indent="0">
              <a:buNone/>
            </a:pPr>
            <a:r>
              <a:rPr lang="en-US" sz="1600" dirty="0"/>
              <a:t>Karena list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urutan</a:t>
            </a:r>
            <a:r>
              <a:rPr lang="en-US" sz="1600" dirty="0"/>
              <a:t>, </a:t>
            </a:r>
            <a:r>
              <a:rPr lang="en-US" sz="1600" dirty="0" err="1"/>
              <a:t>pengindeksan</a:t>
            </a:r>
            <a:r>
              <a:rPr lang="en-US" sz="1600" dirty="0"/>
              <a:t> dan </a:t>
            </a:r>
            <a:r>
              <a:rPr lang="en-US" sz="1600" dirty="0" err="1"/>
              <a:t>pengiris</a:t>
            </a:r>
            <a:r>
              <a:rPr lang="en-US" sz="1600" dirty="0"/>
              <a:t> </a:t>
            </a:r>
            <a:r>
              <a:rPr lang="en-US" sz="1600" dirty="0" err="1"/>
              <a:t>bekerja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cara</a:t>
            </a:r>
            <a:r>
              <a:rPr lang="en-US" sz="1600" dirty="0"/>
              <a:t> yang </a:t>
            </a:r>
            <a:r>
              <a:rPr lang="en-US" sz="1600" dirty="0" err="1"/>
              <a:t>sama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list </a:t>
            </a:r>
            <a:r>
              <a:rPr lang="en-US" sz="1600" dirty="0" err="1"/>
              <a:t>seperti</a:t>
            </a:r>
            <a:r>
              <a:rPr lang="en-US" sz="1600" dirty="0"/>
              <a:t> yang </a:t>
            </a:r>
            <a:r>
              <a:rPr lang="en-US" sz="1600" dirty="0" err="1"/>
              <a:t>mereka</a:t>
            </a:r>
            <a:r>
              <a:rPr lang="en-US" sz="1600" dirty="0"/>
              <a:t> </a:t>
            </a:r>
            <a:r>
              <a:rPr lang="en-US" sz="1600" dirty="0" err="1"/>
              <a:t>lakukan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String.</a:t>
            </a:r>
            <a:endParaRPr lang="en-ID" sz="1600" dirty="0"/>
          </a:p>
          <a:p>
            <a:pPr marL="76200" indent="0">
              <a:buNone/>
            </a:pP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asumsi</a:t>
            </a:r>
            <a:r>
              <a:rPr lang="en-US" sz="1600" dirty="0"/>
              <a:t> input </a:t>
            </a:r>
            <a:r>
              <a:rPr lang="en-US" sz="1600" dirty="0" err="1"/>
              <a:t>berikut</a:t>
            </a:r>
            <a:r>
              <a:rPr lang="en-US" sz="1600" dirty="0"/>
              <a:t> :</a:t>
            </a:r>
            <a:endParaRPr lang="en-ID" sz="1600" dirty="0"/>
          </a:p>
          <a:p>
            <a:pPr marL="76200" indent="0">
              <a:buNone/>
            </a:pPr>
            <a:r>
              <a:rPr lang="en-US" sz="1600" dirty="0"/>
              <a:t>L = ['C++'', 'Java', 'Python']</a:t>
            </a:r>
            <a:endParaRPr lang="en-ID" sz="1600" dirty="0"/>
          </a:p>
          <a:p>
            <a:pPr marL="76200" indent="0">
              <a:buNone/>
            </a:pP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86</a:t>
            </a:fld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45D831E-FB66-4A27-B207-F73563461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639050"/>
              </p:ext>
            </p:extLst>
          </p:nvPr>
        </p:nvGraphicFramePr>
        <p:xfrm>
          <a:off x="575821" y="3253956"/>
          <a:ext cx="7868268" cy="14935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622756">
                  <a:extLst>
                    <a:ext uri="{9D8B030D-6E8A-4147-A177-3AD203B41FA5}">
                      <a16:colId xmlns:a16="http://schemas.microsoft.com/office/drawing/2014/main" val="1632947281"/>
                    </a:ext>
                  </a:extLst>
                </a:gridCol>
                <a:gridCol w="2622756">
                  <a:extLst>
                    <a:ext uri="{9D8B030D-6E8A-4147-A177-3AD203B41FA5}">
                      <a16:colId xmlns:a16="http://schemas.microsoft.com/office/drawing/2014/main" val="1247139277"/>
                    </a:ext>
                  </a:extLst>
                </a:gridCol>
                <a:gridCol w="2622756">
                  <a:extLst>
                    <a:ext uri="{9D8B030D-6E8A-4147-A177-3AD203B41FA5}">
                      <a16:colId xmlns:a16="http://schemas.microsoft.com/office/drawing/2014/main" val="19291389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D" sz="1200">
                          <a:effectLst/>
                        </a:rPr>
                        <a:t>Python Expression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200">
                          <a:effectLst/>
                        </a:rPr>
                        <a:t>Hasil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200">
                          <a:effectLst/>
                        </a:rPr>
                        <a:t>Penjelasan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822623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</a:rPr>
                        <a:t>L[2]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'Python'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Offset mulai dari nol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2015910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L[-2]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'Java'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Negatif: hitung dari kanan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45757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[1:]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['Java', 'Python']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</a:rPr>
                        <a:t>Slicing </a:t>
                      </a:r>
                      <a:r>
                        <a:rPr lang="en-ID" sz="1200" dirty="0" err="1">
                          <a:effectLst/>
                        </a:rPr>
                        <a:t>mengambil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bagian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022259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0032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</a:pPr>
            <a:r>
              <a:rPr lang="en-US" dirty="0"/>
              <a:t>Method dan </a:t>
            </a:r>
            <a:r>
              <a:rPr lang="en-US" dirty="0" err="1"/>
              <a:t>Fungsi</a:t>
            </a:r>
            <a:r>
              <a:rPr lang="en-US" dirty="0"/>
              <a:t> Build-in Pada List Python</a:t>
            </a:r>
            <a:endParaRPr lang="en-ID" dirty="0"/>
          </a:p>
          <a:p>
            <a:pPr marL="76200" indent="0">
              <a:buNone/>
            </a:pPr>
            <a:r>
              <a:rPr lang="en-US" sz="1600" dirty="0"/>
              <a:t>Python </a:t>
            </a:r>
            <a:r>
              <a:rPr lang="en-US" sz="1600" dirty="0" err="1"/>
              <a:t>menyertakan</a:t>
            </a:r>
            <a:r>
              <a:rPr lang="en-US" sz="1600" dirty="0"/>
              <a:t> </a:t>
            </a:r>
            <a:r>
              <a:rPr lang="en-US" sz="1600" dirty="0" err="1"/>
              <a:t>fungsi</a:t>
            </a:r>
            <a:r>
              <a:rPr lang="en-US" sz="1600" dirty="0"/>
              <a:t> built-in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 </a:t>
            </a:r>
            <a:r>
              <a:rPr lang="en-US" dirty="0"/>
              <a:t>:</a:t>
            </a:r>
            <a:endParaRPr lang="en-ID" dirty="0"/>
          </a:p>
          <a:p>
            <a:pPr marL="76200" indent="0">
              <a:buNone/>
            </a:pP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87</a:t>
            </a:fld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EEDAC6-678C-469F-81A5-C96C34557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552113"/>
              </p:ext>
            </p:extLst>
          </p:nvPr>
        </p:nvGraphicFramePr>
        <p:xfrm>
          <a:off x="575820" y="2424395"/>
          <a:ext cx="7890848" cy="22402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945424">
                  <a:extLst>
                    <a:ext uri="{9D8B030D-6E8A-4147-A177-3AD203B41FA5}">
                      <a16:colId xmlns:a16="http://schemas.microsoft.com/office/drawing/2014/main" val="852087721"/>
                    </a:ext>
                  </a:extLst>
                </a:gridCol>
                <a:gridCol w="3945424">
                  <a:extLst>
                    <a:ext uri="{9D8B030D-6E8A-4147-A177-3AD203B41FA5}">
                      <a16:colId xmlns:a16="http://schemas.microsoft.com/office/drawing/2014/main" val="3432975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D" sz="1200" dirty="0">
                          <a:effectLst/>
                        </a:rPr>
                        <a:t>Python Function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200">
                          <a:effectLst/>
                        </a:rPr>
                        <a:t>Penjelasan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457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cmp(list1, list2) #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Tidak lagi tersedia dengan Python 3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675985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</a:rPr>
                        <a:t>len</a:t>
                      </a:r>
                      <a:r>
                        <a:rPr lang="en-ID" sz="1200" dirty="0">
                          <a:effectLst/>
                        </a:rPr>
                        <a:t>(list)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Memberikan total panjang list.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2736840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max(list)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Mengembalikan item dari list dengan nilai maks.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627681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min(list)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Mengembalikan item dari list dengan nilai min.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2599908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list(seq)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</a:rPr>
                        <a:t>Mengubah</a:t>
                      </a:r>
                      <a:r>
                        <a:rPr lang="en-ID" sz="1200" dirty="0">
                          <a:effectLst/>
                        </a:rPr>
                        <a:t> tuple </a:t>
                      </a:r>
                      <a:r>
                        <a:rPr lang="en-ID" sz="1200" dirty="0" err="1">
                          <a:effectLst/>
                        </a:rPr>
                        <a:t>menjadi</a:t>
                      </a:r>
                      <a:r>
                        <a:rPr lang="en-ID" sz="1200" dirty="0">
                          <a:effectLst/>
                        </a:rPr>
                        <a:t> list.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3408546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91898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DDFBB-4712-4396-87B0-FEC191F30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88</a:t>
            </a:fld>
            <a:endParaRPr lang="en"/>
          </a:p>
        </p:txBody>
      </p:sp>
      <p:sp>
        <p:nvSpPr>
          <p:cNvPr id="5" name="Google Shape;183;p20">
            <a:extLst>
              <a:ext uri="{FF2B5EF4-FFF2-40B4-BE49-F238E27FC236}">
                <a16:creationId xmlns:a16="http://schemas.microsoft.com/office/drawing/2014/main" id="{D5E056FA-734E-4D54-A081-57E85E522C52}"/>
              </a:ext>
            </a:extLst>
          </p:cNvPr>
          <p:cNvSpPr txBox="1">
            <a:spLocks/>
          </p:cNvSpPr>
          <p:nvPr/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80000"/>
            </a:pPr>
            <a:r>
              <a:rPr lang="en-US" dirty="0"/>
              <a:t>:</a:t>
            </a:r>
          </a:p>
          <a:p>
            <a:pPr marL="76200"/>
            <a:endParaRPr lang="en-US" sz="1600" dirty="0"/>
          </a:p>
          <a:p>
            <a:pPr marL="285750" indent="-285750">
              <a:buSzPct val="80000"/>
            </a:pPr>
            <a:endParaRPr lang="en-US" sz="1600" dirty="0"/>
          </a:p>
        </p:txBody>
      </p:sp>
      <p:sp>
        <p:nvSpPr>
          <p:cNvPr id="6" name="Google Shape;183;p20">
            <a:extLst>
              <a:ext uri="{FF2B5EF4-FFF2-40B4-BE49-F238E27FC236}">
                <a16:creationId xmlns:a16="http://schemas.microsoft.com/office/drawing/2014/main" id="{493252A9-5FED-400A-972A-916320628B75}"/>
              </a:ext>
            </a:extLst>
          </p:cNvPr>
          <p:cNvSpPr txBox="1">
            <a:spLocks/>
          </p:cNvSpPr>
          <p:nvPr/>
        </p:nvSpPr>
        <p:spPr>
          <a:xfrm>
            <a:off x="728221" y="519289"/>
            <a:ext cx="7681529" cy="4378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lvl="0">
              <a:spcBef>
                <a:spcPts val="600"/>
              </a:spcBef>
              <a:buClr>
                <a:srgbClr val="ABE33F"/>
              </a:buClr>
              <a:buSzPts val="2400"/>
            </a:pP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Python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menyertakan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fungsi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built-in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sebagai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1600" dirty="0" err="1">
                <a:solidFill>
                  <a:srgbClr val="004C52"/>
                </a:solidFill>
                <a:latin typeface="Karla"/>
                <a:sym typeface="Karla"/>
              </a:rPr>
              <a:t>berikut</a:t>
            </a:r>
            <a:r>
              <a:rPr lang="en-US" sz="1600" dirty="0">
                <a:solidFill>
                  <a:srgbClr val="004C52"/>
                </a:solidFill>
                <a:latin typeface="Karla"/>
                <a:sym typeface="Karla"/>
              </a:rPr>
              <a:t> </a:t>
            </a:r>
            <a:r>
              <a:rPr lang="en-US" sz="2400" dirty="0">
                <a:solidFill>
                  <a:srgbClr val="004C52"/>
                </a:solidFill>
                <a:latin typeface="Karla"/>
                <a:sym typeface="Karla"/>
              </a:rPr>
              <a:t>:</a:t>
            </a:r>
            <a:endParaRPr lang="en-ID" sz="2400" dirty="0">
              <a:solidFill>
                <a:srgbClr val="004C52"/>
              </a:solidFill>
              <a:latin typeface="Karla"/>
              <a:sym typeface="Karla"/>
            </a:endParaRPr>
          </a:p>
          <a:p>
            <a:pPr>
              <a:buSzPct val="80000"/>
            </a:pPr>
            <a:r>
              <a:rPr lang="en-US" dirty="0"/>
              <a:t> </a:t>
            </a:r>
            <a:endParaRPr lang="en-US" sz="1600" dirty="0"/>
          </a:p>
          <a:p>
            <a:pPr marL="285750" indent="-285750">
              <a:buSzPct val="80000"/>
            </a:pPr>
            <a:endParaRPr lang="en-US" sz="16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EFEB6D9-39A3-497A-A5DF-B3A3ADE2D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104156"/>
              </p:ext>
            </p:extLst>
          </p:nvPr>
        </p:nvGraphicFramePr>
        <p:xfrm>
          <a:off x="575820" y="1128889"/>
          <a:ext cx="7833930" cy="376861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916965">
                  <a:extLst>
                    <a:ext uri="{9D8B030D-6E8A-4147-A177-3AD203B41FA5}">
                      <a16:colId xmlns:a16="http://schemas.microsoft.com/office/drawing/2014/main" val="1921875828"/>
                    </a:ext>
                  </a:extLst>
                </a:gridCol>
                <a:gridCol w="3916965">
                  <a:extLst>
                    <a:ext uri="{9D8B030D-6E8A-4147-A177-3AD203B41FA5}">
                      <a16:colId xmlns:a16="http://schemas.microsoft.com/office/drawing/2014/main" val="4146213021"/>
                    </a:ext>
                  </a:extLst>
                </a:gridCol>
              </a:tblGrid>
              <a:tr h="310938">
                <a:tc>
                  <a:txBody>
                    <a:bodyPr/>
                    <a:lstStyle/>
                    <a:p>
                      <a:pPr algn="l"/>
                      <a:r>
                        <a:rPr lang="en-ID" sz="1200">
                          <a:effectLst/>
                        </a:rPr>
                        <a:t>Python Methods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93118" marR="93118" marT="62078" marB="6207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200">
                          <a:effectLst/>
                        </a:rPr>
                        <a:t>Penjelasan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93118" marR="93118" marT="62078" marB="62078" anchor="ctr"/>
                </a:tc>
                <a:extLst>
                  <a:ext uri="{0D108BD9-81ED-4DB2-BD59-A6C34878D82A}">
                    <a16:rowId xmlns:a16="http://schemas.microsoft.com/office/drawing/2014/main" val="2861695102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</a:rPr>
                        <a:t>list.append</a:t>
                      </a:r>
                      <a:r>
                        <a:rPr lang="en-ID" sz="1200" dirty="0">
                          <a:effectLst/>
                        </a:rPr>
                        <a:t>(</a:t>
                      </a:r>
                      <a:r>
                        <a:rPr lang="en-ID" sz="1200" dirty="0" err="1">
                          <a:effectLst/>
                        </a:rPr>
                        <a:t>obj</a:t>
                      </a:r>
                      <a:r>
                        <a:rPr lang="en-ID" sz="1200" dirty="0">
                          <a:effectLst/>
                        </a:rPr>
                        <a:t>)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93118" marR="93118" marT="62078" marB="62078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Menambahkan objek obj ke list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93118" marR="93118" marT="62078" marB="62078" anchor="ctr"/>
                </a:tc>
                <a:extLst>
                  <a:ext uri="{0D108BD9-81ED-4DB2-BD59-A6C34878D82A}">
                    <a16:rowId xmlns:a16="http://schemas.microsoft.com/office/drawing/2014/main" val="327530049"/>
                  </a:ext>
                </a:extLst>
              </a:tr>
              <a:tr h="455350"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</a:rPr>
                        <a:t>list.count</a:t>
                      </a:r>
                      <a:r>
                        <a:rPr lang="en-ID" sz="1200" dirty="0">
                          <a:effectLst/>
                        </a:rPr>
                        <a:t>(</a:t>
                      </a:r>
                      <a:r>
                        <a:rPr lang="en-ID" sz="1200" dirty="0" err="1">
                          <a:effectLst/>
                        </a:rPr>
                        <a:t>obj</a:t>
                      </a:r>
                      <a:r>
                        <a:rPr lang="en-ID" sz="1200" dirty="0">
                          <a:effectLst/>
                        </a:rPr>
                        <a:t>)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93118" marR="93118" marT="62078" marB="62078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Jumlah pengembalian berapa kali obj terjadi dalam list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93118" marR="93118" marT="62078" marB="62078" anchor="ctr"/>
                </a:tc>
                <a:extLst>
                  <a:ext uri="{0D108BD9-81ED-4DB2-BD59-A6C34878D82A}">
                    <a16:rowId xmlns:a16="http://schemas.microsoft.com/office/drawing/2014/main" val="2382956499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list.extend(seq)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93118" marR="93118" marT="62078" marB="62078" anchor="ctr"/>
                </a:tc>
                <a:tc>
                  <a:txBody>
                    <a:bodyPr/>
                    <a:lstStyle/>
                    <a:p>
                      <a:r>
                        <a:rPr lang="fi-FI" sz="1200">
                          <a:effectLst/>
                        </a:rPr>
                        <a:t>Tambahkan isi seq ke list</a:t>
                      </a:r>
                      <a:endParaRPr lang="fi-FI" sz="1200">
                        <a:effectLst/>
                        <a:latin typeface="Karla" panose="020B0604020202020204" charset="0"/>
                      </a:endParaRPr>
                    </a:p>
                  </a:txBody>
                  <a:tcPr marL="93118" marR="93118" marT="62078" marB="62078" anchor="ctr"/>
                </a:tc>
                <a:extLst>
                  <a:ext uri="{0D108BD9-81ED-4DB2-BD59-A6C34878D82A}">
                    <a16:rowId xmlns:a16="http://schemas.microsoft.com/office/drawing/2014/main" val="674950282"/>
                  </a:ext>
                </a:extLst>
              </a:tr>
              <a:tr h="496142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list.index(obj)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93118" marR="93118" marT="62078" marB="62078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Mengembalikan indeks terendah dalam list yang muncul obj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93118" marR="93118" marT="62078" marB="62078" anchor="ctr"/>
                </a:tc>
                <a:extLst>
                  <a:ext uri="{0D108BD9-81ED-4DB2-BD59-A6C34878D82A}">
                    <a16:rowId xmlns:a16="http://schemas.microsoft.com/office/drawing/2014/main" val="563772625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list.insert(index, obj)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93118" marR="93118" marT="62078" marB="62078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Sisipkan objek obj ke dalam list di indeks offset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93118" marR="93118" marT="62078" marB="62078" anchor="ctr"/>
                </a:tc>
                <a:extLst>
                  <a:ext uri="{0D108BD9-81ED-4DB2-BD59-A6C34878D82A}">
                    <a16:rowId xmlns:a16="http://schemas.microsoft.com/office/drawing/2014/main" val="1917547"/>
                  </a:ext>
                </a:extLst>
              </a:tr>
              <a:tr h="496142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list.pop(obj = list[-1])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93118" marR="93118" marT="62078" marB="62078" anchor="ctr"/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</a:rPr>
                        <a:t>Menghapus</a:t>
                      </a:r>
                      <a:r>
                        <a:rPr lang="en-ID" sz="1200" dirty="0">
                          <a:effectLst/>
                        </a:rPr>
                        <a:t> dan </a:t>
                      </a:r>
                      <a:r>
                        <a:rPr lang="en-ID" sz="1200" dirty="0" err="1">
                          <a:effectLst/>
                        </a:rPr>
                        <a:t>mengembalikan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objek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atau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obj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terakhir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dari</a:t>
                      </a:r>
                      <a:r>
                        <a:rPr lang="en-ID" sz="1200" dirty="0">
                          <a:effectLst/>
                        </a:rPr>
                        <a:t> list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93118" marR="93118" marT="62078" marB="62078" anchor="ctr"/>
                </a:tc>
                <a:extLst>
                  <a:ext uri="{0D108BD9-81ED-4DB2-BD59-A6C34878D82A}">
                    <a16:rowId xmlns:a16="http://schemas.microsoft.com/office/drawing/2014/main" val="3531117589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list.remove(obj)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93118" marR="93118" marT="62078" marB="62078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Removes object obj from list</a:t>
                      </a:r>
                      <a:endParaRPr lang="en-US" sz="1200">
                        <a:effectLst/>
                        <a:latin typeface="Karla" panose="020B0604020202020204" charset="0"/>
                      </a:endParaRPr>
                    </a:p>
                  </a:txBody>
                  <a:tcPr marL="93118" marR="93118" marT="62078" marB="62078" anchor="ctr"/>
                </a:tc>
                <a:extLst>
                  <a:ext uri="{0D108BD9-81ED-4DB2-BD59-A6C34878D82A}">
                    <a16:rowId xmlns:a16="http://schemas.microsoft.com/office/drawing/2014/main" val="4039919413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list.reverse()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93118" marR="93118" marT="62078" marB="62078" anchor="ctr"/>
                </a:tc>
                <a:tc>
                  <a:txBody>
                    <a:bodyPr/>
                    <a:lstStyle/>
                    <a:p>
                      <a:r>
                        <a:rPr lang="it-IT" sz="1200">
                          <a:effectLst/>
                        </a:rPr>
                        <a:t>Membalik list objek di tempat</a:t>
                      </a:r>
                      <a:endParaRPr lang="it-IT" sz="1200">
                        <a:effectLst/>
                        <a:latin typeface="Karla" panose="020B0604020202020204" charset="0"/>
                      </a:endParaRPr>
                    </a:p>
                  </a:txBody>
                  <a:tcPr marL="93118" marR="93118" marT="62078" marB="62078" anchor="ctr"/>
                </a:tc>
                <a:extLst>
                  <a:ext uri="{0D108BD9-81ED-4DB2-BD59-A6C34878D82A}">
                    <a16:rowId xmlns:a16="http://schemas.microsoft.com/office/drawing/2014/main" val="3310077199"/>
                  </a:ext>
                </a:extLst>
              </a:tr>
              <a:tr h="455350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list.sort([func])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93118" marR="93118" marT="62078" marB="62078" anchor="ctr"/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</a:rPr>
                        <a:t>Urutkan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objek</a:t>
                      </a:r>
                      <a:r>
                        <a:rPr lang="en-ID" sz="1200" dirty="0">
                          <a:effectLst/>
                        </a:rPr>
                        <a:t> list, </a:t>
                      </a:r>
                      <a:r>
                        <a:rPr lang="en-ID" sz="1200" dirty="0" err="1">
                          <a:effectLst/>
                        </a:rPr>
                        <a:t>gunakan</a:t>
                      </a:r>
                      <a:r>
                        <a:rPr lang="en-ID" sz="1200" dirty="0">
                          <a:effectLst/>
                        </a:rPr>
                        <a:t> compare </a:t>
                      </a:r>
                      <a:r>
                        <a:rPr lang="en-ID" sz="1200" dirty="0" err="1">
                          <a:effectLst/>
                        </a:rPr>
                        <a:t>func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jika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diberikan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93118" marR="93118" marT="62078" marB="62078" anchor="ctr"/>
                </a:tc>
                <a:extLst>
                  <a:ext uri="{0D108BD9-81ED-4DB2-BD59-A6C34878D82A}">
                    <a16:rowId xmlns:a16="http://schemas.microsoft.com/office/drawing/2014/main" val="1702852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90283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Tuple Python</a:t>
            </a: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tupel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urutan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 Python yang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berubah</a:t>
            </a:r>
            <a:r>
              <a:rPr lang="en-US" sz="1600" dirty="0"/>
              <a:t>. </a:t>
            </a:r>
            <a:r>
              <a:rPr lang="en-US" sz="1600" dirty="0" err="1"/>
              <a:t>Tupel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urutan</a:t>
            </a:r>
            <a:r>
              <a:rPr lang="en-US" sz="1600" dirty="0"/>
              <a:t>, </a:t>
            </a:r>
            <a:r>
              <a:rPr lang="en-US" sz="1600" dirty="0" err="1"/>
              <a:t>seperti</a:t>
            </a:r>
            <a:r>
              <a:rPr lang="en-US" sz="1600" dirty="0"/>
              <a:t> daftar. </a:t>
            </a:r>
            <a:r>
              <a:rPr lang="en-US" sz="1600" dirty="0" err="1"/>
              <a:t>Perbedaan</a:t>
            </a:r>
            <a:r>
              <a:rPr lang="en-US" sz="1600" dirty="0"/>
              <a:t> </a:t>
            </a:r>
            <a:r>
              <a:rPr lang="en-US" sz="1600" dirty="0" err="1"/>
              <a:t>utama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</a:t>
            </a:r>
            <a:r>
              <a:rPr lang="en-US" sz="1600" dirty="0" err="1"/>
              <a:t>tupel</a:t>
            </a:r>
            <a:r>
              <a:rPr lang="en-US" sz="1600" dirty="0"/>
              <a:t> dan </a:t>
            </a:r>
            <a:r>
              <a:rPr lang="en-US" sz="1600" dirty="0" err="1"/>
              <a:t>daftarnya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tupel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diubah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List Python. </a:t>
            </a:r>
            <a:r>
              <a:rPr lang="en-US" sz="1600" dirty="0" err="1"/>
              <a:t>Tupel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tanda</a:t>
            </a:r>
            <a:r>
              <a:rPr lang="en-US" sz="1600" dirty="0"/>
              <a:t> </a:t>
            </a:r>
            <a:r>
              <a:rPr lang="en-US" sz="1600" dirty="0" err="1"/>
              <a:t>kurung</a:t>
            </a:r>
            <a:r>
              <a:rPr lang="en-US" sz="1600" dirty="0"/>
              <a:t>, </a:t>
            </a:r>
            <a:r>
              <a:rPr lang="en-US" sz="1600" dirty="0" err="1"/>
              <a:t>sedangkan</a:t>
            </a:r>
            <a:r>
              <a:rPr lang="en-US" sz="1600" dirty="0"/>
              <a:t> List Python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tanda</a:t>
            </a:r>
            <a:r>
              <a:rPr lang="en-US" sz="1600" dirty="0"/>
              <a:t> </a:t>
            </a:r>
            <a:r>
              <a:rPr lang="en-US" sz="1600" dirty="0" err="1"/>
              <a:t>kurung</a:t>
            </a:r>
            <a:r>
              <a:rPr lang="en-US" sz="1600" dirty="0"/>
              <a:t> </a:t>
            </a:r>
            <a:r>
              <a:rPr lang="en-US" sz="1600" dirty="0" err="1"/>
              <a:t>siku</a:t>
            </a:r>
            <a:r>
              <a:rPr lang="en-US" sz="1600" dirty="0"/>
              <a:t>.</a:t>
            </a:r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r>
              <a:rPr lang="en-US" sz="1600" dirty="0" err="1"/>
              <a:t>Membuat</a:t>
            </a:r>
            <a:r>
              <a:rPr lang="en-US" sz="1600" dirty="0"/>
              <a:t> tuple </a:t>
            </a:r>
            <a:r>
              <a:rPr lang="en-US" sz="1600" dirty="0" err="1"/>
              <a:t>semudah</a:t>
            </a:r>
            <a:r>
              <a:rPr lang="en-US" sz="1600" dirty="0"/>
              <a:t> </a:t>
            </a:r>
            <a:r>
              <a:rPr lang="en-US" sz="1600" dirty="0" err="1"/>
              <a:t>memasukkan</a:t>
            </a:r>
            <a:r>
              <a:rPr lang="en-US" sz="1600" dirty="0"/>
              <a:t> </a:t>
            </a:r>
            <a:r>
              <a:rPr lang="en-US" sz="1600" dirty="0" err="1"/>
              <a:t>nilai-nilai</a:t>
            </a:r>
            <a:r>
              <a:rPr lang="en-US" sz="1600" dirty="0"/>
              <a:t> yang </a:t>
            </a:r>
            <a:r>
              <a:rPr lang="en-US" sz="1600" dirty="0" err="1"/>
              <a:t>dipisahkan</a:t>
            </a:r>
            <a:r>
              <a:rPr lang="en-US" sz="1600" dirty="0"/>
              <a:t> </a:t>
            </a:r>
            <a:r>
              <a:rPr lang="en-US" sz="1600" dirty="0" err="1"/>
              <a:t>koma</a:t>
            </a:r>
            <a:r>
              <a:rPr lang="en-US" sz="1600" dirty="0"/>
              <a:t>.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opsional</a:t>
            </a:r>
            <a:r>
              <a:rPr lang="en-US" sz="1600" dirty="0"/>
              <a:t>, Anda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memasukkan</a:t>
            </a:r>
            <a:r>
              <a:rPr lang="en-US" sz="1600" dirty="0"/>
              <a:t> </a:t>
            </a:r>
            <a:r>
              <a:rPr lang="en-US" sz="1600" dirty="0" err="1"/>
              <a:t>nilai-nilai</a:t>
            </a:r>
            <a:r>
              <a:rPr lang="en-US" sz="1600" dirty="0"/>
              <a:t> yang </a:t>
            </a:r>
            <a:r>
              <a:rPr lang="en-US" sz="1600" dirty="0" err="1"/>
              <a:t>dipisahkan</a:t>
            </a:r>
            <a:r>
              <a:rPr lang="en-US" sz="1600" dirty="0"/>
              <a:t> </a:t>
            </a:r>
            <a:r>
              <a:rPr lang="en-US" sz="1600" dirty="0" err="1"/>
              <a:t>koma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di </a:t>
            </a:r>
            <a:r>
              <a:rPr lang="en-US" sz="1600" dirty="0" err="1"/>
              <a:t>antara</a:t>
            </a:r>
            <a:r>
              <a:rPr lang="en-US" sz="1600" dirty="0"/>
              <a:t> </a:t>
            </a:r>
            <a:r>
              <a:rPr lang="en-US" sz="1600" dirty="0" err="1"/>
              <a:t>tanda</a:t>
            </a:r>
            <a:r>
              <a:rPr lang="en-US" sz="1600" dirty="0"/>
              <a:t> </a:t>
            </a:r>
            <a:r>
              <a:rPr lang="en-US" sz="1600" dirty="0" err="1"/>
              <a:t>kurung</a:t>
            </a:r>
            <a:r>
              <a:rPr lang="en-US" sz="1600" dirty="0"/>
              <a:t> juga.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contoh</a:t>
            </a:r>
            <a:r>
              <a:rPr lang="en-US" sz="1600" dirty="0"/>
              <a:t> :</a:t>
            </a:r>
          </a:p>
          <a:p>
            <a:pPr marL="76200" indent="0">
              <a:buNone/>
            </a:pPr>
            <a:endParaRPr lang="en-US" sz="1600" dirty="0"/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endParaRPr lang="en-US" sz="1600" dirty="0"/>
          </a:p>
          <a:p>
            <a:pPr marL="76200" indent="0">
              <a:buNone/>
            </a:pP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1825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Komentar</a:t>
            </a: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ct val="80000"/>
              <a:buNone/>
            </a:pPr>
            <a:r>
              <a:rPr lang="en-ID" sz="1600" dirty="0" err="1"/>
              <a:t>Komentar</a:t>
            </a:r>
            <a:r>
              <a:rPr lang="en-ID" sz="1600" dirty="0"/>
              <a:t> (comment)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kode</a:t>
            </a:r>
            <a:r>
              <a:rPr lang="en-ID" sz="1600" dirty="0"/>
              <a:t> di </a:t>
            </a:r>
            <a:r>
              <a:rPr lang="en-ID" sz="1600" dirty="0" err="1"/>
              <a:t>dalam</a:t>
            </a:r>
            <a:r>
              <a:rPr lang="en-ID" sz="1600" dirty="0"/>
              <a:t> script Python yang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dieksekusi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dijalankan</a:t>
            </a:r>
            <a:r>
              <a:rPr lang="en-ID" sz="1600" dirty="0"/>
              <a:t> </a:t>
            </a:r>
            <a:r>
              <a:rPr lang="en-ID" sz="1600" dirty="0" err="1"/>
              <a:t>mesin</a:t>
            </a:r>
            <a:r>
              <a:rPr lang="en-ID" sz="1600" dirty="0"/>
              <a:t>. </a:t>
            </a:r>
            <a:r>
              <a:rPr lang="en-ID" sz="1600" dirty="0" err="1"/>
              <a:t>Komentar</a:t>
            </a:r>
            <a:r>
              <a:rPr lang="en-ID" sz="1600" dirty="0"/>
              <a:t> </a:t>
            </a:r>
            <a:r>
              <a:rPr lang="en-ID" sz="1600" dirty="0" err="1"/>
              <a:t>hanya</a:t>
            </a:r>
            <a:r>
              <a:rPr lang="en-ID" sz="1600" dirty="0"/>
              <a:t> </a:t>
            </a:r>
            <a:r>
              <a:rPr lang="en-ID" sz="1600" dirty="0" err="1"/>
              <a:t>digunakan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menandai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keterangan</a:t>
            </a:r>
            <a:r>
              <a:rPr lang="en-ID" sz="1600" dirty="0"/>
              <a:t> </a:t>
            </a:r>
            <a:r>
              <a:rPr lang="en-ID" sz="1600" dirty="0" err="1"/>
              <a:t>tertulis</a:t>
            </a:r>
            <a:r>
              <a:rPr lang="en-ID" sz="1600" dirty="0"/>
              <a:t> pada script.</a:t>
            </a:r>
          </a:p>
          <a:p>
            <a:pPr marL="285750" indent="-285750"/>
            <a:endParaRPr lang="en-ID" sz="1600" dirty="0"/>
          </a:p>
          <a:p>
            <a:pPr marL="0" indent="0">
              <a:buSzPct val="80000"/>
              <a:buNone/>
            </a:pPr>
            <a:r>
              <a:rPr lang="en-ID" sz="1600" dirty="0" err="1"/>
              <a:t>Komentar</a:t>
            </a:r>
            <a:r>
              <a:rPr lang="en-ID" sz="1600" dirty="0"/>
              <a:t> </a:t>
            </a:r>
            <a:r>
              <a:rPr lang="en-ID" sz="1600" dirty="0" err="1"/>
              <a:t>biasa</a:t>
            </a:r>
            <a:r>
              <a:rPr lang="en-ID" sz="1600" dirty="0"/>
              <a:t> </a:t>
            </a:r>
            <a:r>
              <a:rPr lang="en-ID" sz="1600" dirty="0" err="1"/>
              <a:t>digunakan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membiarkan</a:t>
            </a:r>
            <a:r>
              <a:rPr lang="en-ID" sz="1600" dirty="0"/>
              <a:t> orang lain </a:t>
            </a:r>
            <a:r>
              <a:rPr lang="en-ID" sz="1600" dirty="0" err="1"/>
              <a:t>memahami</a:t>
            </a:r>
            <a:r>
              <a:rPr lang="en-ID" sz="1600" dirty="0"/>
              <a:t> </a:t>
            </a:r>
            <a:r>
              <a:rPr lang="en-ID" sz="1600" dirty="0" err="1"/>
              <a:t>apa</a:t>
            </a:r>
            <a:r>
              <a:rPr lang="en-ID" sz="1600" dirty="0"/>
              <a:t> yang </a:t>
            </a:r>
            <a:r>
              <a:rPr lang="en-ID" sz="1600" dirty="0" err="1"/>
              <a:t>dilakukan</a:t>
            </a:r>
            <a:r>
              <a:rPr lang="en-ID" sz="1600" dirty="0"/>
              <a:t> script.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mengingatkan</a:t>
            </a:r>
            <a:r>
              <a:rPr lang="en-ID" sz="1600" dirty="0"/>
              <a:t> </a:t>
            </a:r>
            <a:r>
              <a:rPr lang="en-ID" sz="1600" dirty="0" err="1"/>
              <a:t>kepada</a:t>
            </a:r>
            <a:r>
              <a:rPr lang="en-ID" sz="1600" dirty="0"/>
              <a:t> programmer </a:t>
            </a:r>
            <a:r>
              <a:rPr lang="en-ID" sz="1600" dirty="0" err="1"/>
              <a:t>sendiri</a:t>
            </a:r>
            <a:r>
              <a:rPr lang="en-ID" sz="1600" dirty="0"/>
              <a:t> </a:t>
            </a:r>
            <a:r>
              <a:rPr lang="en-ID" sz="1600" dirty="0" err="1"/>
              <a:t>jika</a:t>
            </a:r>
            <a:r>
              <a:rPr lang="en-ID" sz="1600" dirty="0"/>
              <a:t> </a:t>
            </a:r>
            <a:r>
              <a:rPr lang="en-ID" sz="1600" dirty="0" err="1"/>
              <a:t>suatu</a:t>
            </a:r>
            <a:r>
              <a:rPr lang="en-ID" sz="1600" dirty="0"/>
              <a:t> </a:t>
            </a:r>
            <a:r>
              <a:rPr lang="en-ID" sz="1600" dirty="0" err="1"/>
              <a:t>saat</a:t>
            </a:r>
            <a:r>
              <a:rPr lang="en-ID" sz="1600" dirty="0"/>
              <a:t> </a:t>
            </a:r>
            <a:r>
              <a:rPr lang="en-ID" sz="1600" dirty="0" err="1"/>
              <a:t>kembali</a:t>
            </a:r>
            <a:r>
              <a:rPr lang="en-ID" sz="1600" dirty="0"/>
              <a:t> </a:t>
            </a:r>
            <a:r>
              <a:rPr lang="en-ID" sz="1600" dirty="0" err="1"/>
              <a:t>mengedit</a:t>
            </a:r>
            <a:r>
              <a:rPr lang="en-ID" sz="1600" dirty="0"/>
              <a:t> script </a:t>
            </a:r>
            <a:r>
              <a:rPr lang="en-ID" sz="1600" dirty="0" err="1"/>
              <a:t>tersebut</a:t>
            </a:r>
            <a:r>
              <a:rPr lang="en-ID" sz="1600" dirty="0"/>
              <a:t>.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menggunakan</a:t>
            </a:r>
            <a:r>
              <a:rPr lang="en-ID" sz="1600" dirty="0"/>
              <a:t> </a:t>
            </a:r>
            <a:r>
              <a:rPr lang="en-ID" sz="1600" dirty="0" err="1"/>
              <a:t>komentar</a:t>
            </a:r>
            <a:r>
              <a:rPr lang="en-ID" sz="1600" dirty="0"/>
              <a:t> </a:t>
            </a:r>
            <a:r>
              <a:rPr lang="en-ID" sz="1600" dirty="0" err="1"/>
              <a:t>anda</a:t>
            </a:r>
            <a:r>
              <a:rPr lang="en-ID" sz="1600" dirty="0"/>
              <a:t> </a:t>
            </a:r>
            <a:r>
              <a:rPr lang="en-ID" sz="1600" dirty="0" err="1"/>
              <a:t>cukup</a:t>
            </a:r>
            <a:r>
              <a:rPr lang="en-ID" sz="1600" dirty="0"/>
              <a:t> </a:t>
            </a:r>
            <a:r>
              <a:rPr lang="en-ID" sz="1600" dirty="0" err="1"/>
              <a:t>menulis</a:t>
            </a:r>
            <a:r>
              <a:rPr lang="en-ID" sz="1600" dirty="0"/>
              <a:t> </a:t>
            </a:r>
            <a:r>
              <a:rPr lang="en-ID" sz="1600" dirty="0" err="1"/>
              <a:t>tanda</a:t>
            </a:r>
            <a:r>
              <a:rPr lang="en-ID" sz="1600" dirty="0"/>
              <a:t> </a:t>
            </a:r>
            <a:r>
              <a:rPr lang="en-ID" sz="1600" dirty="0" err="1"/>
              <a:t>pagar</a:t>
            </a:r>
            <a:r>
              <a:rPr lang="en-ID" sz="1600" dirty="0"/>
              <a:t> #, </a:t>
            </a:r>
            <a:r>
              <a:rPr lang="en-ID" sz="1600" dirty="0" err="1"/>
              <a:t>diikuti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komentar</a:t>
            </a:r>
            <a:r>
              <a:rPr lang="en-ID" sz="1600" dirty="0"/>
              <a:t> Anda.</a:t>
            </a:r>
          </a:p>
          <a:p>
            <a:pPr marL="285750" indent="-285750"/>
            <a:endParaRPr lang="en-ID"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220777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endParaRPr lang="en-US" sz="1600" dirty="0"/>
          </a:p>
          <a:p>
            <a:pPr marL="76200" indent="0">
              <a:buNone/>
            </a:pPr>
            <a:endParaRPr lang="en-US" sz="1600" dirty="0"/>
          </a:p>
          <a:p>
            <a:pPr marL="76200" indent="0">
              <a:buNone/>
            </a:pPr>
            <a:endParaRPr lang="en-US" sz="1600" dirty="0"/>
          </a:p>
          <a:p>
            <a:pPr marL="76200" indent="0">
              <a:buNone/>
            </a:pPr>
            <a:endParaRPr lang="en-US" sz="1600" dirty="0"/>
          </a:p>
          <a:p>
            <a:pPr marL="76200" indent="0">
              <a:buNone/>
            </a:pPr>
            <a:endParaRPr lang="en-US" sz="1600" dirty="0"/>
          </a:p>
          <a:p>
            <a:pPr marL="76200" indent="0">
              <a:buNone/>
            </a:pPr>
            <a:r>
              <a:rPr lang="en-US" sz="1600" dirty="0" err="1"/>
              <a:t>Tupel</a:t>
            </a:r>
            <a:r>
              <a:rPr lang="en-US" sz="1600" dirty="0"/>
              <a:t> </a:t>
            </a:r>
            <a:r>
              <a:rPr lang="en-US" sz="1600" dirty="0" err="1"/>
              <a:t>kosong</a:t>
            </a:r>
            <a:r>
              <a:rPr lang="en-US" sz="1600" dirty="0"/>
              <a:t> </a:t>
            </a:r>
            <a:r>
              <a:rPr lang="en-US" sz="1600" dirty="0" err="1"/>
              <a:t>ditulis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dua</a:t>
            </a:r>
            <a:r>
              <a:rPr lang="en-US" sz="1600" dirty="0"/>
              <a:t> </a:t>
            </a:r>
            <a:r>
              <a:rPr lang="en-US" sz="1600" dirty="0" err="1"/>
              <a:t>tanda</a:t>
            </a:r>
            <a:r>
              <a:rPr lang="en-US" sz="1600" dirty="0"/>
              <a:t> </a:t>
            </a:r>
            <a:r>
              <a:rPr lang="en-US" sz="1600" dirty="0" err="1"/>
              <a:t>kurung</a:t>
            </a:r>
            <a:r>
              <a:rPr lang="en-US" sz="1600" dirty="0"/>
              <a:t> yang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berisi</a:t>
            </a:r>
            <a:r>
              <a:rPr lang="en-US" sz="1600" dirty="0"/>
              <a:t> </a:t>
            </a:r>
            <a:r>
              <a:rPr lang="en-US" sz="1600" dirty="0" err="1"/>
              <a:t>apa-apa</a:t>
            </a:r>
            <a:r>
              <a:rPr lang="en-US" sz="1600" dirty="0"/>
              <a:t>, </a:t>
            </a:r>
            <a:r>
              <a:rPr lang="en-US" sz="1600" dirty="0" err="1"/>
              <a:t>contohnya</a:t>
            </a:r>
            <a:r>
              <a:rPr lang="en-US" sz="1600" dirty="0"/>
              <a:t> : tup1 = ();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menulis</a:t>
            </a:r>
            <a:r>
              <a:rPr lang="en-US" sz="1600" dirty="0"/>
              <a:t> </a:t>
            </a:r>
            <a:r>
              <a:rPr lang="en-US" sz="1600" dirty="0" err="1"/>
              <a:t>tupel</a:t>
            </a:r>
            <a:r>
              <a:rPr lang="en-US" sz="1600" dirty="0"/>
              <a:t> yang </a:t>
            </a:r>
            <a:r>
              <a:rPr lang="en-US" sz="1600" dirty="0" err="1"/>
              <a:t>berisi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, Anda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memasukkan</a:t>
            </a:r>
            <a:r>
              <a:rPr lang="en-US" sz="1600" dirty="0"/>
              <a:t> </a:t>
            </a:r>
            <a:r>
              <a:rPr lang="en-US" sz="1600" dirty="0" err="1"/>
              <a:t>koma</a:t>
            </a:r>
            <a:r>
              <a:rPr lang="en-US" sz="1600" dirty="0"/>
              <a:t>, </a:t>
            </a:r>
            <a:r>
              <a:rPr lang="en-US" sz="1600" dirty="0" err="1"/>
              <a:t>meskipun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, </a:t>
            </a:r>
            <a:r>
              <a:rPr lang="en-US" sz="1600" dirty="0" err="1"/>
              <a:t>contohnya</a:t>
            </a:r>
            <a:r>
              <a:rPr lang="en-US" sz="1600" dirty="0"/>
              <a:t> : tup1 = (50,)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indeks</a:t>
            </a:r>
            <a:r>
              <a:rPr lang="en-US" sz="1600" dirty="0"/>
              <a:t> String, </a:t>
            </a:r>
            <a:r>
              <a:rPr lang="en-US" sz="1600" dirty="0" err="1"/>
              <a:t>indeks</a:t>
            </a:r>
            <a:r>
              <a:rPr lang="en-US" sz="1600" dirty="0"/>
              <a:t> tuple </a:t>
            </a:r>
            <a:r>
              <a:rPr lang="en-US" sz="1600" dirty="0" err="1"/>
              <a:t>mulai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0, dan </a:t>
            </a:r>
            <a:r>
              <a:rPr lang="en-US" sz="1600" dirty="0" err="1"/>
              <a:t>mereka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diiris</a:t>
            </a:r>
            <a:r>
              <a:rPr lang="en-US" sz="1600" dirty="0"/>
              <a:t>, </a:t>
            </a:r>
            <a:r>
              <a:rPr lang="en-US" sz="1600" dirty="0" err="1"/>
              <a:t>digabungkan</a:t>
            </a:r>
            <a:r>
              <a:rPr lang="en-US" sz="1600" dirty="0"/>
              <a:t>, dan </a:t>
            </a:r>
            <a:r>
              <a:rPr lang="en-US" sz="1600" dirty="0" err="1"/>
              <a:t>seterusnya</a:t>
            </a:r>
            <a:endParaRPr lang="en-ID" sz="1600" dirty="0"/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endParaRPr lang="en-US" sz="1600" dirty="0"/>
          </a:p>
          <a:p>
            <a:pPr marL="76200" indent="0">
              <a:buNone/>
            </a:pP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90</a:t>
            </a:fld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7336C3-74CE-42DB-B42F-421000A37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1790700"/>
            <a:ext cx="49530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479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</a:pPr>
            <a:r>
              <a:rPr lang="en-US" dirty="0" err="1"/>
              <a:t>Akses</a:t>
            </a:r>
            <a:r>
              <a:rPr lang="en-US" dirty="0"/>
              <a:t> Nilai </a:t>
            </a:r>
            <a:r>
              <a:rPr lang="en-US" dirty="0" err="1"/>
              <a:t>Dalam</a:t>
            </a:r>
            <a:r>
              <a:rPr lang="en-US" dirty="0"/>
              <a:t> Tuple Python</a:t>
            </a:r>
            <a:endParaRPr lang="en-ID" dirty="0"/>
          </a:p>
          <a:p>
            <a:pPr marL="76200" indent="0">
              <a:buNone/>
            </a:pP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mengakses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tupel</a:t>
            </a:r>
            <a:r>
              <a:rPr lang="en-US" sz="1600" dirty="0"/>
              <a:t>, </a:t>
            </a:r>
            <a:r>
              <a:rPr lang="en-US" sz="1600" dirty="0" err="1"/>
              <a:t>gunakan</a:t>
            </a:r>
            <a:r>
              <a:rPr lang="en-US" sz="1600" dirty="0"/>
              <a:t> </a:t>
            </a:r>
            <a:r>
              <a:rPr lang="en-US" sz="1600" dirty="0" err="1"/>
              <a:t>tanda</a:t>
            </a:r>
            <a:r>
              <a:rPr lang="en-US" sz="1600" dirty="0"/>
              <a:t> </a:t>
            </a:r>
            <a:r>
              <a:rPr lang="en-US" sz="1600" dirty="0" err="1"/>
              <a:t>kurung</a:t>
            </a:r>
            <a:r>
              <a:rPr lang="en-US" sz="1600" dirty="0"/>
              <a:t> </a:t>
            </a:r>
            <a:r>
              <a:rPr lang="en-US" sz="1600" dirty="0" err="1"/>
              <a:t>siku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mengiris</a:t>
            </a:r>
            <a:r>
              <a:rPr lang="en-US" sz="1600" dirty="0"/>
              <a:t> </a:t>
            </a:r>
            <a:r>
              <a:rPr lang="en-US" sz="1600" dirty="0" err="1"/>
              <a:t>beserta</a:t>
            </a:r>
            <a:r>
              <a:rPr lang="en-US" sz="1600" dirty="0"/>
              <a:t>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mendapatkan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yang </a:t>
            </a:r>
            <a:r>
              <a:rPr lang="en-US" sz="1600" dirty="0" err="1"/>
              <a:t>tersedia</a:t>
            </a:r>
            <a:r>
              <a:rPr lang="en-US" sz="1600" dirty="0"/>
              <a:t> pada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.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contoh</a:t>
            </a:r>
            <a:r>
              <a:rPr lang="en-US" sz="1600" dirty="0"/>
              <a:t> :</a:t>
            </a:r>
          </a:p>
          <a:p>
            <a:pPr marL="285750" indent="-285750">
              <a:buSzPct val="80000"/>
            </a:pPr>
            <a:r>
              <a:rPr lang="en-ID" sz="1600" dirty="0" err="1"/>
              <a:t>Contoh</a:t>
            </a:r>
            <a:r>
              <a:rPr lang="en-ID" sz="1600" dirty="0"/>
              <a:t> </a:t>
            </a:r>
            <a:r>
              <a:rPr lang="en-ID" sz="1600" dirty="0" err="1"/>
              <a:t>penggunaan</a:t>
            </a:r>
            <a:r>
              <a:rPr lang="en-ID" sz="1600" dirty="0"/>
              <a:t> triple quote python :</a:t>
            </a:r>
          </a:p>
          <a:p>
            <a:pPr marL="285750" indent="-285750"/>
            <a:endParaRPr lang="en-ID" sz="1600" dirty="0"/>
          </a:p>
          <a:p>
            <a:pPr marL="0" indent="0">
              <a:buNone/>
            </a:pPr>
            <a:endParaRPr lang="en-ID" sz="1600" dirty="0"/>
          </a:p>
          <a:p>
            <a:pPr marL="0" indent="0">
              <a:buNone/>
            </a:pPr>
            <a:endParaRPr lang="en-ID" sz="1600" dirty="0"/>
          </a:p>
          <a:p>
            <a:pPr marL="285750" indent="-285750">
              <a:buSzPct val="80000"/>
            </a:pPr>
            <a:r>
              <a:rPr lang="en-ID" sz="1600" dirty="0"/>
              <a:t>Hasil </a:t>
            </a:r>
            <a:r>
              <a:rPr lang="en-ID" sz="1600" dirty="0" err="1"/>
              <a:t>setelah</a:t>
            </a:r>
            <a:r>
              <a:rPr lang="en-ID" sz="1600" dirty="0"/>
              <a:t> </a:t>
            </a:r>
            <a:r>
              <a:rPr lang="en-ID" sz="1600" dirty="0" err="1"/>
              <a:t>menjalankan</a:t>
            </a:r>
            <a:r>
              <a:rPr lang="en-ID" sz="1600" dirty="0"/>
              <a:t> script : </a:t>
            </a:r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endParaRPr lang="en-ID" dirty="0"/>
          </a:p>
          <a:p>
            <a:pPr marL="76200" indent="0">
              <a:buNone/>
            </a:pP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91</a:t>
            </a:fld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71C8FD-BDAE-44E4-B266-8FCC84CB9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260" y="3002844"/>
            <a:ext cx="2914650" cy="8848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044936-8C26-4A01-838F-301B771BC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185" y="4411725"/>
            <a:ext cx="18288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408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</a:pPr>
            <a:r>
              <a:rPr lang="en-US" dirty="0"/>
              <a:t>Update Nilai </a:t>
            </a:r>
            <a:r>
              <a:rPr lang="en-US" dirty="0" err="1"/>
              <a:t>Dalam</a:t>
            </a:r>
            <a:r>
              <a:rPr lang="en-US" dirty="0"/>
              <a:t> Tuple Python</a:t>
            </a:r>
          </a:p>
          <a:p>
            <a:pPr marL="76200" indent="0">
              <a:buSzPct val="80000"/>
              <a:buNone/>
            </a:pPr>
            <a:r>
              <a:rPr lang="en-US" sz="1600" dirty="0"/>
              <a:t>Tuple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berubah</a:t>
            </a:r>
            <a:r>
              <a:rPr lang="en-US" sz="1600" dirty="0"/>
              <a:t>, yang </a:t>
            </a:r>
            <a:r>
              <a:rPr lang="en-US" sz="1600" dirty="0" err="1"/>
              <a:t>berarti</a:t>
            </a:r>
            <a:r>
              <a:rPr lang="en-US" sz="1600" dirty="0"/>
              <a:t> Anda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memperbarui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mengubah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elemen</a:t>
            </a:r>
            <a:r>
              <a:rPr lang="en-US" sz="1600" dirty="0"/>
              <a:t> </a:t>
            </a:r>
            <a:r>
              <a:rPr lang="en-US" sz="1600" dirty="0" err="1"/>
              <a:t>tupel</a:t>
            </a:r>
            <a:r>
              <a:rPr lang="en-US" sz="1600" dirty="0"/>
              <a:t>. Anda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mengambil</a:t>
            </a:r>
            <a:r>
              <a:rPr lang="en-US" sz="1600" dirty="0"/>
              <a:t> </a:t>
            </a:r>
            <a:r>
              <a:rPr lang="en-US" sz="1600" dirty="0" err="1"/>
              <a:t>bagian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tupel</a:t>
            </a:r>
            <a:r>
              <a:rPr lang="en-US" sz="1600" dirty="0"/>
              <a:t> yang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tupel</a:t>
            </a:r>
            <a:r>
              <a:rPr lang="en-US" sz="1600" dirty="0"/>
              <a:t> </a:t>
            </a:r>
            <a:r>
              <a:rPr lang="en-US" sz="1600" dirty="0" err="1"/>
              <a:t>baru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ditunjukkan</a:t>
            </a:r>
            <a:r>
              <a:rPr lang="en-US" sz="1600" dirty="0"/>
              <a:t> oleh </a:t>
            </a:r>
            <a:r>
              <a:rPr lang="en-US" sz="1600" dirty="0" err="1"/>
              <a:t>contoh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endParaRPr lang="en-ID" sz="1600" dirty="0"/>
          </a:p>
          <a:p>
            <a:pPr marL="76200" indent="0">
              <a:buSzPct val="80000"/>
              <a:buNone/>
            </a:pPr>
            <a:endParaRPr lang="en-ID" dirty="0"/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endParaRPr lang="en-ID" dirty="0"/>
          </a:p>
          <a:p>
            <a:pPr marL="76200" indent="0">
              <a:buNone/>
            </a:pP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92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87A8CA-017B-42AA-979C-C904AB6EE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162" y="3000450"/>
            <a:ext cx="50196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5191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</a:pPr>
            <a:r>
              <a:rPr lang="en-US" dirty="0" err="1"/>
              <a:t>Hapus</a:t>
            </a:r>
            <a:r>
              <a:rPr lang="en-US" dirty="0"/>
              <a:t> Nilai </a:t>
            </a:r>
            <a:r>
              <a:rPr lang="en-US" dirty="0" err="1"/>
              <a:t>Dalam</a:t>
            </a:r>
            <a:r>
              <a:rPr lang="en-US" dirty="0"/>
              <a:t> Tuple Python</a:t>
            </a:r>
          </a:p>
          <a:p>
            <a:pPr marL="76200" indent="0">
              <a:buNone/>
            </a:pPr>
            <a:r>
              <a:rPr lang="en-US" sz="1600" dirty="0" err="1"/>
              <a:t>Menghapus</a:t>
            </a:r>
            <a:r>
              <a:rPr lang="en-US" sz="1600" dirty="0"/>
              <a:t> </a:t>
            </a:r>
            <a:r>
              <a:rPr lang="en-US" sz="1600" dirty="0" err="1"/>
              <a:t>elemen</a:t>
            </a:r>
            <a:r>
              <a:rPr lang="en-US" sz="1600" dirty="0"/>
              <a:t> tuple individual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mungkin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. </a:t>
            </a:r>
            <a:r>
              <a:rPr lang="en-US" sz="1600" dirty="0" err="1"/>
              <a:t>Tentu</a:t>
            </a:r>
            <a:r>
              <a:rPr lang="en-US" sz="1600" dirty="0"/>
              <a:t> </a:t>
            </a:r>
            <a:r>
              <a:rPr lang="en-US" sz="1600" dirty="0" err="1"/>
              <a:t>saja</a:t>
            </a:r>
            <a:r>
              <a:rPr lang="en-US" sz="1600" dirty="0"/>
              <a:t>,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yang salah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menggabungkan</a:t>
            </a:r>
            <a:r>
              <a:rPr lang="en-US" sz="1600" dirty="0"/>
              <a:t> </a:t>
            </a:r>
            <a:r>
              <a:rPr lang="en-US" sz="1600" dirty="0" err="1"/>
              <a:t>tupel</a:t>
            </a:r>
            <a:r>
              <a:rPr lang="en-US" sz="1600" dirty="0"/>
              <a:t> lain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unsur-unsur</a:t>
            </a:r>
            <a:r>
              <a:rPr lang="en-US" sz="1600" dirty="0"/>
              <a:t> yang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diinginkan</a:t>
            </a:r>
            <a:r>
              <a:rPr lang="en-US" sz="1600" dirty="0"/>
              <a:t> </a:t>
            </a:r>
            <a:r>
              <a:rPr lang="en-US" sz="1600" dirty="0" err="1"/>
              <a:t>dibuang</a:t>
            </a:r>
            <a:r>
              <a:rPr lang="en-US" sz="1600" dirty="0"/>
              <a:t>.</a:t>
            </a:r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eksplisit</a:t>
            </a:r>
            <a:r>
              <a:rPr lang="en-US" sz="1600" dirty="0"/>
              <a:t> </a:t>
            </a:r>
            <a:r>
              <a:rPr lang="en-US" sz="1600" dirty="0" err="1"/>
              <a:t>menghapus</a:t>
            </a:r>
            <a:r>
              <a:rPr lang="en-US" sz="1600" dirty="0"/>
              <a:t> </a:t>
            </a:r>
            <a:r>
              <a:rPr lang="en-US" sz="1600" dirty="0" err="1"/>
              <a:t>keseluruhan</a:t>
            </a:r>
            <a:r>
              <a:rPr lang="en-US" sz="1600" dirty="0"/>
              <a:t> tuple, </a:t>
            </a:r>
            <a:r>
              <a:rPr lang="en-US" sz="1600" dirty="0" err="1"/>
              <a:t>cukup</a:t>
            </a:r>
            <a:r>
              <a:rPr lang="en-US" sz="1600" dirty="0"/>
              <a:t> </a:t>
            </a:r>
            <a:r>
              <a:rPr lang="en-US" sz="1600" dirty="0" err="1"/>
              <a:t>gunakan</a:t>
            </a:r>
            <a:r>
              <a:rPr lang="en-US" sz="1600" dirty="0"/>
              <a:t> del statement.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contoh</a:t>
            </a:r>
            <a:endParaRPr lang="en-ID" sz="1600" dirty="0"/>
          </a:p>
          <a:p>
            <a:pPr marL="76200" indent="0">
              <a:buSzPct val="80000"/>
              <a:buNone/>
            </a:pPr>
            <a:endParaRPr lang="en-ID" dirty="0"/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endParaRPr lang="en-ID" dirty="0"/>
          </a:p>
          <a:p>
            <a:pPr marL="76200" indent="0">
              <a:buNone/>
            </a:pP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93</a:t>
            </a:fld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2BF2E3-A997-4CAB-B131-A38533B63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5" y="3774723"/>
            <a:ext cx="29527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430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</a:pPr>
            <a:r>
              <a:rPr lang="en-US" dirty="0" err="1"/>
              <a:t>Operasi</a:t>
            </a:r>
            <a:r>
              <a:rPr lang="en-US" dirty="0"/>
              <a:t> Dasar Pada Tuple Python</a:t>
            </a:r>
          </a:p>
          <a:p>
            <a:pPr marL="76200" indent="0">
              <a:buNone/>
            </a:pPr>
            <a:r>
              <a:rPr lang="en-US" sz="1600" dirty="0" err="1"/>
              <a:t>Tupel</a:t>
            </a:r>
            <a:r>
              <a:rPr lang="en-US" sz="1600" dirty="0"/>
              <a:t> </a:t>
            </a:r>
            <a:r>
              <a:rPr lang="en-US" sz="1600" dirty="0" err="1"/>
              <a:t>merespons</a:t>
            </a:r>
            <a:r>
              <a:rPr lang="en-US" sz="1600" dirty="0"/>
              <a:t> operator + dan * </a:t>
            </a:r>
            <a:r>
              <a:rPr lang="en-US" sz="1600" dirty="0" err="1"/>
              <a:t>sama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String; </a:t>
            </a:r>
            <a:r>
              <a:rPr lang="en-US" sz="1600" dirty="0" err="1"/>
              <a:t>Mereka</a:t>
            </a:r>
            <a:r>
              <a:rPr lang="en-US" sz="1600" dirty="0"/>
              <a:t> </a:t>
            </a:r>
            <a:r>
              <a:rPr lang="en-US" sz="1600" dirty="0" err="1"/>
              <a:t>berarti</a:t>
            </a:r>
            <a:r>
              <a:rPr lang="en-US" sz="1600" dirty="0"/>
              <a:t> </a:t>
            </a:r>
            <a:r>
              <a:rPr lang="en-US" sz="1600" dirty="0" err="1"/>
              <a:t>penggabungan</a:t>
            </a:r>
            <a:r>
              <a:rPr lang="en-US" sz="1600" dirty="0"/>
              <a:t> dan </a:t>
            </a:r>
            <a:r>
              <a:rPr lang="en-US" sz="1600" dirty="0" err="1"/>
              <a:t>pengulangan</a:t>
            </a:r>
            <a:r>
              <a:rPr lang="en-US" sz="1600" dirty="0"/>
              <a:t> di </a:t>
            </a:r>
            <a:r>
              <a:rPr lang="en-US" sz="1600" dirty="0" err="1"/>
              <a:t>sini</a:t>
            </a:r>
            <a:r>
              <a:rPr lang="en-US" sz="1600" dirty="0"/>
              <a:t> juga </a:t>
            </a:r>
            <a:r>
              <a:rPr lang="en-US" sz="1600" dirty="0" err="1"/>
              <a:t>berlaku</a:t>
            </a:r>
            <a:r>
              <a:rPr lang="en-US" sz="1600" dirty="0"/>
              <a:t>, </a:t>
            </a:r>
            <a:r>
              <a:rPr lang="en-US" sz="1600" dirty="0" err="1"/>
              <a:t>kecuali</a:t>
            </a:r>
            <a:r>
              <a:rPr lang="en-US" sz="1600" dirty="0"/>
              <a:t> </a:t>
            </a:r>
            <a:r>
              <a:rPr lang="en-US" sz="1600" dirty="0" err="1"/>
              <a:t>hasilnya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tupel</a:t>
            </a:r>
            <a:r>
              <a:rPr lang="en-US" sz="1600" dirty="0"/>
              <a:t> </a:t>
            </a:r>
            <a:r>
              <a:rPr lang="en-US" sz="1600" dirty="0" err="1"/>
              <a:t>baru</a:t>
            </a:r>
            <a:r>
              <a:rPr lang="en-US" sz="1600" dirty="0"/>
              <a:t>, </a:t>
            </a:r>
            <a:r>
              <a:rPr lang="en-US" sz="1600" dirty="0" err="1"/>
              <a:t>bukan</a:t>
            </a:r>
            <a:r>
              <a:rPr lang="en-US" sz="1600" dirty="0"/>
              <a:t> string.</a:t>
            </a:r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r>
              <a:rPr lang="en-US" sz="1600" dirty="0" err="1"/>
              <a:t>Sebenarnya</a:t>
            </a:r>
            <a:r>
              <a:rPr lang="en-US" sz="1600" dirty="0"/>
              <a:t>, Tuple </a:t>
            </a:r>
            <a:r>
              <a:rPr lang="en-US" sz="1600" dirty="0" err="1"/>
              <a:t>merespons</a:t>
            </a:r>
            <a:r>
              <a:rPr lang="en-US" sz="1600" dirty="0"/>
              <a:t> </a:t>
            </a:r>
            <a:r>
              <a:rPr lang="en-US" sz="1600" dirty="0" err="1"/>
              <a:t>semua</a:t>
            </a:r>
            <a:r>
              <a:rPr lang="en-US" sz="1600" dirty="0"/>
              <a:t> </a:t>
            </a:r>
            <a:r>
              <a:rPr lang="en-US" sz="1600" dirty="0" err="1"/>
              <a:t>operasi</a:t>
            </a:r>
            <a:r>
              <a:rPr lang="en-US" sz="1600" dirty="0"/>
              <a:t> </a:t>
            </a:r>
            <a:r>
              <a:rPr lang="en-US" sz="1600" dirty="0" err="1"/>
              <a:t>urutan</a:t>
            </a:r>
            <a:r>
              <a:rPr lang="en-US" sz="1600" dirty="0"/>
              <a:t> </a:t>
            </a:r>
            <a:r>
              <a:rPr lang="en-US" sz="1600" dirty="0" err="1"/>
              <a:t>umum</a:t>
            </a:r>
            <a:r>
              <a:rPr lang="en-US" sz="1600" dirty="0"/>
              <a:t> yang kami </a:t>
            </a:r>
            <a:r>
              <a:rPr lang="en-US" sz="1600" dirty="0" err="1"/>
              <a:t>gunakan</a:t>
            </a:r>
            <a:r>
              <a:rPr lang="en-US" sz="1600" dirty="0"/>
              <a:t> pada String di </a:t>
            </a:r>
            <a:r>
              <a:rPr lang="en-US" sz="1600" dirty="0" err="1"/>
              <a:t>bab</a:t>
            </a:r>
            <a:r>
              <a:rPr lang="en-US" sz="1600" dirty="0"/>
              <a:t> </a:t>
            </a:r>
            <a:r>
              <a:rPr lang="en-US" sz="1600" dirty="0" err="1"/>
              <a:t>sebelumnya</a:t>
            </a:r>
            <a:r>
              <a:rPr lang="en-US" sz="1600" dirty="0"/>
              <a:t>. </a:t>
            </a:r>
            <a:r>
              <a:rPr lang="en-US" sz="1600" dirty="0" err="1"/>
              <a:t>Dibawah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tabel</a:t>
            </a:r>
            <a:r>
              <a:rPr lang="en-US" sz="1600" dirty="0"/>
              <a:t> daftar </a:t>
            </a:r>
            <a:r>
              <a:rPr lang="en-US" sz="1600" dirty="0" err="1"/>
              <a:t>operasi</a:t>
            </a:r>
            <a:r>
              <a:rPr lang="en-US" sz="1600" dirty="0"/>
              <a:t> </a:t>
            </a:r>
            <a:r>
              <a:rPr lang="en-US" sz="1600" dirty="0" err="1"/>
              <a:t>dasar</a:t>
            </a:r>
            <a:r>
              <a:rPr lang="en-US" sz="1600" dirty="0"/>
              <a:t> pada Tuple python</a:t>
            </a:r>
            <a:endParaRPr lang="en-ID" sz="1600" dirty="0"/>
          </a:p>
          <a:p>
            <a:pPr marL="76200" indent="0">
              <a:buSzPct val="80000"/>
              <a:buNone/>
            </a:pPr>
            <a:endParaRPr lang="en-US" dirty="0"/>
          </a:p>
          <a:p>
            <a:pPr marL="76200" indent="0">
              <a:buSzPct val="80000"/>
              <a:buNone/>
            </a:pPr>
            <a:endParaRPr lang="en-ID" dirty="0"/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endParaRPr lang="en-ID" dirty="0"/>
          </a:p>
          <a:p>
            <a:pPr marL="76200" indent="0">
              <a:buNone/>
            </a:pP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191199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DDFBB-4712-4396-87B0-FEC191F30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95</a:t>
            </a:fld>
            <a:endParaRPr lang="en"/>
          </a:p>
        </p:txBody>
      </p:sp>
      <p:sp>
        <p:nvSpPr>
          <p:cNvPr id="5" name="Google Shape;183;p20">
            <a:extLst>
              <a:ext uri="{FF2B5EF4-FFF2-40B4-BE49-F238E27FC236}">
                <a16:creationId xmlns:a16="http://schemas.microsoft.com/office/drawing/2014/main" id="{D5E056FA-734E-4D54-A081-57E85E522C52}"/>
              </a:ext>
            </a:extLst>
          </p:cNvPr>
          <p:cNvSpPr txBox="1">
            <a:spLocks/>
          </p:cNvSpPr>
          <p:nvPr/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80000"/>
            </a:pPr>
            <a:r>
              <a:rPr lang="en-US" dirty="0"/>
              <a:t>:</a:t>
            </a:r>
          </a:p>
          <a:p>
            <a:pPr marL="76200"/>
            <a:endParaRPr lang="en-US" sz="1600" dirty="0"/>
          </a:p>
          <a:p>
            <a:pPr marL="285750" indent="-285750">
              <a:buSzPct val="80000"/>
            </a:pPr>
            <a:endParaRPr lang="en-US" sz="1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B5B5E5E-1A1D-4D34-B2C0-D8355A80F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489791"/>
              </p:ext>
            </p:extLst>
          </p:nvPr>
        </p:nvGraphicFramePr>
        <p:xfrm>
          <a:off x="575820" y="1251049"/>
          <a:ext cx="7879557" cy="28498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626519">
                  <a:extLst>
                    <a:ext uri="{9D8B030D-6E8A-4147-A177-3AD203B41FA5}">
                      <a16:colId xmlns:a16="http://schemas.microsoft.com/office/drawing/2014/main" val="1024260374"/>
                    </a:ext>
                  </a:extLst>
                </a:gridCol>
                <a:gridCol w="2626519">
                  <a:extLst>
                    <a:ext uri="{9D8B030D-6E8A-4147-A177-3AD203B41FA5}">
                      <a16:colId xmlns:a16="http://schemas.microsoft.com/office/drawing/2014/main" val="3068668215"/>
                    </a:ext>
                  </a:extLst>
                </a:gridCol>
                <a:gridCol w="2626519">
                  <a:extLst>
                    <a:ext uri="{9D8B030D-6E8A-4147-A177-3AD203B41FA5}">
                      <a16:colId xmlns:a16="http://schemas.microsoft.com/office/drawing/2014/main" val="2430007482"/>
                    </a:ext>
                  </a:extLst>
                </a:gridCol>
              </a:tblGrid>
              <a:tr h="390628">
                <a:tc>
                  <a:txBody>
                    <a:bodyPr/>
                    <a:lstStyle/>
                    <a:p>
                      <a:pPr algn="l"/>
                      <a:r>
                        <a:rPr lang="en-ID">
                          <a:effectLst/>
                        </a:rPr>
                        <a:t>Python Expression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>
                          <a:effectLst/>
                        </a:rPr>
                        <a:t>Hasil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>
                          <a:effectLst/>
                        </a:rPr>
                        <a:t>Penjelasan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123087686"/>
                  </a:ext>
                </a:extLst>
              </a:tr>
              <a:tr h="390628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len((1, 2, 3))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3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Length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2901146253"/>
                  </a:ext>
                </a:extLst>
              </a:tr>
              <a:tr h="390628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(1, 2, 3) + (4, 5, 6)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(1, 2, 3, 4, 5, 6)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Concatenation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2775062729"/>
                  </a:ext>
                </a:extLst>
              </a:tr>
              <a:tr h="596997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(‘Halo!’,) * 4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(‘Halo!’, ‘Halo!’, ‘Halo!’, ‘Halo!’)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Repetition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2993465802"/>
                  </a:ext>
                </a:extLst>
              </a:tr>
              <a:tr h="390628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3 in (1, 2, 3)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True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Membership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4171729722"/>
                  </a:ext>
                </a:extLst>
              </a:tr>
              <a:tr h="596997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for x in (1,2,3) : print (x, end = ‘ ‘)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1 2 3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effectLst/>
                        </a:rPr>
                        <a:t>Iteration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3099191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7187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</a:pPr>
            <a:r>
              <a:rPr lang="en-US" dirty="0"/>
              <a:t>Indexing, Slicing, dan Matrix Pada Tuple Python</a:t>
            </a:r>
            <a:endParaRPr lang="en-ID" dirty="0"/>
          </a:p>
          <a:p>
            <a:pPr marL="76200" indent="0">
              <a:buNone/>
            </a:pPr>
            <a:r>
              <a:rPr lang="en-US" sz="1600" dirty="0"/>
              <a:t>Karena </a:t>
            </a:r>
            <a:r>
              <a:rPr lang="en-US" sz="1600" dirty="0" err="1"/>
              <a:t>tupel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urutan</a:t>
            </a:r>
            <a:r>
              <a:rPr lang="en-US" sz="1600" dirty="0"/>
              <a:t>, </a:t>
            </a:r>
            <a:r>
              <a:rPr lang="en-US" sz="1600" dirty="0" err="1"/>
              <a:t>pengindeksan</a:t>
            </a:r>
            <a:r>
              <a:rPr lang="en-US" sz="1600" dirty="0"/>
              <a:t> dan </a:t>
            </a:r>
            <a:r>
              <a:rPr lang="en-US" sz="1600" dirty="0" err="1"/>
              <a:t>pengiris</a:t>
            </a:r>
            <a:r>
              <a:rPr lang="en-US" sz="1600" dirty="0"/>
              <a:t> </a:t>
            </a:r>
            <a:r>
              <a:rPr lang="en-US" sz="1600" dirty="0" err="1"/>
              <a:t>bekerja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cara</a:t>
            </a:r>
            <a:r>
              <a:rPr lang="en-US" sz="1600" dirty="0"/>
              <a:t> yang </a:t>
            </a:r>
            <a:r>
              <a:rPr lang="en-US" sz="1600" dirty="0" err="1"/>
              <a:t>sama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tupel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pada String,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asumsi</a:t>
            </a:r>
            <a:r>
              <a:rPr lang="en-US" sz="1600" dirty="0"/>
              <a:t> </a:t>
            </a:r>
            <a:r>
              <a:rPr lang="en-US" sz="1600" dirty="0" err="1"/>
              <a:t>masukan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endParaRPr lang="en-ID" sz="1600" dirty="0"/>
          </a:p>
          <a:p>
            <a:pPr marL="76200" indent="0">
              <a:buNone/>
            </a:pP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asumsi</a:t>
            </a:r>
            <a:r>
              <a:rPr lang="en-US" sz="1600" dirty="0"/>
              <a:t> input </a:t>
            </a:r>
            <a:r>
              <a:rPr lang="en-US" sz="1600" dirty="0" err="1"/>
              <a:t>berikut</a:t>
            </a:r>
            <a:r>
              <a:rPr lang="en-US" sz="1600" dirty="0"/>
              <a:t> : T = ('C++', 'Java', 'Python')</a:t>
            </a:r>
            <a:endParaRPr lang="en-ID" sz="1600" dirty="0"/>
          </a:p>
          <a:p>
            <a:pPr marL="76200" indent="0">
              <a:buNone/>
            </a:pP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96</a:t>
            </a:fld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E78244-5B1A-47B5-83A5-106E1AB95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42019"/>
              </p:ext>
            </p:extLst>
          </p:nvPr>
        </p:nvGraphicFramePr>
        <p:xfrm>
          <a:off x="575821" y="3000450"/>
          <a:ext cx="7868268" cy="14935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622756">
                  <a:extLst>
                    <a:ext uri="{9D8B030D-6E8A-4147-A177-3AD203B41FA5}">
                      <a16:colId xmlns:a16="http://schemas.microsoft.com/office/drawing/2014/main" val="2497787422"/>
                    </a:ext>
                  </a:extLst>
                </a:gridCol>
                <a:gridCol w="2622756">
                  <a:extLst>
                    <a:ext uri="{9D8B030D-6E8A-4147-A177-3AD203B41FA5}">
                      <a16:colId xmlns:a16="http://schemas.microsoft.com/office/drawing/2014/main" val="3277962694"/>
                    </a:ext>
                  </a:extLst>
                </a:gridCol>
                <a:gridCol w="2622756">
                  <a:extLst>
                    <a:ext uri="{9D8B030D-6E8A-4147-A177-3AD203B41FA5}">
                      <a16:colId xmlns:a16="http://schemas.microsoft.com/office/drawing/2014/main" val="1591546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D" sz="1200">
                          <a:effectLst/>
                        </a:rPr>
                        <a:t>Python Expression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200" dirty="0">
                          <a:effectLst/>
                        </a:rPr>
                        <a:t>Hasil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200">
                          <a:effectLst/>
                        </a:rPr>
                        <a:t>Penjelasan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54390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T[2]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'Python'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Offset mulai dari nol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3358340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T[-2]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'Java'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Negatif: hitung dari kanan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2892857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T[1:]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('Java', 'Python')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 dirty="0">
                          <a:effectLst/>
                        </a:rPr>
                        <a:t>Slicing </a:t>
                      </a:r>
                      <a:r>
                        <a:rPr lang="en-ID" sz="1200" dirty="0" err="1">
                          <a:effectLst/>
                        </a:rPr>
                        <a:t>mengambil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bagian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2542374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46176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</a:pPr>
            <a:r>
              <a:rPr lang="en-US" dirty="0" err="1"/>
              <a:t>Fungsi</a:t>
            </a:r>
            <a:r>
              <a:rPr lang="en-US" dirty="0"/>
              <a:t> Build-in Pada Tuple Python</a:t>
            </a:r>
            <a:endParaRPr lang="en-ID" dirty="0"/>
          </a:p>
          <a:p>
            <a:pPr marL="76200" indent="0">
              <a:buNone/>
            </a:pPr>
            <a:r>
              <a:rPr lang="en-US" sz="1600" dirty="0"/>
              <a:t>Python </a:t>
            </a:r>
            <a:r>
              <a:rPr lang="en-US" sz="1600" dirty="0" err="1"/>
              <a:t>menyertakan</a:t>
            </a:r>
            <a:r>
              <a:rPr lang="en-US" sz="1600" dirty="0"/>
              <a:t> </a:t>
            </a:r>
            <a:r>
              <a:rPr lang="en-US" sz="1600" dirty="0" err="1"/>
              <a:t>fungsi</a:t>
            </a:r>
            <a:r>
              <a:rPr lang="en-US" sz="1600" dirty="0"/>
              <a:t> built-in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 </a:t>
            </a:r>
            <a:r>
              <a:rPr lang="en-US" dirty="0"/>
              <a:t>:</a:t>
            </a:r>
            <a:endParaRPr lang="en-ID" dirty="0"/>
          </a:p>
          <a:p>
            <a:pPr marL="76200" indent="0">
              <a:buNone/>
            </a:pP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97</a:t>
            </a:fld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9297D9E-74C6-4C2F-B302-788CC3970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752629"/>
              </p:ext>
            </p:extLst>
          </p:nvPr>
        </p:nvGraphicFramePr>
        <p:xfrm>
          <a:off x="575821" y="2504820"/>
          <a:ext cx="7879558" cy="22402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939779">
                  <a:extLst>
                    <a:ext uri="{9D8B030D-6E8A-4147-A177-3AD203B41FA5}">
                      <a16:colId xmlns:a16="http://schemas.microsoft.com/office/drawing/2014/main" val="2984162742"/>
                    </a:ext>
                  </a:extLst>
                </a:gridCol>
                <a:gridCol w="3939779">
                  <a:extLst>
                    <a:ext uri="{9D8B030D-6E8A-4147-A177-3AD203B41FA5}">
                      <a16:colId xmlns:a16="http://schemas.microsoft.com/office/drawing/2014/main" val="25781800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D" sz="1200" dirty="0">
                          <a:effectLst/>
                        </a:rPr>
                        <a:t>Python Function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200">
                          <a:effectLst/>
                        </a:rPr>
                        <a:t>Penjelasan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22839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</a:rPr>
                        <a:t>cmp</a:t>
                      </a:r>
                      <a:r>
                        <a:rPr lang="en-ID" sz="1200" dirty="0">
                          <a:effectLst/>
                        </a:rPr>
                        <a:t>(tuple1, tuple2)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# Tidak lagi tersedia dengan Python 3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4137554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len(tuple)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Memberikan total panjang tuple.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2662593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max(tuple)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Mengembalikan item dari tuple dengan nilai maks.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3445592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min(tuple)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Mengembalikan item dari tuple dengan nilai min.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2300942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</a:rPr>
                        <a:t>tuple(seq)</a:t>
                      </a:r>
                      <a:endParaRPr lang="en-ID" sz="120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effectLst/>
                        </a:rPr>
                        <a:t>Mengubah</a:t>
                      </a:r>
                      <a:r>
                        <a:rPr lang="en-ID" sz="1200" dirty="0">
                          <a:effectLst/>
                        </a:rPr>
                        <a:t> tuple </a:t>
                      </a:r>
                      <a:r>
                        <a:rPr lang="en-ID" sz="1200" dirty="0" err="1">
                          <a:effectLst/>
                        </a:rPr>
                        <a:t>menjadi</a:t>
                      </a:r>
                      <a:r>
                        <a:rPr lang="en-ID" sz="1200" dirty="0">
                          <a:effectLst/>
                        </a:rPr>
                        <a:t> tuple.</a:t>
                      </a:r>
                      <a:endParaRPr lang="en-ID" sz="1200" dirty="0">
                        <a:effectLst/>
                        <a:latin typeface="Karla" panose="020B0604020202020204" charset="0"/>
                      </a:endParaRP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091696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21557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Dictionary Python</a:t>
            </a: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600" dirty="0"/>
              <a:t>Dictionary Python </a:t>
            </a:r>
            <a:r>
              <a:rPr lang="en-US" sz="1600" dirty="0" err="1"/>
              <a:t>berbeda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List </a:t>
            </a:r>
            <a:r>
              <a:rPr lang="en-US" sz="1600" dirty="0" err="1"/>
              <a:t>ataupun</a:t>
            </a:r>
            <a:r>
              <a:rPr lang="en-US" sz="1600" dirty="0"/>
              <a:t> Tuple. Karena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urutanya</a:t>
            </a:r>
            <a:r>
              <a:rPr lang="en-US" sz="1600" dirty="0"/>
              <a:t> </a:t>
            </a:r>
            <a:r>
              <a:rPr lang="en-US" sz="1600" dirty="0" err="1"/>
              <a:t>berisi</a:t>
            </a:r>
            <a:r>
              <a:rPr lang="en-US" sz="1600" dirty="0"/>
              <a:t> key dan value. </a:t>
            </a:r>
            <a:r>
              <a:rPr lang="en-US" sz="1600" dirty="0" err="1"/>
              <a:t>Setiap</a:t>
            </a:r>
            <a:r>
              <a:rPr lang="en-US" sz="1600" dirty="0"/>
              <a:t> key </a:t>
            </a:r>
            <a:r>
              <a:rPr lang="en-US" sz="1600" dirty="0" err="1"/>
              <a:t>dipisahkan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value-</a:t>
            </a:r>
            <a:r>
              <a:rPr lang="en-US" sz="1600" dirty="0" err="1"/>
              <a:t>nya</a:t>
            </a:r>
            <a:r>
              <a:rPr lang="en-US" sz="1600" dirty="0"/>
              <a:t> oleh </a:t>
            </a:r>
            <a:r>
              <a:rPr lang="en-US" sz="1600" dirty="0" err="1"/>
              <a:t>titik</a:t>
            </a:r>
            <a:r>
              <a:rPr lang="en-US" sz="1600" dirty="0"/>
              <a:t> </a:t>
            </a:r>
            <a:r>
              <a:rPr lang="en-US" sz="1600" dirty="0" err="1"/>
              <a:t>dua</a:t>
            </a:r>
            <a:r>
              <a:rPr lang="en-US" sz="1600" dirty="0"/>
              <a:t> (:), item </a:t>
            </a:r>
            <a:r>
              <a:rPr lang="en-US" sz="1600" dirty="0" err="1"/>
              <a:t>dipisahkan</a:t>
            </a:r>
            <a:r>
              <a:rPr lang="en-US" sz="1600" dirty="0"/>
              <a:t> oleh </a:t>
            </a:r>
            <a:r>
              <a:rPr lang="en-US" sz="1600" dirty="0" err="1"/>
              <a:t>koma</a:t>
            </a:r>
            <a:r>
              <a:rPr lang="en-US" sz="1600" dirty="0"/>
              <a:t>, dan </a:t>
            </a:r>
            <a:r>
              <a:rPr lang="en-US" sz="1600" dirty="0" err="1"/>
              <a:t>semuanya</a:t>
            </a:r>
            <a:r>
              <a:rPr lang="en-US" sz="1600" dirty="0"/>
              <a:t> </a:t>
            </a:r>
            <a:r>
              <a:rPr lang="en-US" sz="1600" dirty="0" err="1"/>
              <a:t>tertutup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kurung</a:t>
            </a:r>
            <a:r>
              <a:rPr lang="en-US" sz="1600" dirty="0"/>
              <a:t> </a:t>
            </a:r>
            <a:r>
              <a:rPr lang="en-US" sz="1600" dirty="0" err="1"/>
              <a:t>kurawal</a:t>
            </a:r>
            <a:r>
              <a:rPr lang="en-US" sz="1600" dirty="0"/>
              <a:t>. Dictionary </a:t>
            </a:r>
            <a:r>
              <a:rPr lang="en-US" sz="1600" dirty="0" err="1"/>
              <a:t>kosong</a:t>
            </a:r>
            <a:r>
              <a:rPr lang="en-US" sz="1600" dirty="0"/>
              <a:t> </a:t>
            </a:r>
            <a:r>
              <a:rPr lang="en-US" sz="1600" dirty="0" err="1"/>
              <a:t>tanpa</a:t>
            </a:r>
            <a:r>
              <a:rPr lang="en-US" sz="1600" dirty="0"/>
              <a:t> </a:t>
            </a:r>
            <a:r>
              <a:rPr lang="en-US" sz="1600" dirty="0" err="1"/>
              <a:t>barang</a:t>
            </a:r>
            <a:r>
              <a:rPr lang="en-US" sz="1600" dirty="0"/>
              <a:t> </a:t>
            </a:r>
            <a:r>
              <a:rPr lang="en-US" sz="1600" dirty="0" err="1"/>
              <a:t>ditulis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dua</a:t>
            </a:r>
            <a:r>
              <a:rPr lang="en-US" sz="1600" dirty="0"/>
              <a:t> </a:t>
            </a:r>
            <a:r>
              <a:rPr lang="en-US" sz="1600" dirty="0" err="1"/>
              <a:t>kurung</a:t>
            </a:r>
            <a:r>
              <a:rPr lang="en-US" sz="1600" dirty="0"/>
              <a:t> </a:t>
            </a:r>
            <a:r>
              <a:rPr lang="en-US" sz="1600" dirty="0" err="1"/>
              <a:t>kurawal</a:t>
            </a:r>
            <a:r>
              <a:rPr lang="en-US" sz="1600" dirty="0"/>
              <a:t>,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: {}.</a:t>
            </a:r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r>
              <a:rPr lang="en-US" sz="1600" dirty="0"/>
              <a:t>Nilai </a:t>
            </a:r>
            <a:r>
              <a:rPr lang="en-US" sz="1600" dirty="0" err="1"/>
              <a:t>kamus</a:t>
            </a:r>
            <a:r>
              <a:rPr lang="en-US" sz="1600" dirty="0"/>
              <a:t>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berupa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</a:t>
            </a:r>
            <a:r>
              <a:rPr lang="en-US" sz="1600" dirty="0" err="1"/>
              <a:t>apa</a:t>
            </a:r>
            <a:r>
              <a:rPr lang="en-US" sz="1600" dirty="0"/>
              <a:t> pun, </a:t>
            </a:r>
            <a:r>
              <a:rPr lang="en-US" sz="1600" dirty="0" err="1"/>
              <a:t>namun</a:t>
            </a:r>
            <a:r>
              <a:rPr lang="en-US" sz="1600" dirty="0"/>
              <a:t> key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berupa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data yang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berubah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string, </a:t>
            </a:r>
            <a:r>
              <a:rPr lang="en-US" sz="1600" dirty="0" err="1"/>
              <a:t>angka</a:t>
            </a:r>
            <a:r>
              <a:rPr lang="en-US" sz="1600" dirty="0"/>
              <a:t>,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tupel</a:t>
            </a:r>
            <a:r>
              <a:rPr lang="en-US" sz="1600" dirty="0"/>
              <a:t>.</a:t>
            </a:r>
            <a:endParaRPr lang="en-ID" sz="1600" dirty="0"/>
          </a:p>
          <a:p>
            <a:pPr marL="76200" indent="0">
              <a:buNone/>
            </a:pPr>
            <a:endParaRPr lang="en-US" sz="1600" dirty="0"/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endParaRPr lang="en-US" sz="1600" dirty="0"/>
          </a:p>
          <a:p>
            <a:pPr marL="76200" indent="0">
              <a:buNone/>
            </a:pP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361113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575821" y="1255800"/>
            <a:ext cx="7681529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</a:pPr>
            <a:r>
              <a:rPr lang="en-US" dirty="0" err="1"/>
              <a:t>Akses</a:t>
            </a:r>
            <a:r>
              <a:rPr lang="en-US" dirty="0"/>
              <a:t> Nilai </a:t>
            </a:r>
            <a:r>
              <a:rPr lang="en-US" dirty="0" err="1"/>
              <a:t>Dalam</a:t>
            </a:r>
            <a:r>
              <a:rPr lang="en-US" dirty="0"/>
              <a:t> Dictionary Python</a:t>
            </a:r>
            <a:endParaRPr lang="en-ID" dirty="0"/>
          </a:p>
          <a:p>
            <a:pPr marL="76200" indent="0">
              <a:buNone/>
            </a:pP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mengakses</a:t>
            </a:r>
            <a:r>
              <a:rPr lang="en-US" sz="1600" dirty="0"/>
              <a:t> </a:t>
            </a:r>
            <a:r>
              <a:rPr lang="en-US" sz="1600" dirty="0" err="1"/>
              <a:t>elemen</a:t>
            </a:r>
            <a:r>
              <a:rPr lang="en-US" sz="1600" dirty="0"/>
              <a:t> Dictionary, Anda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tanda</a:t>
            </a:r>
            <a:r>
              <a:rPr lang="en-US" sz="1600" dirty="0"/>
              <a:t> </a:t>
            </a:r>
            <a:r>
              <a:rPr lang="en-US" sz="1600" dirty="0" err="1"/>
              <a:t>kurung</a:t>
            </a:r>
            <a:r>
              <a:rPr lang="en-US" sz="1600" dirty="0"/>
              <a:t> </a:t>
            </a:r>
            <a:r>
              <a:rPr lang="en-US" sz="1600" dirty="0" err="1"/>
              <a:t>siku</a:t>
            </a:r>
            <a:r>
              <a:rPr lang="en-US" sz="1600" dirty="0"/>
              <a:t> yang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dikenal</a:t>
            </a:r>
            <a:r>
              <a:rPr lang="en-US" sz="1600" dirty="0"/>
              <a:t> </a:t>
            </a:r>
            <a:r>
              <a:rPr lang="en-US" sz="1600" dirty="0" err="1"/>
              <a:t>bersama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key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mendapatkan</a:t>
            </a:r>
            <a:r>
              <a:rPr lang="en-US" sz="1600" dirty="0"/>
              <a:t> </a:t>
            </a:r>
            <a:r>
              <a:rPr lang="en-US" sz="1600" dirty="0" err="1"/>
              <a:t>nilainya</a:t>
            </a:r>
            <a:r>
              <a:rPr lang="en-US" sz="1600" dirty="0"/>
              <a:t>. </a:t>
            </a:r>
            <a:r>
              <a:rPr lang="en-US" sz="1600" dirty="0" err="1"/>
              <a:t>Berikut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contoh</a:t>
            </a:r>
            <a:r>
              <a:rPr lang="en-US" sz="1600" dirty="0"/>
              <a:t> </a:t>
            </a:r>
            <a:r>
              <a:rPr lang="en-US" sz="1600" dirty="0" err="1"/>
              <a:t>sederhananya</a:t>
            </a:r>
            <a:r>
              <a:rPr lang="en-US" sz="1600" dirty="0"/>
              <a:t> </a:t>
            </a:r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endParaRPr lang="en-ID" sz="1600" dirty="0"/>
          </a:p>
          <a:p>
            <a:pPr marL="76200" indent="0">
              <a:buNone/>
            </a:pPr>
            <a:endParaRPr lang="en-ID" dirty="0"/>
          </a:p>
          <a:p>
            <a:pPr marL="76200" indent="0">
              <a:buNone/>
            </a:pPr>
            <a:endParaRPr lang="en-ID" sz="1600" dirty="0"/>
          </a:p>
          <a:p>
            <a:pPr marL="285750" indent="-285750">
              <a:buSzPct val="80000"/>
            </a:pPr>
            <a:endParaRPr sz="1600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99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3DA45F-36C2-4EE3-BEA9-63983D98D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325" y="2853795"/>
            <a:ext cx="39433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78007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6689</Words>
  <Application>Microsoft Office PowerPoint</Application>
  <PresentationFormat>On-screen Show (16:9)</PresentationFormat>
  <Paragraphs>1205</Paragraphs>
  <Slides>118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22" baseType="lpstr">
      <vt:lpstr>Karla</vt:lpstr>
      <vt:lpstr>Arial</vt:lpstr>
      <vt:lpstr>Raleway</vt:lpstr>
      <vt:lpstr>Escalus template</vt:lpstr>
      <vt:lpstr>Pengenalan Python</vt:lpstr>
      <vt:lpstr>PowerPoint Presentation</vt:lpstr>
      <vt:lpstr>PowerPoint Presentation</vt:lpstr>
      <vt:lpstr>Instalasi Python</vt:lpstr>
      <vt:lpstr>PowerPoint Presentation</vt:lpstr>
      <vt:lpstr>Perbedaan Python 2 dan Python 3</vt:lpstr>
      <vt:lpstr>PowerPoint Presentation</vt:lpstr>
      <vt:lpstr>Hello World Python</vt:lpstr>
      <vt:lpstr>Komentar</vt:lpstr>
      <vt:lpstr>PowerPoint Presentation</vt:lpstr>
      <vt:lpstr>Tipe Data Python</vt:lpstr>
      <vt:lpstr>PowerPoint Presentation</vt:lpstr>
      <vt:lpstr>PowerPoint Presentation</vt:lpstr>
      <vt:lpstr>PowerPoint Presentation</vt:lpstr>
      <vt:lpstr>PowerPoint Presentation</vt:lpstr>
      <vt:lpstr>Variabel Python</vt:lpstr>
      <vt:lpstr>PowerPoint Presentation</vt:lpstr>
      <vt:lpstr>PowerPoint Presentation</vt:lpstr>
      <vt:lpstr>PowerPoint Presentation</vt:lpstr>
      <vt:lpstr>PowerPoint Presentation</vt:lpstr>
      <vt:lpstr>Operator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Kondisi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Loop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Number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String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Tuple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Dictionary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Fungsi Python</vt:lpstr>
      <vt:lpstr>PowerPoint Presentation</vt:lpstr>
      <vt:lpstr>PowerPoint Presentation</vt:lpstr>
      <vt:lpstr>Modul Python</vt:lpstr>
      <vt:lpstr>PowerPoint Presentation</vt:lpstr>
      <vt:lpstr>Object &amp; Class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Python</dc:title>
  <cp:lastModifiedBy>Pratama Arief Ramadhan</cp:lastModifiedBy>
  <cp:revision>206</cp:revision>
  <dcterms:modified xsi:type="dcterms:W3CDTF">2019-03-20T18:59:27Z</dcterms:modified>
</cp:coreProperties>
</file>