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Lst>
  <p:sldSz cy="6858000" cx="9144000"/>
  <p:notesSz cx="6858000" cy="9144000"/>
  <p:embeddedFontLst>
    <p:embeddedFont>
      <p:font typeface="Proxima Nov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867C22-F9C2-43E1-A83D-FBAD3C89D845}">
  <a:tblStyle styleId="{E5867C22-F9C2-43E1-A83D-FBAD3C89D8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0"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roximaNova-regular.fntdata"/><Relationship Id="rId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1" name="Shape 11"/>
        <p:cNvGrpSpPr/>
        <p:nvPr/>
      </p:nvGrpSpPr>
      <p:grpSpPr>
        <a:xfrm>
          <a:off x="0" y="0"/>
          <a:ext cx="0" cy="0"/>
          <a:chOff x="0" y="0"/>
          <a:chExt cx="0" cy="0"/>
        </a:xfrm>
      </p:grpSpPr>
    </p:spTree>
  </p:cSld>
  <p:clrMapOvr>
    <a:masterClrMapping/>
  </p:clrMapOvr>
  <p:extLst>
    <p:ext uri="{DCECCB84-F9BA-43D5-87BE-67443E8EF086}">
      <p15:sldGuideLst>
        <p15:guide id="1" orient="horz" pos="864">
          <p15:clr>
            <a:srgbClr val="FBAE40"/>
          </p15:clr>
        </p15:guide>
        <p15:guide id="2" orient="horz" pos="3864">
          <p15:clr>
            <a:srgbClr val="FBAE40"/>
          </p15:clr>
        </p15:guide>
        <p15:guide id="3" pos="288">
          <p15:clr>
            <a:srgbClr val="FBAE40"/>
          </p15:clr>
        </p15:guide>
        <p15:guide id="4" pos="54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1"/>
          <p:cNvSpPr/>
          <p:nvPr>
            <p:ph idx="2" type="pic"/>
          </p:nvPr>
        </p:nvSpPr>
        <p:spPr>
          <a:xfrm>
            <a:off x="3887391" y="987426"/>
            <a:ext cx="4629150" cy="4873625"/>
          </a:xfrm>
          <a:prstGeom prst="rect">
            <a:avLst/>
          </a:prstGeom>
          <a:noFill/>
          <a:ln>
            <a:noFill/>
          </a:ln>
        </p:spPr>
      </p:sp>
      <p:sp>
        <p:nvSpPr>
          <p:cNvPr id="65" name="Google Shape;65;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fda.gov/drugs/drug-approvals-and-databases/drugsfda-data-files"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p:nvPr/>
        </p:nvSpPr>
        <p:spPr>
          <a:xfrm>
            <a:off x="0" y="0"/>
            <a:ext cx="9144000" cy="270697"/>
          </a:xfrm>
          <a:prstGeom prst="rect">
            <a:avLst/>
          </a:prstGeom>
          <a:solidFill>
            <a:srgbClr val="1E6A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7" name="Google Shape;87;p15"/>
          <p:cNvSpPr txBox="1"/>
          <p:nvPr/>
        </p:nvSpPr>
        <p:spPr>
          <a:xfrm>
            <a:off x="48275" y="228945"/>
            <a:ext cx="9144000" cy="415500"/>
          </a:xfrm>
          <a:prstGeom prst="rect">
            <a:avLst/>
          </a:prstGeom>
          <a:noFill/>
          <a:ln>
            <a:noFill/>
          </a:ln>
        </p:spPr>
        <p:txBody>
          <a:bodyPr anchorCtr="0" anchor="t" bIns="45700" lIns="0" spcFirstLastPara="1" rIns="91425" wrap="square" tIns="45700">
            <a:spAutoFit/>
          </a:bodyPr>
          <a:lstStyle/>
          <a:p>
            <a:pPr indent="0" lvl="0" marL="0" rtl="0" algn="l">
              <a:lnSpc>
                <a:spcPct val="125000"/>
              </a:lnSpc>
              <a:spcBef>
                <a:spcPts val="0"/>
              </a:spcBef>
              <a:spcAft>
                <a:spcPts val="0"/>
              </a:spcAft>
              <a:buClr>
                <a:schemeClr val="dk1"/>
              </a:buClr>
              <a:buFont typeface="Arial"/>
              <a:buNone/>
            </a:pPr>
            <a:r>
              <a:rPr b="1" lang="en-US" sz="2100">
                <a:solidFill>
                  <a:srgbClr val="1E6A53"/>
                </a:solidFill>
                <a:latin typeface="Proxima Nova"/>
                <a:ea typeface="Proxima Nova"/>
                <a:cs typeface="Proxima Nova"/>
                <a:sym typeface="Proxima Nova"/>
              </a:rPr>
              <a:t>Drug Name Spelling Checker using Drugs@FDA Data Files</a:t>
            </a:r>
            <a:endParaRPr b="1" i="0" sz="1700" u="none" cap="none" strike="noStrike">
              <a:solidFill>
                <a:srgbClr val="1E6A53"/>
              </a:solidFill>
              <a:latin typeface="Proxima Nova"/>
              <a:ea typeface="Proxima Nova"/>
              <a:cs typeface="Proxima Nova"/>
              <a:sym typeface="Proxima Nova"/>
            </a:endParaRPr>
          </a:p>
        </p:txBody>
      </p:sp>
      <p:sp>
        <p:nvSpPr>
          <p:cNvPr id="88" name="Google Shape;88;p15"/>
          <p:cNvSpPr txBox="1"/>
          <p:nvPr/>
        </p:nvSpPr>
        <p:spPr>
          <a:xfrm>
            <a:off x="2285760" y="605303"/>
            <a:ext cx="4472700" cy="323100"/>
          </a:xfrm>
          <a:prstGeom prst="rect">
            <a:avLst/>
          </a:prstGeom>
          <a:noFill/>
          <a:ln>
            <a:noFill/>
          </a:ln>
        </p:spPr>
        <p:txBody>
          <a:bodyPr anchorCtr="0" anchor="t" bIns="45700" lIns="0" spcFirstLastPara="1" rIns="91425" wrap="square" tIns="45700">
            <a:spAutoFit/>
          </a:bodyPr>
          <a:lstStyle/>
          <a:p>
            <a:pPr indent="0" lvl="0" marL="0" marR="0" rtl="0" algn="ctr">
              <a:spcBef>
                <a:spcPts val="0"/>
              </a:spcBef>
              <a:spcAft>
                <a:spcPts val="0"/>
              </a:spcAft>
              <a:buNone/>
            </a:pPr>
            <a:r>
              <a:rPr lang="en-US" sz="1500">
                <a:solidFill>
                  <a:srgbClr val="82C140"/>
                </a:solidFill>
                <a:latin typeface="Proxima Nova"/>
                <a:ea typeface="Proxima Nova"/>
                <a:cs typeface="Proxima Nova"/>
                <a:sym typeface="Proxima Nova"/>
              </a:rPr>
              <a:t>By </a:t>
            </a:r>
            <a:r>
              <a:rPr lang="en-US" sz="1500">
                <a:solidFill>
                  <a:srgbClr val="82C140"/>
                </a:solidFill>
                <a:latin typeface="Proxima Nova"/>
                <a:ea typeface="Proxima Nova"/>
                <a:cs typeface="Proxima Nova"/>
                <a:sym typeface="Proxima Nova"/>
              </a:rPr>
              <a:t>Shusma Kafle, </a:t>
            </a:r>
            <a:r>
              <a:rPr lang="en-US" sz="1500">
                <a:solidFill>
                  <a:srgbClr val="82C140"/>
                </a:solidFill>
                <a:latin typeface="Proxima Nova"/>
                <a:ea typeface="Proxima Nova"/>
                <a:cs typeface="Proxima Nova"/>
                <a:sym typeface="Proxima Nova"/>
              </a:rPr>
              <a:t>Qinglu Ren</a:t>
            </a:r>
            <a:endParaRPr b="0" i="0" sz="1500" u="none" cap="none" strike="noStrike">
              <a:solidFill>
                <a:srgbClr val="82C140"/>
              </a:solidFill>
              <a:latin typeface="Proxima Nova"/>
              <a:ea typeface="Proxima Nova"/>
              <a:cs typeface="Proxima Nova"/>
              <a:sym typeface="Proxima Nova"/>
            </a:endParaRPr>
          </a:p>
        </p:txBody>
      </p:sp>
      <p:cxnSp>
        <p:nvCxnSpPr>
          <p:cNvPr id="89" name="Google Shape;89;p15"/>
          <p:cNvCxnSpPr/>
          <p:nvPr/>
        </p:nvCxnSpPr>
        <p:spPr>
          <a:xfrm flipH="1">
            <a:off x="2285741" y="1240677"/>
            <a:ext cx="17100" cy="5445300"/>
          </a:xfrm>
          <a:prstGeom prst="straightConnector1">
            <a:avLst/>
          </a:prstGeom>
          <a:noFill/>
          <a:ln cap="flat" cmpd="sng" w="19050">
            <a:solidFill>
              <a:schemeClr val="accent6"/>
            </a:solidFill>
            <a:prstDash val="solid"/>
            <a:miter lim="800000"/>
            <a:headEnd len="sm" w="sm" type="none"/>
            <a:tailEnd len="sm" w="sm" type="none"/>
          </a:ln>
        </p:spPr>
      </p:cxnSp>
      <p:grpSp>
        <p:nvGrpSpPr>
          <p:cNvPr id="90" name="Google Shape;90;p15"/>
          <p:cNvGrpSpPr/>
          <p:nvPr/>
        </p:nvGrpSpPr>
        <p:grpSpPr>
          <a:xfrm>
            <a:off x="4362072" y="1263049"/>
            <a:ext cx="2151758" cy="5445661"/>
            <a:chOff x="6105582" y="1876425"/>
            <a:chExt cx="2828283" cy="14078752"/>
          </a:xfrm>
        </p:grpSpPr>
        <p:cxnSp>
          <p:nvCxnSpPr>
            <p:cNvPr id="91" name="Google Shape;91;p15"/>
            <p:cNvCxnSpPr/>
            <p:nvPr/>
          </p:nvCxnSpPr>
          <p:spPr>
            <a:xfrm>
              <a:off x="6105582" y="1876425"/>
              <a:ext cx="0" cy="9308153"/>
            </a:xfrm>
            <a:prstGeom prst="straightConnector1">
              <a:avLst/>
            </a:prstGeom>
            <a:noFill/>
            <a:ln cap="flat" cmpd="sng" w="19050">
              <a:solidFill>
                <a:srgbClr val="82C140"/>
              </a:solidFill>
              <a:prstDash val="solid"/>
              <a:miter lim="800000"/>
              <a:headEnd len="sm" w="sm" type="none"/>
              <a:tailEnd len="sm" w="sm" type="none"/>
            </a:ln>
          </p:spPr>
        </p:cxnSp>
        <p:cxnSp>
          <p:nvCxnSpPr>
            <p:cNvPr id="92" name="Google Shape;92;p15"/>
            <p:cNvCxnSpPr/>
            <p:nvPr/>
          </p:nvCxnSpPr>
          <p:spPr>
            <a:xfrm>
              <a:off x="8933865" y="1876425"/>
              <a:ext cx="0" cy="14078752"/>
            </a:xfrm>
            <a:prstGeom prst="straightConnector1">
              <a:avLst/>
            </a:prstGeom>
            <a:noFill/>
            <a:ln cap="flat" cmpd="sng" w="19050">
              <a:solidFill>
                <a:srgbClr val="82C140"/>
              </a:solidFill>
              <a:prstDash val="solid"/>
              <a:miter lim="800000"/>
              <a:headEnd len="sm" w="sm" type="none"/>
              <a:tailEnd len="sm" w="sm" type="none"/>
            </a:ln>
          </p:spPr>
        </p:cxnSp>
      </p:grpSp>
      <p:sp>
        <p:nvSpPr>
          <p:cNvPr id="93" name="Google Shape;93;p15"/>
          <p:cNvSpPr txBox="1"/>
          <p:nvPr/>
        </p:nvSpPr>
        <p:spPr>
          <a:xfrm>
            <a:off x="200350" y="1171650"/>
            <a:ext cx="2064600" cy="4002000"/>
          </a:xfrm>
          <a:prstGeom prst="rect">
            <a:avLst/>
          </a:prstGeom>
          <a:noFill/>
          <a:ln>
            <a:noFill/>
          </a:ln>
        </p:spPr>
        <p:txBody>
          <a:bodyPr anchorCtr="0" anchor="t" bIns="45700" lIns="0" spcFirstLastPara="1" rIns="102850"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Calibri"/>
                <a:ea typeface="Calibri"/>
                <a:cs typeface="Calibri"/>
                <a:sym typeface="Calibri"/>
              </a:rPr>
              <a:t>Abstract</a:t>
            </a:r>
            <a:endParaRPr>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Drug spelling error is common error in the healthcare in field. In our study, we are exploring multiple methods to detect and recommend correct drug spell based on products list in Drugs@FDA. In this study, we focus on single-letter spelling error. Jaccard distance and edit distance methods recommends correct drug spelling with accuracy of 96% to 98%. Word2Vec and supervised machine learning models (naive bayes, linear regression and logistic regression) failed to recommend drug spelling error with accuracy of 0%. Transformer could be good candidate for spelling error correction task. </a:t>
            </a:r>
            <a:endParaRPr>
              <a:latin typeface="Calibri"/>
              <a:ea typeface="Calibri"/>
              <a:cs typeface="Calibri"/>
              <a:sym typeface="Calibri"/>
            </a:endParaRPr>
          </a:p>
          <a:p>
            <a:pPr indent="-193675" lvl="0" marL="257175"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Introduction</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Previous studies show that drug spelling error may occur up to  17.5% and medical translation error is significant part of medical error in healthcare field.. In this study, we are identifying feasible solutions to check drug spelling and recommend correct drug names if drug names are spelled incorrectly. </a:t>
            </a:r>
            <a:endParaRPr>
              <a:latin typeface="Calibri"/>
              <a:ea typeface="Calibri"/>
              <a:cs typeface="Calibri"/>
              <a:sym typeface="Calibri"/>
            </a:endParaRPr>
          </a:p>
        </p:txBody>
      </p:sp>
      <p:sp>
        <p:nvSpPr>
          <p:cNvPr id="94" name="Google Shape;94;p15"/>
          <p:cNvSpPr/>
          <p:nvPr/>
        </p:nvSpPr>
        <p:spPr>
          <a:xfrm>
            <a:off x="2421943" y="1262991"/>
            <a:ext cx="2036700" cy="1692900"/>
          </a:xfrm>
          <a:prstGeom prst="rect">
            <a:avLst/>
          </a:prstGeom>
          <a:noFill/>
          <a:ln>
            <a:noFill/>
          </a:ln>
        </p:spPr>
        <p:txBody>
          <a:bodyPr anchorCtr="0" anchor="t" bIns="45700" lIns="102850" spcFirstLastPara="1" rIns="102850"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Methodology</a:t>
            </a:r>
            <a:endParaRPr>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u="sng">
                <a:solidFill>
                  <a:schemeClr val="dk1"/>
                </a:solidFill>
                <a:latin typeface="Calibri"/>
                <a:ea typeface="Calibri"/>
                <a:cs typeface="Calibri"/>
                <a:sym typeface="Calibri"/>
              </a:rPr>
              <a:t>Data source</a:t>
            </a:r>
            <a:endParaRPr sz="900" u="sng">
              <a:solidFill>
                <a:schemeClr val="dk1"/>
              </a:solidFill>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Drugs@FDA Data file: </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products.txt (weekly update)</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We focus on outpatient setting and removed drugs that are in intravenous and intramuscular formulations. </a:t>
            </a:r>
            <a:endParaRPr sz="900">
              <a:solidFill>
                <a:schemeClr val="dk1"/>
              </a:solidFill>
              <a:latin typeface="Calibri"/>
              <a:ea typeface="Calibri"/>
              <a:cs typeface="Calibri"/>
              <a:sym typeface="Calibri"/>
            </a:endParaRPr>
          </a:p>
          <a:p>
            <a:pPr indent="0" lvl="0" marL="0" rtl="0" algn="l">
              <a:spcBef>
                <a:spcPts val="0"/>
              </a:spcBef>
              <a:spcAft>
                <a:spcPts val="0"/>
              </a:spcAft>
              <a:buNone/>
            </a:pPr>
            <a:r>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u="sng">
                <a:solidFill>
                  <a:schemeClr val="dk1"/>
                </a:solidFill>
                <a:latin typeface="Calibri"/>
                <a:ea typeface="Calibri"/>
                <a:cs typeface="Calibri"/>
                <a:sym typeface="Calibri"/>
              </a:rPr>
              <a:t>Types of drug spelling errors</a:t>
            </a:r>
            <a:endParaRPr sz="900" u="sng">
              <a:solidFill>
                <a:schemeClr val="dk1"/>
              </a:solidFill>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-transpose (positions of two letters are exchanged)</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-addition (add one letter)</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en-US" sz="900">
                <a:solidFill>
                  <a:schemeClr val="dk1"/>
                </a:solidFill>
                <a:latin typeface="Calibri"/>
                <a:ea typeface="Calibri"/>
                <a:cs typeface="Calibri"/>
                <a:sym typeface="Calibri"/>
              </a:rPr>
              <a:t>-deletion (delete one letter)</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a:solidFill>
                  <a:schemeClr val="dk1"/>
                </a:solidFill>
                <a:latin typeface="Calibri"/>
                <a:ea typeface="Calibri"/>
                <a:cs typeface="Calibri"/>
                <a:sym typeface="Calibri"/>
              </a:rPr>
              <a:t>-replacemen (vow to vow replacement, consonant to consonant replacement).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u="sng">
                <a:solidFill>
                  <a:schemeClr val="dk1"/>
                </a:solidFill>
                <a:latin typeface="Calibri"/>
                <a:ea typeface="Calibri"/>
                <a:cs typeface="Calibri"/>
                <a:sym typeface="Calibri"/>
              </a:rPr>
              <a:t>Unsupervised Methods</a:t>
            </a:r>
            <a:endParaRPr sz="900" u="sng">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u="sng">
                <a:solidFill>
                  <a:schemeClr val="dk1"/>
                </a:solidFill>
                <a:latin typeface="Calibri"/>
                <a:ea typeface="Calibri"/>
                <a:cs typeface="Calibri"/>
                <a:sym typeface="Calibri"/>
              </a:rPr>
              <a:t>J</a:t>
            </a:r>
            <a:r>
              <a:rPr lang="en-US" sz="900">
                <a:solidFill>
                  <a:schemeClr val="dk1"/>
                </a:solidFill>
                <a:latin typeface="Calibri"/>
                <a:ea typeface="Calibri"/>
                <a:cs typeface="Calibri"/>
                <a:sym typeface="Calibri"/>
              </a:rPr>
              <a:t>accard distance, edit distance (Levenshtein distance), word2vec, pyspellchecker python package (edit distance)</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900" u="sng">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u="sng">
                <a:solidFill>
                  <a:schemeClr val="dk1"/>
                </a:solidFill>
                <a:latin typeface="Calibri"/>
                <a:ea typeface="Calibri"/>
                <a:cs typeface="Calibri"/>
                <a:sym typeface="Calibri"/>
              </a:rPr>
              <a:t>Supervised Machine Learning Methods</a:t>
            </a:r>
            <a:endParaRPr sz="900" u="sng">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a:solidFill>
                  <a:schemeClr val="dk1"/>
                </a:solidFill>
                <a:latin typeface="Calibri"/>
                <a:ea typeface="Calibri"/>
                <a:cs typeface="Calibri"/>
                <a:sym typeface="Calibri"/>
              </a:rPr>
              <a:t>Naive Bayes, linear classification, logistic classification, Transformer </a:t>
            </a:r>
            <a:endParaRPr sz="900">
              <a:solidFill>
                <a:schemeClr val="dk1"/>
              </a:solidFill>
              <a:latin typeface="Calibri"/>
              <a:ea typeface="Calibri"/>
              <a:cs typeface="Calibri"/>
              <a:sym typeface="Calibri"/>
            </a:endParaRPr>
          </a:p>
          <a:p>
            <a:pPr indent="0" lvl="0" marL="0" rtl="0" algn="l">
              <a:spcBef>
                <a:spcPts val="0"/>
              </a:spcBef>
              <a:spcAft>
                <a:spcPts val="0"/>
              </a:spcAft>
              <a:buNone/>
            </a:pPr>
            <a:r>
              <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en-US" sz="900" u="sng">
                <a:solidFill>
                  <a:schemeClr val="dk1"/>
                </a:solidFill>
                <a:latin typeface="Calibri"/>
                <a:ea typeface="Calibri"/>
                <a:cs typeface="Calibri"/>
                <a:sym typeface="Calibri"/>
              </a:rPr>
              <a:t>Measurement</a:t>
            </a:r>
            <a:endParaRPr sz="900" u="sng">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900">
                <a:solidFill>
                  <a:schemeClr val="dk1"/>
                </a:solidFill>
                <a:latin typeface="Calibri"/>
                <a:ea typeface="Calibri"/>
                <a:cs typeface="Calibri"/>
                <a:sym typeface="Calibri"/>
              </a:rPr>
              <a:t>Accuracies of test samples are reported.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b="1" sz="825">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000">
              <a:solidFill>
                <a:schemeClr val="dk1"/>
              </a:solidFill>
              <a:latin typeface="Calibri"/>
              <a:ea typeface="Calibri"/>
              <a:cs typeface="Calibri"/>
              <a:sym typeface="Calibri"/>
            </a:endParaRPr>
          </a:p>
        </p:txBody>
      </p:sp>
      <p:sp>
        <p:nvSpPr>
          <p:cNvPr id="95" name="Google Shape;95;p15"/>
          <p:cNvSpPr/>
          <p:nvPr/>
        </p:nvSpPr>
        <p:spPr>
          <a:xfrm>
            <a:off x="2504100" y="5852725"/>
            <a:ext cx="3882900" cy="841200"/>
          </a:xfrm>
          <a:prstGeom prst="rect">
            <a:avLst/>
          </a:prstGeom>
          <a:solidFill>
            <a:srgbClr val="1E6A5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96" name="Google Shape;96;p15"/>
          <p:cNvSpPr txBox="1"/>
          <p:nvPr/>
        </p:nvSpPr>
        <p:spPr>
          <a:xfrm>
            <a:off x="4428275" y="1262999"/>
            <a:ext cx="1989300" cy="2432100"/>
          </a:xfrm>
          <a:prstGeom prst="rect">
            <a:avLst/>
          </a:prstGeom>
          <a:noFill/>
          <a:ln>
            <a:noFill/>
          </a:ln>
        </p:spPr>
        <p:txBody>
          <a:bodyPr anchorCtr="0" anchor="t" bIns="45700" lIns="102850" spcFirstLastPara="1" rIns="102850" wrap="square" tIns="45700">
            <a:spAutoFit/>
          </a:bodyPr>
          <a:lstStyle/>
          <a:p>
            <a:pPr indent="0" lvl="0" marL="0" rtl="0" algn="l">
              <a:spcBef>
                <a:spcPts val="0"/>
              </a:spcBef>
              <a:spcAft>
                <a:spcPts val="0"/>
              </a:spcAft>
              <a:buClr>
                <a:schemeClr val="dk1"/>
              </a:buClr>
              <a:buFont typeface="Arial"/>
              <a:buNone/>
            </a:pPr>
            <a:r>
              <a:rPr b="1" lang="en-US" sz="1300">
                <a:solidFill>
                  <a:schemeClr val="dk1"/>
                </a:solidFill>
                <a:latin typeface="Calibri"/>
                <a:ea typeface="Calibri"/>
                <a:cs typeface="Calibri"/>
                <a:sym typeface="Calibri"/>
              </a:rPr>
              <a:t>Results</a:t>
            </a:r>
            <a:endParaRPr sz="13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900">
                <a:solidFill>
                  <a:schemeClr val="dk1"/>
                </a:solidFill>
                <a:latin typeface="Calibri"/>
                <a:ea typeface="Calibri"/>
                <a:cs typeface="Calibri"/>
                <a:sym typeface="Calibri"/>
              </a:rPr>
              <a:t>5,583 drug names are identified from Drugs@FDA datafile. </a:t>
            </a:r>
            <a:endParaRPr sz="9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900">
                <a:solidFill>
                  <a:schemeClr val="dk1"/>
                </a:solidFill>
                <a:latin typeface="Calibri"/>
                <a:ea typeface="Calibri"/>
                <a:cs typeface="Calibri"/>
                <a:sym typeface="Calibri"/>
              </a:rPr>
              <a:t>In this study, we only study single-letter spelling error and find that Jaccard distance and edit distance (Levenshtein distance) can have 96+% accuracy in finding correct spelling. The accuracy of word2vec, supervised machine learning models (naive bayes, linear regression and logistic regressions) are 0 %. Transformer shows accuracy of 70.39%.</a:t>
            </a:r>
            <a:endParaRPr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300">
              <a:solidFill>
                <a:schemeClr val="dk1"/>
              </a:solidFill>
              <a:latin typeface="Calibri"/>
              <a:ea typeface="Calibri"/>
              <a:cs typeface="Calibri"/>
              <a:sym typeface="Calibri"/>
            </a:endParaRPr>
          </a:p>
        </p:txBody>
      </p:sp>
      <p:sp>
        <p:nvSpPr>
          <p:cNvPr id="97" name="Google Shape;97;p15"/>
          <p:cNvSpPr/>
          <p:nvPr/>
        </p:nvSpPr>
        <p:spPr>
          <a:xfrm>
            <a:off x="2769350" y="5852725"/>
            <a:ext cx="3505500" cy="841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300">
                <a:solidFill>
                  <a:schemeClr val="lt1"/>
                </a:solidFill>
                <a:latin typeface="Proxima Nova"/>
                <a:ea typeface="Proxima Nova"/>
                <a:cs typeface="Proxima Nova"/>
                <a:sym typeface="Proxima Nova"/>
              </a:rPr>
              <a:t>Recommendations</a:t>
            </a:r>
            <a:endParaRPr sz="900">
              <a:solidFill>
                <a:schemeClr val="dk1"/>
              </a:solidFill>
            </a:endParaRPr>
          </a:p>
          <a:p>
            <a:pPr indent="0" lvl="0" marL="0" rtl="0" algn="ctr">
              <a:spcBef>
                <a:spcPts val="0"/>
              </a:spcBef>
              <a:spcAft>
                <a:spcPts val="0"/>
              </a:spcAft>
              <a:buClr>
                <a:schemeClr val="dk1"/>
              </a:buClr>
              <a:buFont typeface="Arial"/>
              <a:buNone/>
            </a:pPr>
            <a:r>
              <a:t/>
            </a:r>
            <a:endParaRPr b="1" sz="250">
              <a:solidFill>
                <a:schemeClr val="lt1"/>
              </a:solidFill>
              <a:latin typeface="Proxima Nova"/>
              <a:ea typeface="Proxima Nova"/>
              <a:cs typeface="Proxima Nova"/>
              <a:sym typeface="Proxima Nova"/>
            </a:endParaRPr>
          </a:p>
          <a:p>
            <a:pPr indent="0" lvl="0" marL="0" rtl="0" algn="ctr">
              <a:spcBef>
                <a:spcPts val="0"/>
              </a:spcBef>
              <a:spcAft>
                <a:spcPts val="0"/>
              </a:spcAft>
              <a:buClr>
                <a:schemeClr val="dk1"/>
              </a:buClr>
              <a:buFont typeface="Arial"/>
              <a:buNone/>
            </a:pPr>
            <a:r>
              <a:rPr lang="en-US" sz="700">
                <a:solidFill>
                  <a:schemeClr val="lt1"/>
                </a:solidFill>
                <a:latin typeface="Proxima Nova"/>
                <a:ea typeface="Proxima Nova"/>
                <a:cs typeface="Proxima Nova"/>
                <a:sym typeface="Proxima Nova"/>
              </a:rPr>
              <a:t>Jaccard distance and edit distance methods are feasible solution in drug spelling correction. Word2Vec, naive bayes, linear classification,  logistic classification models are not suitable for drug spelling tasks. Transformer is promising in this task. Further studies are needed for multiple letters spelling errors. </a:t>
            </a:r>
            <a:endParaRPr b="1" sz="800">
              <a:solidFill>
                <a:schemeClr val="lt1"/>
              </a:solidFill>
              <a:latin typeface="Proxima Nova"/>
              <a:ea typeface="Proxima Nova"/>
              <a:cs typeface="Proxima Nova"/>
              <a:sym typeface="Proxima Nova"/>
            </a:endParaRPr>
          </a:p>
        </p:txBody>
      </p:sp>
      <p:sp>
        <p:nvSpPr>
          <p:cNvPr id="98" name="Google Shape;98;p15"/>
          <p:cNvSpPr txBox="1"/>
          <p:nvPr/>
        </p:nvSpPr>
        <p:spPr>
          <a:xfrm>
            <a:off x="6649600" y="1302850"/>
            <a:ext cx="2334600" cy="5330400"/>
          </a:xfrm>
          <a:prstGeom prst="rect">
            <a:avLst/>
          </a:prstGeom>
          <a:noFill/>
          <a:ln>
            <a:noFill/>
          </a:ln>
        </p:spPr>
        <p:txBody>
          <a:bodyPr anchorCtr="0" anchor="t" bIns="45700" lIns="102850" spcFirstLastPara="1" rIns="102850" wrap="square" tIns="45700">
            <a:spAutoFit/>
          </a:bodyPr>
          <a:lstStyle/>
          <a:p>
            <a:pPr indent="0" lvl="0" marL="0" rtl="0" algn="l">
              <a:spcBef>
                <a:spcPts val="0"/>
              </a:spcBef>
              <a:spcAft>
                <a:spcPts val="0"/>
              </a:spcAft>
              <a:buClr>
                <a:schemeClr val="dk1"/>
              </a:buClr>
              <a:buFont typeface="Arial"/>
              <a:buNone/>
            </a:pPr>
            <a:r>
              <a:rPr b="1" lang="en-US">
                <a:solidFill>
                  <a:schemeClr val="dk1"/>
                </a:solidFill>
                <a:latin typeface="Calibri"/>
                <a:ea typeface="Calibri"/>
                <a:cs typeface="Calibri"/>
                <a:sym typeface="Calibri"/>
              </a:rPr>
              <a:t>Study limitation</a:t>
            </a:r>
            <a:endParaRPr b="1">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000">
                <a:solidFill>
                  <a:schemeClr val="dk1"/>
                </a:solidFill>
                <a:latin typeface="Calibri"/>
                <a:ea typeface="Calibri"/>
                <a:cs typeface="Calibri"/>
                <a:sym typeface="Calibri"/>
              </a:rPr>
              <a:t>In this study, we only created single letter errors and our result is solely based on spelling errors on 1 letter error.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050">
                <a:solidFill>
                  <a:schemeClr val="dk1"/>
                </a:solidFill>
                <a:highlight>
                  <a:srgbClr val="FFFFFF"/>
                </a:highlight>
                <a:latin typeface="Calibri"/>
                <a:ea typeface="Calibri"/>
                <a:cs typeface="Calibri"/>
                <a:sym typeface="Calibri"/>
              </a:rPr>
              <a:t>182669 were split into train and test with 80 and 20 percent split for transformer and data we use for the drug was single word.</a:t>
            </a:r>
            <a:endParaRPr sz="10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a:solidFill>
                  <a:schemeClr val="dk1"/>
                </a:solidFill>
                <a:latin typeface="Calibri"/>
                <a:ea typeface="Calibri"/>
                <a:cs typeface="Calibri"/>
                <a:sym typeface="Calibri"/>
              </a:rPr>
              <a:t>Conclusion </a:t>
            </a:r>
            <a:endParaRPr b="1">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000">
                <a:solidFill>
                  <a:schemeClr val="dk1"/>
                </a:solidFill>
                <a:latin typeface="Calibri"/>
                <a:ea typeface="Calibri"/>
                <a:cs typeface="Calibri"/>
                <a:sym typeface="Calibri"/>
              </a:rPr>
              <a:t>Jaccard distance and edit distance provide high accuracy in recommending correct drug spelling and supervised machine learning models are not feasible ways to provide correct drug spelling. </a:t>
            </a:r>
            <a:endParaRPr b="1" sz="1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a:solidFill>
                  <a:schemeClr val="dk1"/>
                </a:solidFill>
                <a:latin typeface="Calibri"/>
                <a:ea typeface="Calibri"/>
                <a:cs typeface="Calibri"/>
                <a:sym typeface="Calibri"/>
              </a:rPr>
              <a:t>Reference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000">
                <a:solidFill>
                  <a:srgbClr val="212121"/>
                </a:solidFill>
                <a:highlight>
                  <a:srgbClr val="FFFFFF"/>
                </a:highlight>
                <a:latin typeface="Calibri"/>
                <a:ea typeface="Calibri"/>
                <a:cs typeface="Calibri"/>
                <a:sym typeface="Calibri"/>
              </a:rPr>
              <a:t>1. Senger C, Kaltschmidt J, Schmitt SP, Pruszydlo MG, Haefeli WE. Misspellings in drug information system queries: characteristics of drug name spelling errors and strategies for their prevention. Int J Med Inform. 2010 Dec;79(12):832-9. doi: 10.1016/j.ijmedinf.2010.09.005. Epub 2010 Oct 15. PMID: 20951634.</a:t>
            </a:r>
            <a:endParaRPr sz="1000">
              <a:solidFill>
                <a:srgbClr val="21212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000">
              <a:solidFill>
                <a:srgbClr val="21212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000">
                <a:solidFill>
                  <a:schemeClr val="dk1"/>
                </a:solidFill>
                <a:latin typeface="Calibri"/>
                <a:ea typeface="Calibri"/>
                <a:cs typeface="Calibri"/>
                <a:sym typeface="Calibri"/>
              </a:rPr>
              <a:t>2. Drugs@FDA. </a:t>
            </a:r>
            <a:r>
              <a:rPr lang="en-US" sz="1000" u="sng">
                <a:solidFill>
                  <a:schemeClr val="hlink"/>
                </a:solidFill>
                <a:latin typeface="Calibri"/>
                <a:ea typeface="Calibri"/>
                <a:cs typeface="Calibri"/>
                <a:sym typeface="Calibri"/>
                <a:hlinkClick r:id="rId3"/>
              </a:rPr>
              <a:t>https://www.fda.gov/drugs/drug-approvals-and-databases/drugsfda-data-files</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000">
                <a:solidFill>
                  <a:schemeClr val="dk1"/>
                </a:solidFill>
                <a:latin typeface="Calibri"/>
                <a:ea typeface="Calibri"/>
                <a:cs typeface="Calibri"/>
                <a:sym typeface="Calibri"/>
              </a:rPr>
              <a:t>3. Project repo: </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000">
              <a:solidFill>
                <a:schemeClr val="dk1"/>
              </a:solidFill>
              <a:latin typeface="Calibri"/>
              <a:ea typeface="Calibri"/>
              <a:cs typeface="Calibri"/>
              <a:sym typeface="Calibri"/>
            </a:endParaRPr>
          </a:p>
        </p:txBody>
      </p:sp>
      <p:sp>
        <p:nvSpPr>
          <p:cNvPr id="99" name="Google Shape;99;p15"/>
          <p:cNvSpPr/>
          <p:nvPr/>
        </p:nvSpPr>
        <p:spPr>
          <a:xfrm>
            <a:off x="3849156" y="982510"/>
            <a:ext cx="1445700" cy="34200"/>
          </a:xfrm>
          <a:prstGeom prst="rect">
            <a:avLst/>
          </a:prstGeom>
          <a:solidFill>
            <a:srgbClr val="1E6A5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100" name="Google Shape;100;p15"/>
          <p:cNvPicPr preferRelativeResize="0"/>
          <p:nvPr/>
        </p:nvPicPr>
        <p:blipFill rotWithShape="1">
          <a:blip r:embed="rId4">
            <a:alphaModFix/>
          </a:blip>
          <a:srcRect b="0" l="0" r="0" t="0"/>
          <a:stretch/>
        </p:blipFill>
        <p:spPr>
          <a:xfrm>
            <a:off x="468447" y="75063"/>
            <a:ext cx="1575631" cy="138713"/>
          </a:xfrm>
          <a:prstGeom prst="rect">
            <a:avLst/>
          </a:prstGeom>
          <a:noFill/>
          <a:ln>
            <a:noFill/>
          </a:ln>
        </p:spPr>
      </p:pic>
      <p:graphicFrame>
        <p:nvGraphicFramePr>
          <p:cNvPr id="101" name="Google Shape;101;p15"/>
          <p:cNvGraphicFramePr/>
          <p:nvPr/>
        </p:nvGraphicFramePr>
        <p:xfrm>
          <a:off x="4458850" y="3659995"/>
          <a:ext cx="3000000" cy="3000000"/>
        </p:xfrm>
        <a:graphic>
          <a:graphicData uri="http://schemas.openxmlformats.org/drawingml/2006/table">
            <a:tbl>
              <a:tblPr>
                <a:noFill/>
                <a:tableStyleId>{E5867C22-F9C2-43E1-A83D-FBAD3C89D845}</a:tableStyleId>
              </a:tblPr>
              <a:tblGrid>
                <a:gridCol w="994650"/>
                <a:gridCol w="994650"/>
              </a:tblGrid>
              <a:tr h="277100">
                <a:tc>
                  <a:txBody>
                    <a:bodyPr/>
                    <a:lstStyle/>
                    <a:p>
                      <a:pPr indent="0" lvl="0" marL="0" rtl="0" algn="l">
                        <a:spcBef>
                          <a:spcPts val="0"/>
                        </a:spcBef>
                        <a:spcAft>
                          <a:spcPts val="0"/>
                        </a:spcAft>
                        <a:buNone/>
                      </a:pPr>
                      <a:r>
                        <a:rPr b="1" lang="en-US" sz="700"/>
                        <a:t>Method</a:t>
                      </a:r>
                      <a:endParaRPr b="1" sz="700"/>
                    </a:p>
                  </a:txBody>
                  <a:tcPr marT="91425" marB="91425" marR="91425" marL="91425"/>
                </a:tc>
                <a:tc>
                  <a:txBody>
                    <a:bodyPr/>
                    <a:lstStyle/>
                    <a:p>
                      <a:pPr indent="0" lvl="0" marL="0" rtl="0" algn="l">
                        <a:spcBef>
                          <a:spcPts val="0"/>
                        </a:spcBef>
                        <a:spcAft>
                          <a:spcPts val="0"/>
                        </a:spcAft>
                        <a:buNone/>
                      </a:pPr>
                      <a:r>
                        <a:rPr b="1" lang="en-US" sz="700"/>
                        <a:t>Accuracy</a:t>
                      </a:r>
                      <a:endParaRPr b="1" sz="700"/>
                    </a:p>
                  </a:txBody>
                  <a:tcPr marT="91425" marB="91425" marR="91425" marL="91425"/>
                </a:tc>
              </a:tr>
              <a:tr h="277100">
                <a:tc>
                  <a:txBody>
                    <a:bodyPr/>
                    <a:lstStyle/>
                    <a:p>
                      <a:pPr indent="0" lvl="0" marL="0" rtl="0" algn="l">
                        <a:spcBef>
                          <a:spcPts val="0"/>
                        </a:spcBef>
                        <a:spcAft>
                          <a:spcPts val="0"/>
                        </a:spcAft>
                        <a:buNone/>
                      </a:pPr>
                      <a:r>
                        <a:rPr b="1" lang="en-US" sz="700"/>
                        <a:t>Jaccard distance</a:t>
                      </a:r>
                      <a:endParaRPr b="1" sz="700"/>
                    </a:p>
                  </a:txBody>
                  <a:tcPr marT="91425" marB="91425" marR="91425" marL="91425"/>
                </a:tc>
                <a:tc>
                  <a:txBody>
                    <a:bodyPr/>
                    <a:lstStyle/>
                    <a:p>
                      <a:pPr indent="0" lvl="0" marL="0" rtl="0" algn="l">
                        <a:spcBef>
                          <a:spcPts val="0"/>
                        </a:spcBef>
                        <a:spcAft>
                          <a:spcPts val="0"/>
                        </a:spcAft>
                        <a:buNone/>
                      </a:pPr>
                      <a:r>
                        <a:rPr b="1" lang="en-US" sz="700"/>
                        <a:t>96%</a:t>
                      </a:r>
                      <a:endParaRPr b="1" sz="700"/>
                    </a:p>
                  </a:txBody>
                  <a:tcPr marT="91425" marB="91425" marR="91425" marL="91425"/>
                </a:tc>
              </a:tr>
              <a:tr h="253375">
                <a:tc>
                  <a:txBody>
                    <a:bodyPr/>
                    <a:lstStyle/>
                    <a:p>
                      <a:pPr indent="0" lvl="0" marL="0" rtl="0" algn="l">
                        <a:spcBef>
                          <a:spcPts val="0"/>
                        </a:spcBef>
                        <a:spcAft>
                          <a:spcPts val="0"/>
                        </a:spcAft>
                        <a:buNone/>
                      </a:pPr>
                      <a:r>
                        <a:rPr b="1" lang="en-US" sz="700"/>
                        <a:t>Edit distance </a:t>
                      </a:r>
                      <a:endParaRPr b="1" sz="700"/>
                    </a:p>
                  </a:txBody>
                  <a:tcPr marT="91425" marB="91425" marR="91425" marL="91425"/>
                </a:tc>
                <a:tc>
                  <a:txBody>
                    <a:bodyPr/>
                    <a:lstStyle/>
                    <a:p>
                      <a:pPr indent="0" lvl="0" marL="0" rtl="0" algn="l">
                        <a:spcBef>
                          <a:spcPts val="0"/>
                        </a:spcBef>
                        <a:spcAft>
                          <a:spcPts val="0"/>
                        </a:spcAft>
                        <a:buNone/>
                      </a:pPr>
                      <a:r>
                        <a:rPr b="1" lang="en-US" sz="700"/>
                        <a:t>99%</a:t>
                      </a:r>
                      <a:endParaRPr b="1" sz="700"/>
                    </a:p>
                  </a:txBody>
                  <a:tcPr marT="91425" marB="91425" marR="91425" marL="91425"/>
                </a:tc>
              </a:tr>
              <a:tr h="100000">
                <a:tc>
                  <a:txBody>
                    <a:bodyPr/>
                    <a:lstStyle/>
                    <a:p>
                      <a:pPr indent="0" lvl="0" marL="0" rtl="0" algn="l">
                        <a:spcBef>
                          <a:spcPts val="0"/>
                        </a:spcBef>
                        <a:spcAft>
                          <a:spcPts val="0"/>
                        </a:spcAft>
                        <a:buNone/>
                      </a:pPr>
                      <a:r>
                        <a:rPr b="1" lang="en-US" sz="700"/>
                        <a:t>Transformer</a:t>
                      </a:r>
                      <a:endParaRPr b="1" sz="700"/>
                    </a:p>
                  </a:txBody>
                  <a:tcPr marT="91425" marB="91425" marR="91425" marL="91425"/>
                </a:tc>
                <a:tc>
                  <a:txBody>
                    <a:bodyPr/>
                    <a:lstStyle/>
                    <a:p>
                      <a:pPr indent="0" lvl="0" marL="0" rtl="0" algn="l">
                        <a:spcBef>
                          <a:spcPts val="0"/>
                        </a:spcBef>
                        <a:spcAft>
                          <a:spcPts val="0"/>
                        </a:spcAft>
                        <a:buNone/>
                      </a:pPr>
                      <a:r>
                        <a:rPr b="1" lang="en-US" sz="700"/>
                        <a:t>70.39%*</a:t>
                      </a:r>
                      <a:endParaRPr b="1" sz="700"/>
                    </a:p>
                  </a:txBody>
                  <a:tcPr marT="91425" marB="91425" marR="91425" marL="91425"/>
                </a:tc>
              </a:tr>
            </a:tbl>
          </a:graphicData>
        </a:graphic>
      </p:graphicFrame>
      <p:pic>
        <p:nvPicPr>
          <p:cNvPr id="102" name="Google Shape;102;p15"/>
          <p:cNvPicPr preferRelativeResize="0"/>
          <p:nvPr/>
        </p:nvPicPr>
        <p:blipFill rotWithShape="1">
          <a:blip r:embed="rId5">
            <a:alphaModFix/>
          </a:blip>
          <a:srcRect b="-9502" l="0" r="-1235" t="-148029"/>
          <a:stretch/>
        </p:blipFill>
        <p:spPr>
          <a:xfrm>
            <a:off x="91125" y="3583825"/>
            <a:ext cx="2151751" cy="3220890"/>
          </a:xfrm>
          <a:prstGeom prst="rect">
            <a:avLst/>
          </a:prstGeom>
          <a:noFill/>
          <a:ln>
            <a:noFill/>
          </a:ln>
        </p:spPr>
      </p:pic>
      <p:pic>
        <p:nvPicPr>
          <p:cNvPr id="103" name="Google Shape;103;p15"/>
          <p:cNvPicPr preferRelativeResize="0"/>
          <p:nvPr/>
        </p:nvPicPr>
        <p:blipFill>
          <a:blip r:embed="rId6">
            <a:alphaModFix/>
          </a:blip>
          <a:stretch>
            <a:fillRect/>
          </a:stretch>
        </p:blipFill>
        <p:spPr>
          <a:xfrm>
            <a:off x="7534550" y="6134100"/>
            <a:ext cx="1104575" cy="561450"/>
          </a:xfrm>
          <a:prstGeom prst="rect">
            <a:avLst/>
          </a:prstGeom>
          <a:noFill/>
          <a:ln>
            <a:noFill/>
          </a:ln>
        </p:spPr>
      </p:pic>
      <p:pic>
        <p:nvPicPr>
          <p:cNvPr id="104" name="Google Shape;104;p15"/>
          <p:cNvPicPr preferRelativeResize="0"/>
          <p:nvPr/>
        </p:nvPicPr>
        <p:blipFill rotWithShape="1">
          <a:blip r:embed="rId7">
            <a:alphaModFix/>
          </a:blip>
          <a:srcRect b="0" l="0" r="5347" t="0"/>
          <a:stretch/>
        </p:blipFill>
        <p:spPr>
          <a:xfrm>
            <a:off x="4377625" y="5227625"/>
            <a:ext cx="2036700" cy="415500"/>
          </a:xfrm>
          <a:prstGeom prst="rect">
            <a:avLst/>
          </a:prstGeom>
          <a:noFill/>
          <a:ln>
            <a:noFill/>
          </a:ln>
        </p:spPr>
      </p:pic>
      <p:sp>
        <p:nvSpPr>
          <p:cNvPr id="105" name="Google Shape;105;p15"/>
          <p:cNvSpPr txBox="1"/>
          <p:nvPr/>
        </p:nvSpPr>
        <p:spPr>
          <a:xfrm>
            <a:off x="4428275" y="4825688"/>
            <a:ext cx="183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User Interface</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