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0" r:id="rId2"/>
    <p:sldId id="262" r:id="rId3"/>
    <p:sldId id="261" r:id="rId4"/>
    <p:sldId id="263" r:id="rId5"/>
    <p:sldId id="264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, Zhengqi" initials="DZ" lastIdx="1" clrIdx="0">
    <p:extLst>
      <p:ext uri="{19B8F6BF-5375-455C-9EA6-DF929625EA0E}">
        <p15:presenceInfo xmlns:p15="http://schemas.microsoft.com/office/powerpoint/2012/main" userId="Dong, Zhengq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82086" autoAdjust="0"/>
  </p:normalViewPr>
  <p:slideViewPr>
    <p:cSldViewPr snapToGrid="0">
      <p:cViewPr varScale="1">
        <p:scale>
          <a:sx n="89" d="100"/>
          <a:sy n="89" d="100"/>
        </p:scale>
        <p:origin x="1320" y="96"/>
      </p:cViewPr>
      <p:guideLst/>
    </p:cSldViewPr>
  </p:slideViewPr>
  <p:outlineViewPr>
    <p:cViewPr>
      <p:scale>
        <a:sx n="33" d="100"/>
        <a:sy n="33" d="100"/>
      </p:scale>
      <p:origin x="0" y="-183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7338-1EF8-4B19-ADB0-AF81C40FD6E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22B3-316C-4738-A0B0-3A503C30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phonebook </a:t>
            </a:r>
            <a:r>
              <a:rPr lang="en-US" sz="1800" b="1" i="0" u="none" strike="noStrike" baseline="0" dirty="0">
                <a:solidFill>
                  <a:srgbClr val="D05C00"/>
                </a:solidFill>
                <a:latin typeface="LuxiMono-Bold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9A05"/>
                </a:solidFill>
                <a:latin typeface="LuxiMono"/>
              </a:rPr>
              <a:t>'bob'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7387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9A05"/>
                </a:solidFill>
                <a:latin typeface="LuxiMono"/>
              </a:rPr>
              <a:t>'</a:t>
            </a:r>
            <a:r>
              <a:rPr lang="en-US" sz="1800" b="0" i="0" u="none" strike="noStrike" baseline="0" dirty="0" err="1">
                <a:solidFill>
                  <a:srgbClr val="4F9A05"/>
                </a:solidFill>
                <a:latin typeface="LuxiMono"/>
              </a:rPr>
              <a:t>alice</a:t>
            </a:r>
            <a:r>
              <a:rPr lang="en-US" sz="1800" b="0" i="0" u="none" strike="noStrike" baseline="0" dirty="0">
                <a:solidFill>
                  <a:srgbClr val="4F9A05"/>
                </a:solidFill>
                <a:latin typeface="LuxiMono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3719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9A05"/>
                </a:solidFill>
                <a:latin typeface="LuxiMono"/>
              </a:rPr>
              <a:t>'jack'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7052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squares </a:t>
            </a:r>
            <a:r>
              <a:rPr lang="en-US" sz="1800" b="1" i="0" u="none" strike="noStrike" baseline="0" dirty="0">
                <a:solidFill>
                  <a:srgbClr val="D05C00"/>
                </a:solidFill>
                <a:latin typeface="LuxiMono-Bold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{x: x </a:t>
            </a:r>
            <a:r>
              <a:rPr lang="en-US" sz="1800" b="1" i="0" u="none" strike="noStrike" baseline="0" dirty="0">
                <a:solidFill>
                  <a:srgbClr val="D05C00"/>
                </a:solidFill>
                <a:latin typeface="LuxiMono-Bold"/>
              </a:rPr>
              <a:t>*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x </a:t>
            </a:r>
            <a:r>
              <a:rPr lang="en-US" sz="1800" b="1" i="0" u="none" strike="noStrike" baseline="0" dirty="0">
                <a:solidFill>
                  <a:srgbClr val="214A88"/>
                </a:solidFill>
                <a:latin typeface="LuxiMono-Bold"/>
              </a:rPr>
              <a:t>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x </a:t>
            </a:r>
            <a:r>
              <a:rPr lang="en-US" sz="1800" b="1" i="0" u="none" strike="noStrike" baseline="0" dirty="0">
                <a:solidFill>
                  <a:srgbClr val="214A88"/>
                </a:solidFill>
                <a:latin typeface="LuxiMono-Bold"/>
              </a:rPr>
              <a:t>in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range(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6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)}</a:t>
            </a:r>
          </a:p>
          <a:p>
            <a:pPr algn="l"/>
            <a:r>
              <a:rPr lang="en-US" sz="18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phonebook[</a:t>
            </a:r>
            <a:r>
              <a:rPr lang="en-US" sz="1800" b="0" i="0" u="none" strike="noStrike" baseline="0" dirty="0">
                <a:solidFill>
                  <a:srgbClr val="4F9A05"/>
                </a:solidFill>
                <a:latin typeface="LuxiMono"/>
              </a:rPr>
              <a:t>'</a:t>
            </a:r>
            <a:r>
              <a:rPr lang="en-US" sz="1800" b="0" i="0" u="none" strike="noStrike" baseline="0" dirty="0" err="1">
                <a:solidFill>
                  <a:srgbClr val="4F9A05"/>
                </a:solidFill>
                <a:latin typeface="LuxiMono"/>
              </a:rPr>
              <a:t>alice</a:t>
            </a:r>
            <a:r>
              <a:rPr lang="en-US" sz="1800" b="0" i="0" u="none" strike="noStrike" baseline="0" dirty="0">
                <a:solidFill>
                  <a:srgbClr val="4F9A05"/>
                </a:solidFill>
                <a:latin typeface="LuxiMono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]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3719</a:t>
            </a:r>
          </a:p>
          <a:p>
            <a:pPr algn="l"/>
            <a:r>
              <a:rPr lang="en-US" sz="18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squares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{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9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16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5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800" b="0" i="0" u="none" strike="noStrike" baseline="0" dirty="0">
                <a:solidFill>
                  <a:srgbClr val="0000D0"/>
                </a:solidFill>
                <a:latin typeface="LuxiMono"/>
              </a:rPr>
              <a:t>25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xiMono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22B3-316C-4738-A0B0-3A503C3015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  <a:p>
            <a:pPr marL="228600" indent="-228600">
              <a:buAutoNum type="arabicPeriod"/>
            </a:pPr>
            <a:r>
              <a:rPr lang="en-US" dirty="0"/>
              <a:t>https://www.freecodecamp.org/news/python-string-manipulation-handbook/</a:t>
            </a:r>
          </a:p>
          <a:p>
            <a:pPr marL="228600" indent="-228600">
              <a:buAutoNum type="arabicPeriod"/>
            </a:pPr>
            <a:r>
              <a:rPr lang="en-US" dirty="0"/>
              <a:t>https://www.programiz.com/python-programming/methods/string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22B3-316C-4738-A0B0-3A503C3015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2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5935C-2CFB-469E-A290-C3BCC8204D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27" r="6528" b="9921"/>
          <a:stretch/>
        </p:blipFill>
        <p:spPr>
          <a:xfrm>
            <a:off x="3503776" y="0"/>
            <a:ext cx="86882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819" y="454702"/>
            <a:ext cx="11398552" cy="23876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53" y="2860569"/>
            <a:ext cx="11381619" cy="501707"/>
          </a:xfrm>
        </p:spPr>
        <p:txBody>
          <a:bodyPr/>
          <a:lstStyle>
            <a:lvl1pPr marL="0" indent="0" algn="l"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 Here, Right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3362271"/>
            <a:ext cx="11403389" cy="542075"/>
          </a:xfrm>
        </p:spPr>
        <p:txBody>
          <a:bodyPr>
            <a:normAutofit/>
          </a:bodyPr>
          <a:lstStyle>
            <a:lvl1pPr marL="0" indent="0" algn="l">
              <a:buNone/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Name(s)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1" y="3903674"/>
            <a:ext cx="11381316" cy="6048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MM/DD/YYYY</a:t>
            </a:r>
          </a:p>
        </p:txBody>
      </p:sp>
      <p:pic>
        <p:nvPicPr>
          <p:cNvPr id="6" name="Picture 5" descr="TheOhioStateUniversity-REV-Horiz-RGBHEX.png">
            <a:extLst>
              <a:ext uri="{FF2B5EF4-FFF2-40B4-BE49-F238E27FC236}">
                <a16:creationId xmlns:a16="http://schemas.microsoft.com/office/drawing/2014/main" id="{B00CC8A9-4F0D-4381-8A02-2324463B38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16" y="6276855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9700" y="904126"/>
            <a:ext cx="11922559" cy="548304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C86E28E-158A-4D0A-8982-30B959DA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6933" y="6492875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5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9701" y="904126"/>
            <a:ext cx="5638074" cy="55887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1" y="96838"/>
            <a:ext cx="8551454" cy="63731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C86E28E-158A-4D0A-8982-30B959DA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6933" y="6492875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458C679-C1FB-444E-80AC-D42E879FE2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4226" y="904125"/>
            <a:ext cx="5638074" cy="55887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EBF2AE-2B80-440D-9CE4-9CF87A9AD8F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05989"/>
            <a:ext cx="0" cy="5138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340361"/>
            <a:ext cx="10515600" cy="844274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3244141"/>
            <a:ext cx="10515600" cy="907446"/>
          </a:xfrm>
        </p:spPr>
        <p:txBody>
          <a:bodyPr/>
          <a:lstStyle>
            <a:lvl1pPr marL="0" indent="0" algn="ctr"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Subtitle, If Needed Or Section Author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42" y="61542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3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F64C-E6B7-4650-9949-432D483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962418" cy="8116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CE81-1782-4018-9FD7-EC56A2A995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50B2DC-2181-485D-8E7E-7F24A358AEE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" y="1324772"/>
            <a:ext cx="5384800" cy="5076832"/>
          </a:xfrm>
          <a:ln w="50800" cmpd="dbl">
            <a:solidFill>
              <a:schemeClr val="tx1"/>
            </a:solidFill>
          </a:ln>
        </p:spPr>
        <p:txBody>
          <a:bodyPr lIns="274320" tIns="91440" rIns="2743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70CACE-0452-4E60-AA5B-B7DC62FFA5D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1334452"/>
            <a:ext cx="5384800" cy="5076832"/>
          </a:xfrm>
          <a:ln w="50800" cmpd="dbl">
            <a:solidFill>
              <a:schemeClr val="tx1"/>
            </a:solidFill>
          </a:ln>
        </p:spPr>
        <p:txBody>
          <a:bodyPr lIns="274320" tIns="91440" rIns="2743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87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05606" y="1241755"/>
            <a:ext cx="7016001" cy="51454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931151" y="1241425"/>
            <a:ext cx="3556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931151" y="3604552"/>
            <a:ext cx="3556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3C857DD-A6E5-4188-9AC3-40A9B2C7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7192" y="6356350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17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0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990600"/>
            <a:ext cx="10972800" cy="685800"/>
          </a:xfrm>
        </p:spPr>
        <p:txBody>
          <a:bodyPr>
            <a:normAutofit/>
          </a:bodyPr>
          <a:lstStyle>
            <a:lvl1pPr algn="ctr">
              <a:defRPr sz="24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comparison title goes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0FC291C-9B02-41CA-8500-AE1D20E1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7192" y="6378384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58" y="255645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17600" y="1219200"/>
            <a:ext cx="9956800" cy="5029200"/>
          </a:xfrm>
          <a:prstGeom prst="rect">
            <a:avLst/>
          </a:prstGeom>
          <a:solidFill>
            <a:schemeClr val="bg1"/>
          </a:solidFill>
          <a:ln w="57150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Arial" pitchFamily="34" charset="0"/>
                <a:cs typeface="Arial" pitchFamily="34" charset="0"/>
              </a:rPr>
              <a:t>Thank you!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004" y="3518043"/>
            <a:ext cx="6611991" cy="632717"/>
          </a:xfrm>
        </p:spPr>
        <p:txBody>
          <a:bodyPr>
            <a:normAutofit/>
          </a:bodyPr>
          <a:lstStyle>
            <a:lvl1pPr marL="342900" indent="-1588">
              <a:buNone/>
              <a:defRPr sz="44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800" dirty="0"/>
              <a:t>Any Question?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52ACC-7B9F-4ABB-928A-E42AAF07B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618" y="6400418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43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80F8-3A2A-40AE-A840-BF1CE50C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0527C-0CB1-48AF-9D72-4C68D2D0D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93" y="914399"/>
            <a:ext cx="12109807" cy="548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821933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1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E436-BC44-420E-A3C7-D354F524A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007" y="6422954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32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5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81" r:id="rId3"/>
    <p:sldLayoutId id="2147483663" r:id="rId4"/>
    <p:sldLayoutId id="2147483680" r:id="rId5"/>
    <p:sldLayoutId id="2147483664" r:id="rId6"/>
    <p:sldLayoutId id="2147483670" r:id="rId7"/>
    <p:sldLayoutId id="2147483676" r:id="rId8"/>
    <p:sldLayoutId id="214748367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python-string-manipulation-hand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5241-FB4D-4019-AB62-E0A3B0BC1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Dan Bader’s: Python Tricks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E5E8B-0120-4563-B2A6-7CC21BDF3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07467-265D-47F6-BC97-A71167094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5DB25-25E8-4C31-BFEA-D1DC91D814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308EB-2EFD-4E83-9958-83CE3C220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701" y="904126"/>
            <a:ext cx="5956300" cy="5588749"/>
          </a:xfrm>
        </p:spPr>
        <p:txBody>
          <a:bodyPr>
            <a:normAutofit/>
          </a:bodyPr>
          <a:lstStyle/>
          <a:p>
            <a:r>
              <a:rPr lang="en-US" dirty="0"/>
              <a:t>How to make a whole str upper or lower case?</a:t>
            </a:r>
          </a:p>
          <a:p>
            <a:pPr lvl="1"/>
            <a:r>
              <a:rPr lang="en-US" dirty="0"/>
              <a:t>Lowercase: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text = “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TEXT.".lower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	# =&gt; 'text.'</a:t>
            </a:r>
          </a:p>
          <a:p>
            <a:pPr lvl="1"/>
            <a:r>
              <a:rPr lang="en-US" dirty="0"/>
              <a:t>Uppercase: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text = "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text.".upper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	# =&gt; 'TEXT.’</a:t>
            </a:r>
          </a:p>
          <a:p>
            <a:r>
              <a:rPr lang="en-US" dirty="0"/>
              <a:t>How to title case str? </a:t>
            </a:r>
            <a:r>
              <a:rPr lang="en-US" dirty="0">
                <a:sym typeface="Wingdings" panose="05000000000000000000" pitchFamily="2" charset="2"/>
              </a:rPr>
              <a:t> title()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"some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text".title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	#=&gt; 'Some Text’</a:t>
            </a:r>
          </a:p>
          <a:p>
            <a:r>
              <a:rPr lang="en-US" dirty="0"/>
              <a:t>Join Items of iterable into one str: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join()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Str =&gt; “-”.join(“Hello”)	#=&gt; 'H-e-l-l-o'</a:t>
            </a:r>
          </a:p>
          <a:p>
            <a:pPr lvl="1"/>
            <a:r>
              <a:rPr lang="en-US" dirty="0"/>
              <a:t>List=&gt; “-”.join([“H”, “e”])	# =&gt;'H-e'</a:t>
            </a:r>
          </a:p>
          <a:p>
            <a:pPr lvl="1"/>
            <a:r>
              <a:rPr lang="en-US" dirty="0"/>
              <a:t>Tuple =&gt; “-”.join((“H”, “e”))	# =&gt; 'H-e'</a:t>
            </a:r>
          </a:p>
          <a:p>
            <a:pPr lvl="1"/>
            <a:r>
              <a:rPr lang="en-US" dirty="0"/>
              <a:t>Sets =&gt; “-”.join({“H”, “e”})	# =&gt; 'H-e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=&gt; “-”.join({“H”: 1, “e”: 2})	# =&gt; 'H-e'</a:t>
            </a:r>
          </a:p>
          <a:p>
            <a:r>
              <a:rPr lang="en-US" dirty="0"/>
              <a:t>How to check if a str has a certain substring?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find()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"This is a regular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text“.find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(“This”)	#=&gt; 0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"This is a regular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text“.find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(“mud”)	#=&gt; -1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1E23B-8B0A-4BEB-A157-1281F6DF4D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to…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81A24-28D2-46F4-B0ED-A9DC8DC23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0A0F78F-4F9D-449B-B003-FAB4A76251CD}"/>
              </a:ext>
            </a:extLst>
          </p:cNvPr>
          <p:cNvSpPr txBox="1">
            <a:spLocks/>
          </p:cNvSpPr>
          <p:nvPr/>
        </p:nvSpPr>
        <p:spPr>
          <a:xfrm>
            <a:off x="6095999" y="904126"/>
            <a:ext cx="5956300" cy="5588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more methods</a:t>
            </a:r>
          </a:p>
          <a:p>
            <a:pPr lvl="1"/>
            <a:r>
              <a:rPr lang="en-US" dirty="0"/>
              <a:t>Swap case: “text”.</a:t>
            </a:r>
            <a:r>
              <a:rPr lang="en-US" dirty="0" err="1"/>
              <a:t>swapcase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Check if str is empty: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if "y":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...   print("My string is NOT empty!!!")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My string is NOT empty!!!</a:t>
            </a:r>
          </a:p>
          <a:p>
            <a:pPr lvl="1"/>
            <a:r>
              <a:rPr lang="en-US" dirty="0"/>
              <a:t>Right-justify a str: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“txt”.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rjust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number_spaces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Left-justify a str: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“txt”.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ljust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number_char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char)</a:t>
            </a:r>
          </a:p>
          <a:p>
            <a:pPr lvl="1"/>
            <a:r>
              <a:rPr lang="en-US" dirty="0"/>
              <a:t>Checking for alphanumeric char only in a str: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word.isalnum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pt-BR" altLang="zh-CN" dirty="0"/>
              <a:t>' \f\n\r\t\v'.</a:t>
            </a:r>
            <a:r>
              <a:rPr lang="en-US" altLang="zh-CN" dirty="0" err="1"/>
              <a:t>isspace</a:t>
            </a:r>
            <a:r>
              <a:rPr lang="en-US" altLang="zh-CN" dirty="0"/>
              <a:t>() #=&gt; bool</a:t>
            </a:r>
          </a:p>
          <a:p>
            <a:r>
              <a:rPr lang="en-US" altLang="zh-CN" dirty="0"/>
              <a:t>“This is text”.</a:t>
            </a:r>
            <a:r>
              <a:rPr lang="en-US" altLang="zh-CN" dirty="0" err="1"/>
              <a:t>startswith</a:t>
            </a:r>
            <a:r>
              <a:rPr lang="en-US" altLang="zh-CN" dirty="0"/>
              <a:t>(“This is”) #=&gt; bool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this”.capitalized</a:t>
            </a:r>
            <a:r>
              <a:rPr lang="en-US" altLang="zh-CN" dirty="0"/>
              <a:t>()	# =&gt; “This”</a:t>
            </a:r>
          </a:p>
          <a:p>
            <a:r>
              <a:rPr lang="en-US" altLang="zh-CN" dirty="0" err="1"/>
              <a:t>isnumeric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isdigit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isdecimal</a:t>
            </a:r>
            <a:r>
              <a:rPr lang="en-US" altLang="zh-CN" dirty="0"/>
              <a:t>() </a:t>
            </a:r>
          </a:p>
          <a:p>
            <a:r>
              <a:rPr lang="en-US" altLang="zh-CN" dirty="0"/>
              <a:t>center() # =&gt; center a str</a:t>
            </a:r>
          </a:p>
          <a:p>
            <a:r>
              <a:rPr lang="en-US" altLang="zh-CN" dirty="0" err="1"/>
              <a:t>zfill</a:t>
            </a:r>
            <a:r>
              <a:rPr lang="en-US" altLang="zh-CN" dirty="0"/>
              <a:t>()	#=&gt; insert zero at the beginning of ta str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4336-2DF4-4610-9FFA-D1E82CB8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, Maps, </a:t>
            </a:r>
            <a:r>
              <a:rPr lang="en-US" dirty="0" err="1"/>
              <a:t>Hashtables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6377A-0D62-48DB-A020-B8AC30C59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0F197-ADA8-4CA7-9E86-E336A36C8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hashable</a:t>
            </a:r>
            <a:r>
              <a:rPr lang="en-US" dirty="0"/>
              <a:t> types?</a:t>
            </a:r>
          </a:p>
          <a:p>
            <a:pPr lvl="1"/>
            <a:r>
              <a:rPr lang="en-US" dirty="0"/>
              <a:t>“Python’s dictionaries are indexed by keys that can be of any </a:t>
            </a:r>
            <a:r>
              <a:rPr lang="en-US" dirty="0" err="1"/>
              <a:t>hashable</a:t>
            </a:r>
            <a:r>
              <a:rPr lang="en-US" dirty="0"/>
              <a:t> type” </a:t>
            </a:r>
            <a:r>
              <a:rPr lang="en-US" dirty="0">
                <a:sym typeface="Wingdings" panose="05000000000000000000" pitchFamily="2" charset="2"/>
              </a:rPr>
              <a:t> The </a:t>
            </a:r>
            <a:r>
              <a:rPr lang="en-US" dirty="0" err="1">
                <a:sym typeface="Wingdings" panose="05000000000000000000" pitchFamily="2" charset="2"/>
              </a:rPr>
              <a:t>hashable</a:t>
            </a:r>
            <a:r>
              <a:rPr lang="en-US" dirty="0">
                <a:sym typeface="Wingdings" panose="05000000000000000000" pitchFamily="2" charset="2"/>
              </a:rPr>
              <a:t> type mean immutable type, such as str, int, </a:t>
            </a:r>
            <a:r>
              <a:rPr lang="en-US" dirty="0" err="1">
                <a:sym typeface="Wingdings" panose="05000000000000000000" pitchFamily="2" charset="2"/>
              </a:rPr>
              <a:t>typle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What is good about </a:t>
            </a:r>
            <a:r>
              <a:rPr lang="en-US" dirty="0" err="1">
                <a:sym typeface="Wingdings" panose="05000000000000000000" pitchFamily="2" charset="2"/>
              </a:rPr>
              <a:t>hashtable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/>
              <a:t>O(1) time complexity for lookup, insert, update, and delete operations in the average case.</a:t>
            </a:r>
          </a:p>
          <a:p>
            <a:r>
              <a:rPr lang="en-US" dirty="0" err="1"/>
              <a:t>Dict.get</a:t>
            </a:r>
            <a:r>
              <a:rPr lang="en-US" dirty="0"/>
              <a:t>(key) vs </a:t>
            </a:r>
            <a:r>
              <a:rPr lang="en-US" dirty="0" err="1"/>
              <a:t>dict</a:t>
            </a:r>
            <a:r>
              <a:rPr lang="en-US" dirty="0"/>
              <a:t>[key]</a:t>
            </a:r>
          </a:p>
          <a:p>
            <a:r>
              <a:rPr lang="en-US" sz="2200" dirty="0"/>
              <a:t>How to sort a </a:t>
            </a:r>
            <a:r>
              <a:rPr lang="en-US" sz="2200" dirty="0" err="1"/>
              <a:t>dict</a:t>
            </a:r>
            <a:r>
              <a:rPr lang="en-US" sz="2200" dirty="0"/>
              <a:t> based on key? </a:t>
            </a:r>
            <a:r>
              <a:rPr lang="en-US" sz="2200" dirty="0">
                <a:sym typeface="Wingdings" panose="05000000000000000000" pitchFamily="2" charset="2"/>
              </a:rPr>
              <a:t> sorted() function will sort it based on key in </a:t>
            </a:r>
            <a:r>
              <a:rPr lang="en-US" sz="2200" dirty="0"/>
              <a:t>default.</a:t>
            </a:r>
          </a:p>
          <a:p>
            <a:pPr lvl="1"/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uxiMono"/>
              </a:rPr>
              <a:t>xs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 </a:t>
            </a:r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=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{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'a'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4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'c'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2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'b'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3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'd'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1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}</a:t>
            </a:r>
          </a:p>
          <a:p>
            <a:pPr lvl="1"/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sorted(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uxiMono"/>
              </a:rPr>
              <a:t>xs.items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())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[(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'a'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4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), (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'b'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3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), (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'c'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2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), (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'd'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1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)]</a:t>
            </a:r>
          </a:p>
          <a:p>
            <a:r>
              <a:rPr lang="en-US" sz="2200" dirty="0">
                <a:solidFill>
                  <a:srgbClr val="000000"/>
                </a:solidFill>
                <a:latin typeface="LuxiMono"/>
              </a:rPr>
              <a:t>How to sort a </a:t>
            </a:r>
            <a:r>
              <a:rPr lang="en-US" sz="2200" dirty="0" err="1">
                <a:solidFill>
                  <a:srgbClr val="000000"/>
                </a:solidFill>
                <a:latin typeface="LuxiMono"/>
              </a:rPr>
              <a:t>dict</a:t>
            </a:r>
            <a:r>
              <a:rPr lang="en-US" sz="2200" dirty="0">
                <a:solidFill>
                  <a:srgbClr val="000000"/>
                </a:solidFill>
                <a:latin typeface="LuxiMono"/>
              </a:rPr>
              <a:t> based on value and reverse order?</a:t>
            </a:r>
          </a:p>
          <a:p>
            <a:pPr lvl="1"/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sorted(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uxiMono"/>
              </a:rPr>
              <a:t>xs.items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(), key</a:t>
            </a:r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=</a:t>
            </a:r>
            <a:r>
              <a:rPr lang="en-US" sz="1600" b="1" i="0" u="none" strike="noStrike" baseline="0" dirty="0">
                <a:solidFill>
                  <a:srgbClr val="214A88"/>
                </a:solidFill>
                <a:latin typeface="LuxiMono-Bold"/>
              </a:rPr>
              <a:t>lambda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x: x[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1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], reverse=True)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[(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'd'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1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), (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'c'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2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), (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'b'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3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), (</a:t>
            </a:r>
            <a:r>
              <a:rPr lang="en-US" sz="1600" b="0" i="0" u="none" strike="noStrike" baseline="0" dirty="0">
                <a:solidFill>
                  <a:srgbClr val="4F9A05"/>
                </a:solidFill>
                <a:latin typeface="LuxiMono"/>
              </a:rPr>
              <a:t>'a'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4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)]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F5E41-D063-4F2C-A5BF-00C28B27D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72AE0-1685-4200-92C8-B7802C8D6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BBB8A-C235-4F5C-ABA7-5CAB98A03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700" y="904126"/>
            <a:ext cx="11925920" cy="5675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Python’s standard library: </a:t>
            </a:r>
            <a:r>
              <a:rPr lang="en-US" dirty="0" err="1"/>
              <a:t>Dict</a:t>
            </a:r>
            <a:r>
              <a:rPr lang="en-US" dirty="0"/>
              <a:t>() (standard </a:t>
            </a:r>
            <a:r>
              <a:rPr lang="en-US" dirty="0" err="1"/>
              <a:t>dict</a:t>
            </a:r>
            <a:r>
              <a:rPr lang="en-US" dirty="0"/>
              <a:t> preserve the insertion order of keys)</a:t>
            </a:r>
          </a:p>
          <a:p>
            <a:pPr lvl="1"/>
            <a:r>
              <a:rPr lang="en-US" dirty="0"/>
              <a:t>Initialization: a =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collections: </a:t>
            </a:r>
            <a:r>
              <a:rPr lang="en-US" dirty="0" err="1"/>
              <a:t>OrderedDict</a:t>
            </a:r>
            <a:r>
              <a:rPr lang="en-US" dirty="0"/>
              <a:t>, </a:t>
            </a:r>
            <a:r>
              <a:rPr lang="en-US" dirty="0" err="1"/>
              <a:t>defaultdict</a:t>
            </a:r>
            <a:r>
              <a:rPr lang="en-US" dirty="0"/>
              <a:t>, </a:t>
            </a:r>
            <a:r>
              <a:rPr lang="en-US" dirty="0" err="1"/>
              <a:t>ChainMap</a:t>
            </a:r>
            <a:endParaRPr lang="en-US" dirty="0"/>
          </a:p>
          <a:p>
            <a:pPr lvl="1"/>
            <a:r>
              <a:rPr lang="en-US" dirty="0" err="1"/>
              <a:t>collections.OrderedDict</a:t>
            </a:r>
            <a:r>
              <a:rPr lang="en-US" dirty="0"/>
              <a:t> -- Remember the Insertion Order of Keys</a:t>
            </a:r>
          </a:p>
          <a:p>
            <a:pPr lvl="2"/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import collections</a:t>
            </a:r>
          </a:p>
          <a:p>
            <a:pPr lvl="2"/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d </a:t>
            </a:r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LuxiMono"/>
              </a:rPr>
              <a:t>collections.OrderedDict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(one</a:t>
            </a:r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=</a:t>
            </a:r>
            <a:r>
              <a:rPr lang="en-US" sz="1400" b="0" i="0" u="none" strike="noStrike" baseline="0" dirty="0">
                <a:solidFill>
                  <a:srgbClr val="0000D0"/>
                </a:solidFill>
                <a:latin typeface="LuxiMono"/>
              </a:rPr>
              <a:t>1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, two</a:t>
            </a:r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=</a:t>
            </a:r>
            <a:r>
              <a:rPr lang="en-US" sz="1400" b="0" i="0" u="none" strike="noStrike" baseline="0" dirty="0">
                <a:solidFill>
                  <a:srgbClr val="0000D0"/>
                </a:solidFill>
                <a:latin typeface="LuxiMono"/>
              </a:rPr>
              <a:t>2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, three</a:t>
            </a:r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=</a:t>
            </a:r>
            <a:r>
              <a:rPr lang="en-US" sz="1400" b="0" i="0" u="none" strike="noStrike" baseline="0" dirty="0">
                <a:solidFill>
                  <a:srgbClr val="0000D0"/>
                </a:solidFill>
                <a:latin typeface="LuxiMono"/>
              </a:rPr>
              <a:t>3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)</a:t>
            </a:r>
            <a:endParaRPr lang="en-US" dirty="0"/>
          </a:p>
          <a:p>
            <a:pPr lvl="1"/>
            <a:r>
              <a:rPr lang="en-US" dirty="0" err="1"/>
              <a:t>collections.defaultdict</a:t>
            </a:r>
            <a:r>
              <a:rPr lang="en-US" dirty="0"/>
              <a:t> – Return Default Values for Missing Keys</a:t>
            </a:r>
          </a:p>
          <a:p>
            <a:pPr lvl="2"/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from collections import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LuxiMono"/>
              </a:rPr>
              <a:t>defaultdict</a:t>
            </a:r>
            <a:endParaRPr lang="en-US" sz="1400" b="0" i="0" u="none" strike="noStrike" baseline="0" dirty="0">
              <a:solidFill>
                <a:srgbClr val="000000"/>
              </a:solidFill>
              <a:latin typeface="LuxiMono"/>
            </a:endParaRPr>
          </a:p>
          <a:p>
            <a:pPr lvl="2"/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dd </a:t>
            </a:r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LuxiMono"/>
              </a:rPr>
              <a:t>defaultdict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(list)</a:t>
            </a:r>
          </a:p>
          <a:p>
            <a:pPr lvl="1"/>
            <a:r>
              <a:rPr lang="en-US" dirty="0" err="1"/>
              <a:t>collections.ChainMap</a:t>
            </a:r>
            <a:r>
              <a:rPr lang="en-US" dirty="0"/>
              <a:t> – Search Multiple Dictionaries as a Single Mapping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 err="1"/>
              <a:t>types.MappingProxyType</a:t>
            </a:r>
            <a:r>
              <a:rPr lang="en-US" dirty="0"/>
              <a:t> – A Wrapper for Making Read-Only Dictionaries</a:t>
            </a:r>
          </a:p>
          <a:p>
            <a:pPr lvl="2"/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from types import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LuxiMono"/>
              </a:rPr>
              <a:t>MappingProxyType</a:t>
            </a:r>
            <a:endParaRPr lang="en-US" sz="1400" b="0" i="0" u="none" strike="noStrike" baseline="0" dirty="0">
              <a:solidFill>
                <a:srgbClr val="000000"/>
              </a:solidFill>
              <a:latin typeface="LuxiMono"/>
            </a:endParaRPr>
          </a:p>
          <a:p>
            <a:pPr lvl="2"/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writable </a:t>
            </a:r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=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{</a:t>
            </a:r>
            <a:r>
              <a:rPr lang="en-US" sz="1400" b="0" i="0" u="none" strike="noStrike" baseline="0" dirty="0">
                <a:solidFill>
                  <a:srgbClr val="4F9A05"/>
                </a:solidFill>
                <a:latin typeface="LuxiMono"/>
              </a:rPr>
              <a:t>'one'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400" b="0" i="0" u="none" strike="noStrike" baseline="0" dirty="0">
                <a:solidFill>
                  <a:srgbClr val="0000D0"/>
                </a:solidFill>
                <a:latin typeface="LuxiMono"/>
              </a:rPr>
              <a:t>1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, </a:t>
            </a:r>
            <a:r>
              <a:rPr lang="en-US" sz="1400" b="0" i="0" u="none" strike="noStrike" baseline="0" dirty="0">
                <a:solidFill>
                  <a:srgbClr val="4F9A05"/>
                </a:solidFill>
                <a:latin typeface="LuxiMono"/>
              </a:rPr>
              <a:t>'two'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: </a:t>
            </a:r>
            <a:r>
              <a:rPr lang="en-US" sz="1400" b="0" i="0" u="none" strike="noStrike" baseline="0" dirty="0">
                <a:solidFill>
                  <a:srgbClr val="0000D0"/>
                </a:solidFill>
                <a:latin typeface="LuxiMono"/>
              </a:rPr>
              <a:t>2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}</a:t>
            </a:r>
          </a:p>
          <a:p>
            <a:pPr lvl="2"/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LuxiMono"/>
              </a:rPr>
              <a:t>read_only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 </a:t>
            </a:r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LuxiMono"/>
              </a:rPr>
              <a:t>MappingProxyType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(writable)</a:t>
            </a:r>
          </a:p>
          <a:p>
            <a:pPr lvl="2"/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LuxiMono"/>
              </a:rPr>
              <a:t>read_only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[</a:t>
            </a:r>
            <a:r>
              <a:rPr lang="en-US" sz="1400" b="0" i="0" u="none" strike="noStrike" baseline="0" dirty="0">
                <a:solidFill>
                  <a:srgbClr val="4F9A05"/>
                </a:solidFill>
                <a:latin typeface="LuxiMono"/>
              </a:rPr>
              <a:t>'one'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uxiMono"/>
              </a:rPr>
              <a:t>] </a:t>
            </a:r>
            <a:r>
              <a:rPr lang="en-US" sz="1400" b="1" i="0" u="none" strike="noStrike" baseline="0" dirty="0">
                <a:solidFill>
                  <a:srgbClr val="D05C00"/>
                </a:solidFill>
                <a:latin typeface="LuxiMono-Bold"/>
              </a:rPr>
              <a:t>= </a:t>
            </a:r>
            <a:r>
              <a:rPr lang="en-US" sz="1400" b="0" i="0" u="none" strike="noStrike" baseline="0" dirty="0">
                <a:solidFill>
                  <a:srgbClr val="0000D0"/>
                </a:solidFill>
                <a:latin typeface="LuxiMono"/>
              </a:rPr>
              <a:t>23 </a:t>
            </a:r>
          </a:p>
          <a:p>
            <a:pPr lvl="2"/>
            <a:r>
              <a:rPr lang="en-US" sz="1400" i="1" dirty="0" err="1">
                <a:solidFill>
                  <a:srgbClr val="905A03"/>
                </a:solidFill>
                <a:latin typeface="LuxiMono-Oblique"/>
              </a:rPr>
              <a:t>TypeError</a:t>
            </a:r>
            <a:r>
              <a:rPr lang="en-US" sz="1400" i="1" dirty="0">
                <a:solidFill>
                  <a:srgbClr val="905A03"/>
                </a:solidFill>
                <a:latin typeface="LuxiMono-Oblique"/>
              </a:rPr>
              <a:t>:</a:t>
            </a:r>
          </a:p>
          <a:p>
            <a:pPr lvl="2"/>
            <a:r>
              <a:rPr lang="en-US" sz="1400" i="1" dirty="0">
                <a:solidFill>
                  <a:srgbClr val="905A03"/>
                </a:solidFill>
                <a:latin typeface="LuxiMono-Oblique"/>
              </a:rPr>
              <a:t>"'</a:t>
            </a:r>
            <a:r>
              <a:rPr lang="en-US" sz="1400" i="1" dirty="0" err="1">
                <a:solidFill>
                  <a:srgbClr val="905A03"/>
                </a:solidFill>
                <a:latin typeface="LuxiMono-Oblique"/>
              </a:rPr>
              <a:t>mappingproxy</a:t>
            </a:r>
            <a:r>
              <a:rPr lang="en-US" sz="1400" b="0" i="1" u="none" strike="noStrike" baseline="0" dirty="0">
                <a:solidFill>
                  <a:srgbClr val="905A03"/>
                </a:solidFill>
                <a:latin typeface="LuxiMono-Oblique"/>
              </a:rPr>
              <a:t>' object does not support item assignment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987AC-BF1E-4AB2-A902-442B45B27C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6246-9537-4E06-8BAB-EBC67C38F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64D0E9-D5C7-408F-97CF-C8A135A90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collections.OrderedDict</a:t>
            </a:r>
            <a:r>
              <a:rPr lang="en-US" dirty="0"/>
              <a:t> -- Remember the Insertion Order of Keys</a:t>
            </a:r>
          </a:p>
          <a:p>
            <a:pPr lvl="1"/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import collections</a:t>
            </a:r>
          </a:p>
          <a:p>
            <a:pPr lvl="1"/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&gt;&gt;&gt;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d </a:t>
            </a:r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=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uxiMono"/>
              </a:rPr>
              <a:t>collections.OrderedDict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(one</a:t>
            </a:r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=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1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two</a:t>
            </a:r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=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2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, three</a:t>
            </a:r>
            <a:r>
              <a:rPr lang="en-US" sz="1600" b="1" i="0" u="none" strike="noStrike" baseline="0" dirty="0">
                <a:solidFill>
                  <a:srgbClr val="D05C00"/>
                </a:solidFill>
                <a:latin typeface="LuxiMono-Bold"/>
              </a:rPr>
              <a:t>=</a:t>
            </a:r>
            <a:r>
              <a:rPr lang="en-US" sz="1600" b="0" i="0" u="none" strike="noStrike" baseline="0" dirty="0">
                <a:solidFill>
                  <a:srgbClr val="0000D0"/>
                </a:solidFill>
                <a:latin typeface="LuxiMono"/>
              </a:rPr>
              <a:t>3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uxiMono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BA59C-CAD7-4329-B23B-9F72D0AB0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collections.OrderedDict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31903-093F-48EE-AF48-1A187764F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6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A48C-AFAF-4905-B658-B1FE70E0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119B-A615-428C-854A-B44E5A85D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6C4C1B-88AA-49A0-94F0-091CCC5F7B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capitalize(): Converts the first character to upper case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611D3-173B-4C99-913F-CCCC8E3DB1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Common </a:t>
            </a:r>
            <a:r>
              <a:rPr lang="en-US" dirty="0"/>
              <a:t>String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DB3-C52B-4488-AAE1-D507959F2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2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484284-ED90-4A4D-8FC2-6315BECF9C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parse string,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“900 google.mail.com” </a:t>
            </a:r>
            <a:r>
              <a:rPr lang="en-US" altLang="zh-CN" dirty="0">
                <a:sym typeface="Wingdings" panose="05000000000000000000" pitchFamily="2" charset="2"/>
              </a:rPr>
              <a:t> {“</a:t>
            </a:r>
            <a:r>
              <a:rPr lang="en-US" altLang="zh-CN" dirty="0"/>
              <a:t>com</a:t>
            </a:r>
            <a:r>
              <a:rPr lang="en-US" altLang="zh-CN" dirty="0">
                <a:sym typeface="Wingdings" panose="05000000000000000000" pitchFamily="2" charset="2"/>
              </a:rPr>
              <a:t>”</a:t>
            </a:r>
            <a:r>
              <a:rPr lang="en-US" altLang="zh-CN" dirty="0"/>
              <a:t> : 900, “mail.com”: 900, “google.mail.com”: 900}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389C4-A21F-478A-B952-10FDAC014D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String parsing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F86BB-5DC3-48FB-9AA3-C083B39E1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5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9FB52B-F0D1-4638-AE16-494B4AA4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700" y="904126"/>
            <a:ext cx="5956300" cy="585703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How to concatenate strings: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"New"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 York"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'New York’</a:t>
            </a:r>
          </a:p>
          <a:p>
            <a:r>
              <a:rPr lang="en-US" sz="1800" dirty="0"/>
              <a:t>How to repeat a string?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"New"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3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NewNewNew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’</a:t>
            </a:r>
          </a:p>
          <a:p>
            <a:r>
              <a:rPr lang="en-US" sz="1800" dirty="0"/>
              <a:t>How to count?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"Rio de Janeiro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".count(" ")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en-US" sz="1800" dirty="0"/>
              <a:t>How to replace part of a str?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'Rio de Janeiro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'.replace('Rio', 'Mar')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'Mar de Janeiro’</a:t>
            </a:r>
          </a:p>
          <a:p>
            <a:r>
              <a:rPr lang="en-US" sz="1800" dirty="0"/>
              <a:t>How to split a string?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"Rio de Janeiro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".split()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	# split() uses consecutive number of whitespaces by default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['Rio', 'de', 'Janeiro’]</a:t>
            </a:r>
          </a:p>
          <a:p>
            <a:r>
              <a:rPr lang="en-US" sz="1800" dirty="0"/>
              <a:t>How to remove all white space in a str?</a:t>
            </a:r>
          </a:p>
          <a:p>
            <a:pPr lvl="1"/>
            <a:r>
              <a:rPr lang="en-US" sz="1600" dirty="0"/>
              <a:t>use re module, e.g., </a:t>
            </a:r>
            <a:r>
              <a:rPr lang="en-US" sz="1600" dirty="0">
                <a:highlight>
                  <a:srgbClr val="FFFF00"/>
                </a:highlight>
              </a:rPr>
              <a:t>“import re”</a:t>
            </a:r>
          </a:p>
          <a:p>
            <a:pPr lvl="1"/>
            <a:r>
              <a:rPr lang="en-US" sz="1600" dirty="0"/>
              <a:t>“\s” represents not only space ' ', but also form feed \f, line feed \n, carriage return \r, tab \t, and vertical tab \v. In summary, “\s = [ \f\n\r\t\v]”.</a:t>
            </a:r>
          </a:p>
          <a:p>
            <a:pPr lvl="1"/>
            <a:r>
              <a:rPr lang="en-US" sz="1600" dirty="0"/>
              <a:t>+: for one or more</a:t>
            </a:r>
          </a:p>
          <a:p>
            <a:pPr lvl="1"/>
            <a:r>
              <a:rPr lang="en-US" sz="1600" dirty="0"/>
              <a:t>?: for one or zero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39513-7CDA-4FC9-8367-9ECB4DF42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to…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8BFD6-9C1A-4E5D-8209-4ADD3FEB7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34091E-969D-4E7D-A6F2-A139430A968F}"/>
              </a:ext>
            </a:extLst>
          </p:cNvPr>
          <p:cNvSpPr txBox="1">
            <a:spLocks/>
          </p:cNvSpPr>
          <p:nvPr/>
        </p:nvSpPr>
        <p:spPr>
          <a:xfrm>
            <a:off x="6096000" y="901286"/>
            <a:ext cx="5956300" cy="5588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handle multiple lines of str?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triple_double_quote</a:t>
            </a:r>
            <a:r>
              <a:rPr lang="en-US" dirty="0"/>
              <a:t> = """line 1""", or </a:t>
            </a:r>
            <a:r>
              <a:rPr lang="en-US" dirty="0" err="1"/>
              <a:t>triple_single_quote</a:t>
            </a:r>
            <a:r>
              <a:rPr lang="en-US" dirty="0"/>
              <a:t> = '''line 2.  '‘’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text = """a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... b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... c "d"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... """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text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'a\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"d"\n’</a:t>
            </a:r>
          </a:p>
          <a:p>
            <a:pPr lvl="1"/>
            <a:r>
              <a:rPr lang="en-US" dirty="0"/>
              <a:t>Other techniques, with Parentheses, or backslashes(“\”), </a:t>
            </a:r>
            <a:r>
              <a:rPr lang="en-US" dirty="0">
                <a:hlinkClick r:id="rId3"/>
              </a:rPr>
              <a:t>https://www.freecodecamp.org/news/python-string-manipulation-handbook/</a:t>
            </a:r>
            <a:endParaRPr lang="en-US" dirty="0"/>
          </a:p>
          <a:p>
            <a:r>
              <a:rPr lang="en-US" dirty="0"/>
              <a:t>How to remove spaces and char from the beginning of str?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lstrip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1"/>
            <a:r>
              <a:rPr lang="en-US" dirty="0"/>
              <a:t>"   This is a regular text</a:t>
            </a:r>
            <a:r>
              <a:rPr lang="en-US" dirty="0">
                <a:highlight>
                  <a:srgbClr val="FFFF00"/>
                </a:highlight>
              </a:rPr>
              <a:t>.".</a:t>
            </a:r>
            <a:r>
              <a:rPr lang="en-US" dirty="0" err="1">
                <a:highlight>
                  <a:srgbClr val="FFFF00"/>
                </a:highlight>
              </a:rPr>
              <a:t>lstrip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pPr lvl="1"/>
            <a:r>
              <a:rPr lang="en-US" dirty="0"/>
              <a:t>"$@</a:t>
            </a:r>
            <a:r>
              <a:rPr lang="en-US" dirty="0" err="1"/>
              <a:t>G#This</a:t>
            </a:r>
            <a:r>
              <a:rPr lang="en-US" dirty="0"/>
              <a:t> is a regular text</a:t>
            </a:r>
            <a:r>
              <a:rPr lang="en-US" dirty="0">
                <a:highlight>
                  <a:srgbClr val="FFFF00"/>
                </a:highlight>
              </a:rPr>
              <a:t>.".</a:t>
            </a:r>
            <a:r>
              <a:rPr lang="en-US" dirty="0" err="1">
                <a:highlight>
                  <a:srgbClr val="FFFF00"/>
                </a:highlight>
              </a:rPr>
              <a:t>lstrip</a:t>
            </a:r>
            <a:r>
              <a:rPr lang="en-US" dirty="0">
                <a:highlight>
                  <a:srgbClr val="FFFF00"/>
                </a:highlight>
              </a:rPr>
              <a:t>("#$@G")</a:t>
            </a:r>
          </a:p>
          <a:p>
            <a:r>
              <a:rPr lang="en-US" dirty="0"/>
              <a:t>How to remove spaces and chars from the end of str?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rstrip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"This is a regular text.  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".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rstrip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"This is a regular text.$@G#“.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rstrip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("#$@G")</a:t>
            </a:r>
          </a:p>
          <a:p>
            <a:r>
              <a:rPr lang="en-US" dirty="0">
                <a:sym typeface="Wingdings" panose="05000000000000000000" pitchFamily="2" charset="2"/>
              </a:rPr>
              <a:t>How to remove spaces and chars from both end of str?  strip()</a:t>
            </a:r>
          </a:p>
          <a:p>
            <a:pPr lvl="1"/>
            <a:r>
              <a:rPr lang="en-US" dirty="0"/>
              <a:t>"  This is a regular text.   </a:t>
            </a:r>
            <a:r>
              <a:rPr lang="en-US" dirty="0">
                <a:highlight>
                  <a:srgbClr val="FFFF00"/>
                </a:highlight>
              </a:rPr>
              <a:t>".strip()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AbC#This</a:t>
            </a:r>
            <a:r>
              <a:rPr lang="en-US" dirty="0"/>
              <a:t> is a regular text.$@</a:t>
            </a:r>
            <a:r>
              <a:rPr lang="en-US" dirty="0" err="1"/>
              <a:t>G#"</a:t>
            </a:r>
            <a:r>
              <a:rPr lang="en-US" dirty="0" err="1">
                <a:highlight>
                  <a:srgbClr val="FFFF00"/>
                </a:highlight>
              </a:rPr>
              <a:t>.strip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AbC</a:t>
            </a:r>
            <a:r>
              <a:rPr lang="en-US" dirty="0">
                <a:highlight>
                  <a:srgbClr val="FFFF00"/>
                </a:highlight>
              </a:rPr>
              <a:t>#$@G")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4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B0000"/>
      </a:accent1>
      <a:accent2>
        <a:srgbClr val="7A7A7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MC PowerPoint Template_16by9" id="{4BA00B67-E956-49EA-81AB-DFC9A034100E}" vid="{D8E27460-26E8-44DC-8623-96C893C8F0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39957</TotalTime>
  <Words>1272</Words>
  <Application>Microsoft Office PowerPoint</Application>
  <PresentationFormat>Widescreen</PresentationFormat>
  <Paragraphs>137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LuxiMono</vt:lpstr>
      <vt:lpstr>LuxiMono-Bold</vt:lpstr>
      <vt:lpstr>LuxiMono-Oblique</vt:lpstr>
      <vt:lpstr>Arial</vt:lpstr>
      <vt:lpstr>Calibri</vt:lpstr>
      <vt:lpstr>Courier New</vt:lpstr>
      <vt:lpstr>Times New Roman</vt:lpstr>
      <vt:lpstr>Wingdings</vt:lpstr>
      <vt:lpstr>Office Theme</vt:lpstr>
      <vt:lpstr>Dan Bader’s: Python Tricks</vt:lpstr>
      <vt:lpstr>Dict, Maps, Hashtables</vt:lpstr>
      <vt:lpstr>PowerPoint Presentation</vt:lpstr>
      <vt:lpstr>PowerPoint Presentation</vt:lpstr>
      <vt:lpstr>PowerPoint Presentation</vt:lpstr>
      <vt:lpstr>Strings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PyTorch</dc:title>
  <dc:creator>Dong, Zhengqi</dc:creator>
  <cp:lastModifiedBy>Zhengqi Dong</cp:lastModifiedBy>
  <cp:revision>295</cp:revision>
  <dcterms:created xsi:type="dcterms:W3CDTF">2021-01-03T06:03:50Z</dcterms:created>
  <dcterms:modified xsi:type="dcterms:W3CDTF">2021-06-29T20:10:51Z</dcterms:modified>
</cp:coreProperties>
</file>