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, Zhengqi" initials="DZ" lastIdx="1" clrIdx="0">
    <p:extLst>
      <p:ext uri="{19B8F6BF-5375-455C-9EA6-DF929625EA0E}">
        <p15:presenceInfo xmlns:p15="http://schemas.microsoft.com/office/powerpoint/2012/main" userId="Dong, Zheng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79755" autoAdjust="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outlineViewPr>
    <p:cViewPr>
      <p:scale>
        <a:sx n="33" d="100"/>
        <a:sy n="33" d="100"/>
      </p:scale>
      <p:origin x="0" y="-183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3T23:11:57.93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7338-1EF8-4B19-ADB0-AF81C40FD6E3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22B3-316C-4738-A0B0-3A503C30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5935C-2CFB-469E-A290-C3BCC8204D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27" r="6528" b="9921"/>
          <a:stretch/>
        </p:blipFill>
        <p:spPr>
          <a:xfrm>
            <a:off x="3503776" y="0"/>
            <a:ext cx="86882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819" y="454702"/>
            <a:ext cx="11398552" cy="23876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53" y="2860569"/>
            <a:ext cx="11381619" cy="501707"/>
          </a:xfrm>
        </p:spPr>
        <p:txBody>
          <a:bodyPr/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 Here, Right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3362271"/>
            <a:ext cx="11403389" cy="542075"/>
          </a:xfrm>
        </p:spPr>
        <p:txBody>
          <a:bodyPr>
            <a:normAutofit/>
          </a:bodyPr>
          <a:lstStyle>
            <a:lvl1pPr marL="0" indent="0" algn="l">
              <a:buNone/>
              <a:defRPr sz="2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Name(s)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5451" y="3903674"/>
            <a:ext cx="11381316" cy="6048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MM/DD/YYYY</a:t>
            </a:r>
          </a:p>
        </p:txBody>
      </p:sp>
      <p:pic>
        <p:nvPicPr>
          <p:cNvPr id="6" name="Picture 5" descr="TheOhioStateUniversity-REV-Horiz-RGBHEX.png">
            <a:extLst>
              <a:ext uri="{FF2B5EF4-FFF2-40B4-BE49-F238E27FC236}">
                <a16:creationId xmlns:a16="http://schemas.microsoft.com/office/drawing/2014/main" id="{B00CC8A9-4F0D-4381-8A02-2324463B38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16" y="6276855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9700" y="904126"/>
            <a:ext cx="11922559" cy="548304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86E28E-158A-4D0A-8982-30B959DA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6933" y="6492875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9701" y="904126"/>
            <a:ext cx="5638074" cy="55887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1" y="96838"/>
            <a:ext cx="8551454" cy="63731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C86E28E-158A-4D0A-8982-30B959DA6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6933" y="6492875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458C679-C1FB-444E-80AC-D42E879FE2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4226" y="904125"/>
            <a:ext cx="5638074" cy="55887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EBF2AE-2B80-440D-9CE4-9CF87A9AD8F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05989"/>
            <a:ext cx="0" cy="5138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340361"/>
            <a:ext cx="10515600" cy="844274"/>
          </a:xfrm>
        </p:spPr>
        <p:txBody>
          <a:bodyPr anchor="b">
            <a:normAutofit/>
          </a:bodyPr>
          <a:lstStyle>
            <a:lvl1pPr algn="ctr"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3244141"/>
            <a:ext cx="10515600" cy="907446"/>
          </a:xfrm>
        </p:spPr>
        <p:txBody>
          <a:bodyPr/>
          <a:lstStyle>
            <a:lvl1pPr marL="0" indent="0" algn="ctr">
              <a:buNone/>
              <a:defRPr sz="2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Subtitle, If Needed Or Section Author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42" y="61542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F64C-E6B7-4650-9949-432D483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962418" cy="8116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9CE81-1782-4018-9FD7-EC56A2A995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50B2DC-2181-485D-8E7E-7F24A358AEE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1324772"/>
            <a:ext cx="5384800" cy="5076832"/>
          </a:xfrm>
          <a:ln w="50800" cmpd="dbl">
            <a:solidFill>
              <a:schemeClr val="tx1"/>
            </a:solidFill>
          </a:ln>
        </p:spPr>
        <p:txBody>
          <a:bodyPr lIns="274320" tIns="91440" rIns="2743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70CACE-0452-4E60-AA5B-B7DC62FFA5D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1334452"/>
            <a:ext cx="5384800" cy="5076832"/>
          </a:xfrm>
          <a:ln w="50800" cmpd="dbl">
            <a:solidFill>
              <a:schemeClr val="tx1"/>
            </a:solidFill>
          </a:ln>
        </p:spPr>
        <p:txBody>
          <a:bodyPr lIns="274320" tIns="91440" rIns="2743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87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05606" y="1241755"/>
            <a:ext cx="7016001" cy="51454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31151" y="1241425"/>
            <a:ext cx="3556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931151" y="3604552"/>
            <a:ext cx="3556000" cy="2216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93C857DD-A6E5-4188-9AC3-40A9B2C7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7192" y="6356350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17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0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990600"/>
            <a:ext cx="10972800" cy="685800"/>
          </a:xfrm>
        </p:spPr>
        <p:txBody>
          <a:bodyPr>
            <a:normAutofit/>
          </a:bodyPr>
          <a:lstStyle>
            <a:lvl1pPr algn="ctr">
              <a:defRPr sz="2400" b="1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comparison title goes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0FC291C-9B02-41CA-8500-AE1D20E1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7192" y="6378384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58" y="255645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39700" y="96838"/>
            <a:ext cx="7063317" cy="66516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17600" y="1219200"/>
            <a:ext cx="9956800" cy="5029200"/>
          </a:xfrm>
          <a:prstGeom prst="rect">
            <a:avLst/>
          </a:prstGeom>
          <a:solidFill>
            <a:schemeClr val="bg1"/>
          </a:solidFill>
          <a:ln w="57150"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Thank you!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2790004" y="3518043"/>
            <a:ext cx="6611991" cy="632717"/>
          </a:xfrm>
        </p:spPr>
        <p:txBody>
          <a:bodyPr>
            <a:normAutofit/>
          </a:bodyPr>
          <a:lstStyle>
            <a:lvl1pPr marL="342900" indent="-1588">
              <a:buNone/>
              <a:defRPr sz="44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800" dirty="0"/>
              <a:t>Any Question?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52ACC-7B9F-4ABB-928A-E42AAF07B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618" y="6400418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43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80F8-3A2A-40AE-A840-BF1CE50C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0527C-0CB1-48AF-9D72-4C68D2D0D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93" y="914399"/>
            <a:ext cx="12109807" cy="548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821933"/>
          </a:xfrm>
          <a:prstGeom prst="rect">
            <a:avLst/>
          </a:prstGeom>
          <a:solidFill>
            <a:srgbClr val="B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1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E436-BC44-420E-A3C7-D354F524A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007" y="6422954"/>
            <a:ext cx="42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8632-3067-43D7-B43C-E97E0B501C9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C05E0A-650E-48AF-8686-87B5EA5DBBC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32" y="219107"/>
            <a:ext cx="3284042" cy="4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5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81" r:id="rId3"/>
    <p:sldLayoutId id="2147483663" r:id="rId4"/>
    <p:sldLayoutId id="2147483680" r:id="rId5"/>
    <p:sldLayoutId id="2147483664" r:id="rId6"/>
    <p:sldLayoutId id="2147483670" r:id="rId7"/>
    <p:sldLayoutId id="2147483676" r:id="rId8"/>
    <p:sldLayoutId id="214748367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5241-FB4D-4019-AB62-E0A3B0BC1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极客时间训练营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E5E8B-0120-4563-B2A6-7CC21BDF3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07467-265D-47F6-BC97-A71167094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5DB25-25E8-4C31-BFEA-D1DC91D814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A3CB2F-C310-4039-A915-7CA4D3D8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44" y="2147022"/>
            <a:ext cx="4201111" cy="18957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66F6-1269-4044-B474-7902CAA504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0528-D4B6-4DB3-9D42-144154EF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5BD86A0-17CE-44FE-AB53-CA7B979D4DC7}"/>
              </a:ext>
            </a:extLst>
          </p:cNvPr>
          <p:cNvSpPr/>
          <p:nvPr/>
        </p:nvSpPr>
        <p:spPr>
          <a:xfrm>
            <a:off x="1657349" y="4390037"/>
            <a:ext cx="3071447" cy="1612628"/>
          </a:xfrm>
          <a:prstGeom prst="wedgeRoundRectCallout">
            <a:avLst>
              <a:gd name="adj1" fmla="val 20961"/>
              <a:gd name="adj2" fmla="val -61809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340B7-A66C-498D-93FB-F55725AC32D5}"/>
              </a:ext>
            </a:extLst>
          </p:cNvPr>
          <p:cNvSpPr txBox="1"/>
          <p:nvPr/>
        </p:nvSpPr>
        <p:spPr>
          <a:xfrm>
            <a:off x="1699683" y="4340002"/>
            <a:ext cx="2867757" cy="17877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比如，这一点</a:t>
            </a:r>
            <a:r>
              <a:rPr lang="en-US" altLang="zh-CN" sz="1100" dirty="0"/>
              <a:t>(denoted as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</a:t>
            </a:r>
            <a:r>
              <a:rPr lang="zh-CN" altLang="en-US" sz="1100" dirty="0"/>
              <a:t>所能盛的数量等于 </a:t>
            </a:r>
            <a:r>
              <a:rPr lang="en-US" altLang="zh-CN" sz="1100" b="1" dirty="0">
                <a:solidFill>
                  <a:schemeClr val="accent1"/>
                </a:solidFill>
              </a:rPr>
              <a:t>min(pre(</a:t>
            </a:r>
            <a:r>
              <a:rPr lang="en-US" altLang="zh-CN" sz="1100" b="1" dirty="0" err="1">
                <a:solidFill>
                  <a:schemeClr val="accent1"/>
                </a:solidFill>
              </a:rPr>
              <a:t>i</a:t>
            </a:r>
            <a:r>
              <a:rPr lang="en-US" altLang="zh-CN" sz="1100" b="1" dirty="0">
                <a:solidFill>
                  <a:schemeClr val="accent1"/>
                </a:solidFill>
              </a:rPr>
              <a:t>), suffix(</a:t>
            </a:r>
            <a:r>
              <a:rPr lang="en-US" altLang="zh-CN" sz="1100" b="1" dirty="0" err="1">
                <a:solidFill>
                  <a:schemeClr val="accent1"/>
                </a:solidFill>
              </a:rPr>
              <a:t>i</a:t>
            </a:r>
            <a:r>
              <a:rPr lang="en-US" altLang="zh-CN" sz="1100" b="1" dirty="0">
                <a:solidFill>
                  <a:schemeClr val="accent1"/>
                </a:solidFill>
              </a:rPr>
              <a:t>)) – height(</a:t>
            </a:r>
            <a:r>
              <a:rPr lang="en-US" altLang="zh-CN" sz="1100" b="1" dirty="0" err="1">
                <a:solidFill>
                  <a:schemeClr val="accent1"/>
                </a:solidFill>
              </a:rPr>
              <a:t>i</a:t>
            </a:r>
            <a:r>
              <a:rPr lang="en-US" altLang="zh-CN" sz="1100" b="1" dirty="0">
                <a:solidFill>
                  <a:schemeClr val="accent1"/>
                </a:solidFill>
              </a:rPr>
              <a:t>), </a:t>
            </a:r>
            <a:r>
              <a:rPr lang="en-US" altLang="zh-CN" sz="1100" dirty="0"/>
              <a:t>where pre(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 </a:t>
            </a:r>
            <a:r>
              <a:rPr lang="zh-CN" altLang="en-US" sz="1100" dirty="0"/>
              <a:t>指的是在</a:t>
            </a:r>
            <a:r>
              <a:rPr lang="en-US" altLang="zh-CN" sz="1100" dirty="0" err="1"/>
              <a:t>i</a:t>
            </a:r>
            <a:r>
              <a:rPr lang="zh-CN" altLang="en-US" sz="1100" dirty="0"/>
              <a:t>这一点的前缀</a:t>
            </a:r>
            <a:r>
              <a:rPr lang="en-US" altLang="zh-CN" sz="1100" dirty="0"/>
              <a:t>max</a:t>
            </a:r>
            <a:r>
              <a:rPr lang="zh-CN" altLang="en-US" sz="1100" dirty="0"/>
              <a:t>，就是</a:t>
            </a:r>
            <a:r>
              <a:rPr lang="en-US" altLang="zh-CN" sz="1100" dirty="0" err="1"/>
              <a:t>i</a:t>
            </a:r>
            <a:r>
              <a:rPr lang="zh-CN" altLang="en-US" sz="1100" dirty="0"/>
              <a:t>这一点前最长的</a:t>
            </a:r>
            <a:r>
              <a:rPr lang="zh-CN" altLang="en-US" sz="1100" b="0" i="0" dirty="0">
                <a:solidFill>
                  <a:srgbClr val="262626"/>
                </a:solidFill>
                <a:effectLst/>
                <a:latin typeface="-apple-system"/>
              </a:rPr>
              <a:t>柱子。</a:t>
            </a:r>
            <a:r>
              <a:rPr lang="en-US" altLang="zh-CN" sz="1100" dirty="0"/>
              <a:t>suffix(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</a:t>
            </a:r>
            <a:r>
              <a:rPr lang="zh-CN" altLang="en-US" sz="1100" dirty="0"/>
              <a:t>指的是在</a:t>
            </a:r>
            <a:r>
              <a:rPr lang="en-US" altLang="zh-CN" sz="1100" dirty="0" err="1"/>
              <a:t>i</a:t>
            </a:r>
            <a:r>
              <a:rPr lang="zh-CN" altLang="en-US" sz="1100" dirty="0"/>
              <a:t>这一点的后缀</a:t>
            </a:r>
            <a:r>
              <a:rPr lang="en-US" altLang="zh-CN" sz="1100" dirty="0"/>
              <a:t>max</a:t>
            </a:r>
            <a:r>
              <a:rPr lang="zh-CN" altLang="en-US" sz="1100" dirty="0"/>
              <a:t>。因为，一点所能盛的最大面积取决于两边最短的那块板，所以这里用</a:t>
            </a:r>
            <a:r>
              <a:rPr lang="en-US" altLang="zh-CN" sz="1100" dirty="0"/>
              <a:t>Min(..,..)</a:t>
            </a:r>
            <a:r>
              <a:rPr lang="zh-CN" altLang="en-US" sz="1100" dirty="0"/>
              <a:t>。然后最短那块板，和</a:t>
            </a:r>
            <a:r>
              <a:rPr lang="en-US" altLang="zh-CN" sz="1100" dirty="0" err="1"/>
              <a:t>i</a:t>
            </a:r>
            <a:r>
              <a:rPr lang="zh-CN" altLang="en-US" sz="1100" dirty="0"/>
              <a:t>这点的高度之差就是点</a:t>
            </a:r>
            <a:r>
              <a:rPr lang="en-US" altLang="zh-CN" sz="1100" dirty="0" err="1"/>
              <a:t>i</a:t>
            </a:r>
            <a:r>
              <a:rPr lang="zh-CN" altLang="en-US" sz="1100" dirty="0"/>
              <a:t>所能盛的雨水量。</a:t>
            </a:r>
            <a:endParaRPr lang="en-US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5B1083-97FC-4C64-8A1C-DCEB5F7FD658}"/>
              </a:ext>
            </a:extLst>
          </p:cNvPr>
          <p:cNvCxnSpPr>
            <a:cxnSpLocks/>
          </p:cNvCxnSpPr>
          <p:nvPr/>
        </p:nvCxnSpPr>
        <p:spPr>
          <a:xfrm>
            <a:off x="3147646" y="3024554"/>
            <a:ext cx="9671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521F5-AAA6-4A06-B0F5-B3B1EB0180F9}"/>
              </a:ext>
            </a:extLst>
          </p:cNvPr>
          <p:cNvCxnSpPr>
            <a:cxnSpLocks/>
          </p:cNvCxnSpPr>
          <p:nvPr/>
        </p:nvCxnSpPr>
        <p:spPr>
          <a:xfrm flipH="1">
            <a:off x="4440115" y="2766903"/>
            <a:ext cx="288681" cy="18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3255751-DA8E-4282-8307-5EDAADAFAB38}"/>
              </a:ext>
            </a:extLst>
          </p:cNvPr>
          <p:cNvSpPr/>
          <p:nvPr/>
        </p:nvSpPr>
        <p:spPr>
          <a:xfrm>
            <a:off x="2347546" y="2444262"/>
            <a:ext cx="1266092" cy="509953"/>
          </a:xfrm>
          <a:prstGeom prst="round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6B2BA9-FDEC-4986-86EA-203AE6B98BD2}"/>
              </a:ext>
            </a:extLst>
          </p:cNvPr>
          <p:cNvSpPr txBox="1"/>
          <p:nvPr/>
        </p:nvSpPr>
        <p:spPr>
          <a:xfrm>
            <a:off x="2432538" y="2463979"/>
            <a:ext cx="1093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Pre(</a:t>
            </a:r>
            <a:r>
              <a:rPr lang="en-US" sz="1100" dirty="0" err="1"/>
              <a:t>i</a:t>
            </a:r>
            <a:r>
              <a:rPr lang="en-US" sz="1100" dirty="0"/>
              <a:t>)</a:t>
            </a:r>
            <a:r>
              <a:rPr lang="zh-CN" altLang="en-US" sz="1100" dirty="0"/>
              <a:t>指的是在</a:t>
            </a:r>
            <a:r>
              <a:rPr lang="en-US" altLang="zh-CN" sz="1100" dirty="0" err="1"/>
              <a:t>i</a:t>
            </a:r>
            <a:r>
              <a:rPr lang="zh-CN" altLang="en-US" sz="1100" dirty="0"/>
              <a:t>点的前缀</a:t>
            </a:r>
            <a:r>
              <a:rPr lang="en-US" altLang="zh-CN" sz="1100" dirty="0"/>
              <a:t>max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985EC-5CB1-42E0-95A5-991E36056073}"/>
              </a:ext>
            </a:extLst>
          </p:cNvPr>
          <p:cNvSpPr txBox="1"/>
          <p:nvPr/>
        </p:nvSpPr>
        <p:spPr>
          <a:xfrm>
            <a:off x="3730869" y="3888873"/>
            <a:ext cx="193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i</a:t>
            </a:r>
            <a:endParaRPr lang="en-US" sz="14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57F825-3197-4E29-8734-F1FE0D4B6DDD}"/>
              </a:ext>
            </a:extLst>
          </p:cNvPr>
          <p:cNvSpPr/>
          <p:nvPr/>
        </p:nvSpPr>
        <p:spPr>
          <a:xfrm>
            <a:off x="4197922" y="2132890"/>
            <a:ext cx="1306061" cy="600164"/>
          </a:xfrm>
          <a:prstGeom prst="round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19D83-DBD8-498F-89FC-AF3F10F6560D}"/>
              </a:ext>
            </a:extLst>
          </p:cNvPr>
          <p:cNvSpPr txBox="1"/>
          <p:nvPr/>
        </p:nvSpPr>
        <p:spPr>
          <a:xfrm>
            <a:off x="4282916" y="2152607"/>
            <a:ext cx="1075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suffix</a:t>
            </a:r>
            <a:r>
              <a:rPr lang="en-US" sz="1100" dirty="0"/>
              <a:t>(</a:t>
            </a:r>
            <a:r>
              <a:rPr lang="en-US" sz="1100" dirty="0" err="1"/>
              <a:t>i</a:t>
            </a:r>
            <a:r>
              <a:rPr lang="en-US" sz="1100" dirty="0"/>
              <a:t>) </a:t>
            </a:r>
            <a:r>
              <a:rPr lang="zh-CN" altLang="en-US" sz="1100" dirty="0"/>
              <a:t>指的是在</a:t>
            </a:r>
            <a:r>
              <a:rPr lang="en-US" altLang="zh-CN" sz="1100" dirty="0" err="1"/>
              <a:t>i</a:t>
            </a:r>
            <a:r>
              <a:rPr lang="zh-CN" altLang="en-US" sz="1100" dirty="0"/>
              <a:t>点的后缀</a:t>
            </a:r>
            <a:r>
              <a:rPr lang="en-US" altLang="zh-CN" sz="1100" dirty="0"/>
              <a:t>max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8E6DE-57AB-4E1A-8DD5-FAB7E04BC550}"/>
              </a:ext>
            </a:extLst>
          </p:cNvPr>
          <p:cNvSpPr txBox="1"/>
          <p:nvPr/>
        </p:nvSpPr>
        <p:spPr>
          <a:xfrm>
            <a:off x="4809392" y="4466492"/>
            <a:ext cx="1371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</a:t>
            </a:r>
            <a:r>
              <a:rPr lang="zh-CN" altLang="en-US" sz="1100" dirty="0"/>
              <a:t>因为（</a:t>
            </a:r>
            <a:r>
              <a:rPr lang="en-US" altLang="zh-CN" sz="1100" dirty="0"/>
              <a:t>min()-height</a:t>
            </a:r>
            <a:r>
              <a:rPr lang="zh-CN" altLang="en-US" sz="1100" dirty="0"/>
              <a:t>）的差可能会为负数，比如最高那个点，所以要用</a:t>
            </a:r>
            <a:r>
              <a:rPr lang="en-US" altLang="zh-CN" sz="1100" dirty="0"/>
              <a:t>max(0, min()-height)</a:t>
            </a:r>
            <a:r>
              <a:rPr lang="zh-CN" altLang="en-US" sz="1100" dirty="0"/>
              <a:t>来判断，两者之差是否大于零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194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FC37A-DAAD-4CCE-8C8C-54EA6D5A86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B3B6B-FE8B-43FF-A84C-08F2ECBA6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27E8F-BAE0-49D8-8BB3-AD20561D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01" y="2929874"/>
            <a:ext cx="3419952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B952A-8A42-488D-847A-42F366B6F490}"/>
              </a:ext>
            </a:extLst>
          </p:cNvPr>
          <p:cNvSpPr txBox="1"/>
          <p:nvPr/>
        </p:nvSpPr>
        <p:spPr>
          <a:xfrm>
            <a:off x="482727" y="1679852"/>
            <a:ext cx="664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题目：求 </a:t>
            </a:r>
            <a:r>
              <a:rPr lang="en-US" altLang="zh-CN" dirty="0"/>
              <a:t>array A</a:t>
            </a:r>
            <a:r>
              <a:rPr lang="zh-CN" altLang="en-US" dirty="0"/>
              <a:t>经过多次变化后的，将最终变化值赋值于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and return.</a:t>
            </a:r>
          </a:p>
          <a:p>
            <a:r>
              <a:rPr lang="zh-CN" altLang="en-US" dirty="0"/>
              <a:t>比如</a:t>
            </a:r>
            <a:r>
              <a:rPr lang="en-US" altLang="zh-CN" dirty="0"/>
              <a:t>: B[1] = A[0][1] + A[1][1] = 1 ==》</a:t>
            </a:r>
            <a:r>
              <a:rPr lang="zh-CN" altLang="en-US" dirty="0"/>
              <a:t>但如过这样暴力计算的话，我们需要遍历整个</a:t>
            </a:r>
            <a:r>
              <a:rPr lang="en-US" altLang="zh-CN" dirty="0"/>
              <a:t>matrix</a:t>
            </a:r>
            <a:r>
              <a:rPr lang="zh-CN" altLang="en-US" dirty="0"/>
              <a:t>，需要</a:t>
            </a:r>
            <a:r>
              <a:rPr lang="en-US" altLang="zh-CN" dirty="0"/>
              <a:t>O(m*n)</a:t>
            </a:r>
            <a:r>
              <a:rPr lang="zh-CN" altLang="en-US" dirty="0"/>
              <a:t>的时间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5EAE1-69E3-4F4F-B86E-0698538E5DD7}"/>
              </a:ext>
            </a:extLst>
          </p:cNvPr>
          <p:cNvSpPr txBox="1"/>
          <p:nvPr/>
        </p:nvSpPr>
        <p:spPr>
          <a:xfrm>
            <a:off x="921219" y="3059668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AEBB4-8F70-452C-AAA3-0E8565F3CB3A}"/>
              </a:ext>
            </a:extLst>
          </p:cNvPr>
          <p:cNvSpPr txBox="1"/>
          <p:nvPr/>
        </p:nvSpPr>
        <p:spPr>
          <a:xfrm>
            <a:off x="921219" y="4745899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1904945-F52C-412F-BC9E-13F3673D4426}"/>
              </a:ext>
            </a:extLst>
          </p:cNvPr>
          <p:cNvSpPr/>
          <p:nvPr/>
        </p:nvSpPr>
        <p:spPr>
          <a:xfrm>
            <a:off x="2710149" y="3952608"/>
            <a:ext cx="429658" cy="5949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40EA-979E-424B-A02F-DF50977199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452B0-8552-4D9C-9837-4200BCBB5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7C8632-3067-43D7-B43C-E97E0B501C9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Gradient Descent- Part 2 - From The GENESIS">
            <a:extLst>
              <a:ext uri="{FF2B5EF4-FFF2-40B4-BE49-F238E27FC236}">
                <a16:creationId xmlns:a16="http://schemas.microsoft.com/office/drawing/2014/main" id="{47E50348-D75B-408F-8E57-A5FB1D3F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95" y="1952625"/>
            <a:ext cx="5008065" cy="32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617F8A-F8EA-4F20-BFBE-796C09320CCA}"/>
              </a:ext>
            </a:extLst>
          </p:cNvPr>
          <p:cNvCxnSpPr>
            <a:cxnSpLocks/>
          </p:cNvCxnSpPr>
          <p:nvPr/>
        </p:nvCxnSpPr>
        <p:spPr>
          <a:xfrm>
            <a:off x="2533880" y="2544897"/>
            <a:ext cx="54974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AFA381-34D9-4645-A674-39A1172D87CA}"/>
              </a:ext>
            </a:extLst>
          </p:cNvPr>
          <p:cNvCxnSpPr>
            <a:cxnSpLocks/>
          </p:cNvCxnSpPr>
          <p:nvPr/>
        </p:nvCxnSpPr>
        <p:spPr>
          <a:xfrm>
            <a:off x="5282588" y="4393894"/>
            <a:ext cx="132753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4151E-6A1A-4879-8926-6C8036B2C8F0}"/>
              </a:ext>
            </a:extLst>
          </p:cNvPr>
          <p:cNvCxnSpPr>
            <a:cxnSpLocks/>
          </p:cNvCxnSpPr>
          <p:nvPr/>
        </p:nvCxnSpPr>
        <p:spPr>
          <a:xfrm>
            <a:off x="5837506" y="2570600"/>
            <a:ext cx="0" cy="17167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C6035F-D03C-406E-A362-E44BFCC09029}"/>
              </a:ext>
            </a:extLst>
          </p:cNvPr>
          <p:cNvSpPr txBox="1"/>
          <p:nvPr/>
        </p:nvSpPr>
        <p:spPr>
          <a:xfrm>
            <a:off x="5308227" y="3241959"/>
            <a:ext cx="683046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9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B0000"/>
      </a:accent1>
      <a:accent2>
        <a:srgbClr val="7A7A7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MC PowerPoint Template_16by9" id="{4BA00B67-E956-49EA-81AB-DFC9A034100E}" vid="{D8E27460-26E8-44DC-8623-96C893C8F0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38185</TotalTime>
  <Words>324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Courier New</vt:lpstr>
      <vt:lpstr>Times New Roman</vt:lpstr>
      <vt:lpstr>Wingdings</vt:lpstr>
      <vt:lpstr>Office Theme</vt:lpstr>
      <vt:lpstr>2021极客时间训练营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PyTorch</dc:title>
  <dc:creator>Dong, Zhengqi</dc:creator>
  <cp:lastModifiedBy>Dong, Zhengqi</cp:lastModifiedBy>
  <cp:revision>269</cp:revision>
  <dcterms:created xsi:type="dcterms:W3CDTF">2021-01-03T06:03:50Z</dcterms:created>
  <dcterms:modified xsi:type="dcterms:W3CDTF">2021-06-26T20:52:39Z</dcterms:modified>
</cp:coreProperties>
</file>