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2" r:id="rId3"/>
    <p:sldId id="265" r:id="rId4"/>
    <p:sldId id="269" r:id="rId5"/>
    <p:sldId id="264" r:id="rId6"/>
    <p:sldId id="268" r:id="rId7"/>
    <p:sldId id="266" r:id="rId8"/>
    <p:sldId id="267"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40"/>
    <p:restoredTop sz="94674"/>
  </p:normalViewPr>
  <p:slideViewPr>
    <p:cSldViewPr snapToGrid="0" snapToObjects="1">
      <p:cViewPr varScale="1">
        <p:scale>
          <a:sx n="128" d="100"/>
          <a:sy n="128" d="100"/>
        </p:scale>
        <p:origin x="408"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2373AF-25A5-7F4D-BE76-0D04B06EC3AC}" type="datetimeFigureOut">
              <a:rPr lang="en-US" smtClean="0"/>
              <a:t>3/30/25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78999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2373AF-25A5-7F4D-BE76-0D04B06EC3AC}" type="datetimeFigureOut">
              <a:rPr lang="en-US" smtClean="0"/>
              <a:t>3/30/25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85006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2373AF-25A5-7F4D-BE76-0D04B06EC3AC}" type="datetimeFigureOut">
              <a:rPr lang="en-US" smtClean="0"/>
              <a:t>3/30/25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90424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2373AF-25A5-7F4D-BE76-0D04B06EC3AC}" type="datetimeFigureOut">
              <a:rPr lang="en-US" smtClean="0"/>
              <a:t>3/30/25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31555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373AF-25A5-7F4D-BE76-0D04B06EC3AC}" type="datetimeFigureOut">
              <a:rPr lang="en-US" smtClean="0"/>
              <a:t>3/30/25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3775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2373AF-25A5-7F4D-BE76-0D04B06EC3AC}" type="datetimeFigureOut">
              <a:rPr lang="en-US" smtClean="0"/>
              <a:t>3/30/25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11845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2373AF-25A5-7F4D-BE76-0D04B06EC3AC}" type="datetimeFigureOut">
              <a:rPr lang="en-US" smtClean="0"/>
              <a:t>3/30/25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01872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2373AF-25A5-7F4D-BE76-0D04B06EC3AC}" type="datetimeFigureOut">
              <a:rPr lang="en-US" smtClean="0"/>
              <a:t>3/30/25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93987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373AF-25A5-7F4D-BE76-0D04B06EC3AC}" type="datetimeFigureOut">
              <a:rPr lang="en-US" smtClean="0"/>
              <a:t>3/30/25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42559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373AF-25A5-7F4D-BE76-0D04B06EC3AC}" type="datetimeFigureOut">
              <a:rPr lang="en-US" smtClean="0"/>
              <a:t>3/30/25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77455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373AF-25A5-7F4D-BE76-0D04B06EC3AC}" type="datetimeFigureOut">
              <a:rPr lang="en-US" smtClean="0"/>
              <a:t>3/30/25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64159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373AF-25A5-7F4D-BE76-0D04B06EC3AC}" type="datetimeFigureOut">
              <a:rPr lang="en-US" smtClean="0"/>
              <a:t>3/30/25</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F9C1F-DB74-1E4B-8839-30A600129FD3}" type="slidenum">
              <a:rPr lang="en-US" smtClean="0"/>
              <a:t>‹#›</a:t>
            </a:fld>
            <a:endParaRPr lang="en-US"/>
          </a:p>
        </p:txBody>
      </p:sp>
    </p:spTree>
    <p:extLst>
      <p:ext uri="{BB962C8B-B14F-4D97-AF65-F5344CB8AC3E}">
        <p14:creationId xmlns:p14="http://schemas.microsoft.com/office/powerpoint/2010/main" val="1336486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915" y="1540042"/>
            <a:ext cx="3570170" cy="659481"/>
          </a:xfrm>
        </p:spPr>
        <p:txBody>
          <a:bodyPr vert="horz" lIns="91440" tIns="45720" rIns="91440" bIns="45720" rtlCol="0">
            <a:normAutofit/>
          </a:bodyPr>
          <a:lstStyle/>
          <a:p>
            <a:pPr algn="ctr">
              <a:spcBef>
                <a:spcPts val="1000"/>
              </a:spcBef>
              <a:buFont typeface="Arial"/>
            </a:pPr>
            <a:r>
              <a:rPr lang="en-US" sz="4000" dirty="0">
                <a:latin typeface="Times New Roman" panose="02020603050405020304" pitchFamily="18" charset="0"/>
                <a:ea typeface="+mn-ea"/>
                <a:cs typeface="Times New Roman" panose="02020603050405020304" pitchFamily="18" charset="0"/>
              </a:rPr>
              <a:t>Long Lab 9/10</a:t>
            </a:r>
          </a:p>
        </p:txBody>
      </p:sp>
      <p:sp>
        <p:nvSpPr>
          <p:cNvPr id="3" name="Content Placeholder 2"/>
          <p:cNvSpPr>
            <a:spLocks noGrp="1"/>
          </p:cNvSpPr>
          <p:nvPr>
            <p:ph idx="1"/>
          </p:nvPr>
        </p:nvSpPr>
        <p:spPr>
          <a:xfrm>
            <a:off x="2282992" y="2617277"/>
            <a:ext cx="7626016" cy="811723"/>
          </a:xfrm>
        </p:spPr>
        <p:txBody>
          <a:bodyPr>
            <a:normAutofit/>
          </a:bodyPr>
          <a:lstStyle/>
          <a:p>
            <a:pPr marL="0" indent="0" algn="ctr">
              <a:buNone/>
            </a:pPr>
            <a:r>
              <a:rPr lang="en-US" sz="4800" dirty="0">
                <a:latin typeface="Times New Roman" panose="02020603050405020304" pitchFamily="18" charset="0"/>
                <a:cs typeface="Times New Roman" panose="02020603050405020304" pitchFamily="18" charset="0"/>
              </a:rPr>
              <a:t>Sync: Producer-Consumer</a:t>
            </a:r>
          </a:p>
        </p:txBody>
      </p:sp>
    </p:spTree>
    <p:extLst>
      <p:ext uri="{BB962C8B-B14F-4D97-AF65-F5344CB8AC3E}">
        <p14:creationId xmlns:p14="http://schemas.microsoft.com/office/powerpoint/2010/main" val="2660738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5BA4-94D3-5F80-CD26-1231660A773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Producer-Consumer / Bounded-Buffer Problem</a:t>
            </a:r>
          </a:p>
        </p:txBody>
      </p:sp>
      <p:sp>
        <p:nvSpPr>
          <p:cNvPr id="3" name="Content Placeholder 2">
            <a:extLst>
              <a:ext uri="{FF2B5EF4-FFF2-40B4-BE49-F238E27FC236}">
                <a16:creationId xmlns:a16="http://schemas.microsoft.com/office/drawing/2014/main" id="{D2E46D24-41EB-019B-1324-87F95BD38FB7}"/>
              </a:ext>
            </a:extLst>
          </p:cNvPr>
          <p:cNvSpPr>
            <a:spLocks noGrp="1"/>
          </p:cNvSpPr>
          <p:nvPr>
            <p:ph idx="1"/>
          </p:nvPr>
        </p:nvSpPr>
        <p:spPr>
          <a:xfrm>
            <a:off x="838200" y="1469490"/>
            <a:ext cx="11154878" cy="4351338"/>
          </a:xfrm>
        </p:spPr>
        <p:txBody>
          <a:bodyPr/>
          <a:lstStyle/>
          <a:p>
            <a:r>
              <a:rPr lang="en-US" sz="2000" dirty="0">
                <a:latin typeface="Times New Roman" panose="02020603050405020304" pitchFamily="18" charset="0"/>
                <a:cs typeface="Times New Roman" panose="02020603050405020304" pitchFamily="18" charset="0"/>
              </a:rPr>
              <a:t>Example of multi-process synchronization problem.</a:t>
            </a:r>
          </a:p>
          <a:p>
            <a:r>
              <a:rPr lang="en-US" sz="2000" dirty="0">
                <a:latin typeface="Times New Roman" panose="02020603050405020304" pitchFamily="18" charset="0"/>
                <a:cs typeface="Times New Roman" panose="02020603050405020304" pitchFamily="18" charset="0"/>
              </a:rPr>
              <a:t>Two processes, the producer and consumer, which share fixed-size buffer and use it as a circular queue.</a:t>
            </a:r>
          </a:p>
          <a:p>
            <a:pPr lvl="1"/>
            <a:r>
              <a:rPr lang="en-US" sz="1600" dirty="0">
                <a:latin typeface="Times New Roman" panose="02020603050405020304" pitchFamily="18" charset="0"/>
                <a:cs typeface="Times New Roman" panose="02020603050405020304" pitchFamily="18" charset="0"/>
              </a:rPr>
              <a:t>Producer: insert data into an empty slot of buffer.</a:t>
            </a:r>
          </a:p>
          <a:p>
            <a:pPr lvl="1"/>
            <a:r>
              <a:rPr lang="en-US" sz="1600" dirty="0">
                <a:latin typeface="Times New Roman" panose="02020603050405020304" pitchFamily="18" charset="0"/>
                <a:cs typeface="Times New Roman" panose="02020603050405020304" pitchFamily="18" charset="0"/>
              </a:rPr>
              <a:t>Consumer: remove data from filled slot of buffer.</a:t>
            </a:r>
          </a:p>
          <a:p>
            <a:r>
              <a:rPr lang="en-US" sz="2000" dirty="0">
                <a:latin typeface="Times New Roman" panose="02020603050405020304" pitchFamily="18" charset="0"/>
                <a:cs typeface="Times New Roman" panose="02020603050405020304" pitchFamily="18" charset="0"/>
              </a:rPr>
              <a:t>Problems:</a:t>
            </a:r>
          </a:p>
          <a:p>
            <a:pPr lvl="1"/>
            <a:r>
              <a:rPr lang="en-US" sz="1600" dirty="0">
                <a:latin typeface="Times New Roman" panose="02020603050405020304" pitchFamily="18" charset="0"/>
                <a:cs typeface="Times New Roman" panose="02020603050405020304" pitchFamily="18" charset="0"/>
              </a:rPr>
              <a:t>Ensure that producer cannot add data to full buffer. Ensure that consumer cannot remove data from empty buffer.</a:t>
            </a:r>
          </a:p>
          <a:p>
            <a:pPr lvl="2"/>
            <a:r>
              <a:rPr lang="en-US" sz="1600" dirty="0">
                <a:latin typeface="Times New Roman" panose="02020603050405020304" pitchFamily="18" charset="0"/>
                <a:cs typeface="Times New Roman" panose="02020603050405020304" pitchFamily="18" charset="0"/>
              </a:rPr>
              <a:t>The producer thread will alternate between sleeping for a random period of time and inserting a random integer into the buffer.</a:t>
            </a:r>
          </a:p>
          <a:p>
            <a:pPr lvl="2"/>
            <a:r>
              <a:rPr lang="en-US" sz="1600" dirty="0">
                <a:latin typeface="Times New Roman" panose="02020603050405020304" pitchFamily="18" charset="0"/>
                <a:cs typeface="Times New Roman" panose="02020603050405020304" pitchFamily="18" charset="0"/>
              </a:rPr>
              <a:t>The consumer will also sleep for a random period of time and, upon awakening, will attempt to remove an item from the buffer.</a:t>
            </a:r>
          </a:p>
        </p:txBody>
      </p:sp>
    </p:spTree>
    <p:extLst>
      <p:ext uri="{BB962C8B-B14F-4D97-AF65-F5344CB8AC3E}">
        <p14:creationId xmlns:p14="http://schemas.microsoft.com/office/powerpoint/2010/main" val="168402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4CE94-7C33-8ECF-F679-A6011EF299A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id="{53EDB10D-AC81-B2A7-D974-EEC6CB86D266}"/>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This solution uses three semaphores: mutex, empty, and full.</a:t>
            </a:r>
          </a:p>
          <a:p>
            <a:pPr lvl="1"/>
            <a:r>
              <a:rPr lang="en-US" sz="1600" i="1" dirty="0">
                <a:latin typeface="Times New Roman" panose="02020603050405020304" pitchFamily="18" charset="0"/>
                <a:cs typeface="Times New Roman" panose="02020603050405020304" pitchFamily="18" charset="0"/>
              </a:rPr>
              <a:t>Empty</a:t>
            </a:r>
            <a:r>
              <a:rPr lang="en-US" sz="1600" dirty="0">
                <a:latin typeface="Times New Roman" panose="02020603050405020304" pitchFamily="18" charset="0"/>
                <a:cs typeface="Times New Roman" panose="02020603050405020304" pitchFamily="18" charset="0"/>
              </a:rPr>
              <a:t> and </a:t>
            </a:r>
            <a:r>
              <a:rPr lang="en-US" sz="1600" i="1" dirty="0">
                <a:latin typeface="Times New Roman" panose="02020603050405020304" pitchFamily="18" charset="0"/>
                <a:cs typeface="Times New Roman" panose="02020603050405020304" pitchFamily="18" charset="0"/>
              </a:rPr>
              <a:t>full</a:t>
            </a:r>
            <a:r>
              <a:rPr lang="en-US" sz="1600" dirty="0">
                <a:latin typeface="Times New Roman" panose="02020603050405020304" pitchFamily="18" charset="0"/>
                <a:cs typeface="Times New Roman" panose="02020603050405020304" pitchFamily="18" charset="0"/>
              </a:rPr>
              <a:t>, counting semaphores which count the number of empty and full slots in the buffer.</a:t>
            </a:r>
          </a:p>
          <a:p>
            <a:pPr lvl="1"/>
            <a:r>
              <a:rPr lang="en-US" sz="1600" i="1" dirty="0">
                <a:latin typeface="Times New Roman" panose="02020603050405020304" pitchFamily="18" charset="0"/>
                <a:cs typeface="Times New Roman" panose="02020603050405020304" pitchFamily="18" charset="0"/>
              </a:rPr>
              <a:t>Mutex</a:t>
            </a:r>
            <a:r>
              <a:rPr lang="en-US" sz="1600" dirty="0">
                <a:latin typeface="Times New Roman" panose="02020603050405020304" pitchFamily="18" charset="0"/>
                <a:cs typeface="Times New Roman" panose="02020603050405020304" pitchFamily="18" charset="0"/>
              </a:rPr>
              <a:t>, a binary semaphore used to acquire and release the lock.</a:t>
            </a:r>
          </a:p>
          <a:p>
            <a:r>
              <a:rPr lang="en-US" sz="2000" dirty="0">
                <a:latin typeface="Times New Roman" panose="02020603050405020304" pitchFamily="18" charset="0"/>
                <a:cs typeface="Times New Roman" panose="02020603050405020304" pitchFamily="18" charset="0"/>
              </a:rPr>
              <a:t>The producer and consumer – running as separate threads – will move items to and from a buffer that is synchronized with these empty, full, and mutex structures.</a:t>
            </a:r>
          </a:p>
          <a:p>
            <a:r>
              <a:rPr lang="en-US" sz="2000" dirty="0">
                <a:latin typeface="Times New Roman" panose="02020603050405020304" pitchFamily="18" charset="0"/>
                <a:cs typeface="Times New Roman" panose="02020603050405020304" pitchFamily="18" charset="0"/>
              </a:rPr>
              <a:t>You are </a:t>
            </a:r>
            <a:r>
              <a:rPr lang="en-US" sz="2000" b="1" dirty="0">
                <a:latin typeface="Times New Roman" panose="02020603050405020304" pitchFamily="18" charset="0"/>
                <a:cs typeface="Times New Roman" panose="02020603050405020304" pitchFamily="18" charset="0"/>
              </a:rPr>
              <a:t>required</a:t>
            </a:r>
            <a:r>
              <a:rPr lang="en-US" sz="2000" dirty="0">
                <a:latin typeface="Times New Roman" panose="02020603050405020304" pitchFamily="18" charset="0"/>
                <a:cs typeface="Times New Roman" panose="02020603050405020304" pitchFamily="18" charset="0"/>
              </a:rPr>
              <a:t> to use the </a:t>
            </a:r>
            <a:r>
              <a:rPr lang="en-US" sz="2000" dirty="0" err="1">
                <a:latin typeface="Times New Roman" panose="02020603050405020304" pitchFamily="18" charset="0"/>
                <a:cs typeface="Times New Roman" panose="02020603050405020304" pitchFamily="18" charset="0"/>
              </a:rPr>
              <a:t>pthread</a:t>
            </a:r>
            <a:r>
              <a:rPr lang="en-US" sz="2000" dirty="0">
                <a:latin typeface="Times New Roman" panose="02020603050405020304" pitchFamily="18" charset="0"/>
                <a:cs typeface="Times New Roman" panose="02020603050405020304" pitchFamily="18" charset="0"/>
              </a:rPr>
              <a:t> package to solve the problem in this assignment.</a:t>
            </a:r>
          </a:p>
          <a:p>
            <a:pPr lvl="1"/>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98C526-76AD-7449-A380-2F3E3F4D00DD}"/>
              </a:ext>
            </a:extLst>
          </p:cNvPr>
          <p:cNvPicPr>
            <a:picLocks noChangeAspect="1"/>
          </p:cNvPicPr>
          <p:nvPr/>
        </p:nvPicPr>
        <p:blipFill>
          <a:blip r:embed="rId2"/>
          <a:stretch>
            <a:fillRect/>
          </a:stretch>
        </p:blipFill>
        <p:spPr>
          <a:xfrm>
            <a:off x="3177452" y="4086135"/>
            <a:ext cx="5630061" cy="1409897"/>
          </a:xfrm>
          <a:prstGeom prst="rect">
            <a:avLst/>
          </a:prstGeom>
        </p:spPr>
      </p:pic>
      <p:pic>
        <p:nvPicPr>
          <p:cNvPr id="7" name="Picture 6">
            <a:extLst>
              <a:ext uri="{FF2B5EF4-FFF2-40B4-BE49-F238E27FC236}">
                <a16:creationId xmlns:a16="http://schemas.microsoft.com/office/drawing/2014/main" id="{1755D6CF-A654-7BAA-E095-E4D124760ECE}"/>
              </a:ext>
            </a:extLst>
          </p:cNvPr>
          <p:cNvPicPr>
            <a:picLocks noChangeAspect="1"/>
          </p:cNvPicPr>
          <p:nvPr/>
        </p:nvPicPr>
        <p:blipFill rotWithShape="1">
          <a:blip r:embed="rId3"/>
          <a:srcRect t="16742"/>
          <a:stretch/>
        </p:blipFill>
        <p:spPr>
          <a:xfrm>
            <a:off x="3102038" y="5411191"/>
            <a:ext cx="5458587" cy="1197649"/>
          </a:xfrm>
          <a:prstGeom prst="rect">
            <a:avLst/>
          </a:prstGeom>
        </p:spPr>
      </p:pic>
    </p:spTree>
    <p:extLst>
      <p:ext uri="{BB962C8B-B14F-4D97-AF65-F5344CB8AC3E}">
        <p14:creationId xmlns:p14="http://schemas.microsoft.com/office/powerpoint/2010/main" val="243969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4CE94-7C33-8ECF-F679-A6011EF299A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Mutexes and Semaphores</a:t>
            </a:r>
          </a:p>
        </p:txBody>
      </p:sp>
      <p:sp>
        <p:nvSpPr>
          <p:cNvPr id="3" name="Content Placeholder 2">
            <a:extLst>
              <a:ext uri="{FF2B5EF4-FFF2-40B4-BE49-F238E27FC236}">
                <a16:creationId xmlns:a16="http://schemas.microsoft.com/office/drawing/2014/main" id="{53EDB10D-AC81-B2A7-D974-EEC6CB86D266}"/>
              </a:ext>
            </a:extLst>
          </p:cNvPr>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A mutex is a mutual exclusion locking mechanism used to synchronize access to a resource.</a:t>
            </a:r>
          </a:p>
          <a:p>
            <a:pPr lvl="1"/>
            <a:r>
              <a:rPr lang="en-US" sz="1600" dirty="0">
                <a:latin typeface="Times New Roman" panose="02020603050405020304" pitchFamily="18" charset="0"/>
                <a:cs typeface="Times New Roman" panose="02020603050405020304" pitchFamily="18" charset="0"/>
              </a:rPr>
              <a:t>Only one thread can acquire the mutex at a single time and enter critical section.</a:t>
            </a:r>
          </a:p>
          <a:p>
            <a:pPr marL="457200" lvl="1" indent="0">
              <a:lnSpc>
                <a:spcPct val="100000"/>
              </a:lnSpc>
              <a:spcBef>
                <a:spcPts val="0"/>
              </a:spcBef>
              <a:buNone/>
            </a:pPr>
            <a:r>
              <a:rPr lang="en-US" sz="1600" i="1"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wait (mutex);</a:t>
            </a:r>
          </a:p>
          <a:p>
            <a:pPr marL="457200" lvl="1" indent="0">
              <a:lnSpc>
                <a:spcPct val="100000"/>
              </a:lnSpc>
              <a:spcBef>
                <a:spcPts val="0"/>
              </a:spcBef>
              <a:buNone/>
            </a:pPr>
            <a:r>
              <a:rPr lang="en-US" sz="1400" i="1" dirty="0">
                <a:latin typeface="Times New Roman" panose="02020603050405020304" pitchFamily="18" charset="0"/>
                <a:cs typeface="Times New Roman" panose="02020603050405020304" pitchFamily="18" charset="0"/>
              </a:rPr>
              <a:t>	…..</a:t>
            </a:r>
          </a:p>
          <a:p>
            <a:pPr marL="457200" lvl="1" indent="0">
              <a:lnSpc>
                <a:spcPct val="100000"/>
              </a:lnSpc>
              <a:spcBef>
                <a:spcPts val="0"/>
              </a:spcBef>
              <a:buNone/>
            </a:pPr>
            <a:r>
              <a:rPr lang="en-US" sz="1400" i="1" dirty="0">
                <a:latin typeface="Times New Roman" panose="02020603050405020304" pitchFamily="18" charset="0"/>
                <a:cs typeface="Times New Roman" panose="02020603050405020304" pitchFamily="18" charset="0"/>
              </a:rPr>
              <a:t>	Critical Section</a:t>
            </a:r>
          </a:p>
          <a:p>
            <a:pPr marL="457200" lvl="1" indent="0">
              <a:lnSpc>
                <a:spcPct val="100000"/>
              </a:lnSpc>
              <a:spcBef>
                <a:spcPts val="0"/>
              </a:spcBef>
              <a:buNone/>
            </a:pPr>
            <a:r>
              <a:rPr lang="en-US" sz="1400" i="1" dirty="0">
                <a:latin typeface="Times New Roman" panose="02020603050405020304" pitchFamily="18" charset="0"/>
                <a:cs typeface="Times New Roman" panose="02020603050405020304" pitchFamily="18" charset="0"/>
              </a:rPr>
              <a:t>	…..</a:t>
            </a:r>
          </a:p>
          <a:p>
            <a:pPr marL="457200" lvl="1" indent="0">
              <a:lnSpc>
                <a:spcPct val="100000"/>
              </a:lnSpc>
              <a:spcBef>
                <a:spcPts val="0"/>
              </a:spcBef>
              <a:buNone/>
            </a:pPr>
            <a:r>
              <a:rPr lang="en-US" sz="1400" i="1" dirty="0">
                <a:latin typeface="Times New Roman" panose="02020603050405020304" pitchFamily="18" charset="0"/>
                <a:cs typeface="Times New Roman" panose="02020603050405020304" pitchFamily="18" charset="0"/>
              </a:rPr>
              <a:t>	signal (mutex);</a:t>
            </a:r>
            <a:endParaRPr lang="en-US" sz="1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semaphore is a signaling mechanism.</a:t>
            </a:r>
          </a:p>
          <a:p>
            <a:pPr lvl="1"/>
            <a:r>
              <a:rPr lang="en-US" sz="1600" dirty="0">
                <a:latin typeface="Times New Roman" panose="02020603050405020304" pitchFamily="18" charset="0"/>
                <a:cs typeface="Times New Roman" panose="02020603050405020304" pitchFamily="18" charset="0"/>
              </a:rPr>
              <a:t>A thread waiting on a semaphore can be signaled by another thread.</a:t>
            </a:r>
          </a:p>
          <a:p>
            <a:pPr lvl="1"/>
            <a:r>
              <a:rPr lang="en-US" sz="1600" dirty="0">
                <a:latin typeface="Times New Roman" panose="02020603050405020304" pitchFamily="18" charset="0"/>
                <a:cs typeface="Times New Roman" panose="02020603050405020304" pitchFamily="18" charset="0"/>
              </a:rPr>
              <a:t>Two types of semaphores: counting and binary.</a:t>
            </a:r>
          </a:p>
          <a:p>
            <a:pPr lvl="2"/>
            <a:r>
              <a:rPr lang="en-US" sz="1400" dirty="0">
                <a:latin typeface="Times New Roman" panose="02020603050405020304" pitchFamily="18" charset="0"/>
                <a:cs typeface="Times New Roman" panose="02020603050405020304" pitchFamily="18" charset="0"/>
              </a:rPr>
              <a:t>Counting semaphores are integer value semaphores used to coordinate resource access. Semaphore count is the number of available resources.</a:t>
            </a:r>
          </a:p>
          <a:p>
            <a:pPr lvl="2"/>
            <a:r>
              <a:rPr lang="en-US" sz="1400" dirty="0">
                <a:latin typeface="Times New Roman" panose="02020603050405020304" pitchFamily="18" charset="0"/>
                <a:cs typeface="Times New Roman" panose="02020603050405020304" pitchFamily="18" charset="0"/>
              </a:rPr>
              <a:t>Binary semaphores are similar to counting semaphores, but they are restricted to values 0 and 1.</a:t>
            </a:r>
          </a:p>
          <a:p>
            <a:pPr lvl="3"/>
            <a:r>
              <a:rPr lang="en-US" sz="1200" dirty="0">
                <a:latin typeface="Times New Roman" panose="02020603050405020304" pitchFamily="18" charset="0"/>
                <a:cs typeface="Times New Roman" panose="02020603050405020304" pitchFamily="18" charset="0"/>
              </a:rPr>
              <a:t>Wait operation only works when semaphore is 1.</a:t>
            </a:r>
          </a:p>
          <a:p>
            <a:pPr lvl="3"/>
            <a:r>
              <a:rPr lang="en-US" sz="1200" dirty="0">
                <a:latin typeface="Times New Roman" panose="02020603050405020304" pitchFamily="18" charset="0"/>
                <a:cs typeface="Times New Roman" panose="02020603050405020304" pitchFamily="18" charset="0"/>
              </a:rPr>
              <a:t>Signal operation only works when semaphore is 0.</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23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D646-5E7D-56CA-10A2-876F76D3639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Producer and Consumer</a:t>
            </a:r>
          </a:p>
        </p:txBody>
      </p:sp>
      <p:sp>
        <p:nvSpPr>
          <p:cNvPr id="9" name="Content Placeholder 8">
            <a:extLst>
              <a:ext uri="{FF2B5EF4-FFF2-40B4-BE49-F238E27FC236}">
                <a16:creationId xmlns:a16="http://schemas.microsoft.com/office/drawing/2014/main" id="{59FFF41E-1057-A294-DE0C-460080B584E6}"/>
              </a:ext>
            </a:extLst>
          </p:cNvPr>
          <p:cNvSpPr>
            <a:spLocks noGrp="1"/>
          </p:cNvSpPr>
          <p:nvPr>
            <p:ph idx="1"/>
          </p:nvPr>
        </p:nvSpPr>
        <p:spPr>
          <a:xfrm>
            <a:off x="665672" y="1480568"/>
            <a:ext cx="4865016" cy="4109349"/>
          </a:xfrm>
        </p:spPr>
        <p:txBody>
          <a:bodyPr/>
          <a:lstStyle/>
          <a:p>
            <a:pPr marL="0" indent="0">
              <a:buNone/>
            </a:pPr>
            <a:r>
              <a:rPr lang="en-US" sz="2400" u="sng" dirty="0">
                <a:latin typeface="Times New Roman" panose="02020603050405020304" pitchFamily="18" charset="0"/>
                <a:cs typeface="Times New Roman" panose="02020603050405020304" pitchFamily="18" charset="0"/>
              </a:rPr>
              <a:t>Producer</a:t>
            </a:r>
          </a:p>
          <a:p>
            <a:r>
              <a:rPr lang="en-US" sz="2000" dirty="0">
                <a:latin typeface="Times New Roman" panose="02020603050405020304" pitchFamily="18" charset="0"/>
                <a:cs typeface="Times New Roman" panose="02020603050405020304" pitchFamily="18" charset="0"/>
              </a:rPr>
              <a:t>Producer waits for at least one empty slot in buffer.</a:t>
            </a:r>
          </a:p>
          <a:p>
            <a:r>
              <a:rPr lang="en-US" sz="2000" dirty="0">
                <a:latin typeface="Times New Roman" panose="02020603050405020304" pitchFamily="18" charset="0"/>
                <a:cs typeface="Times New Roman" panose="02020603050405020304" pitchFamily="18" charset="0"/>
              </a:rPr>
              <a:t>Decrements </a:t>
            </a:r>
            <a:r>
              <a:rPr lang="en-US" sz="2000" i="1" dirty="0">
                <a:latin typeface="Times New Roman" panose="02020603050405020304" pitchFamily="18" charset="0"/>
                <a:cs typeface="Times New Roman" panose="02020603050405020304" pitchFamily="18" charset="0"/>
              </a:rPr>
              <a:t>empty</a:t>
            </a:r>
            <a:r>
              <a:rPr lang="en-US" sz="2000" dirty="0">
                <a:latin typeface="Times New Roman" panose="02020603050405020304" pitchFamily="18" charset="0"/>
                <a:cs typeface="Times New Roman" panose="02020603050405020304" pitchFamily="18" charset="0"/>
              </a:rPr>
              <a:t> semaphore, as there is now one less empty slot once producer inserts data in one of the slots.</a:t>
            </a:r>
          </a:p>
          <a:p>
            <a:r>
              <a:rPr lang="en-US" sz="2000" dirty="0">
                <a:latin typeface="Times New Roman" panose="02020603050405020304" pitchFamily="18" charset="0"/>
                <a:cs typeface="Times New Roman" panose="02020603050405020304" pitchFamily="18" charset="0"/>
              </a:rPr>
              <a:t>Acquire lock on buffer, blocking consumer from accessing buffer until producer completes operation.</a:t>
            </a:r>
          </a:p>
          <a:p>
            <a:r>
              <a:rPr lang="en-US" sz="2000" dirty="0">
                <a:latin typeface="Times New Roman" panose="02020603050405020304" pitchFamily="18" charset="0"/>
                <a:cs typeface="Times New Roman" panose="02020603050405020304" pitchFamily="18" charset="0"/>
              </a:rPr>
              <a:t>After insertion into empty slot, release lock and increment </a:t>
            </a:r>
            <a:r>
              <a:rPr lang="en-US" sz="2000" i="1" dirty="0">
                <a:latin typeface="Times New Roman" panose="02020603050405020304" pitchFamily="18" charset="0"/>
                <a:cs typeface="Times New Roman" panose="02020603050405020304" pitchFamily="18" charset="0"/>
              </a:rPr>
              <a:t>full</a:t>
            </a:r>
            <a:r>
              <a:rPr lang="en-US" sz="2000" dirty="0">
                <a:latin typeface="Times New Roman" panose="02020603050405020304" pitchFamily="18" charset="0"/>
                <a:cs typeface="Times New Roman" panose="02020603050405020304" pitchFamily="18" charset="0"/>
              </a:rPr>
              <a:t> semaphore as one more slot is now filled.</a:t>
            </a:r>
          </a:p>
        </p:txBody>
      </p:sp>
      <p:sp>
        <p:nvSpPr>
          <p:cNvPr id="12" name="Content Placeholder 8">
            <a:extLst>
              <a:ext uri="{FF2B5EF4-FFF2-40B4-BE49-F238E27FC236}">
                <a16:creationId xmlns:a16="http://schemas.microsoft.com/office/drawing/2014/main" id="{9CECC658-F722-8EFC-BFCA-55EF283530F5}"/>
              </a:ext>
            </a:extLst>
          </p:cNvPr>
          <p:cNvSpPr txBox="1">
            <a:spLocks/>
          </p:cNvSpPr>
          <p:nvPr/>
        </p:nvSpPr>
        <p:spPr>
          <a:xfrm>
            <a:off x="6096000" y="1480567"/>
            <a:ext cx="4865016" cy="4109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400" u="sng" dirty="0">
                <a:latin typeface="Times New Roman" panose="02020603050405020304" pitchFamily="18" charset="0"/>
                <a:cs typeface="Times New Roman" panose="02020603050405020304" pitchFamily="18" charset="0"/>
              </a:rPr>
              <a:t>Consumer</a:t>
            </a:r>
          </a:p>
          <a:p>
            <a:r>
              <a:rPr lang="en-US" sz="2000" dirty="0">
                <a:latin typeface="Times New Roman" panose="02020603050405020304" pitchFamily="18" charset="0"/>
                <a:cs typeface="Times New Roman" panose="02020603050405020304" pitchFamily="18" charset="0"/>
              </a:rPr>
              <a:t>Consumer waits for at least one full slot in buffer.</a:t>
            </a:r>
          </a:p>
          <a:p>
            <a:r>
              <a:rPr lang="en-US" sz="2000" dirty="0">
                <a:latin typeface="Times New Roman" panose="02020603050405020304" pitchFamily="18" charset="0"/>
                <a:cs typeface="Times New Roman" panose="02020603050405020304" pitchFamily="18" charset="0"/>
              </a:rPr>
              <a:t>Decrements </a:t>
            </a:r>
            <a:r>
              <a:rPr lang="en-US" sz="2000" i="1" dirty="0">
                <a:latin typeface="Times New Roman" panose="02020603050405020304" pitchFamily="18" charset="0"/>
                <a:cs typeface="Times New Roman" panose="02020603050405020304" pitchFamily="18" charset="0"/>
              </a:rPr>
              <a:t>full</a:t>
            </a:r>
            <a:r>
              <a:rPr lang="en-US" sz="2000" dirty="0">
                <a:latin typeface="Times New Roman" panose="02020603050405020304" pitchFamily="18" charset="0"/>
                <a:cs typeface="Times New Roman" panose="02020603050405020304" pitchFamily="18" charset="0"/>
              </a:rPr>
              <a:t> semaphore, as there is now one less item in queue after it is consumed.</a:t>
            </a:r>
          </a:p>
          <a:p>
            <a:r>
              <a:rPr lang="en-US" sz="2000" dirty="0">
                <a:latin typeface="Times New Roman" panose="02020603050405020304" pitchFamily="18" charset="0"/>
                <a:cs typeface="Times New Roman" panose="02020603050405020304" pitchFamily="18" charset="0"/>
              </a:rPr>
              <a:t>Acquire lock on buffer, blocking producer from accessing buffer until consumer completes operation.</a:t>
            </a:r>
          </a:p>
          <a:p>
            <a:r>
              <a:rPr lang="en-US" sz="2000" dirty="0">
                <a:latin typeface="Times New Roman" panose="02020603050405020304" pitchFamily="18" charset="0"/>
                <a:cs typeface="Times New Roman" panose="02020603050405020304" pitchFamily="18" charset="0"/>
              </a:rPr>
              <a:t>After removal from full slot, release lock and increment </a:t>
            </a:r>
            <a:r>
              <a:rPr lang="en-US" sz="2000" i="1" dirty="0">
                <a:latin typeface="Times New Roman" panose="02020603050405020304" pitchFamily="18" charset="0"/>
                <a:cs typeface="Times New Roman" panose="02020603050405020304" pitchFamily="18" charset="0"/>
              </a:rPr>
              <a:t>empty</a:t>
            </a:r>
            <a:r>
              <a:rPr lang="en-US" sz="2000" dirty="0">
                <a:latin typeface="Times New Roman" panose="02020603050405020304" pitchFamily="18" charset="0"/>
                <a:cs typeface="Times New Roman" panose="02020603050405020304" pitchFamily="18" charset="0"/>
              </a:rPr>
              <a:t> semaphore as one more slot is now empty.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88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D646-5E7D-56CA-10A2-876F76D3639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Producer and Consumer</a:t>
            </a:r>
          </a:p>
        </p:txBody>
      </p:sp>
      <p:pic>
        <p:nvPicPr>
          <p:cNvPr id="7" name="Content Placeholder 6">
            <a:extLst>
              <a:ext uri="{FF2B5EF4-FFF2-40B4-BE49-F238E27FC236}">
                <a16:creationId xmlns:a16="http://schemas.microsoft.com/office/drawing/2014/main" id="{7122D771-6B21-D9C8-3E12-9B11EC6A48A7}"/>
              </a:ext>
            </a:extLst>
          </p:cNvPr>
          <p:cNvPicPr>
            <a:picLocks noGrp="1" noChangeAspect="1"/>
          </p:cNvPicPr>
          <p:nvPr>
            <p:ph idx="1"/>
          </p:nvPr>
        </p:nvPicPr>
        <p:blipFill>
          <a:blip r:embed="rId2"/>
          <a:stretch>
            <a:fillRect/>
          </a:stretch>
        </p:blipFill>
        <p:spPr>
          <a:xfrm>
            <a:off x="5920032" y="1627639"/>
            <a:ext cx="6177699" cy="3291311"/>
          </a:xfrm>
        </p:spPr>
      </p:pic>
      <p:pic>
        <p:nvPicPr>
          <p:cNvPr id="5" name="Picture 4">
            <a:extLst>
              <a:ext uri="{FF2B5EF4-FFF2-40B4-BE49-F238E27FC236}">
                <a16:creationId xmlns:a16="http://schemas.microsoft.com/office/drawing/2014/main" id="{94C3EE07-F846-C250-740A-84B0A2FC82CA}"/>
              </a:ext>
            </a:extLst>
          </p:cNvPr>
          <p:cNvPicPr>
            <a:picLocks noChangeAspect="1"/>
          </p:cNvPicPr>
          <p:nvPr/>
        </p:nvPicPr>
        <p:blipFill>
          <a:blip r:embed="rId3"/>
          <a:stretch>
            <a:fillRect/>
          </a:stretch>
        </p:blipFill>
        <p:spPr>
          <a:xfrm>
            <a:off x="245097" y="1627639"/>
            <a:ext cx="5476200" cy="3294847"/>
          </a:xfrm>
          <a:prstGeom prst="rect">
            <a:avLst/>
          </a:prstGeom>
        </p:spPr>
      </p:pic>
    </p:spTree>
    <p:extLst>
      <p:ext uri="{BB962C8B-B14F-4D97-AF65-F5344CB8AC3E}">
        <p14:creationId xmlns:p14="http://schemas.microsoft.com/office/powerpoint/2010/main" val="132842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587C-CF8C-38F6-82A3-C93995D9AEC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Mutex Locks</a:t>
            </a:r>
          </a:p>
        </p:txBody>
      </p:sp>
      <p:sp>
        <p:nvSpPr>
          <p:cNvPr id="3" name="Content Placeholder 2">
            <a:extLst>
              <a:ext uri="{FF2B5EF4-FFF2-40B4-BE49-F238E27FC236}">
                <a16:creationId xmlns:a16="http://schemas.microsoft.com/office/drawing/2014/main" id="{21384B11-F05F-A933-A6CF-8EA061A8BA0B}"/>
              </a:ext>
            </a:extLst>
          </p:cNvPr>
          <p:cNvSpPr>
            <a:spLocks noGrp="1"/>
          </p:cNvSpPr>
          <p:nvPr>
            <p:ph idx="1"/>
          </p:nvPr>
        </p:nvSpPr>
        <p:spPr>
          <a:xfrm>
            <a:off x="838200" y="1825625"/>
            <a:ext cx="6019800" cy="4351338"/>
          </a:xfrm>
        </p:spPr>
        <p:txBody>
          <a:bodyPr>
            <a:normAutofit/>
          </a:bodyPr>
          <a:lstStyle/>
          <a:p>
            <a:r>
              <a:rPr lang="en-US" sz="2000" dirty="0">
                <a:latin typeface="Times New Roman" panose="02020603050405020304" pitchFamily="18" charset="0"/>
                <a:cs typeface="Times New Roman" panose="02020603050405020304" pitchFamily="18" charset="0"/>
              </a:rPr>
              <a:t>A mutex is created with the </a:t>
            </a:r>
            <a:r>
              <a:rPr lang="en-US" sz="2000" dirty="0" err="1">
                <a:latin typeface="Times New Roman" panose="02020603050405020304" pitchFamily="18" charset="0"/>
                <a:cs typeface="Times New Roman" panose="02020603050405020304" pitchFamily="18" charset="0"/>
              </a:rPr>
              <a:t>pthread_mutex_init</a:t>
            </a:r>
            <a:r>
              <a:rPr lang="en-US" sz="2000" dirty="0">
                <a:latin typeface="Times New Roman" panose="02020603050405020304" pitchFamily="18" charset="0"/>
                <a:cs typeface="Times New Roman" panose="02020603050405020304" pitchFamily="18" charset="0"/>
              </a:rPr>
              <a:t>(&amp;mutex, NULL) function.</a:t>
            </a:r>
          </a:p>
          <a:p>
            <a:pPr lvl="1"/>
            <a:r>
              <a:rPr lang="en-US" sz="1600" dirty="0">
                <a:latin typeface="Times New Roman" panose="02020603050405020304" pitchFamily="18" charset="0"/>
                <a:cs typeface="Times New Roman" panose="02020603050405020304" pitchFamily="18" charset="0"/>
              </a:rPr>
              <a:t>First parameter being a pointer to the mutex. </a:t>
            </a:r>
          </a:p>
          <a:p>
            <a:pPr lvl="1"/>
            <a:r>
              <a:rPr lang="en-US" sz="1600" dirty="0">
                <a:latin typeface="Times New Roman" panose="02020603050405020304" pitchFamily="18" charset="0"/>
                <a:cs typeface="Times New Roman" panose="02020603050405020304" pitchFamily="18" charset="0"/>
              </a:rPr>
              <a:t>By passing NULL as a second parameter, we initialize the mutex to its default attributes.</a:t>
            </a:r>
          </a:p>
          <a:p>
            <a:r>
              <a:rPr lang="en-US" sz="2000" dirty="0">
                <a:latin typeface="Times New Roman" panose="02020603050405020304" pitchFamily="18" charset="0"/>
                <a:cs typeface="Times New Roman" panose="02020603050405020304" pitchFamily="18" charset="0"/>
              </a:rPr>
              <a:t>The mutex is acquired and released with the </a:t>
            </a:r>
            <a:r>
              <a:rPr lang="en-US" sz="2000" dirty="0" err="1">
                <a:latin typeface="Times New Roman" panose="02020603050405020304" pitchFamily="18" charset="0"/>
                <a:cs typeface="Times New Roman" panose="02020603050405020304" pitchFamily="18" charset="0"/>
              </a:rPr>
              <a:t>pthread_mutex_lock</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pthread_mutex_unlock</a:t>
            </a:r>
            <a:r>
              <a:rPr lang="en-US" sz="2000" dirty="0">
                <a:latin typeface="Times New Roman" panose="02020603050405020304" pitchFamily="18" charset="0"/>
                <a:cs typeface="Times New Roman" panose="02020603050405020304" pitchFamily="18" charset="0"/>
              </a:rPr>
              <a:t>() functions.</a:t>
            </a:r>
          </a:p>
          <a:p>
            <a:pPr lvl="1"/>
            <a:r>
              <a:rPr lang="en-US" sz="1600" dirty="0">
                <a:latin typeface="Times New Roman" panose="02020603050405020304" pitchFamily="18" charset="0"/>
                <a:cs typeface="Times New Roman" panose="02020603050405020304" pitchFamily="18" charset="0"/>
              </a:rPr>
              <a:t>If the mutex lock is unavailable when </a:t>
            </a:r>
            <a:r>
              <a:rPr lang="en-US" sz="1600" dirty="0" err="1">
                <a:latin typeface="Times New Roman" panose="02020603050405020304" pitchFamily="18" charset="0"/>
                <a:cs typeface="Times New Roman" panose="02020603050405020304" pitchFamily="18" charset="0"/>
              </a:rPr>
              <a:t>pthread_mutex_lock</a:t>
            </a:r>
            <a:r>
              <a:rPr lang="en-US" sz="1600" dirty="0">
                <a:latin typeface="Times New Roman" panose="02020603050405020304" pitchFamily="18" charset="0"/>
                <a:cs typeface="Times New Roman" panose="02020603050405020304" pitchFamily="18" charset="0"/>
              </a:rPr>
              <a:t>() is invoked, the calling thread is blocked until the owner invokes </a:t>
            </a:r>
            <a:r>
              <a:rPr lang="en-US" sz="1600" dirty="0" err="1">
                <a:latin typeface="Times New Roman" panose="02020603050405020304" pitchFamily="18" charset="0"/>
                <a:cs typeface="Times New Roman" panose="02020603050405020304" pitchFamily="18" charset="0"/>
              </a:rPr>
              <a:t>pthread_mutex_unlock</a:t>
            </a:r>
            <a:r>
              <a:rPr lang="en-US" sz="16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58A73658-BF53-1EC3-E91A-9D6AC8373E60}"/>
              </a:ext>
            </a:extLst>
          </p:cNvPr>
          <p:cNvPicPr>
            <a:picLocks noChangeAspect="1"/>
          </p:cNvPicPr>
          <p:nvPr/>
        </p:nvPicPr>
        <p:blipFill>
          <a:blip r:embed="rId2"/>
          <a:stretch>
            <a:fillRect/>
          </a:stretch>
        </p:blipFill>
        <p:spPr>
          <a:xfrm>
            <a:off x="7142672" y="1998154"/>
            <a:ext cx="4028615" cy="3677403"/>
          </a:xfrm>
          <a:prstGeom prst="rect">
            <a:avLst/>
          </a:prstGeom>
        </p:spPr>
      </p:pic>
    </p:spTree>
    <p:extLst>
      <p:ext uri="{BB962C8B-B14F-4D97-AF65-F5344CB8AC3E}">
        <p14:creationId xmlns:p14="http://schemas.microsoft.com/office/powerpoint/2010/main" val="331180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587C-CF8C-38F6-82A3-C93995D9AEC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Semaphores</a:t>
            </a:r>
          </a:p>
        </p:txBody>
      </p:sp>
      <p:sp>
        <p:nvSpPr>
          <p:cNvPr id="3" name="Content Placeholder 2">
            <a:extLst>
              <a:ext uri="{FF2B5EF4-FFF2-40B4-BE49-F238E27FC236}">
                <a16:creationId xmlns:a16="http://schemas.microsoft.com/office/drawing/2014/main" id="{21384B11-F05F-A933-A6CF-8EA061A8BA0B}"/>
              </a:ext>
            </a:extLst>
          </p:cNvPr>
          <p:cNvSpPr>
            <a:spLocks noGrp="1"/>
          </p:cNvSpPr>
          <p:nvPr>
            <p:ph idx="1"/>
          </p:nvPr>
        </p:nvSpPr>
        <p:spPr>
          <a:xfrm>
            <a:off x="838200" y="1825625"/>
            <a:ext cx="6019800" cy="4351338"/>
          </a:xfrm>
        </p:spPr>
        <p:txBody>
          <a:bodyPr>
            <a:normAutofit/>
          </a:bodyPr>
          <a:lstStyle/>
          <a:p>
            <a:r>
              <a:rPr lang="en-US" sz="2000" dirty="0">
                <a:latin typeface="Times New Roman" panose="02020603050405020304" pitchFamily="18" charset="0"/>
                <a:cs typeface="Times New Roman" panose="02020603050405020304" pitchFamily="18" charset="0"/>
              </a:rPr>
              <a:t>A semaphore is created with the </a:t>
            </a:r>
            <a:r>
              <a:rPr lang="en-US" sz="2000" dirty="0" err="1">
                <a:latin typeface="Times New Roman" panose="02020603050405020304" pitchFamily="18" charset="0"/>
                <a:cs typeface="Times New Roman" panose="02020603050405020304" pitchFamily="18" charset="0"/>
              </a:rPr>
              <a:t>sem_init</a:t>
            </a:r>
            <a:r>
              <a:rPr lang="en-US" sz="2000" dirty="0">
                <a:latin typeface="Times New Roman" panose="02020603050405020304" pitchFamily="18" charset="0"/>
                <a:cs typeface="Times New Roman" panose="02020603050405020304" pitchFamily="18" charset="0"/>
              </a:rPr>
              <a:t>() function.</a:t>
            </a:r>
          </a:p>
          <a:p>
            <a:pPr lvl="1"/>
            <a:r>
              <a:rPr lang="en-US" sz="1600" dirty="0">
                <a:latin typeface="Times New Roman" panose="02020603050405020304" pitchFamily="18" charset="0"/>
                <a:cs typeface="Times New Roman" panose="02020603050405020304" pitchFamily="18" charset="0"/>
              </a:rPr>
              <a:t>First parameter is a pointer to the semaphore.</a:t>
            </a:r>
          </a:p>
          <a:p>
            <a:pPr lvl="1"/>
            <a:r>
              <a:rPr lang="en-US" sz="1600" dirty="0">
                <a:latin typeface="Times New Roman" panose="02020603050405020304" pitchFamily="18" charset="0"/>
                <a:cs typeface="Times New Roman" panose="02020603050405020304" pitchFamily="18" charset="0"/>
              </a:rPr>
              <a:t>Second parameter is a flag indicating the level of sharing.</a:t>
            </a:r>
          </a:p>
          <a:p>
            <a:pPr lvl="1"/>
            <a:r>
              <a:rPr lang="en-US" sz="1600" dirty="0">
                <a:latin typeface="Times New Roman" panose="02020603050405020304" pitchFamily="18" charset="0"/>
                <a:cs typeface="Times New Roman" panose="02020603050405020304" pitchFamily="18" charset="0"/>
              </a:rPr>
              <a:t>Third parameter is the semaphore’s initial value.</a:t>
            </a:r>
          </a:p>
          <a:p>
            <a:pPr lvl="1"/>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BE06E06-462E-EE27-D75B-864F516FC665}"/>
              </a:ext>
            </a:extLst>
          </p:cNvPr>
          <p:cNvPicPr>
            <a:picLocks noChangeAspect="1"/>
          </p:cNvPicPr>
          <p:nvPr/>
        </p:nvPicPr>
        <p:blipFill>
          <a:blip r:embed="rId2"/>
          <a:stretch>
            <a:fillRect/>
          </a:stretch>
        </p:blipFill>
        <p:spPr>
          <a:xfrm>
            <a:off x="7073801" y="1690692"/>
            <a:ext cx="4410691" cy="1400370"/>
          </a:xfrm>
          <a:prstGeom prst="rect">
            <a:avLst/>
          </a:prstGeom>
        </p:spPr>
      </p:pic>
    </p:spTree>
    <p:extLst>
      <p:ext uri="{BB962C8B-B14F-4D97-AF65-F5344CB8AC3E}">
        <p14:creationId xmlns:p14="http://schemas.microsoft.com/office/powerpoint/2010/main" val="117271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587C-CF8C-38F6-82A3-C93995D9AEC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Testing your code</a:t>
            </a:r>
          </a:p>
        </p:txBody>
      </p:sp>
      <p:sp>
        <p:nvSpPr>
          <p:cNvPr id="3" name="Content Placeholder 2">
            <a:extLst>
              <a:ext uri="{FF2B5EF4-FFF2-40B4-BE49-F238E27FC236}">
                <a16:creationId xmlns:a16="http://schemas.microsoft.com/office/drawing/2014/main" id="{21384B11-F05F-A933-A6CF-8EA061A8BA0B}"/>
              </a:ext>
            </a:extLst>
          </p:cNvPr>
          <p:cNvSpPr>
            <a:spLocks noGrp="1"/>
          </p:cNvSpPr>
          <p:nvPr>
            <p:ph idx="1"/>
          </p:nvPr>
        </p:nvSpPr>
        <p:spPr>
          <a:xfrm>
            <a:off x="838200" y="1825625"/>
            <a:ext cx="10515600" cy="4351338"/>
          </a:xfrm>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You can start using one producer thread and one consumer thread for testing, and gradually use more producer and consumer threads. For each test case, you need to make sure that the random numbers generated by producer threads should exactly match the random numbers consumed by consumer threads (both their orders and their values).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924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TotalTime>
  <Words>702</Words>
  <Application>Microsoft Macintosh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Long Lab 9/10</vt:lpstr>
      <vt:lpstr>Producer-Consumer / Bounded-Buffer Problem</vt:lpstr>
      <vt:lpstr>Solution</vt:lpstr>
      <vt:lpstr>Mutexes and Semaphores</vt:lpstr>
      <vt:lpstr>Producer and Consumer</vt:lpstr>
      <vt:lpstr>Producer and Consumer</vt:lpstr>
      <vt:lpstr>Mutex Locks</vt:lpstr>
      <vt:lpstr>Semaphores</vt:lpstr>
      <vt:lpstr>Testing your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 click</dc:creator>
  <cp:lastModifiedBy>Tyler LaFrance</cp:lastModifiedBy>
  <cp:revision>35</cp:revision>
  <dcterms:created xsi:type="dcterms:W3CDTF">2017-03-24T20:12:23Z</dcterms:created>
  <dcterms:modified xsi:type="dcterms:W3CDTF">2025-03-31T01:24:33Z</dcterms:modified>
</cp:coreProperties>
</file>