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805c8dc45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805c8dc45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8963f5c9b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8963f5c9b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58963f5c9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8963f5c9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805c8dc45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805c8dc45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58963f5c9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58963f5c9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58963f5c9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58963f5c9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805c8dc45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805c8dc45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ea8a0ceb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fea8a0ceb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805c8dc45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805c8dc45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fea8a0ceb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fea8a0ceb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7ce25e304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7ce25e304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fea8a0ce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fea8a0ce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ea8a0ce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ea8a0ce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youtube.com/watch?v=tr3nZpNHWnw" TargetMode="Externa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jp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youtube.com/watch?v=r0tpFmcChPs" TargetMode="Externa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www.youtube.com/watch?v=NWQ8y3TksrQ" TargetMode="Externa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B5NiTN0chj0" TargetMode="Externa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youtube.com/watch?v=_9mHi93n2AI" TargetMode="Externa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youtube.com/watch?v=dMwLUnd_ydI" TargetMode="Externa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1626150" y="712900"/>
            <a:ext cx="6044100" cy="276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Have you ever repaired something that is broken</a:t>
            </a:r>
            <a:r>
              <a:rPr b="1" lang="en"/>
              <a:t>?</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What did you fix? Why did you fix it?</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How do you feel when you fix things?</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If something doesn’t get fixed what happens to it?</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22"/>
          <p:cNvSpPr txBox="1"/>
          <p:nvPr>
            <p:ph type="title"/>
          </p:nvPr>
        </p:nvSpPr>
        <p:spPr>
          <a:xfrm>
            <a:off x="1537500" y="1351225"/>
            <a:ext cx="6069000" cy="171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Why don’t we fix more things?</a:t>
            </a:r>
            <a:endParaRPr b="1"/>
          </a:p>
          <a:p>
            <a:pPr indent="0" lvl="0" marL="0" rtl="0" algn="l">
              <a:spcBef>
                <a:spcPts val="0"/>
              </a:spcBef>
              <a:spcAft>
                <a:spcPts val="0"/>
              </a:spcAft>
              <a:buNone/>
            </a:pPr>
            <a:r>
              <a:t/>
            </a:r>
            <a:endParaRPr b="1"/>
          </a:p>
          <a:p>
            <a:pPr indent="0" lvl="0" marL="0" rtl="0" algn="l">
              <a:spcBef>
                <a:spcPts val="0"/>
              </a:spcBef>
              <a:spcAft>
                <a:spcPts val="0"/>
              </a:spcAft>
              <a:buClr>
                <a:schemeClr val="dk1"/>
              </a:buClr>
              <a:buSzPct val="39285"/>
              <a:buFont typeface="Arial"/>
              <a:buNone/>
            </a:pPr>
            <a:r>
              <a:rPr b="1" lang="en"/>
              <a:t>Who do you take your item to when it’s broken?</a:t>
            </a:r>
            <a:endParaRPr b="1"/>
          </a:p>
          <a:p>
            <a:pPr indent="0" lvl="0" marL="0" rtl="0" algn="l">
              <a:spcBef>
                <a:spcPts val="0"/>
              </a:spcBef>
              <a:spcAft>
                <a:spcPts val="0"/>
              </a:spcAft>
              <a:buClr>
                <a:schemeClr val="dk1"/>
              </a:buClr>
              <a:buSzPct val="39285"/>
              <a:buFont typeface="Arial"/>
              <a:buNone/>
            </a:pPr>
            <a:r>
              <a:t/>
            </a:r>
            <a:endParaRPr b="1"/>
          </a:p>
          <a:p>
            <a:pPr indent="0" lvl="0" marL="0" rtl="0" algn="l">
              <a:spcBef>
                <a:spcPts val="0"/>
              </a:spcBef>
              <a:spcAft>
                <a:spcPts val="0"/>
              </a:spcAft>
              <a:buNone/>
            </a:pPr>
            <a:r>
              <a:rPr b="1" lang="en"/>
              <a:t>What are some barriers to repair?</a:t>
            </a:r>
            <a:endParaRPr b="1"/>
          </a:p>
          <a:p>
            <a:pPr indent="0" lvl="0" marL="0" rtl="0" algn="l">
              <a:spcBef>
                <a:spcPts val="0"/>
              </a:spcBef>
              <a:spcAft>
                <a:spcPts val="0"/>
              </a:spcAft>
              <a:buClr>
                <a:schemeClr val="dk1"/>
              </a:buClr>
              <a:buSzPct val="39285"/>
              <a:buFont typeface="Arial"/>
              <a:buNone/>
            </a:pPr>
            <a:r>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8" name="Shape 108"/>
        <p:cNvGrpSpPr/>
        <p:nvPr/>
      </p:nvGrpSpPr>
      <p:grpSpPr>
        <a:xfrm>
          <a:off x="0" y="0"/>
          <a:ext cx="0" cy="0"/>
          <a:chOff x="0" y="0"/>
          <a:chExt cx="0" cy="0"/>
        </a:xfrm>
      </p:grpSpPr>
      <p:pic>
        <p:nvPicPr>
          <p:cNvPr descr="Big electronics makers have made it difficult for consumers to fix their devices — from smartphones to computers — when they break down, or simply need a new battery. Correspondent David Pogue reports on the Right to Repair movement, a coalition of consumer advocates, digital rights activists and environmental groups that is fighting for laws that will help combat our throwaway culture.&#10;&#10;Subscribe to the &quot;CBS Sunday Morning&quot; Channel HERE: http://bit.ly/20gXwJT&#10;Get more of &quot;CBS Sunday Morning&quot; HERE: http://cbsn.ws/1PlMmAz&#10;Follow &quot;CBS Sunday Morning&quot; on Instagram HERE: http://bit.ly/23XunIh&#10;Like &quot;CBS Sunday Morning&quot; on Facebook HERE: https://www.facebook.com/CBSSundayMorning/&#10;Follow &quot;CBS Sunday Morning&quot; on Twitter HERE: http://bit.ly/1RquoQb&#10;&#10;Get the latest news and best in original reporting from CBS News delivered to your inbox. Subscribe to newsletters HERE: http://cbsn.ws/1RqHw7T&#10;&#10;Get your news on the go! Download CBS News mobile apps HERE: http://cbsn.ws/1Xb1WC8&#10;&#10;Get new episodes of shows you love across devices the next day, stream local news live, and watch full seasons of CBS fan favorites anytime, anywhere with CBS All Access. Try it free! http://bit.ly/1OQA29B&#10;&#10;---&#10;&quot;CBS Sunday Morning&quot; features stories on the arts, music, nature, entertainment, sports, history, science, Americana and highlights unique human accomplishments and achievements. Check local listings for CBS Sunday Morning broadcast times." id="109" name="Google Shape;109;p23" title="The right to repair movement">
            <a:hlinkClick r:id="rId3"/>
          </p:cNvPr>
          <p:cNvPicPr preferRelativeResize="0"/>
          <p:nvPr/>
        </p:nvPicPr>
        <p:blipFill>
          <a:blip r:embed="rId4">
            <a:alphaModFix/>
          </a:blip>
          <a:stretch>
            <a:fillRect/>
          </a:stretch>
        </p:blipFill>
        <p:spPr>
          <a:xfrm>
            <a:off x="686525" y="68350"/>
            <a:ext cx="7770950" cy="4371150"/>
          </a:xfrm>
          <a:prstGeom prst="rect">
            <a:avLst/>
          </a:prstGeom>
          <a:noFill/>
          <a:ln>
            <a:noFill/>
          </a:ln>
        </p:spPr>
      </p:pic>
      <p:sp>
        <p:nvSpPr>
          <p:cNvPr id="110" name="Google Shape;110;p23"/>
          <p:cNvSpPr txBox="1"/>
          <p:nvPr/>
        </p:nvSpPr>
        <p:spPr>
          <a:xfrm>
            <a:off x="1018650" y="4531000"/>
            <a:ext cx="7106700" cy="3849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1300">
                <a:solidFill>
                  <a:schemeClr val="lt1"/>
                </a:solidFill>
              </a:rPr>
              <a:t>CBS Sunday morning piece about the right to repair movement.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p24"/>
          <p:cNvSpPr txBox="1"/>
          <p:nvPr>
            <p:ph type="title"/>
          </p:nvPr>
        </p:nvSpPr>
        <p:spPr>
          <a:xfrm>
            <a:off x="1862100" y="740275"/>
            <a:ext cx="5419800" cy="171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What are other reasons to fix items we own?</a:t>
            </a:r>
            <a:endParaRPr b="1"/>
          </a:p>
        </p:txBody>
      </p:sp>
      <p:pic>
        <p:nvPicPr>
          <p:cNvPr id="116" name="Google Shape;116;p24"/>
          <p:cNvPicPr preferRelativeResize="0"/>
          <p:nvPr/>
        </p:nvPicPr>
        <p:blipFill rotWithShape="1">
          <a:blip r:embed="rId4">
            <a:alphaModFix/>
          </a:blip>
          <a:srcRect b="0" l="19439" r="8746" t="0"/>
          <a:stretch/>
        </p:blipFill>
        <p:spPr>
          <a:xfrm>
            <a:off x="3114700" y="2060050"/>
            <a:ext cx="2914600" cy="2282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descr="Join us for three videos every week, reviving forgotten memories and making dreams come true!&#10;&#10;➤ Subscribe ➤ http://bit.ly/RepairShopYT&#10;&#10;Watch full episodes of The Repair Shop on BBC iPlayer 📺http://bit.ly/TRSiPlayer&#10;➤ Buy Repair Shop merch ➤ http://bit.ly/RepairShopBook&#10;&#10;Nestled deep in the British countryside is The Repair Shop, where a team of Britain's most skilled and caring craftspeople rescue and resurrect items their owners thought were beyond saving. Together they transform priceless pieces of family history and bring loved, but broken treasures, and the memories they hold back to life. &#10;&#10;If you have a treasured item that's seen better days and you think our experts can help, please get in touch now! 👉 http://bit.ly/TakePartTRS" id="121" name="Google Shape;121;p25" title="Welcome to The Repair Shop">
            <a:hlinkClick r:id="rId3"/>
          </p:cNvPr>
          <p:cNvPicPr preferRelativeResize="0"/>
          <p:nvPr/>
        </p:nvPicPr>
        <p:blipFill>
          <a:blip r:embed="rId4">
            <a:alphaModFix/>
          </a:blip>
          <a:stretch>
            <a:fillRect/>
          </a:stretch>
        </p:blipFill>
        <p:spPr>
          <a:xfrm>
            <a:off x="703325" y="128850"/>
            <a:ext cx="7737350" cy="4352275"/>
          </a:xfrm>
          <a:prstGeom prst="rect">
            <a:avLst/>
          </a:prstGeom>
          <a:noFill/>
          <a:ln>
            <a:noFill/>
          </a:ln>
        </p:spPr>
      </p:pic>
      <p:sp>
        <p:nvSpPr>
          <p:cNvPr id="122" name="Google Shape;122;p25"/>
          <p:cNvSpPr txBox="1"/>
          <p:nvPr/>
        </p:nvSpPr>
        <p:spPr>
          <a:xfrm>
            <a:off x="99900" y="4564725"/>
            <a:ext cx="8944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F0F0F"/>
                </a:solidFill>
              </a:rPr>
              <a:t>An introduction to the British show </a:t>
            </a:r>
            <a:r>
              <a:rPr i="1" lang="en">
                <a:solidFill>
                  <a:srgbClr val="0F0F0F"/>
                </a:solidFill>
              </a:rPr>
              <a:t>The Repair Shop</a:t>
            </a:r>
            <a:r>
              <a:rPr lang="en">
                <a:solidFill>
                  <a:srgbClr val="0F0F0F"/>
                </a:solidFill>
              </a:rPr>
              <a:t>.</a:t>
            </a:r>
            <a:endParaRPr>
              <a:solidFill>
                <a:srgbClr val="0F0F0F"/>
              </a:solidFill>
            </a:endParaRPr>
          </a:p>
          <a:p>
            <a:pPr indent="0" lvl="0" marL="0" rtl="0" algn="ctr">
              <a:spcBef>
                <a:spcPts val="0"/>
              </a:spcBef>
              <a:spcAft>
                <a:spcPts val="0"/>
              </a:spcAft>
              <a:buNone/>
            </a:pPr>
            <a:r>
              <a:rPr lang="en">
                <a:solidFill>
                  <a:srgbClr val="0F0F0F"/>
                </a:solidFill>
              </a:rPr>
              <a:t>A show featuring a team of skilled craftspeople who restore beloved broken treasures.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p26"/>
          <p:cNvSpPr txBox="1"/>
          <p:nvPr>
            <p:ph type="title"/>
          </p:nvPr>
        </p:nvSpPr>
        <p:spPr>
          <a:xfrm>
            <a:off x="1537500" y="1531850"/>
            <a:ext cx="6069000" cy="171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Have you ever repaired something that was </a:t>
            </a:r>
            <a:r>
              <a:rPr b="1" lang="en"/>
              <a:t>irreplaceable</a:t>
            </a:r>
            <a:r>
              <a:rPr b="1" lang="en"/>
              <a:t>?</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Do you own something that you know you would fix if it was broken?</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 name="Shape 58"/>
        <p:cNvGrpSpPr/>
        <p:nvPr/>
      </p:nvGrpSpPr>
      <p:grpSpPr>
        <a:xfrm>
          <a:off x="0" y="0"/>
          <a:ext cx="0" cy="0"/>
          <a:chOff x="0" y="0"/>
          <a:chExt cx="0" cy="0"/>
        </a:xfrm>
      </p:grpSpPr>
      <p:pic>
        <p:nvPicPr>
          <p:cNvPr descr="A self-declared &quot;repair geek,&quot; Gay Gordon-Byrne is a driving force behind the right-to-repair movement, which aims to empower people to fix their stuff. She describes how the movement is gaining legislative momentum and breaks down how the global shift away from &quot;throwaway society&quot; can literally turn trash into treasure in a circular economy -- so we can all experience that &quot;Yes! I fixed it!&quot; feeling.&#10;&#10;Visit http://TED.com to get our entire library of TED Talks, transcripts, translations, personalized talk recommendations and more.&#10;&#10;The TED Talks channel features the best talks and performances from the TED Conference, where the world's leading thinkers and doers give the talk of their lives in 18 minutes (or less). Look for talks on Technology, Entertainment and Design -- plus science, business, global issues, the arts and more. You're welcome to link to or embed these videos, forward them to others and share these ideas with people you know. &#10;&#10;Become a TED Member: http://ted.com/membership&#10;Follow TED on Twitter: http://twitter.com/TEDTalks&#10;Like TED on Facebook: http://facebook.com/TED&#10;Subscribe to our channel: http://youtube.com/TED&#10;&#10;TED's videos may be used for non-commercial purposes under a Creative Commons License, Attribution–Non Commercial–No Derivatives (or the CC BY – NC – ND 4.0 International) and in accordance with our TED Talks Usage Policy (https://www.ted.com/about/our-organization/our-policies-terms/ted-talks-usage-policy). For more information on using TED for commercial purposes (e.g. employee learning, in a film or online course), please submit a Media Request at https://media-requests.ted.com" id="59" name="Google Shape;59;p14" title="You Deserve the Right to Repair Your Stuff | Gay Gordan-Byrne | TED">
            <a:hlinkClick r:id="rId3"/>
          </p:cNvPr>
          <p:cNvPicPr preferRelativeResize="0"/>
          <p:nvPr/>
        </p:nvPicPr>
        <p:blipFill>
          <a:blip r:embed="rId4">
            <a:alphaModFix/>
          </a:blip>
          <a:stretch>
            <a:fillRect/>
          </a:stretch>
        </p:blipFill>
        <p:spPr>
          <a:xfrm>
            <a:off x="714288" y="0"/>
            <a:ext cx="7715425" cy="4339900"/>
          </a:xfrm>
          <a:prstGeom prst="rect">
            <a:avLst/>
          </a:prstGeom>
          <a:noFill/>
          <a:ln>
            <a:noFill/>
          </a:ln>
        </p:spPr>
      </p:pic>
      <p:sp>
        <p:nvSpPr>
          <p:cNvPr id="60" name="Google Shape;60;p14"/>
          <p:cNvSpPr txBox="1"/>
          <p:nvPr/>
        </p:nvSpPr>
        <p:spPr>
          <a:xfrm>
            <a:off x="237750" y="4529675"/>
            <a:ext cx="8668500" cy="384900"/>
          </a:xfrm>
          <a:prstGeom prst="rect">
            <a:avLst/>
          </a:prstGeom>
          <a:solidFill>
            <a:srgbClr val="000000"/>
          </a:solid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1300">
                <a:solidFill>
                  <a:schemeClr val="lt1"/>
                </a:solidFill>
              </a:rPr>
              <a:t>Gay Gordon-Byrne </a:t>
            </a:r>
            <a:r>
              <a:rPr lang="en" sz="1300">
                <a:solidFill>
                  <a:schemeClr val="lt1"/>
                </a:solidFill>
              </a:rPr>
              <a:t>Executive Director of The Repair Association on TED X talking about why repair is important.</a:t>
            </a:r>
            <a:endParaRPr sz="13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1000"/>
                                        <p:tgtEl>
                                          <p:spTgt spid="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1549950" y="1311825"/>
            <a:ext cx="6044100" cy="1717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Gay Gordon-Byrne mentioned the word </a:t>
            </a:r>
            <a:r>
              <a:rPr b="1" lang="en" u="sng"/>
              <a:t>sustainability</a:t>
            </a:r>
            <a:r>
              <a:rPr b="1" lang="en"/>
              <a:t>?</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
              <a:t>What does that mean?</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
              <a:t>How important is sustainability?</a:t>
            </a:r>
            <a:endParaRPr b="1"/>
          </a:p>
          <a:p>
            <a:pPr indent="0" lvl="0" marL="0" rtl="0" algn="l">
              <a:spcBef>
                <a:spcPts val="0"/>
              </a:spcBef>
              <a:spcAft>
                <a:spcPts val="0"/>
              </a:spcAft>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 name="Shape 69"/>
        <p:cNvGrpSpPr/>
        <p:nvPr/>
      </p:nvGrpSpPr>
      <p:grpSpPr>
        <a:xfrm>
          <a:off x="0" y="0"/>
          <a:ext cx="0" cy="0"/>
          <a:chOff x="0" y="0"/>
          <a:chExt cx="0" cy="0"/>
        </a:xfrm>
      </p:grpSpPr>
      <p:pic>
        <p:nvPicPr>
          <p:cNvPr descr="Watch this short animated movie explaining sustainability created for RealEyes by Igloo Animations" id="70" name="Google Shape;70;p16" title="Sustainability explained through animation">
            <a:hlinkClick r:id="rId3"/>
          </p:cNvPr>
          <p:cNvPicPr preferRelativeResize="0"/>
          <p:nvPr/>
        </p:nvPicPr>
        <p:blipFill>
          <a:blip r:embed="rId4">
            <a:alphaModFix/>
          </a:blip>
          <a:stretch>
            <a:fillRect/>
          </a:stretch>
        </p:blipFill>
        <p:spPr>
          <a:xfrm>
            <a:off x="687475" y="72124"/>
            <a:ext cx="7769050" cy="4370075"/>
          </a:xfrm>
          <a:prstGeom prst="rect">
            <a:avLst/>
          </a:prstGeom>
          <a:noFill/>
          <a:ln>
            <a:noFill/>
          </a:ln>
        </p:spPr>
      </p:pic>
      <p:sp>
        <p:nvSpPr>
          <p:cNvPr id="71" name="Google Shape;71;p16"/>
          <p:cNvSpPr txBox="1"/>
          <p:nvPr/>
        </p:nvSpPr>
        <p:spPr>
          <a:xfrm>
            <a:off x="868800" y="4442200"/>
            <a:ext cx="74064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rgbClr val="131313"/>
                </a:solidFill>
              </a:rPr>
              <a:t>This </a:t>
            </a:r>
            <a:r>
              <a:rPr lang="en" sz="1300">
                <a:solidFill>
                  <a:srgbClr val="131313"/>
                </a:solidFill>
              </a:rPr>
              <a:t>short animated movie explaining sustainability was created for RealEyes by Igloo Animations.</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17"/>
          <p:cNvSpPr txBox="1"/>
          <p:nvPr>
            <p:ph type="title"/>
          </p:nvPr>
        </p:nvSpPr>
        <p:spPr>
          <a:xfrm>
            <a:off x="2262600" y="1549325"/>
            <a:ext cx="4618800" cy="171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is a </a:t>
            </a:r>
            <a:r>
              <a:rPr b="1" lang="en" u="sng"/>
              <a:t>linear economy</a:t>
            </a:r>
            <a:r>
              <a:rPr b="1" lang="en"/>
              <a:t>?</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What is a </a:t>
            </a:r>
            <a:r>
              <a:rPr b="1" lang="en" u="sng"/>
              <a:t>circular economy</a:t>
            </a:r>
            <a:r>
              <a:rPr b="1" lang="en"/>
              <a:t>?</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Which one is better? Why?</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0BBAA"/>
        </a:solidFill>
      </p:bgPr>
    </p:bg>
    <p:spTree>
      <p:nvGrpSpPr>
        <p:cNvPr id="80" name="Shape 80"/>
        <p:cNvGrpSpPr/>
        <p:nvPr/>
      </p:nvGrpSpPr>
      <p:grpSpPr>
        <a:xfrm>
          <a:off x="0" y="0"/>
          <a:ext cx="0" cy="0"/>
          <a:chOff x="0" y="0"/>
          <a:chExt cx="0" cy="0"/>
        </a:xfrm>
      </p:grpSpPr>
      <p:pic>
        <p:nvPicPr>
          <p:cNvPr descr="What is a circular economy and how does it benefit you and our planet?" id="81" name="Google Shape;81;p18" title="Circular Economy">
            <a:hlinkClick r:id="rId3"/>
          </p:cNvPr>
          <p:cNvPicPr preferRelativeResize="0"/>
          <p:nvPr/>
        </p:nvPicPr>
        <p:blipFill>
          <a:blip r:embed="rId4">
            <a:alphaModFix/>
          </a:blip>
          <a:stretch>
            <a:fillRect/>
          </a:stretch>
        </p:blipFill>
        <p:spPr>
          <a:xfrm>
            <a:off x="761000" y="152400"/>
            <a:ext cx="7622000" cy="4287375"/>
          </a:xfrm>
          <a:prstGeom prst="rect">
            <a:avLst/>
          </a:prstGeom>
          <a:noFill/>
          <a:ln>
            <a:noFill/>
          </a:ln>
        </p:spPr>
      </p:pic>
      <p:sp>
        <p:nvSpPr>
          <p:cNvPr id="82" name="Google Shape;82;p18"/>
          <p:cNvSpPr txBox="1"/>
          <p:nvPr/>
        </p:nvSpPr>
        <p:spPr>
          <a:xfrm>
            <a:off x="540750" y="4614250"/>
            <a:ext cx="8062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F0F0F"/>
                </a:solidFill>
              </a:rPr>
              <a:t>Video explaining circular vs linear </a:t>
            </a:r>
            <a:r>
              <a:rPr lang="en">
                <a:solidFill>
                  <a:srgbClr val="0F0F0F"/>
                </a:solidFill>
              </a:rPr>
              <a:t>economies</a:t>
            </a:r>
            <a:r>
              <a:rPr lang="en">
                <a:solidFill>
                  <a:srgbClr val="0F0F0F"/>
                </a:solidFill>
              </a:rPr>
              <a:t> by the </a:t>
            </a:r>
            <a:r>
              <a:rPr lang="en">
                <a:solidFill>
                  <a:srgbClr val="0F0F0F"/>
                </a:solidFill>
              </a:rPr>
              <a:t>European Environment Agency (EEA).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pic>
        <p:nvPicPr>
          <p:cNvPr id="87" name="Google Shape;87;p19"/>
          <p:cNvPicPr preferRelativeResize="0"/>
          <p:nvPr/>
        </p:nvPicPr>
        <p:blipFill>
          <a:blip r:embed="rId3">
            <a:alphaModFix/>
          </a:blip>
          <a:stretch>
            <a:fillRect/>
          </a:stretch>
        </p:blipFill>
        <p:spPr>
          <a:xfrm>
            <a:off x="1680475" y="0"/>
            <a:ext cx="5783049" cy="5143501"/>
          </a:xfrm>
          <a:prstGeom prst="rect">
            <a:avLst/>
          </a:prstGeom>
          <a:noFill/>
          <a:ln>
            <a:noFill/>
          </a:ln>
        </p:spPr>
      </p:pic>
      <p:sp>
        <p:nvSpPr>
          <p:cNvPr id="88" name="Google Shape;88;p19"/>
          <p:cNvSpPr txBox="1"/>
          <p:nvPr/>
        </p:nvSpPr>
        <p:spPr>
          <a:xfrm>
            <a:off x="1278875" y="4804800"/>
            <a:ext cx="3065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131313"/>
                </a:solidFill>
              </a:rPr>
              <a:t>diagram from www.researchgate.net</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20"/>
          <p:cNvSpPr txBox="1"/>
          <p:nvPr>
            <p:ph type="title"/>
          </p:nvPr>
        </p:nvSpPr>
        <p:spPr>
          <a:xfrm>
            <a:off x="1862100" y="1287525"/>
            <a:ext cx="5419800" cy="171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happens to items that don’t get repaired?</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Why</a:t>
            </a:r>
            <a:r>
              <a:rPr b="1" lang="en"/>
              <a:t> is this a problem?</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What is e-waste?</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7" name="Shape 97"/>
        <p:cNvGrpSpPr/>
        <p:nvPr/>
      </p:nvGrpSpPr>
      <p:grpSpPr>
        <a:xfrm>
          <a:off x="0" y="0"/>
          <a:ext cx="0" cy="0"/>
          <a:chOff x="0" y="0"/>
          <a:chExt cx="0" cy="0"/>
        </a:xfrm>
      </p:grpSpPr>
      <p:pic>
        <p:nvPicPr>
          <p:cNvPr descr="You know us as the folks who take apart new hardware and show people how to fix Apple products. We're not going to stop doing any of that, but starting today we are going to massively expand our scope: We are relaunching iFixit as the free repair manual that anyone can edit." id="98" name="Google Shape;98;p21" title="iFixit: Welcome to Repair 2.0">
            <a:hlinkClick r:id="rId3"/>
          </p:cNvPr>
          <p:cNvPicPr preferRelativeResize="0"/>
          <p:nvPr/>
        </p:nvPicPr>
        <p:blipFill>
          <a:blip r:embed="rId4">
            <a:alphaModFix/>
          </a:blip>
          <a:stretch>
            <a:fillRect/>
          </a:stretch>
        </p:blipFill>
        <p:spPr>
          <a:xfrm>
            <a:off x="735600" y="105224"/>
            <a:ext cx="7672800" cy="4315950"/>
          </a:xfrm>
          <a:prstGeom prst="rect">
            <a:avLst/>
          </a:prstGeom>
          <a:noFill/>
          <a:ln>
            <a:noFill/>
          </a:ln>
        </p:spPr>
      </p:pic>
      <p:sp>
        <p:nvSpPr>
          <p:cNvPr id="99" name="Google Shape;99;p21"/>
          <p:cNvSpPr txBox="1"/>
          <p:nvPr/>
        </p:nvSpPr>
        <p:spPr>
          <a:xfrm>
            <a:off x="237750" y="4529675"/>
            <a:ext cx="8668500" cy="384900"/>
          </a:xfrm>
          <a:prstGeom prst="rect">
            <a:avLst/>
          </a:prstGeom>
          <a:solidFill>
            <a:srgbClr val="000000"/>
          </a:solid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1300">
                <a:solidFill>
                  <a:schemeClr val="lt1"/>
                </a:solidFill>
              </a:rPr>
              <a:t>Kyle Wiens, CEO and cofounder of iFixit,</a:t>
            </a:r>
            <a:r>
              <a:rPr lang="en" sz="1300">
                <a:solidFill>
                  <a:schemeClr val="lt1"/>
                </a:solidFill>
              </a:rPr>
              <a:t> talking about the dangers of improper e-waste disposal.</a:t>
            </a:r>
            <a:endParaRPr sz="13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