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0" name="CustomShape 1"/>
          <p:cNvSpPr/>
          <p:nvPr/>
        </p:nvSpPr>
        <p:spPr>
          <a:xfrm>
            <a:off x="1524960" y="672480"/>
            <a:ext cx="1080720" cy="1123920"/>
          </a:xfrm>
          <a:custGeom>
            <a:avLst/>
            <a:gdLst/>
            <a:ahLst/>
            <a:rect l="l" t="t" r="r" b="b"/>
            <a:pathLst>
              <a:path w="43265" h="44998">
                <a:moveTo>
                  <a:pt x="0" y="44998"/>
                </a:moveTo>
                <a:lnTo>
                  <a:pt x="0" y="0"/>
                </a:lnTo>
                <a:lnTo>
                  <a:pt x="43265" y="0"/>
                </a:lnTo>
              </a:path>
            </a:pathLst>
          </a:custGeom>
          <a:noFill/>
          <a:ln w="28575">
            <a:solidFill>
              <a:schemeClr val="accent5"/>
            </a:solidFill>
            <a:miter/>
          </a:ln>
        </p:spPr>
        <p:style>
          <a:lnRef idx="0"/>
          <a:fillRef idx="0"/>
          <a:effectRef idx="0"/>
          <a:fontRef idx="minor"/>
        </p:style>
      </p:sp>
      <p:sp>
        <p:nvSpPr>
          <p:cNvPr id="1" name="CustomShape 2"/>
          <p:cNvSpPr/>
          <p:nvPr/>
        </p:nvSpPr>
        <p:spPr>
          <a:xfrm rot="10800000">
            <a:off x="6538320" y="3344040"/>
            <a:ext cx="1080720" cy="1123920"/>
          </a:xfrm>
          <a:custGeom>
            <a:avLst/>
            <a:gdLst/>
            <a:ahLst/>
            <a:rect l="l" t="t" r="r" b="b"/>
            <a:pathLst>
              <a:path w="43265" h="44998">
                <a:moveTo>
                  <a:pt x="0" y="44998"/>
                </a:moveTo>
                <a:lnTo>
                  <a:pt x="0" y="0"/>
                </a:lnTo>
                <a:lnTo>
                  <a:pt x="43265" y="0"/>
                </a:lnTo>
              </a:path>
            </a:pathLst>
          </a:custGeom>
          <a:noFill/>
          <a:ln w="28575">
            <a:solidFill>
              <a:schemeClr val="accent5"/>
            </a:solidFill>
            <a:miter/>
          </a:ln>
        </p:spPr>
        <p:style>
          <a:lnRef idx="0"/>
          <a:fillRef idx="0"/>
          <a:effectRef idx="0"/>
          <a:fontRef idx="minor"/>
        </p:style>
      </p:sp>
      <p:sp>
        <p:nvSpPr>
          <p:cNvPr id="2" name="CustomShape 3"/>
          <p:cNvSpPr/>
          <p:nvPr/>
        </p:nvSpPr>
        <p:spPr>
          <a:xfrm>
            <a:off x="4359600" y="2817360"/>
            <a:ext cx="423720" cy="360"/>
          </a:xfrm>
          <a:custGeom>
            <a:avLst/>
            <a:gdLst/>
            <a:ahLst/>
            <a:rect l="l" t="t" r="r" b="b"/>
            <a:pathLst>
              <a:path w="21600" h="21600">
                <a:moveTo>
                  <a:pt x="0" y="0"/>
                </a:moveTo>
                <a:lnTo>
                  <a:pt x="21600" y="21600"/>
                </a:lnTo>
              </a:path>
            </a:pathLst>
          </a:custGeom>
          <a:noFill/>
          <a:ln w="38100">
            <a:solidFill>
              <a:schemeClr val="accent4"/>
            </a:solidFill>
            <a:round/>
          </a:ln>
        </p:spPr>
        <p:style>
          <a:lnRef idx="0"/>
          <a:fillRef idx="0"/>
          <a:effectRef idx="0"/>
          <a:fontRef idx="minor"/>
        </p:style>
      </p:sp>
      <p:sp>
        <p:nvSpPr>
          <p:cNvPr id="3" name="PlaceHolder 4"/>
          <p:cNvSpPr>
            <a:spLocks noGrp="1"/>
          </p:cNvSpPr>
          <p:nvPr>
            <p:ph type="title"/>
          </p:nvPr>
        </p:nvSpPr>
        <p:spPr>
          <a:xfrm>
            <a:off x="388080" y="457920"/>
            <a:ext cx="8367120" cy="685080"/>
          </a:xfrm>
          <a:prstGeom prst="rect">
            <a:avLst/>
          </a:prstGeom>
        </p:spPr>
        <p:txBody>
          <a:bodyPr lIns="0" rIns="0" tIns="0" bIns="0" anchor="ctr">
            <a:noAutofit/>
          </a:bodyPr>
          <a:p>
            <a:r>
              <a:rPr b="0" lang="ja-JP" sz="1800" spc="-1" strike="noStrike">
                <a:latin typeface="Arial"/>
              </a:rPr>
              <a:t>タイトルテキストの書式を編集するにはクリックします。</a:t>
            </a:r>
            <a:endParaRPr b="0" lang="en-US" sz="1800" spc="-1" strike="noStrike">
              <a:latin typeface="Arial"/>
            </a:endParaRPr>
          </a:p>
        </p:txBody>
      </p:sp>
      <p:sp>
        <p:nvSpPr>
          <p:cNvPr id="4" name="PlaceHolder 5"/>
          <p:cNvSpPr>
            <a:spLocks noGrp="1"/>
          </p:cNvSpPr>
          <p:nvPr>
            <p:ph type="body"/>
          </p:nvPr>
        </p:nvSpPr>
        <p:spPr>
          <a:xfrm>
            <a:off x="388080" y="1489680"/>
            <a:ext cx="8367120" cy="307800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ja-JP"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ja-JP"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ja-JP"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ja-JP"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ja-JP"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ja-JP"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ja-JP" sz="1800" spc="-1" strike="noStrike">
                <a:latin typeface="Arial"/>
              </a:rPr>
              <a:t>レベル目のアウトライン</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41" name="CustomShape 1"/>
          <p:cNvSpPr/>
          <p:nvPr/>
        </p:nvSpPr>
        <p:spPr>
          <a:xfrm>
            <a:off x="492480" y="1260360"/>
            <a:ext cx="423720" cy="360"/>
          </a:xfrm>
          <a:custGeom>
            <a:avLst/>
            <a:gdLst/>
            <a:ahLst/>
            <a:rect l="l" t="t" r="r" b="b"/>
            <a:pathLst>
              <a:path w="21600" h="21600">
                <a:moveTo>
                  <a:pt x="0" y="0"/>
                </a:moveTo>
                <a:lnTo>
                  <a:pt x="21600" y="21600"/>
                </a:lnTo>
              </a:path>
            </a:pathLst>
          </a:custGeom>
          <a:noFill/>
          <a:ln w="38100">
            <a:solidFill>
              <a:schemeClr val="accent4"/>
            </a:solidFill>
            <a:round/>
          </a:ln>
        </p:spPr>
        <p:style>
          <a:lnRef idx="0"/>
          <a:fillRef idx="0"/>
          <a:effectRef idx="0"/>
          <a:fontRef idx="minor"/>
        </p:style>
      </p:sp>
      <p:sp>
        <p:nvSpPr>
          <p:cNvPr id="42"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ja-JP" sz="4400" spc="-1" strike="noStrike">
                <a:latin typeface="Arial"/>
              </a:rPr>
              <a:t>タイトルテキストの書式を編集するにはクリックします。</a:t>
            </a:r>
            <a:endParaRPr b="0" lang="en-US" sz="4400" spc="-1" strike="noStrike">
              <a:latin typeface="Arial"/>
            </a:endParaRPr>
          </a:p>
        </p:txBody>
      </p:sp>
      <p:sp>
        <p:nvSpPr>
          <p:cNvPr id="43" name="PlaceHolder 3"/>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000000"/>
              </a:buClr>
              <a:buSzPct val="45000"/>
              <a:buFont typeface="Wingdings" charset="2"/>
              <a:buChar char=""/>
            </a:pPr>
            <a:r>
              <a:rPr b="0" lang="ja-JP" sz="3200" spc="-1" strike="noStrike">
                <a:latin typeface="Arial"/>
              </a:rPr>
              <a:t>アウトラインテキストの書式を編集するにはクリックします。</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ja-JP"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ja-JP"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ja-JP"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ja-JP"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ja-JP"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ja-JP"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680480" y="1189080"/>
            <a:ext cx="5782320" cy="1456200"/>
          </a:xfrm>
          <a:prstGeom prst="rect">
            <a:avLst/>
          </a:prstGeom>
          <a:noFill/>
          <a:ln w="0">
            <a:noFill/>
          </a:ln>
        </p:spPr>
        <p:style>
          <a:lnRef idx="0"/>
          <a:fillRef idx="0"/>
          <a:effectRef idx="0"/>
          <a:fontRef idx="minor"/>
        </p:style>
        <p:txBody>
          <a:bodyPr lIns="90000" rIns="90000" tIns="91440" bIns="91440" anchor="b">
            <a:normAutofit fontScale="59000"/>
          </a:bodyPr>
          <a:p>
            <a:pPr algn="ctr">
              <a:lnSpc>
                <a:spcPct val="100000"/>
              </a:lnSpc>
              <a:tabLst>
                <a:tab algn="l" pos="0"/>
              </a:tabLst>
            </a:pPr>
            <a:r>
              <a:rPr b="0" lang="ja" sz="2400" spc="-1" strike="noStrike">
                <a:solidFill>
                  <a:srgbClr val="ffffff"/>
                </a:solidFill>
                <a:latin typeface="Roboto Slab"/>
                <a:ea typeface="Roboto Slab"/>
              </a:rPr>
              <a:t>インターンシップ成果物発表</a:t>
            </a:r>
            <a:br/>
            <a:r>
              <a:rPr b="1" lang="ja" sz="4000" spc="-1" strike="noStrike">
                <a:solidFill>
                  <a:srgbClr val="ffffff"/>
                </a:solidFill>
                <a:latin typeface="Roboto Slab"/>
                <a:ea typeface="Roboto Slab"/>
              </a:rPr>
              <a:t>「</a:t>
            </a:r>
            <a:r>
              <a:rPr b="1" lang="en-US" sz="4000" spc="-1" strike="noStrike">
                <a:solidFill>
                  <a:srgbClr val="ffffff"/>
                </a:solidFill>
                <a:latin typeface="Roboto Slab"/>
                <a:ea typeface="Roboto Slab"/>
              </a:rPr>
              <a:t>PICTOGRAM BREAKER</a:t>
            </a:r>
            <a:r>
              <a:rPr b="1" lang="ja" sz="4000" spc="-1" strike="noStrike">
                <a:solidFill>
                  <a:srgbClr val="ffffff"/>
                </a:solidFill>
                <a:latin typeface="Roboto Slab"/>
                <a:ea typeface="Roboto Slab"/>
              </a:rPr>
              <a:t>」</a:t>
            </a:r>
            <a:endParaRPr b="0" lang="en-US" sz="4000" spc="-1" strike="noStrike">
              <a:latin typeface="Arial"/>
            </a:endParaRPr>
          </a:p>
        </p:txBody>
      </p:sp>
      <p:sp>
        <p:nvSpPr>
          <p:cNvPr id="81" name="CustomShape 2"/>
          <p:cNvSpPr/>
          <p:nvPr/>
        </p:nvSpPr>
        <p:spPr>
          <a:xfrm>
            <a:off x="311760" y="3062880"/>
            <a:ext cx="8519400" cy="1231200"/>
          </a:xfrm>
          <a:prstGeom prst="rect">
            <a:avLst/>
          </a:prstGeom>
          <a:noFill/>
          <a:ln w="0">
            <a:noFill/>
          </a:ln>
        </p:spPr>
        <p:style>
          <a:lnRef idx="0"/>
          <a:fillRef idx="0"/>
          <a:effectRef idx="0"/>
          <a:fontRef idx="minor"/>
        </p:style>
        <p:txBody>
          <a:bodyPr lIns="90000" rIns="90000" tIns="91440" bIns="91440">
            <a:normAutofit/>
          </a:bodyPr>
          <a:p>
            <a:pPr algn="ctr">
              <a:lnSpc>
                <a:spcPct val="100000"/>
              </a:lnSpc>
              <a:tabLst>
                <a:tab algn="l" pos="0"/>
              </a:tabLst>
            </a:pPr>
            <a:r>
              <a:rPr b="0" lang="ja" sz="2400" spc="-1" strike="noStrike">
                <a:solidFill>
                  <a:srgbClr val="8bc34a"/>
                </a:solidFill>
                <a:latin typeface="Roboto Slab"/>
                <a:ea typeface="Roboto Slab"/>
              </a:rPr>
              <a:t>神戸市立工業高等専門学校　</a:t>
            </a:r>
            <a:r>
              <a:rPr b="0" lang="en-US" sz="2400" spc="-1" strike="noStrike">
                <a:solidFill>
                  <a:srgbClr val="8bc34a"/>
                </a:solidFill>
                <a:latin typeface="Roboto Slab"/>
                <a:ea typeface="Roboto Slab"/>
              </a:rPr>
              <a:t>4</a:t>
            </a:r>
            <a:r>
              <a:rPr b="0" lang="ja" sz="2400" spc="-1" strike="noStrike">
                <a:solidFill>
                  <a:srgbClr val="8bc34a"/>
                </a:solidFill>
                <a:latin typeface="Roboto Slab"/>
                <a:ea typeface="Roboto Slab"/>
              </a:rPr>
              <a:t>年生</a:t>
            </a:r>
            <a:endParaRPr b="0" lang="en-US" sz="2400" spc="-1" strike="noStrike">
              <a:latin typeface="Arial"/>
            </a:endParaRPr>
          </a:p>
          <a:p>
            <a:pPr algn="ctr">
              <a:lnSpc>
                <a:spcPct val="100000"/>
              </a:lnSpc>
              <a:tabLst>
                <a:tab algn="l" pos="0"/>
              </a:tabLst>
            </a:pPr>
            <a:r>
              <a:rPr b="0" lang="ja" sz="2400" spc="-1" strike="noStrike">
                <a:solidFill>
                  <a:srgbClr val="8bc34a"/>
                </a:solidFill>
                <a:latin typeface="Roboto Slab"/>
                <a:ea typeface="Roboto Slab"/>
              </a:rPr>
              <a:t>木内 蓮太</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88080" y="457920"/>
            <a:ext cx="8367120" cy="685080"/>
          </a:xfrm>
          <a:prstGeom prst="rect">
            <a:avLst/>
          </a:prstGeom>
          <a:noFill/>
          <a:ln w="0">
            <a:noFill/>
          </a:ln>
        </p:spPr>
        <p:style>
          <a:lnRef idx="0"/>
          <a:fillRef idx="0"/>
          <a:effectRef idx="0"/>
          <a:fontRef idx="minor"/>
        </p:style>
        <p:txBody>
          <a:bodyPr lIns="90000" rIns="90000" tIns="91440" bIns="91440" anchor="b">
            <a:normAutofit/>
          </a:bodyPr>
          <a:p>
            <a:pPr>
              <a:lnSpc>
                <a:spcPct val="100000"/>
              </a:lnSpc>
              <a:tabLst>
                <a:tab algn="l" pos="0"/>
              </a:tabLst>
            </a:pPr>
            <a:r>
              <a:rPr b="0" lang="ja" sz="3000" spc="-1" strike="noStrike">
                <a:solidFill>
                  <a:srgbClr val="ffffff"/>
                </a:solidFill>
                <a:latin typeface="Roboto Slab"/>
                <a:ea typeface="Roboto Slab"/>
              </a:rPr>
              <a:t>開発経験</a:t>
            </a:r>
            <a:endParaRPr b="0" lang="en-US" sz="3000" spc="-1" strike="noStrike">
              <a:latin typeface="Arial"/>
            </a:endParaRPr>
          </a:p>
        </p:txBody>
      </p:sp>
      <p:sp>
        <p:nvSpPr>
          <p:cNvPr id="83" name="CustomShape 2"/>
          <p:cNvSpPr/>
          <p:nvPr/>
        </p:nvSpPr>
        <p:spPr>
          <a:xfrm>
            <a:off x="388080" y="1489680"/>
            <a:ext cx="8367120" cy="3078000"/>
          </a:xfrm>
          <a:prstGeom prst="rect">
            <a:avLst/>
          </a:prstGeom>
          <a:noFill/>
          <a:ln w="0">
            <a:noFill/>
          </a:ln>
        </p:spPr>
        <p:style>
          <a:lnRef idx="0"/>
          <a:fillRef idx="0"/>
          <a:effectRef idx="0"/>
          <a:fontRef idx="minor"/>
        </p:style>
        <p:txBody>
          <a:bodyPr lIns="90000" rIns="90000" tIns="91440" bIns="91440">
            <a:normAutofit/>
          </a:bodyPr>
          <a:p>
            <a:pPr marL="457200" indent="-379800">
              <a:lnSpc>
                <a:spcPct val="115000"/>
              </a:lnSpc>
              <a:buClr>
                <a:srgbClr val="ffffff"/>
              </a:buClr>
              <a:buFont typeface="Roboto"/>
              <a:buChar char="●"/>
            </a:pPr>
            <a:r>
              <a:rPr b="0" lang="ja" sz="2400" spc="-1" strike="noStrike">
                <a:solidFill>
                  <a:srgbClr val="ffffff"/>
                </a:solidFill>
                <a:latin typeface="Roboto"/>
                <a:ea typeface="Roboto"/>
              </a:rPr>
              <a:t>学校の授業での</a:t>
            </a:r>
            <a:r>
              <a:rPr b="0" lang="en-US" sz="2400" spc="-1" strike="noStrike">
                <a:solidFill>
                  <a:srgbClr val="ffffff"/>
                </a:solidFill>
                <a:latin typeface="Roboto"/>
                <a:ea typeface="Roboto"/>
              </a:rPr>
              <a:t>C</a:t>
            </a:r>
            <a:r>
              <a:rPr b="0" lang="ja" sz="2400" spc="-1" strike="noStrike">
                <a:solidFill>
                  <a:srgbClr val="ffffff"/>
                </a:solidFill>
                <a:latin typeface="Roboto"/>
                <a:ea typeface="Roboto"/>
              </a:rPr>
              <a:t>、</a:t>
            </a:r>
            <a:r>
              <a:rPr b="0" lang="en-US" sz="2400" spc="-1" strike="noStrike">
                <a:solidFill>
                  <a:srgbClr val="ffffff"/>
                </a:solidFill>
                <a:latin typeface="Roboto"/>
                <a:ea typeface="Roboto"/>
              </a:rPr>
              <a:t>Java</a:t>
            </a:r>
            <a:r>
              <a:rPr b="0" lang="ja" sz="2400" spc="-1" strike="noStrike">
                <a:solidFill>
                  <a:srgbClr val="ffffff"/>
                </a:solidFill>
                <a:latin typeface="Roboto"/>
                <a:ea typeface="Roboto"/>
              </a:rPr>
              <a:t>、</a:t>
            </a:r>
            <a:r>
              <a:rPr b="0" lang="en-US" sz="2400" spc="-1" strike="noStrike">
                <a:solidFill>
                  <a:srgbClr val="ffffff"/>
                </a:solidFill>
                <a:latin typeface="Roboto"/>
                <a:ea typeface="Roboto"/>
              </a:rPr>
              <a:t>Python</a:t>
            </a:r>
            <a:endParaRPr b="0" lang="en-US" sz="2400" spc="-1" strike="noStrike">
              <a:latin typeface="Arial"/>
            </a:endParaRPr>
          </a:p>
          <a:p>
            <a:pPr marL="457200" indent="-379800">
              <a:lnSpc>
                <a:spcPct val="115000"/>
              </a:lnSpc>
              <a:buClr>
                <a:srgbClr val="ffffff"/>
              </a:buClr>
              <a:buFont typeface="Roboto"/>
              <a:buChar char="●"/>
            </a:pPr>
            <a:r>
              <a:rPr b="0" lang="ja" sz="2400" spc="-1" strike="noStrike">
                <a:solidFill>
                  <a:srgbClr val="ffffff"/>
                </a:solidFill>
                <a:latin typeface="Roboto"/>
                <a:ea typeface="Roboto"/>
              </a:rPr>
              <a:t>独学での</a:t>
            </a:r>
            <a:r>
              <a:rPr b="0" lang="en-US" sz="2400" spc="-1" strike="noStrike">
                <a:solidFill>
                  <a:srgbClr val="ffffff"/>
                </a:solidFill>
                <a:latin typeface="Roboto"/>
                <a:ea typeface="Roboto"/>
              </a:rPr>
              <a:t>Java</a:t>
            </a:r>
            <a:r>
              <a:rPr b="0" lang="ja" sz="2400" spc="-1" strike="noStrike">
                <a:solidFill>
                  <a:srgbClr val="ffffff"/>
                </a:solidFill>
                <a:latin typeface="Roboto"/>
                <a:ea typeface="Roboto"/>
              </a:rPr>
              <a:t>ベース言語「</a:t>
            </a:r>
            <a:r>
              <a:rPr b="0" lang="en-US" sz="2400" spc="-1" strike="noStrike">
                <a:solidFill>
                  <a:srgbClr val="ffffff"/>
                </a:solidFill>
                <a:latin typeface="Roboto"/>
                <a:ea typeface="Roboto"/>
              </a:rPr>
              <a:t>Kotlin</a:t>
            </a:r>
            <a:r>
              <a:rPr b="0" lang="ja" sz="2400" spc="-1" strike="noStrike">
                <a:solidFill>
                  <a:srgbClr val="ffffff"/>
                </a:solidFill>
                <a:latin typeface="Roboto"/>
                <a:ea typeface="Roboto"/>
              </a:rPr>
              <a:t>」での</a:t>
            </a:r>
            <a:r>
              <a:rPr b="0" lang="en-US" sz="2400" spc="-1" strike="noStrike">
                <a:solidFill>
                  <a:srgbClr val="ffffff"/>
                </a:solidFill>
                <a:latin typeface="Roboto"/>
                <a:ea typeface="Roboto"/>
              </a:rPr>
              <a:t>Android</a:t>
            </a:r>
            <a:r>
              <a:rPr b="0" lang="ja" sz="2400" spc="-1" strike="noStrike">
                <a:solidFill>
                  <a:srgbClr val="ffffff"/>
                </a:solidFill>
                <a:latin typeface="Roboto"/>
                <a:ea typeface="Roboto"/>
              </a:rPr>
              <a:t>アプリ開発</a:t>
            </a:r>
            <a:r>
              <a:rPr b="0" lang="en-US" sz="2400" spc="-1" strike="noStrike">
                <a:solidFill>
                  <a:srgbClr val="ffffff"/>
                </a:solidFill>
                <a:latin typeface="Roboto"/>
                <a:ea typeface="Roboto"/>
              </a:rPr>
              <a:t>(</a:t>
            </a:r>
            <a:r>
              <a:rPr b="0" lang="ja" sz="2400" spc="-1" strike="noStrike">
                <a:solidFill>
                  <a:srgbClr val="ffffff"/>
                </a:solidFill>
                <a:latin typeface="Roboto"/>
                <a:ea typeface="Roboto"/>
              </a:rPr>
              <a:t>挫折</a:t>
            </a:r>
            <a:r>
              <a:rPr b="0" lang="en-US" sz="2400" spc="-1" strike="noStrike">
                <a:solidFill>
                  <a:srgbClr val="ffffff"/>
                </a:solidFill>
                <a:latin typeface="Roboto"/>
                <a:ea typeface="Roboto"/>
              </a:rPr>
              <a:t>)</a:t>
            </a:r>
            <a:endParaRPr b="0" lang="en-US" sz="2400" spc="-1" strike="noStrike">
              <a:latin typeface="Arial"/>
            </a:endParaRPr>
          </a:p>
          <a:p>
            <a:pPr marL="457200" indent="-379800">
              <a:lnSpc>
                <a:spcPct val="115000"/>
              </a:lnSpc>
              <a:buClr>
                <a:srgbClr val="ffffff"/>
              </a:buClr>
              <a:buFont typeface="Roboto"/>
              <a:buChar char="●"/>
            </a:pPr>
            <a:r>
              <a:rPr b="0" lang="en-US" sz="2400" spc="-1" strike="noStrike">
                <a:solidFill>
                  <a:srgbClr val="ffffff"/>
                </a:solidFill>
                <a:latin typeface="Roboto"/>
                <a:ea typeface="Roboto"/>
              </a:rPr>
              <a:t>C#</a:t>
            </a:r>
            <a:r>
              <a:rPr b="0" lang="ja" sz="2400" spc="-1" strike="noStrike">
                <a:solidFill>
                  <a:srgbClr val="ffffff"/>
                </a:solidFill>
                <a:latin typeface="Roboto"/>
                <a:ea typeface="Roboto"/>
              </a:rPr>
              <a:t>や</a:t>
            </a:r>
            <a:r>
              <a:rPr b="0" lang="en-US" sz="2400" spc="-1" strike="noStrike">
                <a:solidFill>
                  <a:srgbClr val="ffffff"/>
                </a:solidFill>
                <a:latin typeface="Roboto"/>
                <a:ea typeface="Roboto"/>
              </a:rPr>
              <a:t>Unity</a:t>
            </a:r>
            <a:r>
              <a:rPr b="0" lang="ja" sz="2400" spc="-1" strike="noStrike">
                <a:solidFill>
                  <a:srgbClr val="ffffff"/>
                </a:solidFill>
                <a:latin typeface="Roboto"/>
                <a:ea typeface="Roboto"/>
              </a:rPr>
              <a:t>は初体験</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388080" y="457920"/>
            <a:ext cx="8367120" cy="685080"/>
          </a:xfrm>
          <a:prstGeom prst="rect">
            <a:avLst/>
          </a:prstGeom>
          <a:noFill/>
          <a:ln w="0">
            <a:noFill/>
          </a:ln>
        </p:spPr>
        <p:style>
          <a:lnRef idx="0"/>
          <a:fillRef idx="0"/>
          <a:effectRef idx="0"/>
          <a:fontRef idx="minor"/>
        </p:style>
        <p:txBody>
          <a:bodyPr lIns="90000" rIns="90000" tIns="91440" bIns="91440" anchor="b">
            <a:normAutofit/>
          </a:bodyPr>
          <a:p>
            <a:pPr>
              <a:lnSpc>
                <a:spcPct val="100000"/>
              </a:lnSpc>
              <a:tabLst>
                <a:tab algn="l" pos="0"/>
              </a:tabLst>
            </a:pPr>
            <a:r>
              <a:rPr b="0" lang="ja" sz="3000" spc="-1" strike="noStrike">
                <a:solidFill>
                  <a:srgbClr val="ffffff"/>
                </a:solidFill>
                <a:latin typeface="Roboto Slab"/>
                <a:ea typeface="Roboto Slab"/>
              </a:rPr>
              <a:t>作品の概要</a:t>
            </a:r>
            <a:endParaRPr b="0" lang="en-US" sz="3000" spc="-1" strike="noStrike">
              <a:latin typeface="Arial"/>
            </a:endParaRPr>
          </a:p>
        </p:txBody>
      </p:sp>
      <p:sp>
        <p:nvSpPr>
          <p:cNvPr id="85" name="CustomShape 2"/>
          <p:cNvSpPr/>
          <p:nvPr/>
        </p:nvSpPr>
        <p:spPr>
          <a:xfrm>
            <a:off x="388080" y="1489680"/>
            <a:ext cx="8367120" cy="3078000"/>
          </a:xfrm>
          <a:prstGeom prst="rect">
            <a:avLst/>
          </a:prstGeom>
          <a:noFill/>
          <a:ln w="0">
            <a:noFill/>
          </a:ln>
        </p:spPr>
        <p:style>
          <a:lnRef idx="0"/>
          <a:fillRef idx="0"/>
          <a:effectRef idx="0"/>
          <a:fontRef idx="minor"/>
        </p:style>
        <p:txBody>
          <a:bodyPr lIns="90000" rIns="90000" tIns="91440" bIns="91440">
            <a:normAutofit/>
          </a:bodyPr>
          <a:p>
            <a:pPr marL="457200" indent="-379800">
              <a:lnSpc>
                <a:spcPct val="115000"/>
              </a:lnSpc>
              <a:buClr>
                <a:srgbClr val="ffffff"/>
              </a:buClr>
              <a:buFont typeface="Roboto"/>
              <a:buChar char="●"/>
            </a:pPr>
            <a:r>
              <a:rPr b="0" lang="ja" sz="2400" spc="-1" strike="noStrike">
                <a:solidFill>
                  <a:srgbClr val="ffffff"/>
                </a:solidFill>
                <a:latin typeface="Roboto"/>
                <a:ea typeface="Roboto"/>
              </a:rPr>
              <a:t>作品形式：シューティング</a:t>
            </a:r>
            <a:endParaRPr b="0" lang="en-US" sz="2400" spc="-1" strike="noStrike">
              <a:latin typeface="Arial"/>
            </a:endParaRPr>
          </a:p>
          <a:p>
            <a:pPr marL="457200" indent="-379800">
              <a:lnSpc>
                <a:spcPct val="115000"/>
              </a:lnSpc>
              <a:buClr>
                <a:srgbClr val="ffffff"/>
              </a:buClr>
              <a:buFont typeface="Roboto"/>
              <a:buChar char="●"/>
            </a:pPr>
            <a:r>
              <a:rPr b="0" lang="ja" sz="2400" spc="-1" strike="noStrike">
                <a:solidFill>
                  <a:srgbClr val="ffffff"/>
                </a:solidFill>
                <a:latin typeface="Roboto"/>
                <a:ea typeface="Roboto"/>
              </a:rPr>
              <a:t>上から降ってくるシャボン玉をマウスでクリックして破壊するだけの</a:t>
            </a:r>
            <a:endParaRPr b="0" lang="en-US" sz="2400" spc="-1" strike="noStrike">
              <a:latin typeface="Arial"/>
            </a:endParaRPr>
          </a:p>
          <a:p>
            <a:pPr marL="457200" indent="-379800">
              <a:lnSpc>
                <a:spcPct val="115000"/>
              </a:lnSpc>
              <a:buClr>
                <a:srgbClr val="ffffff"/>
              </a:buClr>
              <a:buFont typeface="Roboto"/>
              <a:buChar char="●"/>
            </a:pPr>
            <a:r>
              <a:rPr b="0" lang="ja" sz="2400" spc="-1" strike="noStrike">
                <a:solidFill>
                  <a:srgbClr val="ffffff"/>
                </a:solidFill>
                <a:latin typeface="Roboto"/>
                <a:ea typeface="Roboto"/>
              </a:rPr>
              <a:t>シンプルなゲーム。</a:t>
            </a:r>
            <a:endParaRPr b="0" lang="en-US" sz="2400" spc="-1" strike="noStrike">
              <a:latin typeface="Arial"/>
            </a:endParaRPr>
          </a:p>
          <a:p>
            <a:pPr marL="457200" indent="-379800">
              <a:lnSpc>
                <a:spcPct val="115000"/>
              </a:lnSpc>
              <a:buClr>
                <a:srgbClr val="ffffff"/>
              </a:buClr>
              <a:buFont typeface="Roboto"/>
              <a:buChar char="●"/>
            </a:pPr>
            <a:r>
              <a:rPr b="0" lang="ja" sz="2400" spc="-1" strike="noStrike">
                <a:solidFill>
                  <a:srgbClr val="ffffff"/>
                </a:solidFill>
                <a:latin typeface="Roboto"/>
                <a:ea typeface="Roboto"/>
              </a:rPr>
              <a:t>シャボン玉に描かれているピクトグラムの種類によって得られるスコアが</a:t>
            </a:r>
            <a:endParaRPr b="0" lang="en-US" sz="2400" spc="-1" strike="noStrike">
              <a:latin typeface="Arial"/>
            </a:endParaRPr>
          </a:p>
          <a:p>
            <a:pPr marL="457200" indent="-379800">
              <a:lnSpc>
                <a:spcPct val="115000"/>
              </a:lnSpc>
              <a:buClr>
                <a:srgbClr val="ffffff"/>
              </a:buClr>
              <a:buFont typeface="Roboto"/>
              <a:buChar char="●"/>
            </a:pPr>
            <a:r>
              <a:rPr b="0" lang="ja" sz="2400" spc="-1" strike="noStrike">
                <a:solidFill>
                  <a:srgbClr val="ffffff"/>
                </a:solidFill>
                <a:latin typeface="Roboto"/>
                <a:ea typeface="Roboto"/>
              </a:rPr>
              <a:t>異なる。</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88080" y="457920"/>
            <a:ext cx="8367120" cy="685080"/>
          </a:xfrm>
          <a:prstGeom prst="rect">
            <a:avLst/>
          </a:prstGeom>
          <a:noFill/>
          <a:ln w="0">
            <a:noFill/>
          </a:ln>
        </p:spPr>
        <p:style>
          <a:lnRef idx="0"/>
          <a:fillRef idx="0"/>
          <a:effectRef idx="0"/>
          <a:fontRef idx="minor"/>
        </p:style>
        <p:txBody>
          <a:bodyPr lIns="90000" rIns="90000" tIns="91440" bIns="91440" anchor="b">
            <a:normAutofit/>
          </a:bodyPr>
          <a:p>
            <a:pPr>
              <a:lnSpc>
                <a:spcPct val="100000"/>
              </a:lnSpc>
              <a:tabLst>
                <a:tab algn="l" pos="0"/>
              </a:tabLst>
            </a:pPr>
            <a:r>
              <a:rPr b="0" lang="ja" sz="3000" spc="-1" strike="noStrike">
                <a:solidFill>
                  <a:srgbClr val="ffffff"/>
                </a:solidFill>
                <a:latin typeface="Roboto Slab"/>
                <a:ea typeface="Roboto Slab"/>
              </a:rPr>
              <a:t>作品の実行画面</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88080" y="457920"/>
            <a:ext cx="8367120" cy="685080"/>
          </a:xfrm>
          <a:prstGeom prst="rect">
            <a:avLst/>
          </a:prstGeom>
          <a:noFill/>
          <a:ln w="0">
            <a:noFill/>
          </a:ln>
        </p:spPr>
        <p:style>
          <a:lnRef idx="0"/>
          <a:fillRef idx="0"/>
          <a:effectRef idx="0"/>
          <a:fontRef idx="minor"/>
        </p:style>
        <p:txBody>
          <a:bodyPr lIns="90000" rIns="90000" tIns="91440" bIns="91440" anchor="b">
            <a:normAutofit/>
          </a:bodyPr>
          <a:p>
            <a:pPr>
              <a:lnSpc>
                <a:spcPct val="100000"/>
              </a:lnSpc>
              <a:tabLst>
                <a:tab algn="l" pos="0"/>
              </a:tabLst>
            </a:pPr>
            <a:r>
              <a:rPr b="0" lang="ja" sz="3000" spc="-1" strike="noStrike">
                <a:solidFill>
                  <a:srgbClr val="ffffff"/>
                </a:solidFill>
                <a:latin typeface="Roboto Slab"/>
                <a:ea typeface="Roboto Slab"/>
              </a:rPr>
              <a:t>作品制作の感想</a:t>
            </a:r>
            <a:endParaRPr b="0" lang="en-US" sz="3000" spc="-1" strike="noStrike">
              <a:latin typeface="Arial"/>
            </a:endParaRPr>
          </a:p>
        </p:txBody>
      </p:sp>
      <p:sp>
        <p:nvSpPr>
          <p:cNvPr id="88" name="CustomShape 2"/>
          <p:cNvSpPr/>
          <p:nvPr/>
        </p:nvSpPr>
        <p:spPr>
          <a:xfrm>
            <a:off x="388080" y="1260000"/>
            <a:ext cx="8367120" cy="3078000"/>
          </a:xfrm>
          <a:prstGeom prst="rect">
            <a:avLst/>
          </a:prstGeom>
          <a:noFill/>
          <a:ln w="0">
            <a:noFill/>
          </a:ln>
        </p:spPr>
        <p:style>
          <a:lnRef idx="0"/>
          <a:fillRef idx="0"/>
          <a:effectRef idx="0"/>
          <a:fontRef idx="minor"/>
        </p:style>
        <p:txBody>
          <a:bodyPr lIns="90000" rIns="90000" tIns="91440" bIns="91440">
            <a:normAutofit fontScale="57000"/>
          </a:bodyPr>
          <a:p>
            <a:pPr marL="457200" indent="-379800">
              <a:lnSpc>
                <a:spcPct val="115000"/>
              </a:lnSpc>
              <a:buClr>
                <a:srgbClr val="ffffff"/>
              </a:buClr>
              <a:buFont typeface="Roboto"/>
              <a:buChar char="●"/>
            </a:pPr>
            <a:r>
              <a:rPr b="0" lang="ja" sz="2400" spc="-1" strike="noStrike">
                <a:solidFill>
                  <a:srgbClr val="ffffff"/>
                </a:solidFill>
                <a:latin typeface="Roboto"/>
                <a:ea typeface="Roboto"/>
              </a:rPr>
              <a:t>苦労した・工夫した点</a:t>
            </a:r>
            <a:endParaRPr b="0" lang="en-US" sz="2400" spc="-1" strike="noStrike">
              <a:latin typeface="Arial"/>
            </a:endParaRPr>
          </a:p>
          <a:p>
            <a:pPr marL="457200" indent="-379800">
              <a:lnSpc>
                <a:spcPct val="115000"/>
              </a:lnSpc>
              <a:buClr>
                <a:srgbClr val="ffffff"/>
              </a:buClr>
              <a:buFont typeface="Roboto"/>
              <a:buChar char="●"/>
            </a:pPr>
            <a:r>
              <a:rPr b="0" lang="ja" sz="2400" spc="-1" strike="noStrike">
                <a:solidFill>
                  <a:srgbClr val="ffffff"/>
                </a:solidFill>
                <a:latin typeface="Roboto"/>
                <a:ea typeface="Roboto"/>
              </a:rPr>
              <a:t>・ベースのシェードの上に透過したピクトグラムのマテリアルを貼り付けた </a:t>
            </a:r>
            <a:endParaRPr b="0" lang="en-US" sz="2400" spc="-1" strike="noStrike">
              <a:latin typeface="Arial"/>
            </a:endParaRPr>
          </a:p>
          <a:p>
            <a:pPr marL="457200" indent="-379800">
              <a:lnSpc>
                <a:spcPct val="115000"/>
              </a:lnSpc>
              <a:buClr>
                <a:srgbClr val="ffffff"/>
              </a:buClr>
              <a:buFont typeface="Roboto"/>
              <a:buChar char="●"/>
            </a:pPr>
            <a:r>
              <a:rPr b="0" lang="en-US" sz="2400" spc="-1" strike="noStrike">
                <a:solidFill>
                  <a:srgbClr val="ffffff"/>
                </a:solidFill>
                <a:latin typeface="Roboto"/>
                <a:ea typeface="Roboto"/>
              </a:rPr>
              <a:t> </a:t>
            </a:r>
            <a:r>
              <a:rPr b="0" lang="ja" sz="2400" spc="-1" strike="noStrike">
                <a:solidFill>
                  <a:srgbClr val="ffffff"/>
                </a:solidFill>
                <a:latin typeface="Roboto"/>
                <a:ea typeface="Roboto"/>
              </a:rPr>
              <a:t>シャボン玉とそのシャボン玉のランダム生成、時間経過によって生成の</a:t>
            </a:r>
            <a:endParaRPr b="0" lang="en-US" sz="2400" spc="-1" strike="noStrike">
              <a:latin typeface="Arial"/>
            </a:endParaRPr>
          </a:p>
          <a:p>
            <a:pPr marL="457200" indent="-379800">
              <a:lnSpc>
                <a:spcPct val="115000"/>
              </a:lnSpc>
              <a:buClr>
                <a:srgbClr val="ffffff"/>
              </a:buClr>
              <a:buFont typeface="Roboto"/>
              <a:buChar char="●"/>
            </a:pPr>
            <a:r>
              <a:rPr b="0" lang="en-US" sz="2400" spc="-1" strike="noStrike">
                <a:solidFill>
                  <a:srgbClr val="ffffff"/>
                </a:solidFill>
                <a:latin typeface="Roboto"/>
                <a:ea typeface="Roboto"/>
              </a:rPr>
              <a:t> </a:t>
            </a:r>
            <a:r>
              <a:rPr b="0" lang="ja" sz="2400" spc="-1" strike="noStrike">
                <a:solidFill>
                  <a:srgbClr val="ffffff"/>
                </a:solidFill>
                <a:latin typeface="Roboto"/>
                <a:ea typeface="Roboto"/>
              </a:rPr>
              <a:t>数を変化させる。</a:t>
            </a:r>
            <a:endParaRPr b="0" lang="en-US" sz="2400" spc="-1" strike="noStrike">
              <a:latin typeface="Arial"/>
            </a:endParaRPr>
          </a:p>
          <a:p>
            <a:pPr marL="457200" indent="-379800">
              <a:lnSpc>
                <a:spcPct val="115000"/>
              </a:lnSpc>
              <a:buClr>
                <a:srgbClr val="ffffff"/>
              </a:buClr>
              <a:buFont typeface="Roboto"/>
              <a:buChar char="●"/>
            </a:pPr>
            <a:r>
              <a:rPr b="0" lang="ja" sz="2400" spc="-1" strike="noStrike">
                <a:solidFill>
                  <a:srgbClr val="ffffff"/>
                </a:solidFill>
                <a:latin typeface="Roboto"/>
                <a:ea typeface="Roboto"/>
              </a:rPr>
              <a:t>・カスタムフォントを使った。</a:t>
            </a:r>
            <a:endParaRPr b="0" lang="en-US" sz="2400" spc="-1" strike="noStrike">
              <a:latin typeface="Arial"/>
            </a:endParaRPr>
          </a:p>
          <a:p>
            <a:pPr marL="457200" indent="-379800">
              <a:lnSpc>
                <a:spcPct val="115000"/>
              </a:lnSpc>
              <a:buClr>
                <a:srgbClr val="ffffff"/>
              </a:buClr>
              <a:buFont typeface="Roboto"/>
              <a:buChar char="●"/>
            </a:pPr>
            <a:r>
              <a:rPr b="0" lang="ja" sz="2400" spc="-1" strike="noStrike">
                <a:solidFill>
                  <a:srgbClr val="ffffff"/>
                </a:solidFill>
                <a:latin typeface="Roboto"/>
                <a:ea typeface="Roboto"/>
              </a:rPr>
              <a:t>改良を加えたい点</a:t>
            </a:r>
            <a:endParaRPr b="0" lang="en-US" sz="2400" spc="-1" strike="noStrike">
              <a:latin typeface="Arial"/>
            </a:endParaRPr>
          </a:p>
          <a:p>
            <a:pPr marL="457200" indent="-379800">
              <a:lnSpc>
                <a:spcPct val="115000"/>
              </a:lnSpc>
              <a:buClr>
                <a:srgbClr val="ffffff"/>
              </a:buClr>
              <a:buFont typeface="Roboto"/>
              <a:buChar char="●"/>
            </a:pPr>
            <a:r>
              <a:rPr b="0" lang="ja" sz="2400" spc="-1" strike="noStrike">
                <a:solidFill>
                  <a:srgbClr val="ffffff"/>
                </a:solidFill>
                <a:latin typeface="Roboto"/>
                <a:ea typeface="Roboto"/>
              </a:rPr>
              <a:t>・タイトルなどの装飾が貧相なのでもっと派手にしたかった。</a:t>
            </a:r>
            <a:endParaRPr b="0" lang="en-US" sz="2400" spc="-1" strike="noStrike">
              <a:latin typeface="Arial"/>
            </a:endParaRPr>
          </a:p>
          <a:p>
            <a:pPr marL="457200" indent="-379800">
              <a:lnSpc>
                <a:spcPct val="115000"/>
              </a:lnSpc>
              <a:buClr>
                <a:srgbClr val="ffffff"/>
              </a:buClr>
              <a:buFont typeface="Roboto"/>
              <a:buChar char="●"/>
            </a:pPr>
            <a:r>
              <a:rPr b="0" lang="ja" sz="2400" spc="-1" strike="noStrike">
                <a:solidFill>
                  <a:srgbClr val="ffffff"/>
                </a:solidFill>
                <a:latin typeface="Roboto"/>
                <a:ea typeface="Roboto"/>
              </a:rPr>
              <a:t>・難易度の設定などができればよかった。</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TotalTime>
  <Application>LibreOffice/7.0.3.1$Windows_X86_64 LibreOffice_project/d7547858d014d4cf69878db179d326fc3483e082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ja-JP</dc:language>
  <cp:lastModifiedBy/>
  <dcterms:modified xsi:type="dcterms:W3CDTF">2021-09-03T17:19:53Z</dcterms:modified>
  <cp:revision>7</cp:revision>
  <dc:subject/>
  <dc:title/>
</cp:coreProperties>
</file>