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4" r:id="rId4"/>
    <p:sldId id="260" r:id="rId5"/>
    <p:sldId id="261" r:id="rId6"/>
    <p:sldId id="270" r:id="rId7"/>
    <p:sldId id="262" r:id="rId8"/>
    <p:sldId id="277" r:id="rId9"/>
    <p:sldId id="265" r:id="rId10"/>
    <p:sldId id="267" r:id="rId11"/>
    <p:sldId id="268" r:id="rId12"/>
    <p:sldId id="269" r:id="rId13"/>
    <p:sldId id="259" r:id="rId14"/>
    <p:sldId id="266" r:id="rId15"/>
    <p:sldId id="273" r:id="rId16"/>
    <p:sldId id="276" r:id="rId17"/>
    <p:sldId id="274" r:id="rId18"/>
    <p:sldId id="271" r:id="rId19"/>
    <p:sldId id="275" r:id="rId20"/>
    <p:sldId id="272" r:id="rId21"/>
    <p:sldId id="263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6" autoAdjust="0"/>
    <p:restoredTop sz="94696"/>
  </p:normalViewPr>
  <p:slideViewPr>
    <p:cSldViewPr snapToGrid="0" snapToObjects="1">
      <p:cViewPr>
        <p:scale>
          <a:sx n="110" d="100"/>
          <a:sy n="110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D:\Dropbox\Lab\WS2016\&#20104;&#20633;&#23455;&#39443;&#12487;&#12540;&#12479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D:\Dropbox\Lab\WS2016\&#20104;&#20633;&#23455;&#39443;&#12487;&#12540;&#1247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I = 10</c:v>
          </c:tx>
          <c:spPr>
            <a:ln w="28575" cap="rnd">
              <a:solidFill>
                <a:schemeClr val="accent1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Sheet1!$P$5:$P$14</c:f>
              <c:numCache>
                <c:formatCode>General</c:formatCode>
                <c:ptCount val="10"/>
                <c:pt idx="0">
                  <c:v>16566.0</c:v>
                </c:pt>
                <c:pt idx="1">
                  <c:v>16153.8</c:v>
                </c:pt>
                <c:pt idx="2">
                  <c:v>18722.09999999999</c:v>
                </c:pt>
                <c:pt idx="3">
                  <c:v>20414.5</c:v>
                </c:pt>
                <c:pt idx="4">
                  <c:v>22489.59999999999</c:v>
                </c:pt>
                <c:pt idx="5">
                  <c:v>23691.0</c:v>
                </c:pt>
                <c:pt idx="6">
                  <c:v>26678.9</c:v>
                </c:pt>
                <c:pt idx="7">
                  <c:v>25427.5</c:v>
                </c:pt>
                <c:pt idx="8">
                  <c:v>25042.5</c:v>
                </c:pt>
                <c:pt idx="9">
                  <c:v>23069.0</c:v>
                </c:pt>
              </c:numCache>
            </c:numRef>
          </c:val>
          <c:smooth val="0"/>
        </c:ser>
        <c:ser>
          <c:idx val="1"/>
          <c:order val="1"/>
          <c:tx>
            <c:v>I = 100</c:v>
          </c:tx>
          <c:spPr>
            <a:ln w="28575" cap="rnd" cmpd="dbl">
              <a:solidFill>
                <a:schemeClr val="accent2">
                  <a:lumMod val="7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val>
            <c:numRef>
              <c:f>Sheet1!$Q$5:$Q$14</c:f>
              <c:numCache>
                <c:formatCode>General</c:formatCode>
                <c:ptCount val="10"/>
                <c:pt idx="0">
                  <c:v>16477.5</c:v>
                </c:pt>
                <c:pt idx="1">
                  <c:v>17367.5</c:v>
                </c:pt>
                <c:pt idx="2">
                  <c:v>21458.7</c:v>
                </c:pt>
                <c:pt idx="3">
                  <c:v>21673.2</c:v>
                </c:pt>
                <c:pt idx="4">
                  <c:v>20951.8</c:v>
                </c:pt>
                <c:pt idx="5">
                  <c:v>21401.0</c:v>
                </c:pt>
                <c:pt idx="6">
                  <c:v>25182.2</c:v>
                </c:pt>
                <c:pt idx="7">
                  <c:v>21816.8</c:v>
                </c:pt>
                <c:pt idx="8">
                  <c:v>23542.7</c:v>
                </c:pt>
                <c:pt idx="9">
                  <c:v>26034.2</c:v>
                </c:pt>
              </c:numCache>
            </c:numRef>
          </c:val>
          <c:smooth val="0"/>
        </c:ser>
        <c:ser>
          <c:idx val="2"/>
          <c:order val="2"/>
          <c:tx>
            <c:v>I = 1000</c:v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Sheet1!$R$5:$R$14</c:f>
              <c:numCache>
                <c:formatCode>General</c:formatCode>
                <c:ptCount val="10"/>
                <c:pt idx="0">
                  <c:v>18725.4</c:v>
                </c:pt>
                <c:pt idx="1">
                  <c:v>19764.5</c:v>
                </c:pt>
                <c:pt idx="2">
                  <c:v>22521.0</c:v>
                </c:pt>
                <c:pt idx="3">
                  <c:v>26426.7</c:v>
                </c:pt>
                <c:pt idx="4">
                  <c:v>23969.1</c:v>
                </c:pt>
                <c:pt idx="5">
                  <c:v>27054.9</c:v>
                </c:pt>
                <c:pt idx="6">
                  <c:v>27102.3</c:v>
                </c:pt>
                <c:pt idx="7">
                  <c:v>28106.3</c:v>
                </c:pt>
                <c:pt idx="8">
                  <c:v>24852.5</c:v>
                </c:pt>
                <c:pt idx="9">
                  <c:v>29169.4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9361760"/>
        <c:axId val="1719506464"/>
      </c:lineChart>
      <c:catAx>
        <c:axId val="1719361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smtClean="0"/>
                  <a:t>k</a:t>
                </a:r>
                <a:endParaRPr lang="ja-JP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19506464"/>
        <c:crosses val="autoZero"/>
        <c:auto val="1"/>
        <c:lblAlgn val="ctr"/>
        <c:lblOffset val="100"/>
        <c:noMultiLvlLbl val="0"/>
      </c:catAx>
      <c:valAx>
        <c:axId val="171950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dirty="0"/>
                  <a:t>ネットワーク存続期間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1936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2630521429759"/>
          <c:y val="0.896603327148545"/>
          <c:w val="0.490025476447225"/>
          <c:h val="0.08491921150915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I = 10</c:v>
          </c:tx>
          <c:spPr>
            <a:ln w="28575" cap="rnd">
              <a:solidFill>
                <a:schemeClr val="accent1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Sheet1!$P$56:$P$65</c:f>
              <c:numCache>
                <c:formatCode>General</c:formatCode>
                <c:ptCount val="10"/>
                <c:pt idx="0">
                  <c:v>20903.4</c:v>
                </c:pt>
                <c:pt idx="1">
                  <c:v>19836.9</c:v>
                </c:pt>
                <c:pt idx="2">
                  <c:v>19638.59999999999</c:v>
                </c:pt>
                <c:pt idx="3">
                  <c:v>19197.5</c:v>
                </c:pt>
                <c:pt idx="4">
                  <c:v>18505.3</c:v>
                </c:pt>
                <c:pt idx="5">
                  <c:v>18553.0</c:v>
                </c:pt>
                <c:pt idx="6">
                  <c:v>18103.8</c:v>
                </c:pt>
                <c:pt idx="7">
                  <c:v>18624.3</c:v>
                </c:pt>
                <c:pt idx="8">
                  <c:v>17565.3</c:v>
                </c:pt>
                <c:pt idx="9">
                  <c:v>18151.5</c:v>
                </c:pt>
              </c:numCache>
            </c:numRef>
          </c:val>
          <c:smooth val="0"/>
        </c:ser>
        <c:ser>
          <c:idx val="1"/>
          <c:order val="1"/>
          <c:tx>
            <c:v>I = 100</c:v>
          </c:tx>
          <c:spPr>
            <a:ln w="28575" cap="rnd" cmpd="dbl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Sheet1!$Q$56:$Q$65</c:f>
              <c:numCache>
                <c:formatCode>General</c:formatCode>
                <c:ptCount val="10"/>
                <c:pt idx="0">
                  <c:v>21043.3</c:v>
                </c:pt>
                <c:pt idx="1">
                  <c:v>20032.8</c:v>
                </c:pt>
                <c:pt idx="2">
                  <c:v>20146.7</c:v>
                </c:pt>
                <c:pt idx="3">
                  <c:v>19141.7</c:v>
                </c:pt>
                <c:pt idx="4">
                  <c:v>18190.7</c:v>
                </c:pt>
                <c:pt idx="5">
                  <c:v>18943.59999999999</c:v>
                </c:pt>
                <c:pt idx="6">
                  <c:v>17728.9</c:v>
                </c:pt>
                <c:pt idx="7">
                  <c:v>19702.9</c:v>
                </c:pt>
                <c:pt idx="8">
                  <c:v>17399.7</c:v>
                </c:pt>
                <c:pt idx="9">
                  <c:v>17283.09999999999</c:v>
                </c:pt>
              </c:numCache>
            </c:numRef>
          </c:val>
          <c:smooth val="0"/>
        </c:ser>
        <c:ser>
          <c:idx val="2"/>
          <c:order val="2"/>
          <c:tx>
            <c:v>I = 1000</c:v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Sheet1!$R$56:$R$65</c:f>
              <c:numCache>
                <c:formatCode>General</c:formatCode>
                <c:ptCount val="10"/>
                <c:pt idx="0">
                  <c:v>22810.1</c:v>
                </c:pt>
                <c:pt idx="1">
                  <c:v>21854.1</c:v>
                </c:pt>
                <c:pt idx="2">
                  <c:v>21397.2</c:v>
                </c:pt>
                <c:pt idx="3">
                  <c:v>21415.59999999999</c:v>
                </c:pt>
                <c:pt idx="4">
                  <c:v>21047.5</c:v>
                </c:pt>
                <c:pt idx="5">
                  <c:v>21058.8</c:v>
                </c:pt>
                <c:pt idx="6">
                  <c:v>22119.9</c:v>
                </c:pt>
                <c:pt idx="7">
                  <c:v>21763.5</c:v>
                </c:pt>
                <c:pt idx="8">
                  <c:v>21072.8</c:v>
                </c:pt>
                <c:pt idx="9">
                  <c:v>21428.5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5246656"/>
        <c:axId val="1715225200"/>
      </c:lineChart>
      <c:catAx>
        <c:axId val="1715246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Meiryo UI" panose="020B0604030504040204" pitchFamily="50" charset="-128"/>
                  </a:defRPr>
                </a:pPr>
                <a:r>
                  <a:rPr lang="en-US" baseline="0" dirty="0" smtClean="0"/>
                  <a:t> </a:t>
                </a:r>
                <a:r>
                  <a:rPr lang="en-US" dirty="0" smtClean="0"/>
                  <a:t>k</a:t>
                </a:r>
                <a:endParaRPr lang="ja-JP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Meiryo UI" panose="020B0604030504040204" pitchFamily="50" charset="-128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defRPr>
            </a:pPr>
            <a:endParaRPr lang="ja-JP"/>
          </a:p>
        </c:txPr>
        <c:crossAx val="1715225200"/>
        <c:crosses val="autoZero"/>
        <c:auto val="1"/>
        <c:lblAlgn val="ctr"/>
        <c:lblOffset val="100"/>
        <c:noMultiLvlLbl val="0"/>
      </c:catAx>
      <c:valAx>
        <c:axId val="1715225200"/>
        <c:scaling>
          <c:orientation val="minMax"/>
          <c:max val="350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Meiryo UI" panose="020B0604030504040204" pitchFamily="50" charset="-128"/>
                  </a:defRPr>
                </a:pPr>
                <a:r>
                  <a:rPr lang="ja-JP"/>
                  <a:t>ネットワーク存続期間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Meiryo UI" panose="020B0604030504040204" pitchFamily="50" charset="-128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defRPr>
            </a:pPr>
            <a:endParaRPr lang="ja-JP"/>
          </a:p>
        </c:txPr>
        <c:crossAx val="171524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0368300736601"/>
          <c:y val="0.875475475475475"/>
          <c:w val="0.520958403681513"/>
          <c:h val="0.07947947947947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Meiryo UI" panose="020B0604030504040204" pitchFamily="50" charset="-128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+mn-ea"/>
          <a:ea typeface="+mn-ea"/>
          <a:cs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9D28B-AE88-394C-9C4B-C60A1436647D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17E7D-9FF5-154F-B8FD-F71AA4EF4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8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17E7D-9FF5-154F-B8FD-F71AA4EF443F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29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17E7D-9FF5-154F-B8FD-F71AA4EF443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17E7D-9FF5-154F-B8FD-F71AA4EF443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50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17E7D-9FF5-154F-B8FD-F71AA4EF443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24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17E7D-9FF5-154F-B8FD-F71AA4EF443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82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17E7D-9FF5-154F-B8FD-F71AA4EF443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95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210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39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04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-88900" y="863600"/>
            <a:ext cx="9347200" cy="0"/>
          </a:xfrm>
          <a:prstGeom prst="line">
            <a:avLst/>
          </a:prstGeom>
          <a:ln w="412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84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02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-88900" y="863600"/>
            <a:ext cx="9347200" cy="0"/>
          </a:xfrm>
          <a:prstGeom prst="line">
            <a:avLst/>
          </a:prstGeom>
          <a:ln w="412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9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2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-88900" y="863600"/>
            <a:ext cx="9347200" cy="0"/>
          </a:xfrm>
          <a:prstGeom prst="line">
            <a:avLst/>
          </a:prstGeom>
          <a:ln w="412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2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0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29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35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356353"/>
            <a:ext cx="9144000" cy="5016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75423"/>
            <a:ext cx="7886700" cy="71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2700"/>
            <a:ext cx="7886700" cy="489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525" y="6427791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2587" y="6424613"/>
            <a:ext cx="5838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9599" y="642461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AAC53E88-5C69-734E-87FA-1CBC00C89C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106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40000"/>
            <a:lumOff val="60000"/>
          </a:schemeClr>
        </a:buClr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20000"/>
            <a:lumOff val="80000"/>
          </a:schemeClr>
        </a:buClr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2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2358" y="991734"/>
            <a:ext cx="8559282" cy="2387600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無線センサネットワークに</a:t>
            </a:r>
            <a:r>
              <a:rPr lang="ja-JP" altLang="en-US" sz="2800" dirty="0" smtClean="0"/>
              <a:t>おける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ベースステーション</a:t>
            </a:r>
            <a:r>
              <a:rPr lang="ja-JP" altLang="en-US" sz="2800" dirty="0"/>
              <a:t>から</a:t>
            </a:r>
            <a:r>
              <a:rPr lang="ja-JP" altLang="en-US" sz="2800" dirty="0" smtClean="0"/>
              <a:t>の無線波情報を</a:t>
            </a:r>
            <a:r>
              <a:rPr lang="ja-JP" altLang="en-US" sz="2800" dirty="0"/>
              <a:t>利用</a:t>
            </a:r>
            <a:r>
              <a:rPr lang="ja-JP" altLang="en-US" sz="2800" dirty="0" smtClean="0"/>
              <a:t>した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負荷</a:t>
            </a:r>
            <a:r>
              <a:rPr lang="ja-JP" altLang="en-US" sz="2800" dirty="0"/>
              <a:t>分散動的</a:t>
            </a:r>
            <a:r>
              <a:rPr lang="ja-JP" altLang="en-US" sz="2800" dirty="0" smtClean="0"/>
              <a:t>ルーティングアルゴリズム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379334"/>
            <a:ext cx="6858000" cy="2475081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sz="2200" dirty="0" smtClean="0"/>
              <a:t>大阪大学大学院 </a:t>
            </a:r>
            <a:r>
              <a:rPr lang="ja-JP" altLang="en-US" sz="2200" dirty="0"/>
              <a:t>情報科学研究科</a:t>
            </a:r>
          </a:p>
          <a:p>
            <a:r>
              <a:rPr lang="ja-JP" altLang="en-US" sz="2200" dirty="0"/>
              <a:t>○</a:t>
            </a:r>
            <a:r>
              <a:rPr lang="ja-JP" altLang="en-US" sz="2200" dirty="0" smtClean="0"/>
              <a:t>渡部連太郎 角川裕次 増澤利光</a:t>
            </a:r>
            <a:endParaRPr lang="en-US" altLang="ja-JP" sz="2200" dirty="0"/>
          </a:p>
          <a:p>
            <a:endParaRPr kumimoji="1" lang="en-US" altLang="ja-JP" sz="1200" dirty="0" smtClean="0"/>
          </a:p>
          <a:p>
            <a:r>
              <a:rPr kumimoji="1" lang="en-US" altLang="ja-JP" sz="2000" dirty="0" smtClean="0"/>
              <a:t>2016.09.16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390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28650" y="830559"/>
            <a:ext cx="8321040" cy="5072063"/>
          </a:xfrm>
        </p:spPr>
        <p:txBody>
          <a:bodyPr>
            <a:normAutofit/>
          </a:bodyPr>
          <a:lstStyle/>
          <a:p>
            <a:pPr lvl="1"/>
            <a:endParaRPr lang="en-US" altLang="ja-JP" b="1" dirty="0" smtClean="0"/>
          </a:p>
          <a:p>
            <a:pPr lvl="1"/>
            <a:endParaRPr lang="en-US" altLang="ja-JP" b="1" dirty="0"/>
          </a:p>
          <a:p>
            <a:pPr lvl="1"/>
            <a:endParaRPr lang="en-US" altLang="ja-JP" b="1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ja-JP" b="1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ja-JP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ja-JP" altLang="en-US" b="1" dirty="0" smtClean="0"/>
              <a:t>固定</a:t>
            </a:r>
            <a:r>
              <a:rPr lang="ja-JP" altLang="en-US" dirty="0" smtClean="0"/>
              <a:t>された</a:t>
            </a:r>
            <a:r>
              <a:rPr lang="en-US" altLang="ja-JP" dirty="0" smtClean="0"/>
              <a:t>BS</a:t>
            </a:r>
            <a:r>
              <a:rPr lang="ja-JP" altLang="en-US" dirty="0" smtClean="0"/>
              <a:t>を想定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- </a:t>
            </a:r>
            <a:r>
              <a:rPr lang="ja-JP" altLang="en-US" dirty="0" smtClean="0"/>
              <a:t>安定した電力供給と強力な通信が可能な</a:t>
            </a:r>
            <a:r>
              <a:rPr lang="en-US" altLang="ja-JP" dirty="0" smtClean="0"/>
              <a:t>BS</a:t>
            </a:r>
            <a:r>
              <a:rPr lang="ja-JP" altLang="en-US" dirty="0" smtClean="0"/>
              <a:t>は移動困難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ja-JP" altLang="en-US" dirty="0" smtClean="0"/>
              <a:t>決定性ではなく</a:t>
            </a:r>
            <a:r>
              <a:rPr kumimoji="1" lang="ja-JP" altLang="en-US" b="1" u="sng" dirty="0" smtClean="0"/>
              <a:t>乱択</a:t>
            </a:r>
            <a:r>
              <a:rPr kumimoji="1" lang="ja-JP" altLang="en-US" u="sng" dirty="0" smtClean="0"/>
              <a:t>アルゴリズム</a:t>
            </a:r>
            <a:endParaRPr kumimoji="1" lang="en-US" altLang="ja-JP" u="sng" dirty="0" smtClean="0"/>
          </a:p>
          <a:p>
            <a:pPr marL="4572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</a:t>
            </a:r>
            <a:r>
              <a:rPr lang="en-US" altLang="ja-JP" dirty="0" smtClean="0"/>
              <a:t>- </a:t>
            </a:r>
            <a:r>
              <a:rPr lang="ja-JP" altLang="en-US" dirty="0" smtClean="0"/>
              <a:t>ノードが確率に基づき局所的にデータ送信先を決定</a:t>
            </a:r>
            <a:endParaRPr lang="en-US" altLang="ja-JP" dirty="0" smtClean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本研究の目的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0797" y="1191593"/>
            <a:ext cx="623061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/>
              <a:t>各ノードの</a:t>
            </a:r>
            <a:r>
              <a:rPr lang="ja-JP" altLang="en-US" sz="2000" b="1" dirty="0" smtClean="0"/>
              <a:t>確率的</a:t>
            </a:r>
            <a:r>
              <a:rPr lang="ja-JP" altLang="en-US" sz="2000" dirty="0" smtClean="0"/>
              <a:t>なデータ送信先決定により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ノード間</a:t>
            </a:r>
            <a:r>
              <a:rPr lang="ja-JP" altLang="en-US" sz="2000" dirty="0"/>
              <a:t>の電力消費量を平均化し</a:t>
            </a:r>
            <a:endParaRPr lang="en-US" altLang="ja-JP" sz="2000" dirty="0"/>
          </a:p>
          <a:p>
            <a:pPr algn="ctr"/>
            <a:r>
              <a:rPr lang="ja-JP" altLang="en-US" sz="2000" dirty="0" smtClean="0"/>
              <a:t>ネットワーク存続期間を</a:t>
            </a:r>
            <a:r>
              <a:rPr lang="ja-JP" altLang="en-US" sz="2000" dirty="0"/>
              <a:t>延長</a:t>
            </a:r>
            <a:r>
              <a:rPr lang="ja-JP" altLang="en-US" sz="2000" dirty="0" smtClean="0"/>
              <a:t>する</a:t>
            </a:r>
            <a:endParaRPr lang="en-US" altLang="ja-JP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32205" y="1057365"/>
            <a:ext cx="6613973" cy="1222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5065726" y="4679346"/>
            <a:ext cx="460005" cy="31186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1000" y="4397584"/>
            <a:ext cx="402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dirty="0" smtClean="0"/>
              <a:t>スケーラビリティ</a:t>
            </a:r>
            <a:r>
              <a:rPr lang="ja-JP" altLang="en-US" dirty="0" smtClean="0"/>
              <a:t>の向上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頑健性の</a:t>
            </a:r>
            <a:r>
              <a:rPr lang="ja-JP" altLang="en-US" dirty="0" smtClean="0"/>
              <a:t>向上</a:t>
            </a:r>
            <a:endParaRPr lang="en-US" altLang="ja-JP" dirty="0" smtClean="0"/>
          </a:p>
          <a:p>
            <a:pPr lvl="1"/>
            <a:r>
              <a:rPr lang="en-US" altLang="ja-JP" dirty="0"/>
              <a:t>BS</a:t>
            </a:r>
            <a:r>
              <a:rPr lang="ja-JP" altLang="en-US" dirty="0"/>
              <a:t>の計算時間の削減</a:t>
            </a:r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9" name="左中かっこ 8"/>
          <p:cNvSpPr/>
          <p:nvPr/>
        </p:nvSpPr>
        <p:spPr>
          <a:xfrm>
            <a:off x="5746750" y="4397584"/>
            <a:ext cx="139699" cy="889816"/>
          </a:xfrm>
          <a:prstGeom prst="leftBrace">
            <a:avLst>
              <a:gd name="adj1" fmla="val 43217"/>
              <a:gd name="adj2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13" name="フッター プレースホルダー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研究概要</a:t>
            </a:r>
            <a:endParaRPr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5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256133"/>
                <a:ext cx="4464211" cy="265928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ノード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数：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配置：ランダム</a:t>
                </a:r>
                <a:endParaRPr lang="en-US" altLang="ja-JP" dirty="0" smtClean="0"/>
              </a:p>
              <a:p>
                <a:pPr lvl="1"/>
                <a:r>
                  <a:rPr lang="ja-JP" altLang="en-US" dirty="0"/>
                  <a:t>通信可能</a:t>
                </a:r>
                <a:r>
                  <a:rPr lang="ja-JP" altLang="en-US" dirty="0" smtClean="0"/>
                  <a:t>距離：</a:t>
                </a:r>
                <a:r>
                  <a:rPr lang="ja-JP" altLang="en-US" b="1" dirty="0" smtClean="0"/>
                  <a:t>固定</a:t>
                </a:r>
                <a:endParaRPr lang="en-US" altLang="ja-JP" b="1" dirty="0" smtClean="0"/>
              </a:p>
              <a:p>
                <a:pPr lvl="1"/>
                <a:r>
                  <a:rPr lang="ja-JP" altLang="en-US" dirty="0" smtClean="0"/>
                  <a:t>電池容量：</a:t>
                </a:r>
                <a:r>
                  <a:rPr lang="ja-JP" altLang="en-US" b="1" dirty="0" smtClean="0"/>
                  <a:t>有限</a:t>
                </a:r>
                <a:r>
                  <a:rPr lang="ja-JP" altLang="en-US" dirty="0" smtClean="0"/>
                  <a:t>かつ</a:t>
                </a:r>
                <a:r>
                  <a:rPr lang="ja-JP" altLang="en-US" b="1" dirty="0" smtClean="0"/>
                  <a:t>一様</a:t>
                </a:r>
                <a:endParaRPr lang="en-US" altLang="ja-JP" b="1" dirty="0" smtClean="0"/>
              </a:p>
              <a:p>
                <a:pPr lvl="1"/>
                <a:r>
                  <a:rPr lang="ja-JP" altLang="en-US" dirty="0" smtClean="0"/>
                  <a:t>モビリティ：なし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メッセージ送受信で電力消費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256133"/>
                <a:ext cx="4464211" cy="2659287"/>
              </a:xfrm>
              <a:blipFill rotWithShape="0">
                <a:blip r:embed="rId2"/>
                <a:stretch>
                  <a:fillRect l="-1503" t="-2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</a:t>
            </a:r>
            <a:endParaRPr kumimoji="1" lang="ja-JP" altLang="en-US" dirty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>
          <a:xfrm>
            <a:off x="4393771" y="1244913"/>
            <a:ext cx="3197244" cy="286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BS</a:t>
            </a:r>
          </a:p>
          <a:p>
            <a:pPr lvl="1"/>
            <a:r>
              <a:rPr lang="ja-JP" altLang="en-US" dirty="0" smtClean="0"/>
              <a:t>数：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 smtClean="0"/>
              <a:t>配置：ランダム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通信可能距離：</a:t>
            </a:r>
            <a:r>
              <a:rPr lang="ja-JP" altLang="en-US" b="1" dirty="0" smtClean="0"/>
              <a:t>無限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電池容量：</a:t>
            </a:r>
            <a:r>
              <a:rPr lang="ja-JP" altLang="en-US" b="1" dirty="0" smtClean="0"/>
              <a:t>無限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モビリティ：</a:t>
            </a:r>
            <a:r>
              <a:rPr lang="ja-JP" altLang="en-US" b="1" dirty="0" smtClean="0"/>
              <a:t>なし</a:t>
            </a:r>
            <a:endParaRPr lang="en-US" altLang="ja-JP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1"/>
              <p:cNvSpPr txBox="1">
                <a:spLocks/>
              </p:cNvSpPr>
              <p:nvPr/>
            </p:nvSpPr>
            <p:spPr>
              <a:xfrm>
                <a:off x="628648" y="3973003"/>
                <a:ext cx="8184373" cy="22034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2">
                      <a:lumMod val="75000"/>
                    </a:schemeClr>
                  </a:buClr>
                  <a:buFont typeface="Arial" panose="020B0604020202020204" pitchFamily="34" charset="0"/>
                  <a:buChar char="•"/>
                  <a:defRPr kumimoji="1"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>
                      <a:lumMod val="60000"/>
                      <a:lumOff val="40000"/>
                    </a:schemeClr>
                  </a:buClr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>
                      <a:lumMod val="40000"/>
                      <a:lumOff val="60000"/>
                    </a:schemeClr>
                  </a:buClr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>
                      <a:lumMod val="20000"/>
                      <a:lumOff val="80000"/>
                    </a:schemeClr>
                  </a:buClr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ü"/>
                </a:pPr>
                <a:r>
                  <a:rPr lang="ja-JP" altLang="en-US" dirty="0" smtClean="0"/>
                  <a:t>ノード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は各</a:t>
                </a:r>
                <a:r>
                  <a:rPr lang="en-US" altLang="ja-JP" dirty="0" smtClean="0"/>
                  <a:t>BS</a:t>
                </a:r>
                <a:r>
                  <a:rPr lang="ja-JP" altLang="en-US" dirty="0" smtClean="0"/>
                  <a:t>から自身までの最短ホップ数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を既知と</a:t>
                </a:r>
                <a:r>
                  <a:rPr lang="ja-JP" altLang="en-US" dirty="0" smtClean="0"/>
                  <a:t>する</a:t>
                </a:r>
                <a:endParaRPr lang="en-US" altLang="ja-JP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ja-JP" altLang="en-US" dirty="0" smtClean="0"/>
                  <a:t>ノード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は各隣接ノード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の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を既知とする</a:t>
                </a:r>
                <a:endParaRPr lang="en-US" altLang="ja-JP" dirty="0" smtClean="0"/>
              </a:p>
              <a:p>
                <a:pPr lvl="1">
                  <a:buFont typeface="Wingdings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−1≤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ja-JP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ja-JP" altLang="en-US" dirty="0"/>
                  <a:t>局所的</a:t>
                </a:r>
                <a:r>
                  <a:rPr lang="ja-JP" altLang="en-US" dirty="0" smtClean="0"/>
                  <a:t>に集中してメッセージが生成される事態も想定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8" name="コンテンツ プレースホルダー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973003"/>
                <a:ext cx="8184373" cy="2203404"/>
              </a:xfrm>
              <a:prstGeom prst="rect">
                <a:avLst/>
              </a:prstGeom>
              <a:blipFill rotWithShape="0">
                <a:blip r:embed="rId3"/>
                <a:stretch>
                  <a:fillRect l="-819" t="-218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研究概要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95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dirty="0" smtClean="0"/>
                  <a:t>ノード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確率に</a:t>
                </a:r>
                <a:r>
                  <a:rPr lang="ja-JP" altLang="en-US" dirty="0" smtClean="0"/>
                  <a:t>基づき</a:t>
                </a:r>
                <a:r>
                  <a:rPr lang="ja-JP" altLang="en-US" dirty="0" smtClean="0"/>
                  <a:t>，送信先ノード候補の集合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 smtClean="0"/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 smtClean="0"/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 smtClean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05" t="-94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544642" y="2658106"/>
                <a:ext cx="5943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 smtClean="0"/>
                  <a:t>BS</a:t>
                </a:r>
                <a:r>
                  <a:rPr lang="ja-JP" altLang="en-US" sz="1600" dirty="0"/>
                  <a:t>から </a:t>
                </a:r>
                <a:r>
                  <a:rPr lang="ja-JP" altLang="en-US" sz="1600" dirty="0" smtClean="0"/>
                  <a:t>の距離が</a:t>
                </a:r>
                <a14:m>
                  <m:oMath xmlns:m="http://schemas.openxmlformats.org/officeDocument/2006/math">
                    <m:r>
                      <a:rPr lang="en-US" altLang="ja-JP" sz="16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ja-JP" sz="1600" b="0" i="0" smtClean="0">
                        <a:latin typeface="Cambria Math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ja-JP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ja-JP" altLang="en-US" sz="1600" dirty="0" smtClean="0"/>
                  <a:t>       </a:t>
                </a:r>
                <a:r>
                  <a:rPr lang="ja-JP" altLang="en-US" sz="1600" dirty="0" smtClean="0"/>
                  <a:t>ホップ</a:t>
                </a:r>
                <a:r>
                  <a:rPr lang="ja-JP" altLang="en-US" sz="1600" dirty="0" smtClean="0"/>
                  <a:t>である</a:t>
                </a:r>
                <a:r>
                  <a:rPr lang="ja-JP" altLang="en-US" sz="1600" dirty="0" smtClean="0"/>
                  <a:t>ノード</a:t>
                </a:r>
                <a:r>
                  <a:rPr lang="ja-JP" altLang="en-US" sz="1600" dirty="0" smtClean="0"/>
                  <a:t>集合</a:t>
                </a:r>
                <a:endParaRPr lang="en-US" altLang="ja-JP" sz="16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642" y="2658106"/>
                <a:ext cx="59436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513" t="-91071" b="-10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コネクタ 87"/>
          <p:cNvCxnSpPr>
            <a:stCxn id="21" idx="2"/>
          </p:cNvCxnSpPr>
          <p:nvPr/>
        </p:nvCxnSpPr>
        <p:spPr>
          <a:xfrm flipH="1">
            <a:off x="2696901" y="4163570"/>
            <a:ext cx="738379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提案手法の概要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183639" y="1657971"/>
                <a:ext cx="65030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0" dirty="0" smtClean="0"/>
                  <a:t>	</a:t>
                </a:r>
              </a:p>
              <a:p>
                <a:r>
                  <a:rPr kumimoji="1" lang="en-US" altLang="ja-JP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ja-JP" b="0" dirty="0" smtClean="0"/>
                  <a:t>	  </a:t>
                </a:r>
                <a:r>
                  <a:rPr kumimoji="1" lang="ja-JP" altLang="en-US" sz="2200" b="0" dirty="0" smtClean="0"/>
                  <a:t>のどれか１つを選択</a:t>
                </a:r>
                <a:r>
                  <a:rPr kumimoji="1" lang="en-US" altLang="ja-JP" dirty="0" smtClean="0"/>
                  <a:t>	 </a:t>
                </a:r>
                <a:r>
                  <a:rPr lang="ja-JP" altLang="en-US" dirty="0" smtClean="0"/>
                  <a:t>　　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639" y="1657971"/>
                <a:ext cx="6503035" cy="707886"/>
              </a:xfrm>
              <a:prstGeom prst="rect">
                <a:avLst/>
              </a:prstGeom>
              <a:blipFill rotWithShape="0">
                <a:blip r:embed="rId5"/>
                <a:stretch>
                  <a:fillRect b="-163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165672" y="2340026"/>
                <a:ext cx="784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72" y="2340026"/>
                <a:ext cx="784830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165671" y="2951097"/>
                <a:ext cx="784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71" y="2951097"/>
                <a:ext cx="784830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337437" y="1512988"/>
                <a:ext cx="833049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437" y="1512988"/>
                <a:ext cx="833049" cy="429926"/>
              </a:xfrm>
              <a:prstGeom prst="rect">
                <a:avLst/>
              </a:prstGeom>
              <a:blipFill rotWithShape="0">
                <a:blip r:embed="rId8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337436" y="2230158"/>
                <a:ext cx="833049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436" y="2230158"/>
                <a:ext cx="833049" cy="429926"/>
              </a:xfrm>
              <a:prstGeom prst="rect">
                <a:avLst/>
              </a:prstGeom>
              <a:blipFill rotWithShape="0">
                <a:blip r:embed="rId9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大かっこ 11"/>
          <p:cNvSpPr/>
          <p:nvPr/>
        </p:nvSpPr>
        <p:spPr>
          <a:xfrm>
            <a:off x="1337437" y="1512988"/>
            <a:ext cx="833048" cy="1201637"/>
          </a:xfrm>
          <a:prstGeom prst="bracketPair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大かっこ 12"/>
          <p:cNvSpPr/>
          <p:nvPr/>
        </p:nvSpPr>
        <p:spPr>
          <a:xfrm>
            <a:off x="4167104" y="2357454"/>
            <a:ext cx="809789" cy="950517"/>
          </a:xfrm>
          <a:prstGeom prst="bracketPair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/>
        </p:nvSpPr>
        <p:spPr>
          <a:xfrm rot="20292799">
            <a:off x="2005386" y="2663270"/>
            <a:ext cx="508635" cy="262890"/>
          </a:xfrm>
          <a:custGeom>
            <a:avLst/>
            <a:gdLst>
              <a:gd name="connsiteX0" fmla="*/ 0 w 508635"/>
              <a:gd name="connsiteY0" fmla="*/ 0 h 262890"/>
              <a:gd name="connsiteX1" fmla="*/ 57150 w 508635"/>
              <a:gd name="connsiteY1" fmla="*/ 160020 h 262890"/>
              <a:gd name="connsiteX2" fmla="*/ 257175 w 508635"/>
              <a:gd name="connsiteY2" fmla="*/ 245745 h 262890"/>
              <a:gd name="connsiteX3" fmla="*/ 508635 w 508635"/>
              <a:gd name="connsiteY3" fmla="*/ 262890 h 26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635" h="262890">
                <a:moveTo>
                  <a:pt x="0" y="0"/>
                </a:moveTo>
                <a:cubicBezTo>
                  <a:pt x="7144" y="59531"/>
                  <a:pt x="14288" y="119063"/>
                  <a:pt x="57150" y="160020"/>
                </a:cubicBezTo>
                <a:cubicBezTo>
                  <a:pt x="100013" y="200978"/>
                  <a:pt x="181928" y="228600"/>
                  <a:pt x="257175" y="245745"/>
                </a:cubicBezTo>
                <a:cubicBezTo>
                  <a:pt x="332422" y="262890"/>
                  <a:pt x="420528" y="262890"/>
                  <a:pt x="508635" y="262890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5902490" y="3833355"/>
            <a:ext cx="1579817" cy="2275929"/>
          </a:xfrm>
          <a:prstGeom prst="ellipse">
            <a:avLst/>
          </a:prstGeom>
          <a:solidFill>
            <a:schemeClr val="tx2">
              <a:lumMod val="60000"/>
              <a:lumOff val="40000"/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3014958" y="3831579"/>
            <a:ext cx="1579817" cy="2275929"/>
          </a:xfrm>
          <a:prstGeom prst="ellipse">
            <a:avLst/>
          </a:prstGeom>
          <a:solidFill>
            <a:schemeClr val="tx2">
              <a:lumMod val="60000"/>
              <a:lumOff val="40000"/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/>
          <p:cNvSpPr/>
          <p:nvPr/>
        </p:nvSpPr>
        <p:spPr>
          <a:xfrm>
            <a:off x="4835044" y="3774071"/>
            <a:ext cx="842536" cy="2275929"/>
          </a:xfrm>
          <a:prstGeom prst="ellipse">
            <a:avLst/>
          </a:prstGeom>
          <a:solidFill>
            <a:schemeClr val="tx2">
              <a:lumMod val="60000"/>
              <a:lumOff val="40000"/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/>
          <p:cNvCxnSpPr>
            <a:stCxn id="28" idx="6"/>
          </p:cNvCxnSpPr>
          <p:nvPr/>
        </p:nvCxnSpPr>
        <p:spPr>
          <a:xfrm>
            <a:off x="7045342" y="5766806"/>
            <a:ext cx="603312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25" idx="6"/>
          </p:cNvCxnSpPr>
          <p:nvPr/>
        </p:nvCxnSpPr>
        <p:spPr>
          <a:xfrm>
            <a:off x="6528352" y="4934404"/>
            <a:ext cx="1120302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26" idx="6"/>
          </p:cNvCxnSpPr>
          <p:nvPr/>
        </p:nvCxnSpPr>
        <p:spPr>
          <a:xfrm>
            <a:off x="7045342" y="4162152"/>
            <a:ext cx="603312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27" idx="2"/>
          </p:cNvCxnSpPr>
          <p:nvPr/>
        </p:nvCxnSpPr>
        <p:spPr>
          <a:xfrm flipH="1" flipV="1">
            <a:off x="2696901" y="5766806"/>
            <a:ext cx="775174" cy="1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22" idx="2"/>
          </p:cNvCxnSpPr>
          <p:nvPr/>
        </p:nvCxnSpPr>
        <p:spPr>
          <a:xfrm flipH="1" flipV="1">
            <a:off x="2696901" y="4934404"/>
            <a:ext cx="1313628" cy="1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19" idx="6"/>
          </p:cNvCxnSpPr>
          <p:nvPr/>
        </p:nvCxnSpPr>
        <p:spPr>
          <a:xfrm>
            <a:off x="1809475" y="4926742"/>
            <a:ext cx="32119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1378093" y="4711050"/>
            <a:ext cx="431383" cy="43138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36" y="4044542"/>
            <a:ext cx="526153" cy="616940"/>
          </a:xfrm>
          <a:prstGeom prst="rect">
            <a:avLst/>
          </a:prstGeom>
        </p:spPr>
      </p:pic>
      <p:sp>
        <p:nvSpPr>
          <p:cNvPr id="21" name="円/楕円 20"/>
          <p:cNvSpPr/>
          <p:nvPr/>
        </p:nvSpPr>
        <p:spPr>
          <a:xfrm>
            <a:off x="3435280" y="3947878"/>
            <a:ext cx="431383" cy="43138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4010529" y="4718713"/>
            <a:ext cx="431383" cy="43138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円/楕円 22"/>
              <p:cNvSpPr/>
              <p:nvPr/>
            </p:nvSpPr>
            <p:spPr>
              <a:xfrm>
                <a:off x="5043017" y="5208994"/>
                <a:ext cx="431383" cy="43138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円/楕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17" y="5208994"/>
                <a:ext cx="431383" cy="431383"/>
              </a:xfrm>
              <a:prstGeom prst="ellipse">
                <a:avLst/>
              </a:prstGeom>
              <a:blipFill rotWithShape="0">
                <a:blip r:embed="rId11"/>
                <a:stretch>
                  <a:fillRect l="-14085" t="-112676" b="-1436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/>
          <p:cNvSpPr/>
          <p:nvPr/>
        </p:nvSpPr>
        <p:spPr>
          <a:xfrm>
            <a:off x="5039725" y="4071639"/>
            <a:ext cx="431383" cy="43138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6096970" y="4718713"/>
            <a:ext cx="431383" cy="43138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6613960" y="3946461"/>
            <a:ext cx="431383" cy="43138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3472075" y="5551115"/>
            <a:ext cx="431383" cy="43138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613960" y="5551115"/>
            <a:ext cx="431383" cy="43138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1" idx="5"/>
            <a:endCxn id="22" idx="1"/>
          </p:cNvCxnSpPr>
          <p:nvPr/>
        </p:nvCxnSpPr>
        <p:spPr>
          <a:xfrm>
            <a:off x="3803488" y="4316086"/>
            <a:ext cx="270215" cy="465801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6"/>
            <a:endCxn id="23" idx="2"/>
          </p:cNvCxnSpPr>
          <p:nvPr/>
        </p:nvCxnSpPr>
        <p:spPr>
          <a:xfrm flipV="1">
            <a:off x="3903458" y="5424685"/>
            <a:ext cx="1139560" cy="342121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1" idx="6"/>
            <a:endCxn id="24" idx="2"/>
          </p:cNvCxnSpPr>
          <p:nvPr/>
        </p:nvCxnSpPr>
        <p:spPr>
          <a:xfrm>
            <a:off x="3866663" y="4163570"/>
            <a:ext cx="1173062" cy="123761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4" idx="3"/>
            <a:endCxn id="22" idx="7"/>
          </p:cNvCxnSpPr>
          <p:nvPr/>
        </p:nvCxnSpPr>
        <p:spPr>
          <a:xfrm flipH="1">
            <a:off x="4378737" y="4439847"/>
            <a:ext cx="724163" cy="342041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2" idx="6"/>
            <a:endCxn id="23" idx="1"/>
          </p:cNvCxnSpPr>
          <p:nvPr/>
        </p:nvCxnSpPr>
        <p:spPr>
          <a:xfrm>
            <a:off x="4441911" y="4934404"/>
            <a:ext cx="664281" cy="337764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4" idx="4"/>
            <a:endCxn id="23" idx="0"/>
          </p:cNvCxnSpPr>
          <p:nvPr/>
        </p:nvCxnSpPr>
        <p:spPr>
          <a:xfrm>
            <a:off x="5255416" y="4503022"/>
            <a:ext cx="3292" cy="705972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3" idx="7"/>
            <a:endCxn id="25" idx="2"/>
          </p:cNvCxnSpPr>
          <p:nvPr/>
        </p:nvCxnSpPr>
        <p:spPr>
          <a:xfrm flipV="1">
            <a:off x="5411225" y="4934404"/>
            <a:ext cx="685744" cy="337764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3" idx="6"/>
            <a:endCxn id="28" idx="2"/>
          </p:cNvCxnSpPr>
          <p:nvPr/>
        </p:nvCxnSpPr>
        <p:spPr>
          <a:xfrm>
            <a:off x="5474400" y="5424685"/>
            <a:ext cx="1139560" cy="342121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4" idx="6"/>
            <a:endCxn id="26" idx="2"/>
          </p:cNvCxnSpPr>
          <p:nvPr/>
        </p:nvCxnSpPr>
        <p:spPr>
          <a:xfrm flipV="1">
            <a:off x="5471108" y="4162152"/>
            <a:ext cx="1142852" cy="125178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5" idx="5"/>
            <a:endCxn id="28" idx="1"/>
          </p:cNvCxnSpPr>
          <p:nvPr/>
        </p:nvCxnSpPr>
        <p:spPr>
          <a:xfrm>
            <a:off x="6465178" y="5086921"/>
            <a:ext cx="211957" cy="527368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25" idx="7"/>
            <a:endCxn id="26" idx="4"/>
          </p:cNvCxnSpPr>
          <p:nvPr/>
        </p:nvCxnSpPr>
        <p:spPr>
          <a:xfrm flipV="1">
            <a:off x="6465178" y="4377843"/>
            <a:ext cx="364473" cy="404044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24" idx="5"/>
            <a:endCxn id="25" idx="1"/>
          </p:cNvCxnSpPr>
          <p:nvPr/>
        </p:nvCxnSpPr>
        <p:spPr>
          <a:xfrm>
            <a:off x="5407933" y="4439847"/>
            <a:ext cx="752211" cy="342041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2" idx="3"/>
            <a:endCxn id="27" idx="7"/>
          </p:cNvCxnSpPr>
          <p:nvPr/>
        </p:nvCxnSpPr>
        <p:spPr>
          <a:xfrm flipH="1">
            <a:off x="3840283" y="5086921"/>
            <a:ext cx="233420" cy="527368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22" idx="2"/>
          </p:cNvCxnSpPr>
          <p:nvPr/>
        </p:nvCxnSpPr>
        <p:spPr>
          <a:xfrm flipH="1" flipV="1">
            <a:off x="2952225" y="4934404"/>
            <a:ext cx="1058304" cy="1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21" idx="2"/>
          </p:cNvCxnSpPr>
          <p:nvPr/>
        </p:nvCxnSpPr>
        <p:spPr>
          <a:xfrm flipH="1">
            <a:off x="2952225" y="4163570"/>
            <a:ext cx="483055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7" idx="2"/>
          </p:cNvCxnSpPr>
          <p:nvPr/>
        </p:nvCxnSpPr>
        <p:spPr>
          <a:xfrm flipH="1" flipV="1">
            <a:off x="3006988" y="5766806"/>
            <a:ext cx="465087" cy="1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19" idx="6"/>
          </p:cNvCxnSpPr>
          <p:nvPr/>
        </p:nvCxnSpPr>
        <p:spPr>
          <a:xfrm>
            <a:off x="1809475" y="4926742"/>
            <a:ext cx="147703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26" idx="6"/>
          </p:cNvCxnSpPr>
          <p:nvPr/>
        </p:nvCxnSpPr>
        <p:spPr>
          <a:xfrm>
            <a:off x="7045342" y="4162152"/>
            <a:ext cx="341742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25" idx="6"/>
          </p:cNvCxnSpPr>
          <p:nvPr/>
        </p:nvCxnSpPr>
        <p:spPr>
          <a:xfrm>
            <a:off x="6528352" y="4934404"/>
            <a:ext cx="829599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28" idx="6"/>
          </p:cNvCxnSpPr>
          <p:nvPr/>
        </p:nvCxnSpPr>
        <p:spPr>
          <a:xfrm>
            <a:off x="7045342" y="5766806"/>
            <a:ext cx="378567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1393454" y="5105439"/>
            <a:ext cx="405808" cy="339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BS</a:t>
            </a:r>
            <a:endParaRPr kumimoji="1" lang="ja-JP" altLang="en-US" dirty="0"/>
          </a:p>
        </p:txBody>
      </p:sp>
      <p:grpSp>
        <p:nvGrpSpPr>
          <p:cNvPr id="135" name="グループ化 134"/>
          <p:cNvGrpSpPr/>
          <p:nvPr/>
        </p:nvGrpSpPr>
        <p:grpSpPr>
          <a:xfrm>
            <a:off x="4901041" y="5084185"/>
            <a:ext cx="293164" cy="293164"/>
            <a:chOff x="3352838" y="2209808"/>
            <a:chExt cx="2438403" cy="2438396"/>
          </a:xfrm>
        </p:grpSpPr>
        <p:sp>
          <p:nvSpPr>
            <p:cNvPr id="134" name="正方形/長方形 133"/>
            <p:cNvSpPr/>
            <p:nvPr/>
          </p:nvSpPr>
          <p:spPr>
            <a:xfrm>
              <a:off x="3420010" y="2580969"/>
              <a:ext cx="2326539" cy="16652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3" name="図 13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38" y="2209808"/>
              <a:ext cx="2438403" cy="243839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3414868" y="3403540"/>
                <a:ext cx="766317" cy="395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68" y="3403540"/>
                <a:ext cx="766317" cy="395487"/>
              </a:xfrm>
              <a:prstGeom prst="rect">
                <a:avLst/>
              </a:prstGeom>
              <a:blipFill rotWithShape="0">
                <a:blip r:embed="rId1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/>
              <p:cNvSpPr txBox="1"/>
              <p:nvPr/>
            </p:nvSpPr>
            <p:spPr>
              <a:xfrm>
                <a:off x="4985063" y="3403539"/>
                <a:ext cx="540705" cy="395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137" name="テキスト ボックス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63" y="3403539"/>
                <a:ext cx="540705" cy="395487"/>
              </a:xfrm>
              <a:prstGeom prst="rect">
                <a:avLst/>
              </a:prstGeom>
              <a:blipFill rotWithShape="0">
                <a:blip r:embed="rId1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6356186" y="3406240"/>
                <a:ext cx="766317" cy="395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186" y="3406240"/>
                <a:ext cx="766317" cy="395487"/>
              </a:xfrm>
              <a:prstGeom prst="rect">
                <a:avLst/>
              </a:prstGeom>
              <a:blipFill rotWithShape="0">
                <a:blip r:embed="rId1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テキスト ボックス 143"/>
              <p:cNvSpPr txBox="1"/>
              <p:nvPr/>
            </p:nvSpPr>
            <p:spPr>
              <a:xfrm>
                <a:off x="4011648" y="6031538"/>
                <a:ext cx="13474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144" name="テキスト ボックス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48" y="6031538"/>
                <a:ext cx="1347420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5339217" y="6049210"/>
                <a:ext cx="13474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217" y="6049210"/>
                <a:ext cx="1347420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4940487" y="4765127"/>
                <a:ext cx="9885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600" dirty="0"/>
              </a:p>
            </p:txBody>
          </p:sp>
        </mc:Choice>
        <mc:Fallback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87" y="4765127"/>
                <a:ext cx="988540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下カーブ矢印 139"/>
          <p:cNvSpPr/>
          <p:nvPr/>
        </p:nvSpPr>
        <p:spPr>
          <a:xfrm rot="10067827">
            <a:off x="3980037" y="5668616"/>
            <a:ext cx="1092051" cy="408275"/>
          </a:xfrm>
          <a:prstGeom prst="curvedDownArrow">
            <a:avLst>
              <a:gd name="adj1" fmla="val 25000"/>
              <a:gd name="adj2" fmla="val 57325"/>
              <a:gd name="adj3" fmla="val 25000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2" name="右カーブ矢印 141"/>
          <p:cNvSpPr/>
          <p:nvPr/>
        </p:nvSpPr>
        <p:spPr>
          <a:xfrm rot="16626376">
            <a:off x="5755782" y="5320065"/>
            <a:ext cx="450302" cy="1145156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3" name="上カーブ矢印 142"/>
          <p:cNvSpPr/>
          <p:nvPr/>
        </p:nvSpPr>
        <p:spPr>
          <a:xfrm rot="15106824">
            <a:off x="5266837" y="4726074"/>
            <a:ext cx="773968" cy="420549"/>
          </a:xfrm>
          <a:prstGeom prst="curvedUp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16" name="フッター プレースホルダー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研究概要</a:t>
            </a:r>
            <a:endParaRPr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69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28650" y="1104900"/>
            <a:ext cx="8309610" cy="5072063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ja-JP" altLang="en-US" dirty="0" smtClean="0"/>
              <a:t>選択した隣接ノード集合に複数の要素がある場合，</a:t>
            </a:r>
            <a:r>
              <a:rPr lang="ja-JP" altLang="en-US" dirty="0"/>
              <a:t>　</a:t>
            </a:r>
            <a:r>
              <a:rPr lang="ja-JP" altLang="en-US" dirty="0" smtClean="0"/>
              <a:t>　　　それら</a:t>
            </a:r>
            <a:r>
              <a:rPr lang="ja-JP" altLang="en-US" dirty="0" smtClean="0"/>
              <a:t>の</a:t>
            </a:r>
            <a:r>
              <a:rPr lang="ja-JP" altLang="en-US" b="1" dirty="0" smtClean="0"/>
              <a:t>残余</a:t>
            </a:r>
            <a:r>
              <a:rPr lang="ja-JP" altLang="en-US" b="1" dirty="0" smtClean="0"/>
              <a:t>電力</a:t>
            </a:r>
            <a:r>
              <a:rPr lang="ja-JP" altLang="en-US" dirty="0" smtClean="0"/>
              <a:t>・</a:t>
            </a:r>
            <a:r>
              <a:rPr lang="ja-JP" altLang="en-US" b="1" dirty="0" smtClean="0"/>
              <a:t>自身との距離</a:t>
            </a:r>
            <a:r>
              <a:rPr lang="ja-JP" altLang="en-US" dirty="0" smtClean="0"/>
              <a:t>により送信先ノードを</a:t>
            </a:r>
            <a:r>
              <a:rPr lang="ja-JP" altLang="en-US" dirty="0" smtClean="0"/>
              <a:t>決定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重み付けの詳細は未定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dirty="0" smtClean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提案手法の概要</a:t>
            </a:r>
            <a:endParaRPr kumimoji="1" lang="ja-JP" altLang="en-US" dirty="0"/>
          </a:p>
        </p:txBody>
      </p:sp>
      <p:sp>
        <p:nvSpPr>
          <p:cNvPr id="56" name="円/楕円 55"/>
          <p:cNvSpPr/>
          <p:nvPr/>
        </p:nvSpPr>
        <p:spPr>
          <a:xfrm>
            <a:off x="3407998" y="3141097"/>
            <a:ext cx="1909522" cy="2750912"/>
          </a:xfrm>
          <a:prstGeom prst="ellipse">
            <a:avLst/>
          </a:prstGeom>
          <a:solidFill>
            <a:schemeClr val="tx2">
              <a:lumMod val="60000"/>
              <a:lumOff val="40000"/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5607932" y="3071588"/>
            <a:ext cx="1018372" cy="2750912"/>
          </a:xfrm>
          <a:prstGeom prst="ellipse">
            <a:avLst/>
          </a:prstGeom>
          <a:solidFill>
            <a:schemeClr val="tx2">
              <a:lumMod val="60000"/>
              <a:lumOff val="40000"/>
              <a:alpha val="5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72" idx="2"/>
          </p:cNvCxnSpPr>
          <p:nvPr/>
        </p:nvCxnSpPr>
        <p:spPr>
          <a:xfrm flipH="1">
            <a:off x="3332172" y="5480202"/>
            <a:ext cx="628341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67" idx="2"/>
          </p:cNvCxnSpPr>
          <p:nvPr/>
        </p:nvCxnSpPr>
        <p:spPr>
          <a:xfrm flipH="1">
            <a:off x="3332172" y="4474080"/>
            <a:ext cx="1279169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64" idx="6"/>
          </p:cNvCxnSpPr>
          <p:nvPr/>
        </p:nvCxnSpPr>
        <p:spPr>
          <a:xfrm>
            <a:off x="2393385" y="4474079"/>
            <a:ext cx="388222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/>
          <p:cNvSpPr/>
          <p:nvPr/>
        </p:nvSpPr>
        <p:spPr>
          <a:xfrm>
            <a:off x="1871974" y="4213373"/>
            <a:ext cx="521412" cy="5214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33" y="3407766"/>
            <a:ext cx="635960" cy="745694"/>
          </a:xfrm>
          <a:prstGeom prst="rect">
            <a:avLst/>
          </a:prstGeom>
        </p:spPr>
      </p:pic>
      <p:sp>
        <p:nvSpPr>
          <p:cNvPr id="66" name="円/楕円 65"/>
          <p:cNvSpPr/>
          <p:nvPr/>
        </p:nvSpPr>
        <p:spPr>
          <a:xfrm>
            <a:off x="3916042" y="3281667"/>
            <a:ext cx="521412" cy="5214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4611343" y="4213374"/>
            <a:ext cx="521412" cy="5214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円/楕円 67"/>
              <p:cNvSpPr/>
              <p:nvPr/>
            </p:nvSpPr>
            <p:spPr>
              <a:xfrm>
                <a:off x="5859310" y="4805976"/>
                <a:ext cx="521412" cy="52141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8" name="円/楕円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0" y="4805976"/>
                <a:ext cx="521412" cy="521412"/>
              </a:xfrm>
              <a:prstGeom prst="ellipse">
                <a:avLst/>
              </a:prstGeom>
              <a:blipFill rotWithShape="0">
                <a:blip r:embed="rId3"/>
                <a:stretch>
                  <a:fillRect l="-2326" t="-84884" b="-110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円/楕円 68"/>
          <p:cNvSpPr/>
          <p:nvPr/>
        </p:nvSpPr>
        <p:spPr>
          <a:xfrm>
            <a:off x="5855331" y="3431257"/>
            <a:ext cx="521412" cy="5214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3960515" y="5219496"/>
            <a:ext cx="521412" cy="5214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/>
          <p:cNvCxnSpPr>
            <a:stCxn id="66" idx="5"/>
            <a:endCxn id="67" idx="1"/>
          </p:cNvCxnSpPr>
          <p:nvPr/>
        </p:nvCxnSpPr>
        <p:spPr>
          <a:xfrm>
            <a:off x="4361093" y="3726719"/>
            <a:ext cx="326608" cy="563013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2" idx="6"/>
            <a:endCxn id="68" idx="2"/>
          </p:cNvCxnSpPr>
          <p:nvPr/>
        </p:nvCxnSpPr>
        <p:spPr>
          <a:xfrm flipV="1">
            <a:off x="4481928" y="5066680"/>
            <a:ext cx="1377385" cy="413521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6"/>
            <a:endCxn id="69" idx="2"/>
          </p:cNvCxnSpPr>
          <p:nvPr/>
        </p:nvCxnSpPr>
        <p:spPr>
          <a:xfrm>
            <a:off x="4437454" y="3542373"/>
            <a:ext cx="1417878" cy="14959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67" idx="7"/>
          </p:cNvCxnSpPr>
          <p:nvPr/>
        </p:nvCxnSpPr>
        <p:spPr>
          <a:xfrm flipH="1">
            <a:off x="5056395" y="3876308"/>
            <a:ext cx="875294" cy="413424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6"/>
            <a:endCxn id="68" idx="1"/>
          </p:cNvCxnSpPr>
          <p:nvPr/>
        </p:nvCxnSpPr>
        <p:spPr>
          <a:xfrm>
            <a:off x="5132755" y="4474078"/>
            <a:ext cx="802915" cy="408255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69" idx="4"/>
            <a:endCxn id="68" idx="0"/>
          </p:cNvCxnSpPr>
          <p:nvPr/>
        </p:nvCxnSpPr>
        <p:spPr>
          <a:xfrm>
            <a:off x="6116037" y="3952668"/>
            <a:ext cx="3979" cy="853307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68" idx="7"/>
          </p:cNvCxnSpPr>
          <p:nvPr/>
        </p:nvCxnSpPr>
        <p:spPr>
          <a:xfrm flipV="1">
            <a:off x="6304363" y="4518758"/>
            <a:ext cx="738147" cy="363576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68" idx="6"/>
          </p:cNvCxnSpPr>
          <p:nvPr/>
        </p:nvCxnSpPr>
        <p:spPr>
          <a:xfrm>
            <a:off x="6380721" y="5066681"/>
            <a:ext cx="752498" cy="225915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69" idx="6"/>
          </p:cNvCxnSpPr>
          <p:nvPr/>
        </p:nvCxnSpPr>
        <p:spPr>
          <a:xfrm flipV="1">
            <a:off x="6376742" y="3619039"/>
            <a:ext cx="665767" cy="72923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69" idx="5"/>
          </p:cNvCxnSpPr>
          <p:nvPr/>
        </p:nvCxnSpPr>
        <p:spPr>
          <a:xfrm>
            <a:off x="6300384" y="3876308"/>
            <a:ext cx="741268" cy="337065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67" idx="3"/>
            <a:endCxn id="72" idx="7"/>
          </p:cNvCxnSpPr>
          <p:nvPr/>
        </p:nvCxnSpPr>
        <p:spPr>
          <a:xfrm flipH="1">
            <a:off x="4405567" y="4658425"/>
            <a:ext cx="282134" cy="637429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67" idx="2"/>
          </p:cNvCxnSpPr>
          <p:nvPr/>
        </p:nvCxnSpPr>
        <p:spPr>
          <a:xfrm flipH="1">
            <a:off x="3604615" y="4474078"/>
            <a:ext cx="1006728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66" idx="2"/>
          </p:cNvCxnSpPr>
          <p:nvPr/>
        </p:nvCxnSpPr>
        <p:spPr>
          <a:xfrm flipH="1">
            <a:off x="3604615" y="3542373"/>
            <a:ext cx="311426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72" idx="2"/>
          </p:cNvCxnSpPr>
          <p:nvPr/>
        </p:nvCxnSpPr>
        <p:spPr>
          <a:xfrm flipH="1">
            <a:off x="3541339" y="5480201"/>
            <a:ext cx="419176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64" idx="6"/>
          </p:cNvCxnSpPr>
          <p:nvPr/>
        </p:nvCxnSpPr>
        <p:spPr>
          <a:xfrm>
            <a:off x="2393385" y="4474078"/>
            <a:ext cx="178528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66" idx="2"/>
          </p:cNvCxnSpPr>
          <p:nvPr/>
        </p:nvCxnSpPr>
        <p:spPr>
          <a:xfrm flipH="1">
            <a:off x="3398366" y="3542373"/>
            <a:ext cx="517675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1890541" y="4690067"/>
            <a:ext cx="490499" cy="410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BS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3891368" y="2623728"/>
                <a:ext cx="926245" cy="478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368" y="2623728"/>
                <a:ext cx="926245" cy="4780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5789259" y="2623724"/>
                <a:ext cx="653549" cy="478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59" y="2623724"/>
                <a:ext cx="653549" cy="4780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下矢印 112"/>
          <p:cNvSpPr/>
          <p:nvPr/>
        </p:nvSpPr>
        <p:spPr>
          <a:xfrm rot="7136120">
            <a:off x="5399504" y="4293409"/>
            <a:ext cx="251378" cy="780327"/>
          </a:xfrm>
          <a:prstGeom prst="down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6" name="グループ化 95"/>
          <p:cNvGrpSpPr/>
          <p:nvPr/>
        </p:nvGrpSpPr>
        <p:grpSpPr>
          <a:xfrm>
            <a:off x="5716659" y="4676978"/>
            <a:ext cx="354347" cy="354345"/>
            <a:chOff x="3552105" y="2360238"/>
            <a:chExt cx="2438409" cy="2438390"/>
          </a:xfrm>
        </p:grpSpPr>
        <p:sp>
          <p:nvSpPr>
            <p:cNvPr id="97" name="正方形/長方形 96"/>
            <p:cNvSpPr/>
            <p:nvPr/>
          </p:nvSpPr>
          <p:spPr>
            <a:xfrm>
              <a:off x="3619267" y="2731400"/>
              <a:ext cx="2326545" cy="16652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105" y="2360238"/>
              <a:ext cx="2438409" cy="2438390"/>
            </a:xfrm>
            <a:prstGeom prst="rect">
              <a:avLst/>
            </a:prstGeom>
          </p:spPr>
        </p:pic>
      </p:grpSp>
      <p:sp>
        <p:nvSpPr>
          <p:cNvPr id="114" name="角丸四角形吹き出し 113"/>
          <p:cNvSpPr/>
          <p:nvPr/>
        </p:nvSpPr>
        <p:spPr>
          <a:xfrm>
            <a:off x="2880902" y="4694470"/>
            <a:ext cx="1227077" cy="357628"/>
          </a:xfrm>
          <a:prstGeom prst="wedgeRoundRectCallout">
            <a:avLst>
              <a:gd name="adj1" fmla="val 41869"/>
              <a:gd name="adj2" fmla="val 985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C00000"/>
                </a:solidFill>
              </a:rPr>
              <a:t>L</a:t>
            </a:r>
            <a:r>
              <a:rPr kumimoji="1" lang="en-US" altLang="ja-JP" sz="1600" dirty="0" smtClean="0">
                <a:solidFill>
                  <a:srgbClr val="C00000"/>
                </a:solidFill>
              </a:rPr>
              <a:t>ow </a:t>
            </a:r>
            <a:r>
              <a:rPr kumimoji="1" lang="en-US" altLang="ja-JP" sz="1600" dirty="0" smtClean="0">
                <a:solidFill>
                  <a:srgbClr val="C00000"/>
                </a:solidFill>
              </a:rPr>
              <a:t>energy</a:t>
            </a:r>
            <a:endParaRPr kumimoji="1" lang="ja-JP" altLang="en-US" sz="1600" dirty="0">
              <a:solidFill>
                <a:srgbClr val="C00000"/>
              </a:solidFill>
            </a:endParaRPr>
          </a:p>
        </p:txBody>
      </p:sp>
      <p:sp>
        <p:nvSpPr>
          <p:cNvPr id="115" name="角丸四角形吹き出し 114"/>
          <p:cNvSpPr/>
          <p:nvPr/>
        </p:nvSpPr>
        <p:spPr>
          <a:xfrm>
            <a:off x="4524397" y="3548676"/>
            <a:ext cx="1599110" cy="357628"/>
          </a:xfrm>
          <a:prstGeom prst="wedgeRoundRectCallout">
            <a:avLst>
              <a:gd name="adj1" fmla="val -26595"/>
              <a:gd name="adj2" fmla="val 1225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N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ot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low energy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研究概要</a:t>
            </a:r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予備実験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6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28650" y="1235465"/>
            <a:ext cx="8065407" cy="1944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221238"/>
                <a:ext cx="7886700" cy="143079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 dirty="0" smtClean="0"/>
                  <a:t>”ランダムな地点で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000" dirty="0" smtClean="0"/>
                  <a:t>通のメッセージが連続発生”を繰り返す</a:t>
                </a:r>
                <a:endParaRPr kumimoji="1" lang="en-US" altLang="ja-JP" sz="2000" dirty="0" smtClean="0"/>
              </a:p>
              <a:p>
                <a:r>
                  <a:rPr lang="ja-JP" altLang="en-US" sz="2000" dirty="0"/>
                  <a:t>提案</a:t>
                </a:r>
                <a:r>
                  <a:rPr lang="ja-JP" altLang="en-US" sz="2000" dirty="0" smtClean="0"/>
                  <a:t>手法と</a:t>
                </a:r>
                <a:r>
                  <a:rPr lang="ja-JP" altLang="en-US" sz="2000" u="sng" dirty="0" smtClean="0"/>
                  <a:t>比較手法</a:t>
                </a:r>
                <a:r>
                  <a:rPr lang="ja-JP" altLang="en-US" sz="2000" dirty="0" smtClean="0"/>
                  <a:t>で</a:t>
                </a:r>
                <a:r>
                  <a:rPr lang="ja-JP" altLang="en-US" sz="2000" u="sng" dirty="0" smtClean="0"/>
                  <a:t>ネットワーク存続期間</a:t>
                </a:r>
                <a:r>
                  <a:rPr lang="ja-JP" altLang="en-US" sz="2000" dirty="0" smtClean="0"/>
                  <a:t>を比較</a:t>
                </a:r>
                <a:endParaRPr kumimoji="1" lang="en-US" altLang="ja-JP" sz="2000" dirty="0" smtClean="0"/>
              </a:p>
              <a:p>
                <a:pPr marL="0" indent="0">
                  <a:buNone/>
                </a:pPr>
                <a:endParaRPr kumimoji="1" lang="ja-JP" altLang="en-US" sz="2000" dirty="0"/>
              </a:p>
            </p:txBody>
          </p:sp>
        </mc:Choice>
        <mc:Fallback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221238"/>
                <a:ext cx="7886700" cy="1430792"/>
              </a:xfrm>
              <a:blipFill rotWithShape="0">
                <a:blip r:embed="rId3"/>
                <a:stretch>
                  <a:fillRect l="-696" t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実験の目的と概要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6514" y="1607619"/>
            <a:ext cx="762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メッセージが特定のエリアで</a:t>
            </a:r>
            <a:r>
              <a:rPr lang="ja-JP" altLang="en-US" sz="2400" u="sng" dirty="0"/>
              <a:t>集中的に</a:t>
            </a:r>
            <a:r>
              <a:rPr lang="ja-JP" altLang="en-US" sz="2400" dirty="0"/>
              <a:t>発生した場合，</a:t>
            </a:r>
            <a:endParaRPr lang="en-US" altLang="ja-JP" sz="2400" dirty="0"/>
          </a:p>
          <a:p>
            <a:pPr algn="ctr"/>
            <a:r>
              <a:rPr lang="ja-JP" altLang="en-US" sz="2400" u="sng" dirty="0"/>
              <a:t>確率的</a:t>
            </a:r>
            <a:r>
              <a:rPr lang="ja-JP" altLang="en-US" sz="2400" u="sng" dirty="0" smtClean="0"/>
              <a:t>に転送</a:t>
            </a:r>
            <a:r>
              <a:rPr lang="ja-JP" altLang="en-US" sz="2400" dirty="0" smtClean="0"/>
              <a:t>を決定する</a:t>
            </a:r>
            <a:r>
              <a:rPr lang="ja-JP" altLang="en-US" sz="2400" dirty="0"/>
              <a:t>こと</a:t>
            </a:r>
            <a:r>
              <a:rPr lang="ja-JP" altLang="en-US" sz="2400" dirty="0" smtClean="0"/>
              <a:t>で</a:t>
            </a:r>
            <a:endParaRPr lang="en-US" altLang="ja-JP" sz="2400" dirty="0"/>
          </a:p>
          <a:p>
            <a:pPr algn="ctr"/>
            <a:r>
              <a:rPr lang="ja-JP" altLang="en-US" sz="2400" dirty="0"/>
              <a:t>ネットワークの</a:t>
            </a:r>
            <a:r>
              <a:rPr lang="ja-JP" altLang="en-US" sz="2400" dirty="0" smtClean="0"/>
              <a:t>存続</a:t>
            </a:r>
            <a:r>
              <a:rPr lang="ja-JP" altLang="en-US" sz="2400" dirty="0"/>
              <a:t>期間</a:t>
            </a:r>
            <a:r>
              <a:rPr lang="ja-JP" altLang="en-US" sz="2400" dirty="0" smtClean="0"/>
              <a:t>が</a:t>
            </a:r>
            <a:r>
              <a:rPr lang="ja-JP" altLang="en-US" sz="2400" dirty="0"/>
              <a:t>延びることを</a:t>
            </a:r>
            <a:r>
              <a:rPr lang="ja-JP" altLang="en-US" sz="2400" dirty="0" smtClean="0"/>
              <a:t>検証</a:t>
            </a:r>
            <a:endParaRPr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9359" y="3525773"/>
            <a:ext cx="3229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必ずしもメッセージが</a:t>
            </a:r>
            <a:endParaRPr lang="en-US" altLang="ja-JP" dirty="0"/>
          </a:p>
          <a:p>
            <a:pPr algn="ctr"/>
            <a:r>
              <a:rPr lang="en-US" altLang="ja-JP" dirty="0" smtClean="0"/>
              <a:t>BS</a:t>
            </a:r>
            <a:r>
              <a:rPr lang="ja-JP" altLang="en-US" dirty="0" smtClean="0"/>
              <a:t>へ近づかないような転送</a:t>
            </a:r>
            <a:endParaRPr kumimoji="1" lang="ja-JP" altLang="en-US" dirty="0"/>
          </a:p>
        </p:txBody>
      </p:sp>
      <p:sp>
        <p:nvSpPr>
          <p:cNvPr id="11" name="フリーフォーム 10"/>
          <p:cNvSpPr/>
          <p:nvPr/>
        </p:nvSpPr>
        <p:spPr>
          <a:xfrm>
            <a:off x="821275" y="2158853"/>
            <a:ext cx="1508268" cy="1237490"/>
          </a:xfrm>
          <a:custGeom>
            <a:avLst/>
            <a:gdLst>
              <a:gd name="connsiteX0" fmla="*/ 1508268 w 1508268"/>
              <a:gd name="connsiteY0" fmla="*/ 18290 h 1237490"/>
              <a:gd name="connsiteX1" fmla="*/ 579354 w 1508268"/>
              <a:gd name="connsiteY1" fmla="*/ 25547 h 1237490"/>
              <a:gd name="connsiteX2" fmla="*/ 180211 w 1508268"/>
              <a:gd name="connsiteY2" fmla="*/ 265033 h 1237490"/>
              <a:gd name="connsiteX3" fmla="*/ 6039 w 1508268"/>
              <a:gd name="connsiteY3" fmla="*/ 678690 h 1237490"/>
              <a:gd name="connsiteX4" fmla="*/ 56839 w 1508268"/>
              <a:gd name="connsiteY4" fmla="*/ 1237490 h 123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268" h="1237490">
                <a:moveTo>
                  <a:pt x="1508268" y="18290"/>
                </a:moveTo>
                <a:cubicBezTo>
                  <a:pt x="1154482" y="1356"/>
                  <a:pt x="800697" y="-15577"/>
                  <a:pt x="579354" y="25547"/>
                </a:cubicBezTo>
                <a:cubicBezTo>
                  <a:pt x="358011" y="66671"/>
                  <a:pt x="275764" y="156176"/>
                  <a:pt x="180211" y="265033"/>
                </a:cubicBezTo>
                <a:cubicBezTo>
                  <a:pt x="84658" y="373890"/>
                  <a:pt x="26601" y="516614"/>
                  <a:pt x="6039" y="678690"/>
                </a:cubicBezTo>
                <a:cubicBezTo>
                  <a:pt x="-14523" y="840766"/>
                  <a:pt x="21158" y="1039128"/>
                  <a:pt x="56839" y="123749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64854" y="522019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必ずメッセージが</a:t>
            </a:r>
            <a:r>
              <a:rPr kumimoji="1" lang="en-US" altLang="ja-JP" dirty="0" smtClean="0"/>
              <a:t>BS</a:t>
            </a:r>
            <a:r>
              <a:rPr kumimoji="1" lang="ja-JP" altLang="en-US" dirty="0" smtClean="0"/>
              <a:t>へ近づくよう転送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2733675" y="4975872"/>
            <a:ext cx="116205" cy="26608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78942" y="5712101"/>
                <a:ext cx="526505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BS</a:t>
                </a:r>
                <a:r>
                  <a:rPr kumimoji="1" lang="ja-JP" altLang="en-US" dirty="0" smtClean="0"/>
                  <a:t>へ到達しなかった</a:t>
                </a:r>
                <a:r>
                  <a:rPr kumimoji="1" lang="ja-JP" altLang="en-US" dirty="0" smtClean="0"/>
                  <a:t>メッセージ数が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ネットワーク存続判定値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𝐿𝐿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を超えるまでの期間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42" y="5712101"/>
                <a:ext cx="5265058" cy="669992"/>
              </a:xfrm>
              <a:prstGeom prst="rect">
                <a:avLst/>
              </a:prstGeom>
              <a:blipFill rotWithShape="0">
                <a:blip r:embed="rId4"/>
                <a:stretch>
                  <a:fillRect l="-926" t="-20000" b="-7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/>
          <p:cNvCxnSpPr/>
          <p:nvPr/>
        </p:nvCxnSpPr>
        <p:spPr>
          <a:xfrm>
            <a:off x="5562600" y="4975872"/>
            <a:ext cx="297180" cy="7447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13" name="フッター プレースホルダー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予備実験</a:t>
            </a:r>
            <a:endParaRPr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7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各ノード集合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について “</a:t>
                </a:r>
                <a:r>
                  <a:rPr kumimoji="1" lang="ja-JP" altLang="en-US" u="sng" dirty="0" smtClean="0"/>
                  <a:t>送信するメッセージが</a:t>
                </a:r>
                <a:r>
                  <a:rPr kumimoji="1" lang="en-US" altLang="ja-JP" u="sng" dirty="0" smtClean="0"/>
                  <a:t>BS</a:t>
                </a:r>
                <a:r>
                  <a:rPr kumimoji="1" lang="ja-JP" altLang="en-US" u="sng" dirty="0" err="1" smtClean="0"/>
                  <a:t>に到</a:t>
                </a:r>
                <a:r>
                  <a:rPr kumimoji="1" lang="ja-JP" altLang="en-US" u="sng" dirty="0" smtClean="0"/>
                  <a:t>達するまでの転送回数の期待値</a:t>
                </a:r>
                <a:r>
                  <a:rPr kumimoji="1" lang="ja-JP" altLang="en-US" dirty="0" smtClean="0"/>
                  <a:t>” が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kumimoji="1" lang="en-US" altLang="ja-JP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となるよう</a:t>
                </a:r>
                <a:r>
                  <a:rPr lang="ja-JP" altLang="en-US" dirty="0" smtClean="0"/>
                  <a:t>ランダムに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を設定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50" t="-1322" r="-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2227943" y="3490769"/>
            <a:ext cx="4702629" cy="2024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各手法の確率設定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角丸四角形吹き出し 6"/>
              <p:cNvSpPr/>
              <p:nvPr/>
            </p:nvSpPr>
            <p:spPr>
              <a:xfrm>
                <a:off x="4927600" y="2149441"/>
                <a:ext cx="2917372" cy="1132915"/>
              </a:xfrm>
              <a:prstGeom prst="wedgeRoundRectCallout">
                <a:avLst>
                  <a:gd name="adj1" fmla="val -35429"/>
                  <a:gd name="adj2" fmla="val -78125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0" dirty="0" smtClean="0">
                    <a:solidFill>
                      <a:schemeClr val="tx1"/>
                    </a:solidFill>
                  </a:rPr>
                  <a:t>許容迂回距離係数</a:t>
                </a:r>
                <a:r>
                  <a:rPr kumimoji="1" lang="en-US" altLang="ja-JP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転送</a:t>
                </a:r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経路にどれだけの迂回を許すかを表す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0" y="2149441"/>
                <a:ext cx="2917372" cy="1132915"/>
              </a:xfrm>
              <a:prstGeom prst="wedgeRoundRectCallout">
                <a:avLst>
                  <a:gd name="adj1" fmla="val -35429"/>
                  <a:gd name="adj2" fmla="val -78125"/>
                  <a:gd name="adj3" fmla="val 16667"/>
                </a:avLst>
              </a:prstGeom>
              <a:blipFill rotWithShape="0">
                <a:blip r:embed="rId3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04571" y="3575246"/>
                <a:ext cx="4978400" cy="182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1" lang="en-US" altLang="ja-JP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altLang="ja-JP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71" y="3575246"/>
                <a:ext cx="4978400" cy="18268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108200" y="5669889"/>
                <a:ext cx="563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ja-JP" altLang="en-US" dirty="0" smtClean="0"/>
                  <a:t>比較手法：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,  </a:t>
                </a:r>
                <a:r>
                  <a:rPr kumimoji="1" lang="ja-JP" altLang="en-US" dirty="0" smtClean="0"/>
                  <a:t>提案手法：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ja-JP" altLang="en-US" dirty="0" smtClean="0"/>
                  <a:t>  とする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5669889"/>
                <a:ext cx="56388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57" t="-100000" b="-1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予備実験</a:t>
            </a:r>
            <a:endParaRPr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6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各種</a:t>
            </a:r>
            <a:r>
              <a:rPr kumimoji="1" lang="ja-JP" altLang="en-US" dirty="0" smtClean="0"/>
              <a:t>パラメータの設定値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5134"/>
                  </p:ext>
                </p:extLst>
              </p:nvPr>
            </p:nvGraphicFramePr>
            <p:xfrm>
              <a:off x="924005" y="1721900"/>
              <a:ext cx="6735448" cy="3440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724"/>
                    <a:gridCol w="3367724"/>
                  </a:tblGrid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パラメータ</a:t>
                          </a:r>
                          <a:endParaRPr kumimoji="1" lang="en-US" altLang="ja-JP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値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/>
                            <a:t>フィールドサイズ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800" dirty="0" smtClean="0"/>
                            <a:t>(100×100)m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/>
                            <a:t>ノード数</a:t>
                          </a:r>
                          <a:endParaRPr kumimoji="1" lang="en-US" altLang="ja-JP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800" dirty="0" smtClean="0"/>
                            <a:t>100 or 200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/>
                            <a:t>初期電力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800" dirty="0" smtClean="0"/>
                            <a:t>2.0 J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/>
                            <a:t>通信可能領域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800" dirty="0" smtClean="0"/>
                            <a:t>20 m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 smtClean="0"/>
                            <a:t>許容迂回距離係数</a:t>
                          </a:r>
                          <a:r>
                            <a:rPr kumimoji="1" lang="en-US" altLang="ja-JP" b="1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kumimoji="1" lang="ja-JP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800" b="1" dirty="0" smtClean="0"/>
                            <a:t>1.0, 2.0, … , 10.0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 smtClean="0"/>
                            <a:t>連続発生メッセージ数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oMath>
                          </a14:m>
                          <a:endParaRPr kumimoji="1" lang="ja-JP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800" b="1" dirty="0" smtClean="0"/>
                            <a:t>10 or 100 or 1000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 smtClean="0"/>
                            <a:t>ネットワーク存続判定値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800" dirty="0" smtClean="0"/>
                            <a:t>10000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5134"/>
                  </p:ext>
                </p:extLst>
              </p:nvPr>
            </p:nvGraphicFramePr>
            <p:xfrm>
              <a:off x="924005" y="1721900"/>
              <a:ext cx="6735448" cy="3440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724"/>
                    <a:gridCol w="3367724"/>
                  </a:tblGrid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パラメータ</a:t>
                          </a:r>
                          <a:endParaRPr kumimoji="1" lang="en-US" altLang="ja-JP" sz="2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 smtClean="0"/>
                            <a:t>値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/>
                            <a:t>フィールドサイズ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800" dirty="0" smtClean="0"/>
                            <a:t>(100×100)m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/>
                            <a:t>ノード数</a:t>
                          </a:r>
                          <a:endParaRPr kumimoji="1" lang="en-US" altLang="ja-JP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800" dirty="0" smtClean="0"/>
                            <a:t>100 or 200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/>
                            <a:t>初期電力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800" dirty="0" smtClean="0"/>
                            <a:t>2.0 J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 smtClean="0"/>
                            <a:t>通信可能領域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800" dirty="0" smtClean="0"/>
                            <a:t>20 m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1" t="-504225" r="-100723" b="-2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800" b="1" dirty="0" smtClean="0"/>
                            <a:t>1.0, 2.0, … , 10.0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1" t="-612857" r="-100723" b="-1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800" b="1" dirty="0" smtClean="0"/>
                            <a:t>10 or 100 or 1000</a:t>
                          </a:r>
                        </a:p>
                      </a:txBody>
                      <a:tcPr/>
                    </a:tc>
                  </a:tr>
                  <a:tr h="43005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1" t="-702817" r="-100723" b="-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800" dirty="0" smtClean="0"/>
                            <a:t>10000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予備実験</a:t>
            </a:r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07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 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ノード数：</a:t>
            </a:r>
            <a:r>
              <a:rPr kumimoji="1" lang="en-US" altLang="ja-JP" dirty="0" smtClean="0"/>
              <a:t>100]</a:t>
            </a:r>
            <a:endParaRPr kumimoji="1" lang="ja-JP" altLang="en-US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38660"/>
              </p:ext>
            </p:extLst>
          </p:nvPr>
        </p:nvGraphicFramePr>
        <p:xfrm>
          <a:off x="496571" y="1249981"/>
          <a:ext cx="8018779" cy="4811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 8"/>
              <p:cNvSpPr/>
              <p:nvPr/>
            </p:nvSpPr>
            <p:spPr>
              <a:xfrm>
                <a:off x="3383280" y="3215640"/>
                <a:ext cx="5435599" cy="124206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比較手法</a:t>
                </a:r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)</a:t>
                </a:r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に対し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，提案手法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ja-JP" dirty="0" smtClean="0">
                    <a:solidFill>
                      <a:schemeClr val="tx1"/>
                    </a:solidFill>
                  </a:rPr>
                  <a:t>)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の方がネットワーク存続時間が長くなっている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角丸四角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80" y="3215640"/>
                <a:ext cx="5435599" cy="124206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予備実験</a:t>
            </a:r>
            <a:endParaRPr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518302" y="5455115"/>
                <a:ext cx="2498697" cy="64633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𝑘</m:t>
                    </m:r>
                    <m:r>
                      <a:rPr lang="en-US" altLang="ja-JP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: </a:t>
                </a:r>
                <a:r>
                  <a:rPr lang="ja-JP" altLang="en-US" sz="1600" dirty="0" smtClean="0"/>
                  <a:t>許容</a:t>
                </a:r>
                <a:r>
                  <a:rPr lang="ja-JP" altLang="en-US" sz="1600" dirty="0"/>
                  <a:t>迂回距離係数 </a:t>
                </a:r>
                <a:endParaRPr lang="en-US" altLang="ja-JP" sz="16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𝐼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ja-JP" altLang="en-US" sz="1600" dirty="0" smtClean="0"/>
                  <a:t>連続発生メッセージ数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02" y="5455115"/>
                <a:ext cx="2498697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4630" b="-65741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5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kumimoji="1" lang="ja-JP" altLang="en-US" dirty="0" smtClean="0"/>
              <a:t>結果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[</a:t>
            </a:r>
            <a:r>
              <a:rPr lang="ja-JP" altLang="en-US" dirty="0"/>
              <a:t>ノード数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200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478184"/>
              </p:ext>
            </p:extLst>
          </p:nvPr>
        </p:nvGraphicFramePr>
        <p:xfrm>
          <a:off x="483870" y="1249680"/>
          <a:ext cx="8031480" cy="507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角丸四角形 7"/>
              <p:cNvSpPr/>
              <p:nvPr/>
            </p:nvSpPr>
            <p:spPr>
              <a:xfrm>
                <a:off x="2133890" y="3298461"/>
                <a:ext cx="6766560" cy="143776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が増加する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につれ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，ネットワーク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存続期間は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緩やかに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減少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90" y="3298461"/>
                <a:ext cx="6766560" cy="1437769"/>
              </a:xfrm>
              <a:prstGeom prst="roundRect">
                <a:avLst/>
              </a:prstGeom>
              <a:blipFill rotWithShape="0">
                <a:blip r:embed="rId3"/>
                <a:stretch>
                  <a:fillRect t="-16387"/>
                </a:stretch>
              </a:blipFill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予備実験</a:t>
            </a:r>
            <a:endParaRPr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016653" y="5455115"/>
                <a:ext cx="2498697" cy="646331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𝑘</m:t>
                    </m:r>
                    <m:r>
                      <a:rPr lang="en-US" altLang="ja-JP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: </a:t>
                </a:r>
                <a:r>
                  <a:rPr lang="ja-JP" altLang="en-US" sz="1600" dirty="0" smtClean="0"/>
                  <a:t>許容</a:t>
                </a:r>
                <a:r>
                  <a:rPr lang="ja-JP" altLang="en-US" sz="1600" dirty="0"/>
                  <a:t>迂回距離係数 </a:t>
                </a:r>
                <a:endParaRPr lang="en-US" altLang="ja-JP" sz="16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𝐼</m:t>
                    </m:r>
                    <m:r>
                      <a:rPr kumimoji="1" lang="en-US" altLang="ja-JP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ja-JP" altLang="en-US" sz="1600" dirty="0" smtClean="0"/>
                  <a:t>連続発生メッセージ数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653" y="5455115"/>
                <a:ext cx="2498697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4630" b="-65741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2521591" y="3780394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→ フィールドに</a:t>
            </a:r>
            <a:r>
              <a:rPr lang="ja-JP" altLang="en-US" dirty="0" smtClean="0"/>
              <a:t>対してノード数</a:t>
            </a:r>
            <a:r>
              <a:rPr lang="ja-JP" altLang="en-US" dirty="0"/>
              <a:t>が多すぎるため、</a:t>
            </a:r>
            <a:endParaRPr lang="en-US" altLang="ja-JP" dirty="0"/>
          </a:p>
          <a:p>
            <a:r>
              <a:rPr kumimoji="1" lang="ja-JP" altLang="en-US" dirty="0" smtClean="0"/>
              <a:t>　ネットワーク直径が減少、</a:t>
            </a:r>
            <a:r>
              <a:rPr lang="ja-JP" altLang="en-US" dirty="0" smtClean="0"/>
              <a:t>ノード</a:t>
            </a:r>
            <a:r>
              <a:rPr lang="ja-JP" altLang="en-US" dirty="0"/>
              <a:t>の平均次数が</a:t>
            </a:r>
            <a:r>
              <a:rPr lang="ja-JP" altLang="en-US" dirty="0" smtClean="0"/>
              <a:t>増加</a:t>
            </a:r>
            <a:r>
              <a:rPr kumimoji="1" lang="ja-JP" altLang="en-US" dirty="0" smtClean="0"/>
              <a:t>し、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電力消費の偏りにより最短経路が絶たれるケースが減少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78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4711" y="1104900"/>
            <a:ext cx="7394575" cy="5072063"/>
          </a:xfrm>
        </p:spPr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無線センサネットワークとは</a:t>
            </a:r>
            <a:endParaRPr lang="en-US" altLang="ja-JP" dirty="0" smtClean="0"/>
          </a:p>
          <a:p>
            <a:pPr lvl="1"/>
            <a:r>
              <a:rPr lang="ja-JP" altLang="en-US" dirty="0"/>
              <a:t>無線</a:t>
            </a:r>
            <a:r>
              <a:rPr lang="ja-JP" altLang="en-US" dirty="0" smtClean="0"/>
              <a:t>センサネットワーク</a:t>
            </a:r>
            <a:r>
              <a:rPr lang="ja-JP" altLang="en-US" dirty="0"/>
              <a:t>に</a:t>
            </a:r>
            <a:r>
              <a:rPr lang="ja-JP" altLang="en-US" dirty="0" smtClean="0"/>
              <a:t>おける</a:t>
            </a:r>
            <a:r>
              <a:rPr kumimoji="1" lang="ja-JP" altLang="en-US" dirty="0" smtClean="0"/>
              <a:t>電力消費</a:t>
            </a:r>
            <a:endParaRPr kumimoji="1" lang="en-US" altLang="ja-JP" dirty="0" smtClean="0"/>
          </a:p>
          <a:p>
            <a:r>
              <a:rPr lang="ja-JP" altLang="en-US" dirty="0" smtClean="0"/>
              <a:t>研究概要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本研究における</a:t>
            </a:r>
            <a:r>
              <a:rPr lang="ja-JP" altLang="en-US" dirty="0"/>
              <a:t>ネットワーク</a:t>
            </a:r>
            <a:r>
              <a:rPr lang="ja-JP" altLang="en-US" dirty="0" smtClean="0"/>
              <a:t>モデル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提案</a:t>
            </a:r>
            <a:r>
              <a:rPr kumimoji="1" lang="ja-JP" altLang="en-US" dirty="0" smtClean="0"/>
              <a:t>手法概要</a:t>
            </a:r>
            <a:endParaRPr kumimoji="1" lang="en-US" altLang="ja-JP" dirty="0" smtClean="0"/>
          </a:p>
          <a:p>
            <a:r>
              <a:rPr kumimoji="1" lang="ja-JP" altLang="en-US" dirty="0" smtClean="0"/>
              <a:t>予備実験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諸定義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実験</a:t>
            </a:r>
            <a:r>
              <a:rPr kumimoji="1" lang="ja-JP" altLang="en-US" dirty="0" smtClean="0"/>
              <a:t>結果</a:t>
            </a:r>
            <a:endParaRPr kumimoji="1" lang="en-US" altLang="ja-JP" dirty="0" smtClean="0"/>
          </a:p>
          <a:p>
            <a:r>
              <a:rPr lang="ja-JP" altLang="en-US" dirty="0" smtClean="0"/>
              <a:t>まとめと今後の課題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発表の流れ</a:t>
            </a:r>
            <a:endParaRPr kumimoji="1"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425499" y="854870"/>
            <a:ext cx="309119" cy="4233424"/>
          </a:xfrm>
          <a:prstGeom prst="downArrow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30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28650" y="1104900"/>
            <a:ext cx="8004810" cy="5072063"/>
          </a:xfrm>
        </p:spPr>
        <p:txBody>
          <a:bodyPr/>
          <a:lstStyle/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WSNs</a:t>
            </a:r>
            <a:r>
              <a:rPr lang="ja-JP" altLang="en-US" dirty="0" smtClean="0"/>
              <a:t>において，特定のノードで集中的にメッセージが生成される場合に，一部のノードに負荷が集中することを回避することでネットワーク存続期間を延長する手法の概要を示した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 smtClean="0"/>
              <a:t>今後の課題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ノード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残余</a:t>
            </a:r>
            <a:r>
              <a:rPr kumimoji="1" lang="ja-JP" altLang="en-US" dirty="0" smtClean="0"/>
              <a:t>電力</a:t>
            </a:r>
            <a:r>
              <a:rPr kumimoji="1" lang="ja-JP" altLang="en-US" dirty="0" smtClean="0"/>
              <a:t>や距離を考慮した送信先の決定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複数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BS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BS</a:t>
            </a:r>
            <a:r>
              <a:rPr kumimoji="1" lang="ja-JP" altLang="en-US" dirty="0" smtClean="0"/>
              <a:t>の強力な伝送波を活かした改良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まとめと今後の課題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8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メッセージ送受信による電力消費は以下の通りとする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- </a:t>
            </a:r>
            <a:r>
              <a:rPr lang="ja-JP" altLang="en-US" sz="2000" dirty="0" smtClean="0"/>
              <a:t>各センサ</a:t>
            </a:r>
            <a:r>
              <a:rPr lang="ja-JP" altLang="en-US" sz="2000" dirty="0"/>
              <a:t>はメッセージ</a:t>
            </a:r>
            <a:r>
              <a:rPr lang="ja-JP" altLang="en-US" sz="2000" dirty="0" smtClean="0"/>
              <a:t>送受信のみに</a:t>
            </a:r>
            <a:r>
              <a:rPr lang="ja-JP" altLang="en-US" sz="2000" dirty="0"/>
              <a:t>より電力を</a:t>
            </a:r>
            <a:r>
              <a:rPr lang="ja-JP" altLang="en-US" sz="2000" dirty="0" smtClean="0"/>
              <a:t>消費する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197131" y="3520755"/>
            <a:ext cx="4607170" cy="5677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本研究における電力消費モデル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97131" y="2562835"/>
            <a:ext cx="4607170" cy="5677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440993" y="2633173"/>
                <a:ext cx="5767754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𝑇𝑥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993" y="2633173"/>
                <a:ext cx="5767754" cy="6677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1698981" y="2413338"/>
            <a:ext cx="6581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送信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698981" y="3322353"/>
            <a:ext cx="6581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受信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6041649" y="4558241"/>
                <a:ext cx="2685887" cy="1096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ja-JP" sz="1600" b="0" dirty="0" smtClean="0"/>
                  <a:t> : </a:t>
                </a:r>
                <a:r>
                  <a:rPr kumimoji="1" lang="ja-JP" altLang="en-US" sz="1600" b="0" dirty="0" smtClean="0"/>
                  <a:t>ノード間距離</a:t>
                </a:r>
                <a:endParaRPr kumimoji="1" lang="en-US" altLang="ja-JP" sz="1600" b="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ja-JP" sz="1600" b="0" dirty="0" smtClean="0"/>
                  <a:t> : </a:t>
                </a:r>
                <a:r>
                  <a:rPr kumimoji="1" lang="ja-JP" altLang="en-US" sz="1600" b="0" dirty="0" smtClean="0"/>
                  <a:t>メッセージの</a:t>
                </a:r>
                <a:r>
                  <a:rPr kumimoji="1" lang="en-US" altLang="ja-JP" sz="1600" b="0" dirty="0" smtClean="0"/>
                  <a:t>bit</a:t>
                </a:r>
                <a:r>
                  <a:rPr kumimoji="1" lang="ja-JP" altLang="en-US" sz="1600" b="0" dirty="0" smtClean="0"/>
                  <a:t>長</a:t>
                </a:r>
                <a:endParaRPr kumimoji="1" lang="en-US" altLang="ja-JP" sz="16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</m:oMath>
                </a14:m>
                <a:r>
                  <a:rPr kumimoji="1" lang="en-US" altLang="ja-JP" sz="1600" b="0" dirty="0" smtClean="0"/>
                  <a:t> : </a:t>
                </a:r>
                <a:r>
                  <a:rPr kumimoji="1" lang="ja-JP" altLang="en-US" sz="1600" b="0" dirty="0" smtClean="0"/>
                  <a:t>電子エネルギー</a:t>
                </a:r>
                <a:endParaRPr kumimoji="1" lang="en-US" altLang="ja-JP" sz="16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600" dirty="0" smtClean="0"/>
                  <a:t>: </a:t>
                </a:r>
                <a:r>
                  <a:rPr kumimoji="1" lang="ja-JP" altLang="en-US" sz="1600" dirty="0" smtClean="0"/>
                  <a:t>許容可能エラー率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49" y="4558241"/>
                <a:ext cx="2685887" cy="1096967"/>
              </a:xfrm>
              <a:prstGeom prst="rect">
                <a:avLst/>
              </a:prstGeom>
              <a:blipFill rotWithShape="0">
                <a:blip r:embed="rId3"/>
                <a:stretch>
                  <a:fillRect t="-2778" b="-3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616839" y="3602877"/>
                <a:ext cx="5767754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𝑅𝑥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839" y="3602877"/>
                <a:ext cx="5767754" cy="6677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研究概要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86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0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28650" y="2548400"/>
            <a:ext cx="7886700" cy="368971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無線端末（ノード）の機能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センシング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en-US" altLang="ja-JP" sz="1800" dirty="0" smtClean="0"/>
              <a:t>ex. ) </a:t>
            </a:r>
            <a:r>
              <a:rPr kumimoji="1" lang="ja-JP" altLang="en-US" sz="1800" dirty="0" smtClean="0"/>
              <a:t>交通量</a:t>
            </a:r>
            <a:r>
              <a:rPr kumimoji="1" lang="en-US" altLang="ja-JP" sz="1800" dirty="0" smtClean="0"/>
              <a:t>, </a:t>
            </a:r>
            <a:r>
              <a:rPr kumimoji="1" lang="ja-JP" altLang="en-US" sz="1800" dirty="0" smtClean="0"/>
              <a:t>雨量</a:t>
            </a:r>
            <a:r>
              <a:rPr kumimoji="1" lang="en-US" altLang="ja-JP" sz="1800" dirty="0" smtClean="0"/>
              <a:t>, </a:t>
            </a:r>
            <a:r>
              <a:rPr lang="ja-JP" altLang="en-US" sz="1800" dirty="0" smtClean="0"/>
              <a:t>大気状態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生物の健康状態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侵入者の有無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センシングデータ送信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en-US" altLang="ja-JP" sz="1800" dirty="0" smtClean="0"/>
              <a:t>- </a:t>
            </a:r>
            <a:r>
              <a:rPr kumimoji="1" lang="ja-JP" altLang="en-US" sz="1800" dirty="0" smtClean="0"/>
              <a:t>送信データはベースステーションで集計・処理</a:t>
            </a:r>
            <a:endParaRPr kumimoji="1" lang="en-US" altLang="ja-JP" sz="1800" dirty="0"/>
          </a:p>
          <a:p>
            <a:pPr lvl="1"/>
            <a:r>
              <a:rPr lang="ja-JP" altLang="en-US" dirty="0" smtClean="0"/>
              <a:t>中継ルーティング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ベースステーション（</a:t>
            </a:r>
            <a:r>
              <a:rPr lang="en-US" altLang="ja-JP" dirty="0" smtClean="0"/>
              <a:t>BS</a:t>
            </a:r>
            <a:r>
              <a:rPr lang="ja-JP" altLang="en-US" dirty="0" smtClean="0"/>
              <a:t>）の機能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安定した電力供給が</a:t>
            </a:r>
            <a:r>
              <a:rPr lang="ja-JP" altLang="en-US" dirty="0" smtClean="0"/>
              <a:t>保証される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システム全体へ届く強力な無線波を送信可能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無線センサネットワーク（</a:t>
            </a:r>
            <a:r>
              <a:rPr kumimoji="1" lang="en-US" altLang="ja-JP" dirty="0" smtClean="0"/>
              <a:t>WSNs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64315" y="1198172"/>
            <a:ext cx="6837770" cy="987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>
          <a:xfrm>
            <a:off x="1125537" y="1314768"/>
            <a:ext cx="6862762" cy="999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センサ機能を持つ複数の無線端末が協調動作して</a:t>
            </a: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周囲</a:t>
            </a:r>
            <a:r>
              <a:rPr lang="ja-JP" altLang="en-US" dirty="0" smtClean="0"/>
              <a:t>の環境や物理的状況を採取するネットワーク</a:t>
            </a:r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2"/>
          <a:stretch/>
        </p:blipFill>
        <p:spPr>
          <a:xfrm>
            <a:off x="7066091" y="4393257"/>
            <a:ext cx="1551998" cy="1633260"/>
          </a:xfrm>
          <a:prstGeom prst="rect">
            <a:avLst/>
          </a:prstGeom>
        </p:spPr>
      </p:pic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研究背景</a:t>
            </a:r>
            <a:endParaRPr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66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円/楕円 79"/>
          <p:cNvSpPr/>
          <p:nvPr/>
        </p:nvSpPr>
        <p:spPr>
          <a:xfrm>
            <a:off x="4246425" y="2702414"/>
            <a:ext cx="2152907" cy="215290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395350" y="2492507"/>
            <a:ext cx="1908810" cy="472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28650" y="1111360"/>
            <a:ext cx="7886700" cy="5072063"/>
          </a:xfrm>
        </p:spPr>
        <p:txBody>
          <a:bodyPr/>
          <a:lstStyle/>
          <a:p>
            <a:r>
              <a:rPr kumimoji="1" lang="ja-JP" altLang="en-US" dirty="0" smtClean="0"/>
              <a:t>ノードが得た情報は</a:t>
            </a:r>
            <a:r>
              <a:rPr kumimoji="1" lang="ja-JP" altLang="en-US" b="1" dirty="0" smtClean="0"/>
              <a:t>マルチホップ通信</a:t>
            </a:r>
            <a:r>
              <a:rPr kumimoji="1" lang="ja-JP" altLang="en-US" dirty="0" smtClean="0"/>
              <a:t>で</a:t>
            </a:r>
            <a:r>
              <a:rPr kumimoji="1" lang="en-US" altLang="ja-JP" sz="2400" dirty="0" smtClean="0"/>
              <a:t>BS</a:t>
            </a:r>
            <a:r>
              <a:rPr kumimoji="1" lang="ja-JP" altLang="en-US" dirty="0" err="1" smtClean="0"/>
              <a:t>まで</a:t>
            </a:r>
            <a:r>
              <a:rPr lang="ja-JP" altLang="en-US" dirty="0" smtClean="0"/>
              <a:t>伝播する</a:t>
            </a:r>
            <a:endParaRPr lang="en-US" altLang="ja-JP" dirty="0" smtClean="0"/>
          </a:p>
          <a:p>
            <a:endParaRPr kumimoji="1" lang="en-US" altLang="ja-JP" b="1" dirty="0"/>
          </a:p>
          <a:p>
            <a:endParaRPr lang="en-US" altLang="ja-JP" b="1" dirty="0" smtClean="0"/>
          </a:p>
          <a:p>
            <a:endParaRPr kumimoji="1" lang="en-US" altLang="ja-JP" b="1" dirty="0"/>
          </a:p>
          <a:p>
            <a:endParaRPr lang="en-US" altLang="ja-JP" b="1" dirty="0" smtClean="0"/>
          </a:p>
          <a:p>
            <a:pPr marL="0" indent="0">
              <a:buNone/>
            </a:pPr>
            <a:endParaRPr lang="en-US" altLang="ja-JP" b="1" dirty="0" smtClean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WSNs</a:t>
            </a:r>
            <a:r>
              <a:rPr kumimoji="1" lang="ja-JP" altLang="en-US" dirty="0" smtClean="0"/>
              <a:t>における通信</a:t>
            </a:r>
            <a:endParaRPr kumimoji="1" lang="ja-JP" altLang="en-US" dirty="0"/>
          </a:p>
        </p:txBody>
      </p:sp>
      <p:sp>
        <p:nvSpPr>
          <p:cNvPr id="56" name="円/楕円 55"/>
          <p:cNvSpPr/>
          <p:nvPr/>
        </p:nvSpPr>
        <p:spPr>
          <a:xfrm>
            <a:off x="1931975" y="4241026"/>
            <a:ext cx="288802" cy="28880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998898" y="3309839"/>
            <a:ext cx="2152907" cy="215290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2802431" y="4037891"/>
            <a:ext cx="288802" cy="28880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1869354" y="3106704"/>
            <a:ext cx="2152907" cy="215290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3657568" y="4246349"/>
            <a:ext cx="288802" cy="28880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2724491" y="3315162"/>
            <a:ext cx="2152907" cy="215290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4528024" y="4239294"/>
            <a:ext cx="288802" cy="28880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3594947" y="3308107"/>
            <a:ext cx="2152907" cy="215290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5084330" y="4919017"/>
            <a:ext cx="288802" cy="28880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4151253" y="3987830"/>
            <a:ext cx="2152907" cy="215290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5179502" y="3633601"/>
            <a:ext cx="288802" cy="28880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5971219" y="5062552"/>
            <a:ext cx="288802" cy="28880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5038142" y="4131365"/>
            <a:ext cx="2152907" cy="215290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6779931" y="4709189"/>
            <a:ext cx="288802" cy="28880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5846854" y="3778002"/>
            <a:ext cx="2152907" cy="2152907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1783842" y="1822792"/>
            <a:ext cx="6625193" cy="1021385"/>
          </a:xfrm>
          <a:prstGeom prst="wedgeRoundRectCallout">
            <a:avLst>
              <a:gd name="adj1" fmla="val -7744"/>
              <a:gd name="adj2" fmla="val -72707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/>
                </a:solidFill>
              </a:rPr>
              <a:t>各ノードは一定距離内のノードとのみ相互通信可能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範囲外のノードへは他ノードを中継してデータ送信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88" name="直線コネクタ 87"/>
          <p:cNvCxnSpPr>
            <a:stCxn id="56" idx="6"/>
            <a:endCxn id="61" idx="2"/>
          </p:cNvCxnSpPr>
          <p:nvPr/>
        </p:nvCxnSpPr>
        <p:spPr>
          <a:xfrm flipV="1">
            <a:off x="2220777" y="4182292"/>
            <a:ext cx="581654" cy="203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61" idx="6"/>
            <a:endCxn id="70" idx="2"/>
          </p:cNvCxnSpPr>
          <p:nvPr/>
        </p:nvCxnSpPr>
        <p:spPr>
          <a:xfrm>
            <a:off x="3091233" y="4182292"/>
            <a:ext cx="566335" cy="208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endCxn id="73" idx="2"/>
          </p:cNvCxnSpPr>
          <p:nvPr/>
        </p:nvCxnSpPr>
        <p:spPr>
          <a:xfrm flipV="1">
            <a:off x="3946370" y="4383695"/>
            <a:ext cx="581654" cy="7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73" idx="7"/>
            <a:endCxn id="79" idx="3"/>
          </p:cNvCxnSpPr>
          <p:nvPr/>
        </p:nvCxnSpPr>
        <p:spPr>
          <a:xfrm flipV="1">
            <a:off x="4774532" y="3880109"/>
            <a:ext cx="447264" cy="401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3" idx="5"/>
            <a:endCxn id="76" idx="1"/>
          </p:cNvCxnSpPr>
          <p:nvPr/>
        </p:nvCxnSpPr>
        <p:spPr>
          <a:xfrm>
            <a:off x="4774532" y="4485802"/>
            <a:ext cx="352092" cy="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76" idx="6"/>
            <a:endCxn id="82" idx="2"/>
          </p:cNvCxnSpPr>
          <p:nvPr/>
        </p:nvCxnSpPr>
        <p:spPr>
          <a:xfrm>
            <a:off x="5373132" y="5063418"/>
            <a:ext cx="598087" cy="143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82" idx="6"/>
            <a:endCxn id="85" idx="3"/>
          </p:cNvCxnSpPr>
          <p:nvPr/>
        </p:nvCxnSpPr>
        <p:spPr>
          <a:xfrm flipV="1">
            <a:off x="6260021" y="4955697"/>
            <a:ext cx="562204" cy="251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グループ化 100"/>
          <p:cNvGrpSpPr/>
          <p:nvPr/>
        </p:nvGrpSpPr>
        <p:grpSpPr>
          <a:xfrm>
            <a:off x="2100088" y="4312667"/>
            <a:ext cx="232771" cy="229392"/>
            <a:chOff x="6654814" y="4107197"/>
            <a:chExt cx="437481" cy="431130"/>
          </a:xfrm>
        </p:grpSpPr>
        <p:sp>
          <p:nvSpPr>
            <p:cNvPr id="102" name="正方形/長方形 101"/>
            <p:cNvSpPr/>
            <p:nvPr/>
          </p:nvSpPr>
          <p:spPr>
            <a:xfrm>
              <a:off x="6676067" y="4163589"/>
              <a:ext cx="416228" cy="289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" name="図 10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14" y="4107197"/>
              <a:ext cx="431130" cy="431130"/>
            </a:xfrm>
            <a:prstGeom prst="rect">
              <a:avLst/>
            </a:prstGeom>
          </p:spPr>
        </p:pic>
      </p:grpSp>
      <p:sp>
        <p:nvSpPr>
          <p:cNvPr id="104" name="テキスト ボックス 103"/>
          <p:cNvSpPr txBox="1"/>
          <p:nvPr/>
        </p:nvSpPr>
        <p:spPr>
          <a:xfrm>
            <a:off x="4442003" y="44833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BS</a:t>
            </a:r>
            <a:endParaRPr kumimoji="1" lang="ja-JP" altLang="en-US" dirty="0"/>
          </a:p>
        </p:txBody>
      </p:sp>
      <p:pic>
        <p:nvPicPr>
          <p:cNvPr id="105" name="図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29" y="3544777"/>
            <a:ext cx="571971" cy="670664"/>
          </a:xfrm>
          <a:prstGeom prst="rect">
            <a:avLst/>
          </a:prstGeom>
        </p:spPr>
      </p:pic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研究背景</a:t>
            </a:r>
            <a:endParaRPr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73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046 L 0.07899 -0.03379 L 0.16858 0.00463 L 0.26007 -0.00046 " pathEditMode="relative" ptsTypes="AAAA">
                                      <p:cBhvr>
                                        <p:cTn id="64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57" grpId="0" animBg="1"/>
      <p:bldP spid="62" grpId="0" animBg="1"/>
      <p:bldP spid="71" grpId="0" animBg="1"/>
      <p:bldP spid="74" grpId="0" animBg="1"/>
      <p:bldP spid="77" grpId="0" animBg="1"/>
      <p:bldP spid="83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ノードは小容量の電池駆動</a:t>
            </a:r>
            <a:endParaRPr kumimoji="1" lang="en-US" altLang="ja-JP" dirty="0" smtClean="0"/>
          </a:p>
          <a:p>
            <a:r>
              <a:rPr lang="en-US" altLang="ja-JP" dirty="0" smtClean="0"/>
              <a:t>BS</a:t>
            </a:r>
            <a:r>
              <a:rPr lang="ja-JP" altLang="en-US" dirty="0" smtClean="0"/>
              <a:t>付近のノードが集中的に電力消費しやすい性質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ノードの</a:t>
            </a:r>
            <a:r>
              <a:rPr lang="ja-JP" altLang="en-US" dirty="0" smtClean="0"/>
              <a:t>残余</a:t>
            </a:r>
            <a:r>
              <a:rPr kumimoji="1" lang="ja-JP" altLang="en-US" dirty="0" smtClean="0"/>
              <a:t>電力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BS</a:t>
            </a:r>
            <a:r>
              <a:rPr kumimoji="1" lang="ja-JP" altLang="en-US" dirty="0" smtClean="0"/>
              <a:t>からの距離を考慮し、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メッセージの転送経路を決定する手法が考案されている</a:t>
            </a: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WSNs</a:t>
            </a:r>
            <a:r>
              <a:rPr kumimoji="1" lang="ja-JP" altLang="en-US" dirty="0" smtClean="0"/>
              <a:t>における電力消費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34815" y="2183665"/>
            <a:ext cx="4320540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ネットワークの存続期間を延長するには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ノード間の</a:t>
            </a:r>
            <a:r>
              <a:rPr kumimoji="1" lang="ja-JP" altLang="en-US" b="1" dirty="0" smtClean="0"/>
              <a:t>消費電力の均一化</a:t>
            </a:r>
            <a:r>
              <a:rPr kumimoji="1" lang="ja-JP" altLang="en-US" dirty="0" smtClean="0"/>
              <a:t>が重要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120515" y="2057936"/>
            <a:ext cx="4549140" cy="84582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中かっこ 8"/>
          <p:cNvSpPr/>
          <p:nvPr/>
        </p:nvSpPr>
        <p:spPr>
          <a:xfrm>
            <a:off x="462915" y="1104900"/>
            <a:ext cx="211456" cy="752475"/>
          </a:xfrm>
          <a:prstGeom prst="leftBrace">
            <a:avLst>
              <a:gd name="adj1" fmla="val 59684"/>
              <a:gd name="adj2" fmla="val 50000"/>
            </a:avLst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3148965" y="2303145"/>
            <a:ext cx="771525" cy="3429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研究背景</a:t>
            </a:r>
            <a:endParaRPr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2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円/楕円 59"/>
          <p:cNvSpPr/>
          <p:nvPr/>
        </p:nvSpPr>
        <p:spPr>
          <a:xfrm>
            <a:off x="758991" y="3071813"/>
            <a:ext cx="4032250" cy="31051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ゲリラ豪雨の検知</a:t>
            </a:r>
            <a:endParaRPr kumimoji="1" lang="en-US" altLang="ja-JP" dirty="0" smtClean="0"/>
          </a:p>
          <a:p>
            <a:pPr lvl="1"/>
            <a:r>
              <a:rPr lang="ja-JP" altLang="en-US" u="sng" dirty="0" smtClean="0"/>
              <a:t>分散トリガー数え上げ問題（</a:t>
            </a:r>
            <a:r>
              <a:rPr lang="en-US" altLang="ja-JP" u="sng" dirty="0" smtClean="0"/>
              <a:t>DTC</a:t>
            </a:r>
            <a:r>
              <a:rPr lang="ja-JP" altLang="en-US" u="sng" dirty="0" smtClean="0"/>
              <a:t>）</a:t>
            </a:r>
            <a:r>
              <a:rPr lang="ja-JP" altLang="en-US" dirty="0" smtClean="0"/>
              <a:t>の一例</a:t>
            </a:r>
            <a:endParaRPr lang="en-US" altLang="ja-JP" dirty="0" smtClean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WSNs </a:t>
            </a:r>
            <a:r>
              <a:rPr kumimoji="1" lang="ja-JP" altLang="en-US" dirty="0" err="1" smtClean="0"/>
              <a:t>の応</a:t>
            </a:r>
            <a:r>
              <a:rPr kumimoji="1" lang="ja-JP" altLang="en-US" dirty="0" smtClean="0"/>
              <a:t>用例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2154169" y="2103683"/>
                <a:ext cx="5514451" cy="813422"/>
              </a:xfrm>
              <a:prstGeom prst="wedgeRoundRectCallout">
                <a:avLst>
                  <a:gd name="adj1" fmla="val -33435"/>
                  <a:gd name="adj2" fmla="val -76716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システム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が受信したトリガー数が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に達した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とき警報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を発しユーザに知らせる問題</a:t>
                </a: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169" y="2103683"/>
                <a:ext cx="5514451" cy="813422"/>
              </a:xfrm>
              <a:prstGeom prst="wedgeRoundRectCallout">
                <a:avLst>
                  <a:gd name="adj1" fmla="val -33435"/>
                  <a:gd name="adj2" fmla="val -76716"/>
                  <a:gd name="adj3" fmla="val 16667"/>
                </a:avLst>
              </a:prstGeom>
              <a:blipFill rotWithShape="0">
                <a:blip r:embed="rId2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2509469" y="3499943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318090" y="5190659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3717940" y="3699963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4702330" y="5641300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5842306" y="3448598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4648436" y="3147551"/>
            <a:ext cx="476250" cy="4762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238889" y="4704029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753544" y="5046210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870710" y="4386263"/>
            <a:ext cx="476250" cy="4762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84383" y="48213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BS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01697" y="368397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トリガー</a:t>
            </a:r>
            <a:endParaRPr kumimoji="1" lang="ja-JP" altLang="en-US" sz="1600" dirty="0"/>
          </a:p>
        </p:txBody>
      </p:sp>
      <p:cxnSp>
        <p:nvCxnSpPr>
          <p:cNvPr id="24" name="直線コネクタ 23"/>
          <p:cNvCxnSpPr>
            <a:stCxn id="12" idx="6"/>
            <a:endCxn id="64" idx="2"/>
          </p:cNvCxnSpPr>
          <p:nvPr/>
        </p:nvCxnSpPr>
        <p:spPr>
          <a:xfrm flipV="1">
            <a:off x="5178580" y="5701543"/>
            <a:ext cx="593981" cy="177882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3" idx="1"/>
            <a:endCxn id="15" idx="6"/>
          </p:cNvCxnSpPr>
          <p:nvPr/>
        </p:nvCxnSpPr>
        <p:spPr>
          <a:xfrm flipH="1" flipV="1">
            <a:off x="5124686" y="3385676"/>
            <a:ext cx="787365" cy="132667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6" idx="5"/>
            <a:endCxn id="10" idx="2"/>
          </p:cNvCxnSpPr>
          <p:nvPr/>
        </p:nvCxnSpPr>
        <p:spPr>
          <a:xfrm>
            <a:off x="1645394" y="5110534"/>
            <a:ext cx="672696" cy="318250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9" idx="6"/>
            <a:endCxn id="11" idx="2"/>
          </p:cNvCxnSpPr>
          <p:nvPr/>
        </p:nvCxnSpPr>
        <p:spPr>
          <a:xfrm>
            <a:off x="2985719" y="3738068"/>
            <a:ext cx="732221" cy="200020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0" idx="6"/>
            <a:endCxn id="17" idx="2"/>
          </p:cNvCxnSpPr>
          <p:nvPr/>
        </p:nvCxnSpPr>
        <p:spPr>
          <a:xfrm flipV="1">
            <a:off x="2794340" y="5284335"/>
            <a:ext cx="959204" cy="144449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5"/>
            <a:endCxn id="18" idx="1"/>
          </p:cNvCxnSpPr>
          <p:nvPr/>
        </p:nvCxnSpPr>
        <p:spPr>
          <a:xfrm>
            <a:off x="4124445" y="4106468"/>
            <a:ext cx="816010" cy="349540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18" idx="3"/>
            <a:endCxn id="17" idx="7"/>
          </p:cNvCxnSpPr>
          <p:nvPr/>
        </p:nvCxnSpPr>
        <p:spPr>
          <a:xfrm flipH="1">
            <a:off x="4160049" y="4792768"/>
            <a:ext cx="780406" cy="323187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吹き出し 60"/>
          <p:cNvSpPr/>
          <p:nvPr/>
        </p:nvSpPr>
        <p:spPr>
          <a:xfrm>
            <a:off x="6888122" y="3737513"/>
            <a:ext cx="2078153" cy="665409"/>
          </a:xfrm>
          <a:prstGeom prst="wedgeRoundRectCallout">
            <a:avLst>
              <a:gd name="adj1" fmla="val -63100"/>
              <a:gd name="adj2" fmla="val 5247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ネットワーク内で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ゲリラ豪雨発生！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41" y="3983271"/>
            <a:ext cx="737246" cy="685592"/>
          </a:xfrm>
          <a:prstGeom prst="rect">
            <a:avLst/>
          </a:prstGeom>
        </p:spPr>
      </p:pic>
      <p:sp>
        <p:nvSpPr>
          <p:cNvPr id="21" name="日付プレースホルダー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研究背景</a:t>
            </a:r>
            <a:endParaRPr lang="ja-JP" altLang="en-US" dirty="0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4" name="円/楕円 63"/>
          <p:cNvSpPr/>
          <p:nvPr/>
        </p:nvSpPr>
        <p:spPr>
          <a:xfrm>
            <a:off x="5772561" y="5463418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円/楕円 105"/>
          <p:cNvSpPr/>
          <p:nvPr/>
        </p:nvSpPr>
        <p:spPr>
          <a:xfrm>
            <a:off x="6159203" y="4456008"/>
            <a:ext cx="476250" cy="4762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6" name="直線コネクタ 165"/>
          <p:cNvCxnSpPr>
            <a:stCxn id="12" idx="2"/>
            <a:endCxn id="17" idx="5"/>
          </p:cNvCxnSpPr>
          <p:nvPr/>
        </p:nvCxnSpPr>
        <p:spPr>
          <a:xfrm flipH="1" flipV="1">
            <a:off x="4160049" y="5452715"/>
            <a:ext cx="542281" cy="426710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64" idx="7"/>
            <a:endCxn id="106" idx="4"/>
          </p:cNvCxnSpPr>
          <p:nvPr/>
        </p:nvCxnSpPr>
        <p:spPr>
          <a:xfrm flipV="1">
            <a:off x="6179066" y="4932258"/>
            <a:ext cx="218262" cy="600905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06" idx="0"/>
            <a:endCxn id="13" idx="5"/>
          </p:cNvCxnSpPr>
          <p:nvPr/>
        </p:nvCxnSpPr>
        <p:spPr>
          <a:xfrm flipH="1" flipV="1">
            <a:off x="6248811" y="3855103"/>
            <a:ext cx="148517" cy="600905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stCxn id="11" idx="7"/>
            <a:endCxn id="15" idx="2"/>
          </p:cNvCxnSpPr>
          <p:nvPr/>
        </p:nvCxnSpPr>
        <p:spPr>
          <a:xfrm flipV="1">
            <a:off x="4124445" y="3385676"/>
            <a:ext cx="523991" cy="384032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18" idx="6"/>
            <a:endCxn id="106" idx="2"/>
          </p:cNvCxnSpPr>
          <p:nvPr/>
        </p:nvCxnSpPr>
        <p:spPr>
          <a:xfrm>
            <a:off x="5346960" y="4624388"/>
            <a:ext cx="812243" cy="69745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図 2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78" y="4277851"/>
            <a:ext cx="737246" cy="685592"/>
          </a:xfrm>
          <a:prstGeom prst="rect">
            <a:avLst/>
          </a:prstGeom>
        </p:spPr>
      </p:pic>
      <p:grpSp>
        <p:nvGrpSpPr>
          <p:cNvPr id="43" name="グループ化 42"/>
          <p:cNvGrpSpPr/>
          <p:nvPr/>
        </p:nvGrpSpPr>
        <p:grpSpPr>
          <a:xfrm>
            <a:off x="1419420" y="5053097"/>
            <a:ext cx="364518" cy="359226"/>
            <a:chOff x="6654814" y="4107197"/>
            <a:chExt cx="437481" cy="431130"/>
          </a:xfrm>
        </p:grpSpPr>
        <p:sp>
          <p:nvSpPr>
            <p:cNvPr id="40" name="正方形/長方形 39"/>
            <p:cNvSpPr/>
            <p:nvPr/>
          </p:nvSpPr>
          <p:spPr>
            <a:xfrm>
              <a:off x="6676067" y="4163589"/>
              <a:ext cx="416228" cy="289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14" y="4107197"/>
              <a:ext cx="431130" cy="431130"/>
            </a:xfrm>
            <a:prstGeom prst="rect">
              <a:avLst/>
            </a:prstGeom>
          </p:spPr>
        </p:pic>
      </p:grpSp>
      <p:grpSp>
        <p:nvGrpSpPr>
          <p:cNvPr id="44" name="グループ化 43"/>
          <p:cNvGrpSpPr/>
          <p:nvPr/>
        </p:nvGrpSpPr>
        <p:grpSpPr>
          <a:xfrm>
            <a:off x="3801937" y="3647060"/>
            <a:ext cx="364518" cy="359226"/>
            <a:chOff x="6654814" y="4107197"/>
            <a:chExt cx="437481" cy="431130"/>
          </a:xfrm>
        </p:grpSpPr>
        <p:sp>
          <p:nvSpPr>
            <p:cNvPr id="45" name="正方形/長方形 44"/>
            <p:cNvSpPr/>
            <p:nvPr/>
          </p:nvSpPr>
          <p:spPr>
            <a:xfrm>
              <a:off x="6676067" y="4163589"/>
              <a:ext cx="416228" cy="289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14" y="4107197"/>
              <a:ext cx="431130" cy="431130"/>
            </a:xfrm>
            <a:prstGeom prst="rect">
              <a:avLst/>
            </a:prstGeom>
          </p:spPr>
        </p:pic>
      </p:grpSp>
      <p:grpSp>
        <p:nvGrpSpPr>
          <p:cNvPr id="47" name="グループ化 46"/>
          <p:cNvGrpSpPr/>
          <p:nvPr/>
        </p:nvGrpSpPr>
        <p:grpSpPr>
          <a:xfrm>
            <a:off x="3646317" y="5016678"/>
            <a:ext cx="364518" cy="359226"/>
            <a:chOff x="6654814" y="4107197"/>
            <a:chExt cx="437481" cy="431130"/>
          </a:xfrm>
        </p:grpSpPr>
        <p:sp>
          <p:nvSpPr>
            <p:cNvPr id="48" name="正方形/長方形 47"/>
            <p:cNvSpPr/>
            <p:nvPr/>
          </p:nvSpPr>
          <p:spPr>
            <a:xfrm>
              <a:off x="6676067" y="4163589"/>
              <a:ext cx="416228" cy="289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14" y="4107197"/>
              <a:ext cx="431130" cy="431130"/>
            </a:xfrm>
            <a:prstGeom prst="rect">
              <a:avLst/>
            </a:prstGeom>
          </p:spPr>
        </p:pic>
      </p:grpSp>
      <p:grpSp>
        <p:nvGrpSpPr>
          <p:cNvPr id="54" name="グループ化 53"/>
          <p:cNvGrpSpPr/>
          <p:nvPr/>
        </p:nvGrpSpPr>
        <p:grpSpPr>
          <a:xfrm>
            <a:off x="2825529" y="3534610"/>
            <a:ext cx="364518" cy="359226"/>
            <a:chOff x="6654814" y="4107197"/>
            <a:chExt cx="437481" cy="431130"/>
          </a:xfrm>
        </p:grpSpPr>
        <p:sp>
          <p:nvSpPr>
            <p:cNvPr id="55" name="正方形/長方形 54"/>
            <p:cNvSpPr/>
            <p:nvPr/>
          </p:nvSpPr>
          <p:spPr>
            <a:xfrm>
              <a:off x="6676067" y="4163589"/>
              <a:ext cx="416228" cy="289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14" y="4107197"/>
              <a:ext cx="431130" cy="431130"/>
            </a:xfrm>
            <a:prstGeom prst="rect">
              <a:avLst/>
            </a:prstGeom>
          </p:spPr>
        </p:pic>
      </p:grpSp>
      <p:grpSp>
        <p:nvGrpSpPr>
          <p:cNvPr id="57" name="グループ化 56"/>
          <p:cNvGrpSpPr/>
          <p:nvPr/>
        </p:nvGrpSpPr>
        <p:grpSpPr>
          <a:xfrm>
            <a:off x="2628722" y="5387808"/>
            <a:ext cx="364518" cy="359226"/>
            <a:chOff x="6654814" y="4107197"/>
            <a:chExt cx="437481" cy="431130"/>
          </a:xfrm>
        </p:grpSpPr>
        <p:sp>
          <p:nvSpPr>
            <p:cNvPr id="58" name="正方形/長方形 57"/>
            <p:cNvSpPr/>
            <p:nvPr/>
          </p:nvSpPr>
          <p:spPr>
            <a:xfrm>
              <a:off x="6676067" y="4163589"/>
              <a:ext cx="416228" cy="289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14" y="4107197"/>
              <a:ext cx="431130" cy="431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218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C 0.07396 0.04051 0.14809 0.08125 0.2 0.10463 C 0.25191 0.12801 0.28386 0.13356 0.31129 0.14004 C 0.33872 0.14652 0.35156 0.1449 0.36459 0.14352 " pathEditMode="relative" ptsTypes="AAAA">
                                      <p:cBhvr>
                                        <p:cTn id="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69 C 0.04115 0.04074 0.08143 0.08079 0.10851 0.10023 C 0.13542 0.11968 0.13855 0.11181 0.16285 0.11713 C 0.18716 0.12245 0.22066 0.12732 0.25417 0.13241 " pathEditMode="relative" ptsTypes="AAAA">
                                      <p:cBhvr>
                                        <p:cTn id="3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023 C 0.01546 0.02385 0.03021 0.04815 0.07396 0.05047 C 0.11789 0.05255 0.21302 0.03334 0.26389 0.0132 C 0.31476 -0.00671 0.35452 -0.0537 0.37917 -0.06944 C 0.40382 -0.08518 0.38924 -0.08148 0.41216 -0.08125 C 0.4349 -0.08102 0.51598 -0.06782 0.51598 -0.06782 " pathEditMode="relative" ptsTypes="AAAAAA">
                                      <p:cBhvr>
                                        <p:cTn id="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7 C 0.03924 -0.00371 0.07847 -0.00718 0.12153 -0.02871 C 0.16441 -0.05047 0.21406 -0.11436 0.25816 -0.1301 C 0.30226 -0.14584 0.3441 -0.13449 0.38611 -0.12338 " pathEditMode="relative" ptsTypes="AAAA">
                                      <p:cBhvr>
                                        <p:cTn id="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12135 -0.05926 C 0.14531 -0.07107 0.12621 -0.06898 0.14288 -0.07107 C 0.15955 -0.07338 0.19965 -0.07361 0.22153 -0.07292 C 0.24323 -0.07199 0.25833 -0.06898 0.27344 -0.06597 " pathEditMode="relative" ptsTypes="AAAAA">
                                      <p:cBhvr>
                                        <p:cTn id="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0" grpId="0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かならずしも最短経路でメッセージを転送することが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ネットワーク存続期間を理想的にするとは限らない</a:t>
            </a:r>
            <a:endParaRPr lang="en-US" altLang="ja-JP" dirty="0" smtClean="0"/>
          </a:p>
          <a:p>
            <a:pPr lvl="1">
              <a:buFont typeface="Wingdings" charset="2"/>
              <a:buChar char="Ø"/>
            </a:pPr>
            <a:r>
              <a:rPr lang="ja-JP" altLang="en-US" dirty="0" smtClean="0"/>
              <a:t>残余電力の小さいノードを効率的に迂回できれば</a:t>
            </a:r>
            <a:r>
              <a:rPr lang="en-US" altLang="ja-JP" dirty="0" smtClean="0"/>
              <a:t> </a:t>
            </a:r>
            <a:r>
              <a:rPr lang="en-US" altLang="ja-JP" sz="2400" dirty="0" smtClean="0"/>
              <a:t>better</a:t>
            </a:r>
            <a:endParaRPr lang="en-US" altLang="ja-JP" dirty="0" smtClean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電力消費の平均化</a:t>
            </a:r>
            <a:endParaRPr kumimoji="1" lang="ja-JP" altLang="en-US" dirty="0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2016/9/16</a:t>
            </a:r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研究背景</a:t>
            </a:r>
            <a:endParaRPr lang="ja-JP" altLang="en-US" dirty="0"/>
          </a:p>
        </p:txBody>
      </p:sp>
      <p:sp>
        <p:nvSpPr>
          <p:cNvPr id="25" name="スライド番号プレースホルダー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07" name="円/楕円 106"/>
          <p:cNvSpPr/>
          <p:nvPr/>
        </p:nvSpPr>
        <p:spPr>
          <a:xfrm>
            <a:off x="758991" y="3071813"/>
            <a:ext cx="4032250" cy="31051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2509469" y="3499943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2318090" y="5190659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3717940" y="3699963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4702330" y="5641300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5842306" y="3448598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3" name="円/楕円 112"/>
          <p:cNvSpPr/>
          <p:nvPr/>
        </p:nvSpPr>
        <p:spPr>
          <a:xfrm>
            <a:off x="4648436" y="3147551"/>
            <a:ext cx="476250" cy="4762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/>
          <p:cNvSpPr/>
          <p:nvPr/>
        </p:nvSpPr>
        <p:spPr>
          <a:xfrm>
            <a:off x="1238889" y="4704029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/>
          <p:cNvSpPr/>
          <p:nvPr/>
        </p:nvSpPr>
        <p:spPr>
          <a:xfrm>
            <a:off x="3753544" y="5046210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/>
          <p:cNvSpPr/>
          <p:nvPr/>
        </p:nvSpPr>
        <p:spPr>
          <a:xfrm>
            <a:off x="4870710" y="4386263"/>
            <a:ext cx="476250" cy="4762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6484383" y="48213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BS</a:t>
            </a:r>
            <a:endParaRPr kumimoji="1" lang="ja-JP" altLang="en-US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1501697" y="368397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トリガー</a:t>
            </a:r>
            <a:endParaRPr kumimoji="1" lang="ja-JP" altLang="en-US" sz="1600" dirty="0"/>
          </a:p>
        </p:txBody>
      </p:sp>
      <p:cxnSp>
        <p:nvCxnSpPr>
          <p:cNvPr id="119" name="直線コネクタ 118"/>
          <p:cNvCxnSpPr>
            <a:stCxn id="117" idx="6"/>
          </p:cNvCxnSpPr>
          <p:nvPr/>
        </p:nvCxnSpPr>
        <p:spPr>
          <a:xfrm flipV="1">
            <a:off x="5178580" y="5701543"/>
            <a:ext cx="593981" cy="177882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18" idx="1"/>
            <a:endCxn id="120" idx="6"/>
          </p:cNvCxnSpPr>
          <p:nvPr/>
        </p:nvCxnSpPr>
        <p:spPr>
          <a:xfrm flipH="1" flipV="1">
            <a:off x="5124686" y="3385676"/>
            <a:ext cx="787365" cy="132667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21" idx="5"/>
            <a:endCxn id="115" idx="2"/>
          </p:cNvCxnSpPr>
          <p:nvPr/>
        </p:nvCxnSpPr>
        <p:spPr>
          <a:xfrm>
            <a:off x="1645394" y="5110534"/>
            <a:ext cx="672696" cy="318250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4" idx="6"/>
            <a:endCxn id="116" idx="2"/>
          </p:cNvCxnSpPr>
          <p:nvPr/>
        </p:nvCxnSpPr>
        <p:spPr>
          <a:xfrm>
            <a:off x="2985719" y="3738068"/>
            <a:ext cx="732221" cy="200020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122" idx="2"/>
          </p:cNvCxnSpPr>
          <p:nvPr/>
        </p:nvCxnSpPr>
        <p:spPr>
          <a:xfrm flipV="1">
            <a:off x="2794340" y="5284335"/>
            <a:ext cx="959204" cy="144449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6" idx="5"/>
            <a:endCxn id="123" idx="1"/>
          </p:cNvCxnSpPr>
          <p:nvPr/>
        </p:nvCxnSpPr>
        <p:spPr>
          <a:xfrm>
            <a:off x="4124445" y="4106468"/>
            <a:ext cx="816010" cy="349540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23" idx="3"/>
            <a:endCxn id="122" idx="7"/>
          </p:cNvCxnSpPr>
          <p:nvPr/>
        </p:nvCxnSpPr>
        <p:spPr>
          <a:xfrm flipH="1">
            <a:off x="4160049" y="4792768"/>
            <a:ext cx="780406" cy="323187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角丸四角形吹き出し 125"/>
          <p:cNvSpPr/>
          <p:nvPr/>
        </p:nvSpPr>
        <p:spPr>
          <a:xfrm>
            <a:off x="4548765" y="5003795"/>
            <a:ext cx="1586773" cy="390955"/>
          </a:xfrm>
          <a:prstGeom prst="wedgeRoundRectCallout">
            <a:avLst>
              <a:gd name="adj1" fmla="val 1091"/>
              <a:gd name="adj2" fmla="val -95560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C00000"/>
                </a:solidFill>
              </a:rPr>
              <a:t>Low</a:t>
            </a:r>
            <a:r>
              <a:rPr lang="en-US" altLang="ja-JP" sz="1600" dirty="0">
                <a:solidFill>
                  <a:srgbClr val="C00000"/>
                </a:solidFill>
              </a:rPr>
              <a:t> </a:t>
            </a:r>
            <a:r>
              <a:rPr lang="en-US" altLang="ja-JP" sz="1600" dirty="0" smtClean="0">
                <a:solidFill>
                  <a:srgbClr val="C00000"/>
                </a:solidFill>
              </a:rPr>
              <a:t>energy</a:t>
            </a:r>
            <a:r>
              <a:rPr kumimoji="1" lang="en-US" altLang="ja-JP" sz="1600" dirty="0" smtClean="0">
                <a:solidFill>
                  <a:srgbClr val="C00000"/>
                </a:solidFill>
              </a:rPr>
              <a:t> !!</a:t>
            </a:r>
            <a:endParaRPr kumimoji="1" lang="ja-JP" altLang="en-US" sz="1600" dirty="0">
              <a:solidFill>
                <a:srgbClr val="C00000"/>
              </a:solidFill>
            </a:endParaRPr>
          </a:p>
        </p:txBody>
      </p:sp>
      <p:pic>
        <p:nvPicPr>
          <p:cNvPr id="127" name="図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41" y="3983271"/>
            <a:ext cx="737246" cy="685592"/>
          </a:xfrm>
          <a:prstGeom prst="rect">
            <a:avLst/>
          </a:prstGeom>
        </p:spPr>
      </p:pic>
      <p:sp>
        <p:nvSpPr>
          <p:cNvPr id="128" name="円/楕円 127"/>
          <p:cNvSpPr/>
          <p:nvPr/>
        </p:nvSpPr>
        <p:spPr>
          <a:xfrm>
            <a:off x="5772561" y="5463418"/>
            <a:ext cx="476250" cy="4762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円/楕円 128"/>
          <p:cNvSpPr/>
          <p:nvPr/>
        </p:nvSpPr>
        <p:spPr>
          <a:xfrm>
            <a:off x="6159203" y="4456008"/>
            <a:ext cx="476250" cy="4762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直線コネクタ 129"/>
          <p:cNvCxnSpPr>
            <a:stCxn id="117" idx="2"/>
            <a:endCxn id="122" idx="5"/>
          </p:cNvCxnSpPr>
          <p:nvPr/>
        </p:nvCxnSpPr>
        <p:spPr>
          <a:xfrm flipH="1" flipV="1">
            <a:off x="4160049" y="5452715"/>
            <a:ext cx="542281" cy="426710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 flipV="1">
            <a:off x="6179066" y="4932258"/>
            <a:ext cx="218262" cy="600905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endCxn id="118" idx="5"/>
          </p:cNvCxnSpPr>
          <p:nvPr/>
        </p:nvCxnSpPr>
        <p:spPr>
          <a:xfrm flipH="1" flipV="1">
            <a:off x="6248811" y="3855103"/>
            <a:ext cx="148517" cy="600905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116" idx="7"/>
            <a:endCxn id="120" idx="2"/>
          </p:cNvCxnSpPr>
          <p:nvPr/>
        </p:nvCxnSpPr>
        <p:spPr>
          <a:xfrm flipV="1">
            <a:off x="4124445" y="3385676"/>
            <a:ext cx="523991" cy="384032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23" idx="6"/>
          </p:cNvCxnSpPr>
          <p:nvPr/>
        </p:nvCxnSpPr>
        <p:spPr>
          <a:xfrm>
            <a:off x="5346960" y="4624388"/>
            <a:ext cx="812243" cy="69745"/>
          </a:xfrm>
          <a:prstGeom prst="line">
            <a:avLst/>
          </a:prstGeom>
          <a:ln w="12700">
            <a:solidFill>
              <a:srgbClr val="0D6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図 1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78" y="4277851"/>
            <a:ext cx="737246" cy="685592"/>
          </a:xfrm>
          <a:prstGeom prst="rect">
            <a:avLst/>
          </a:prstGeom>
        </p:spPr>
      </p:pic>
      <p:grpSp>
        <p:nvGrpSpPr>
          <p:cNvPr id="136" name="グループ化 42"/>
          <p:cNvGrpSpPr/>
          <p:nvPr/>
        </p:nvGrpSpPr>
        <p:grpSpPr>
          <a:xfrm>
            <a:off x="1419420" y="5053097"/>
            <a:ext cx="364518" cy="359226"/>
            <a:chOff x="6654814" y="4107197"/>
            <a:chExt cx="437481" cy="431130"/>
          </a:xfrm>
        </p:grpSpPr>
        <p:sp>
          <p:nvSpPr>
            <p:cNvPr id="137" name="正方形/長方形 136"/>
            <p:cNvSpPr/>
            <p:nvPr/>
          </p:nvSpPr>
          <p:spPr>
            <a:xfrm>
              <a:off x="6676067" y="4163589"/>
              <a:ext cx="416228" cy="289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8" name="図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14" y="4107197"/>
              <a:ext cx="431130" cy="431130"/>
            </a:xfrm>
            <a:prstGeom prst="rect">
              <a:avLst/>
            </a:prstGeom>
          </p:spPr>
        </p:pic>
      </p:grpSp>
      <p:grpSp>
        <p:nvGrpSpPr>
          <p:cNvPr id="139" name="グループ化 43"/>
          <p:cNvGrpSpPr/>
          <p:nvPr/>
        </p:nvGrpSpPr>
        <p:grpSpPr>
          <a:xfrm>
            <a:off x="3801937" y="3647060"/>
            <a:ext cx="364518" cy="359226"/>
            <a:chOff x="6654814" y="4107197"/>
            <a:chExt cx="437481" cy="431130"/>
          </a:xfrm>
        </p:grpSpPr>
        <p:sp>
          <p:nvSpPr>
            <p:cNvPr id="140" name="正方形/長方形 139"/>
            <p:cNvSpPr/>
            <p:nvPr/>
          </p:nvSpPr>
          <p:spPr>
            <a:xfrm>
              <a:off x="6676067" y="4163589"/>
              <a:ext cx="416228" cy="289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1" name="図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14" y="4107197"/>
              <a:ext cx="431130" cy="431130"/>
            </a:xfrm>
            <a:prstGeom prst="rect">
              <a:avLst/>
            </a:prstGeom>
          </p:spPr>
        </p:pic>
      </p:grpSp>
      <p:grpSp>
        <p:nvGrpSpPr>
          <p:cNvPr id="142" name="グループ化 46"/>
          <p:cNvGrpSpPr/>
          <p:nvPr/>
        </p:nvGrpSpPr>
        <p:grpSpPr>
          <a:xfrm>
            <a:off x="3646317" y="5016678"/>
            <a:ext cx="364518" cy="359226"/>
            <a:chOff x="6654814" y="4107197"/>
            <a:chExt cx="437481" cy="431130"/>
          </a:xfrm>
        </p:grpSpPr>
        <p:sp>
          <p:nvSpPr>
            <p:cNvPr id="143" name="正方形/長方形 142"/>
            <p:cNvSpPr/>
            <p:nvPr/>
          </p:nvSpPr>
          <p:spPr>
            <a:xfrm>
              <a:off x="6676067" y="4163589"/>
              <a:ext cx="416228" cy="289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4" name="図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14" y="4107197"/>
              <a:ext cx="431130" cy="431130"/>
            </a:xfrm>
            <a:prstGeom prst="rect">
              <a:avLst/>
            </a:prstGeom>
          </p:spPr>
        </p:pic>
      </p:grpSp>
      <p:grpSp>
        <p:nvGrpSpPr>
          <p:cNvPr id="145" name="グループ化 53"/>
          <p:cNvGrpSpPr/>
          <p:nvPr/>
        </p:nvGrpSpPr>
        <p:grpSpPr>
          <a:xfrm>
            <a:off x="2825529" y="3534610"/>
            <a:ext cx="364518" cy="359226"/>
            <a:chOff x="6654814" y="4107197"/>
            <a:chExt cx="437481" cy="431130"/>
          </a:xfrm>
        </p:grpSpPr>
        <p:sp>
          <p:nvSpPr>
            <p:cNvPr id="146" name="正方形/長方形 145"/>
            <p:cNvSpPr/>
            <p:nvPr/>
          </p:nvSpPr>
          <p:spPr>
            <a:xfrm>
              <a:off x="6676067" y="4163589"/>
              <a:ext cx="416228" cy="289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7" name="図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14" y="4107197"/>
              <a:ext cx="431130" cy="431130"/>
            </a:xfrm>
            <a:prstGeom prst="rect">
              <a:avLst/>
            </a:prstGeom>
          </p:spPr>
        </p:pic>
      </p:grpSp>
      <p:grpSp>
        <p:nvGrpSpPr>
          <p:cNvPr id="148" name="グループ化 56"/>
          <p:cNvGrpSpPr/>
          <p:nvPr/>
        </p:nvGrpSpPr>
        <p:grpSpPr>
          <a:xfrm>
            <a:off x="2628722" y="5387808"/>
            <a:ext cx="364518" cy="359226"/>
            <a:chOff x="6654814" y="4107197"/>
            <a:chExt cx="437481" cy="431130"/>
          </a:xfrm>
        </p:grpSpPr>
        <p:sp>
          <p:nvSpPr>
            <p:cNvPr id="149" name="正方形/長方形 148"/>
            <p:cNvSpPr/>
            <p:nvPr/>
          </p:nvSpPr>
          <p:spPr>
            <a:xfrm>
              <a:off x="6676067" y="4163589"/>
              <a:ext cx="416228" cy="289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0" name="図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14" y="4107197"/>
              <a:ext cx="431130" cy="431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19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12135 -0.05926 C 0.14531 -0.07107 0.12621 -0.06898 0.14288 -0.07107 C 0.15955 -0.07338 0.19965 -0.07361 0.22153 -0.07292 C 0.24323 -0.07199 0.25833 -0.06898 0.27344 -0.06597 " pathEditMode="relative" ptsTypes="AAAAA">
                                      <p:cBhvr>
                                        <p:cTn id="3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69 C 0.04115 0.04074 0.08143 0.08079 0.10851 0.10023 C 0.13542 0.11968 0.13855 0.11181 0.16285 0.11713 C 0.18716 0.12245 0.22066 0.12732 0.25417 0.13241 " pathEditMode="relative" ptsTypes="AAAA">
                                      <p:cBhvr>
                                        <p:cTn id="39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C 0.02361 0.01111 0.04739 0.02199 0.06701 0.02546 C 0.08663 0.0287 0.09948 0.03032 0.11753 0.02037 C 0.13576 0.01018 0.16215 -0.02246 0.17586 -0.03542 C 0.18958 -0.04838 0.18941 -0.0551 0.19982 -0.05718 L 0.23906 -0.04885 C 0.26007 -0.04375 0.30781 -0.03218 0.32517 -0.02685 C 0.34253 -0.02153 0.33854 -0.02176 0.34288 -0.0169 C 0.34739 -0.01181 0.34861 -0.02408 0.35173 0.00347 C 0.35486 0.03102 0.36198 0.14861 0.36198 0.14861 " pathEditMode="relative" ptsTypes="AAAAAAAAAA">
                                      <p:cBhvr>
                                        <p:cTn id="4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48148E-6 C 0.02171 0.02014 0.04358 0.04028 0.08213 0.04398 C 0.12084 0.04769 0.1981 0.02269 0.2316 0.02199 C 0.26511 0.02153 0.26129 0.02593 0.28351 0.04051 C 0.30556 0.05533 0.33421 0.10394 0.36459 0.10972 C 0.3948 0.11574 0.44619 0.08287 0.46581 0.07616 C 0.48542 0.06921 0.47379 0.09352 0.4823 0.06921 C 0.49063 0.04514 0.50348 -0.01204 0.5165 -0.06898 " pathEditMode="relative" ptsTypes="AAAAAAAA">
                                      <p:cBhvr>
                                        <p:cTn id="5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8889E-6 -7.77778E-6 C 0.0394 -0.01181 0.07881 -0.02339 0.10242 -0.02547 C 0.12604 -0.02732 0.12447 -0.0257 0.14166 -0.01181 C 0.15902 0.00185 0.1868 0.0449 0.20624 0.0574 C 0.22569 0.06967 0.23802 0.06527 0.25815 0.06249 C 0.27847 0.05972 0.31215 0.04675 0.32777 0.0405 C 0.3434 0.03425 0.34513 0.03147 0.3519 0.02522 C 0.35867 0.01921 0.36284 0.02708 0.3684 0.00323 C 0.37378 -0.02038 0.37933 -0.06853 0.38489 -0.116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8" grpId="0"/>
      <p:bldP spid="1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研究概要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2016/9/16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無線センサネットワークにおけるベースステーションからの無線波情報を利用した負荷分散動的ルーティングアルゴリズム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53E88-5C69-734E-87FA-1CBC00C89C7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学内用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3" id="{91137BF7-FC80-4134-A360-CEDC929C5EFD}" vid="{38383964-4A97-456B-8F2B-CF2C9D0C3F96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Mac風</Template>
  <TotalTime>5406</TotalTime>
  <Words>1054</Words>
  <Application>Microsoft Macintosh PowerPoint</Application>
  <PresentationFormat>画面に合わせる (4:3)</PresentationFormat>
  <Paragraphs>278</Paragraphs>
  <Slides>21</Slides>
  <Notes>6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Cambria Math</vt:lpstr>
      <vt:lpstr>Meiryo UI</vt:lpstr>
      <vt:lpstr>Segoe UI</vt:lpstr>
      <vt:lpstr>Wingdings</vt:lpstr>
      <vt:lpstr>Yu Gothic</vt:lpstr>
      <vt:lpstr>メイリオ</vt:lpstr>
      <vt:lpstr>Arial</vt:lpstr>
      <vt:lpstr>ホワイト</vt:lpstr>
      <vt:lpstr>無線センサネットワークにおける ベースステーションからの無線波情報を利用した 負荷分散動的ルーティングアルゴリズム</vt:lpstr>
      <vt:lpstr>発表の流れ</vt:lpstr>
      <vt:lpstr>研究背景</vt:lpstr>
      <vt:lpstr>無線センサネットワーク（WSNs）</vt:lpstr>
      <vt:lpstr>WSNsにおける通信</vt:lpstr>
      <vt:lpstr>WSNsにおける電力消費</vt:lpstr>
      <vt:lpstr>WSNs の応用例</vt:lpstr>
      <vt:lpstr>電力消費の平均化</vt:lpstr>
      <vt:lpstr>研究概要</vt:lpstr>
      <vt:lpstr>本研究の目的</vt:lpstr>
      <vt:lpstr>モデル</vt:lpstr>
      <vt:lpstr>提案手法の概要</vt:lpstr>
      <vt:lpstr>提案手法の概要</vt:lpstr>
      <vt:lpstr>予備実験</vt:lpstr>
      <vt:lpstr>実験の目的と概要</vt:lpstr>
      <vt:lpstr>各手法の確率設定</vt:lpstr>
      <vt:lpstr>各種パラメータの設定値</vt:lpstr>
      <vt:lpstr>実験結果 [ノード数：100]</vt:lpstr>
      <vt:lpstr>実験結果 [ノード数：200]</vt:lpstr>
      <vt:lpstr>まとめと今後の課題</vt:lpstr>
      <vt:lpstr>本研究における電力消費モデル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R-WATANABE</dc:creator>
  <cp:lastModifiedBy>渡部連太郎</cp:lastModifiedBy>
  <cp:revision>97</cp:revision>
  <dcterms:created xsi:type="dcterms:W3CDTF">2016-09-09T12:36:05Z</dcterms:created>
  <dcterms:modified xsi:type="dcterms:W3CDTF">2016-09-16T01:40:24Z</dcterms:modified>
</cp:coreProperties>
</file>